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8" r:id="rId2"/>
    <p:sldId id="312" r:id="rId3"/>
    <p:sldId id="286" r:id="rId4"/>
    <p:sldId id="259" r:id="rId5"/>
    <p:sldId id="261" r:id="rId6"/>
    <p:sldId id="262" r:id="rId7"/>
    <p:sldId id="263" r:id="rId8"/>
    <p:sldId id="264" r:id="rId9"/>
    <p:sldId id="265" r:id="rId10"/>
    <p:sldId id="267" r:id="rId11"/>
    <p:sldId id="281" r:id="rId12"/>
    <p:sldId id="283" r:id="rId13"/>
    <p:sldId id="284" r:id="rId14"/>
    <p:sldId id="285" r:id="rId15"/>
    <p:sldId id="313" r:id="rId16"/>
    <p:sldId id="287" r:id="rId17"/>
    <p:sldId id="288" r:id="rId18"/>
    <p:sldId id="289" r:id="rId19"/>
    <p:sldId id="290" r:id="rId20"/>
    <p:sldId id="291" r:id="rId21"/>
    <p:sldId id="292" r:id="rId22"/>
    <p:sldId id="293" r:id="rId23"/>
    <p:sldId id="294" r:id="rId24"/>
    <p:sldId id="295" r:id="rId25"/>
    <p:sldId id="310" r:id="rId26"/>
    <p:sldId id="296" r:id="rId27"/>
    <p:sldId id="297" r:id="rId28"/>
    <p:sldId id="311" r:id="rId29"/>
    <p:sldId id="298" r:id="rId30"/>
    <p:sldId id="299" r:id="rId31"/>
    <p:sldId id="300" r:id="rId32"/>
    <p:sldId id="301" r:id="rId33"/>
    <p:sldId id="302" r:id="rId34"/>
    <p:sldId id="303" r:id="rId35"/>
    <p:sldId id="304" r:id="rId36"/>
    <p:sldId id="305" r:id="rId37"/>
    <p:sldId id="306" r:id="rId38"/>
    <p:sldId id="307" r:id="rId39"/>
    <p:sldId id="308" r:id="rId40"/>
    <p:sldId id="309" r:id="rId41"/>
  </p:sldIdLst>
  <p:sldSz cx="9144000" cy="6858000" type="screen4x3"/>
  <p:notesSz cx="6807200" cy="9939338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  <p:extLst>
    <p:ext uri="{EFAFB233-063F-42B5-8137-9DF3F51BA10A}">
      <p15:sldGuideLst xmlns:p15="http://schemas.microsoft.com/office/powerpoint/2012/main">
        <p15:guide id="1" orient="horz" pos="2115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3" autoAdjust="0"/>
    <p:restoredTop sz="99710" autoAdjust="0"/>
  </p:normalViewPr>
  <p:slideViewPr>
    <p:cSldViewPr>
      <p:cViewPr varScale="1">
        <p:scale>
          <a:sx n="91" d="100"/>
          <a:sy n="91" d="100"/>
        </p:scale>
        <p:origin x="1386" y="90"/>
      </p:cViewPr>
      <p:guideLst>
        <p:guide orient="horz" pos="211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50529" cy="497524"/>
          </a:xfrm>
          <a:prstGeom prst="rect">
            <a:avLst/>
          </a:prstGeom>
        </p:spPr>
        <p:txBody>
          <a:bodyPr vert="horz" lIns="91550" tIns="45774" rIns="91550" bIns="4577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55082" y="0"/>
            <a:ext cx="2950529" cy="497524"/>
          </a:xfrm>
          <a:prstGeom prst="rect">
            <a:avLst/>
          </a:prstGeom>
        </p:spPr>
        <p:txBody>
          <a:bodyPr vert="horz" lIns="91550" tIns="45774" rIns="91550" bIns="45774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9E71CA7-5885-480B-AAED-6D7C289A775B}" type="datetimeFigureOut">
              <a:rPr lang="th-TH"/>
              <a:pPr>
                <a:defRPr/>
              </a:pPr>
              <a:t>13/11/62</a:t>
            </a:fld>
            <a:endParaRPr lang="th-TH" dirty="0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887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50" tIns="45774" rIns="91550" bIns="45774" rtlCol="0" anchor="ctr"/>
          <a:lstStyle/>
          <a:p>
            <a:pPr lvl="0"/>
            <a:endParaRPr lang="th-TH" noProof="0" dirty="0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0404" y="4720909"/>
            <a:ext cx="5446396" cy="4472940"/>
          </a:xfrm>
          <a:prstGeom prst="rect">
            <a:avLst/>
          </a:prstGeom>
        </p:spPr>
        <p:txBody>
          <a:bodyPr vert="horz" lIns="91550" tIns="45774" rIns="91550" bIns="45774" rtlCol="0">
            <a:normAutofit/>
          </a:bodyPr>
          <a:lstStyle/>
          <a:p>
            <a:pPr lvl="0"/>
            <a:r>
              <a:rPr lang="th-TH" noProof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/>
              <a:t>ระดับที่สอง</a:t>
            </a:r>
          </a:p>
          <a:p>
            <a:pPr lvl="2"/>
            <a:r>
              <a:rPr lang="th-TH" noProof="0"/>
              <a:t>ระดับที่สาม</a:t>
            </a:r>
          </a:p>
          <a:p>
            <a:pPr lvl="3"/>
            <a:r>
              <a:rPr lang="th-TH" noProof="0"/>
              <a:t>ระดับที่สี่</a:t>
            </a:r>
          </a:p>
          <a:p>
            <a:pPr lvl="4"/>
            <a:r>
              <a:rPr lang="th-TH" noProof="0"/>
              <a:t>ระดับที่ห้า</a:t>
            </a: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1" y="9440227"/>
            <a:ext cx="2950529" cy="497523"/>
          </a:xfrm>
          <a:prstGeom prst="rect">
            <a:avLst/>
          </a:prstGeom>
        </p:spPr>
        <p:txBody>
          <a:bodyPr vert="horz" lIns="91550" tIns="45774" rIns="91550" bIns="4577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5082" y="9440227"/>
            <a:ext cx="2950529" cy="497523"/>
          </a:xfrm>
          <a:prstGeom prst="rect">
            <a:avLst/>
          </a:prstGeom>
        </p:spPr>
        <p:txBody>
          <a:bodyPr vert="horz" lIns="91550" tIns="45774" rIns="91550" bIns="45774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24C35B1-43D5-4ED5-A088-B3B27BCADD5F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0238743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28FC99-4A77-4754-A318-E5EA9E361179}" type="slidenum">
              <a:rPr lang="en-US" smtClean="0"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th-TH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20750" y="746125"/>
            <a:ext cx="4967288" cy="372586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1800" dirty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28FC99-4A77-4754-A318-E5EA9E361179}" type="slidenum">
              <a:rPr lang="en-US" smtClean="0"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th-TH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20750" y="746125"/>
            <a:ext cx="4967288" cy="372586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1800" dirty="0"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303837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28FC99-4A77-4754-A318-E5EA9E361179}" type="slidenum">
              <a:rPr lang="en-US" smtClean="0"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th-TH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20750" y="746125"/>
            <a:ext cx="4967288" cy="372586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1800" dirty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DBF2D77-FAD6-42D1-8913-75B163DC41BC}" type="slidenum">
              <a:rPr lang="en-US" smtClean="0"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th-TH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20750" y="746125"/>
            <a:ext cx="4967288" cy="372586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1800" dirty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8B32B88-611B-4B33-8388-88C2F7B2FA7E}" type="slidenum">
              <a:rPr lang="en-US" smtClean="0"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th-TH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20750" y="746125"/>
            <a:ext cx="4967288" cy="372586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1800" dirty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C416FFE-DF56-4C91-A61F-0BC79BFDE556}" type="slidenum">
              <a:rPr lang="en-US" smtClean="0"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th-TH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20750" y="746125"/>
            <a:ext cx="4967288" cy="372586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1800" dirty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E135DAE-1B45-42B8-B04F-86992C55343F}" type="slidenum">
              <a:rPr lang="en-US" smtClean="0"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th-TH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20750" y="746125"/>
            <a:ext cx="4967288" cy="372586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1800" dirty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4991476-28FE-48BE-B8D9-CE6A5701C304}" type="slidenum">
              <a:rPr lang="en-US" smtClean="0"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th-TH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20750" y="746125"/>
            <a:ext cx="4967288" cy="372586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1800" dirty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DE8BCD5-C586-4E24-8F36-446922305281}" type="slidenum">
              <a:rPr lang="en-US" smtClean="0"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th-TH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20750" y="746125"/>
            <a:ext cx="4967288" cy="372586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1800" dirty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E83F9A-00D0-4C93-99E8-D5BDCECE81C0}" type="slidenum">
              <a:rPr lang="en-US" smtClean="0"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th-TH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20750" y="746125"/>
            <a:ext cx="4967288" cy="372586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1800" dirty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24C35B1-43D5-4ED5-A088-B3B27BCADD5F}" type="slidenum">
              <a:rPr lang="th-TH" smtClean="0"/>
              <a:pPr>
                <a:defRPr/>
              </a:pPr>
              <a:t>12</a:t>
            </a:fld>
            <a:endParaRPr lang="th-TH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24C35B1-43D5-4ED5-A088-B3B27BCADD5F}" type="slidenum">
              <a:rPr lang="th-TH" smtClean="0"/>
              <a:pPr>
                <a:defRPr/>
              </a:pPr>
              <a:t>30</a:t>
            </a:fld>
            <a:endParaRPr lang="th-TH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24C35B1-43D5-4ED5-A088-B3B27BCADD5F}" type="slidenum">
              <a:rPr lang="th-TH" smtClean="0"/>
              <a:pPr>
                <a:defRPr/>
              </a:pPr>
              <a:t>31</a:t>
            </a:fld>
            <a:endParaRPr lang="th-TH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24C35B1-43D5-4ED5-A088-B3B27BCADD5F}" type="slidenum">
              <a:rPr lang="th-TH" smtClean="0"/>
              <a:pPr>
                <a:defRPr/>
              </a:pPr>
              <a:t>32</a:t>
            </a:fld>
            <a:endParaRPr lang="th-TH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24C35B1-43D5-4ED5-A088-B3B27BCADD5F}" type="slidenum">
              <a:rPr lang="th-TH" smtClean="0"/>
              <a:pPr>
                <a:defRPr/>
              </a:pPr>
              <a:t>35</a:t>
            </a:fld>
            <a:endParaRPr lang="th-TH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24C35B1-43D5-4ED5-A088-B3B27BCADD5F}" type="slidenum">
              <a:rPr lang="th-TH" smtClean="0"/>
              <a:pPr>
                <a:defRPr/>
              </a:pPr>
              <a:t>36</a:t>
            </a:fld>
            <a:endParaRPr lang="th-TH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24C35B1-43D5-4ED5-A088-B3B27BCADD5F}" type="slidenum">
              <a:rPr lang="th-TH" smtClean="0"/>
              <a:pPr>
                <a:defRPr/>
              </a:pPr>
              <a:t>37</a:t>
            </a:fld>
            <a:endParaRPr lang="th-TH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24C35B1-43D5-4ED5-A088-B3B27BCADD5F}" type="slidenum">
              <a:rPr lang="th-TH" smtClean="0"/>
              <a:pPr>
                <a:defRPr/>
              </a:pPr>
              <a:t>38</a:t>
            </a:fld>
            <a:endParaRPr lang="th-TH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C09F21-C1CB-4E96-902B-25D05410DF20}" type="datetimeFigureOut">
              <a:rPr lang="th-TH"/>
              <a:pPr>
                <a:defRPr/>
              </a:pPr>
              <a:t>13/11/62</a:t>
            </a:fld>
            <a:endParaRPr lang="th-TH" dirty="0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97C895-C55B-4CE9-9B0F-4E2A322A4A96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1A582-66F0-4C62-A317-A868F4364A6E}" type="datetimeFigureOut">
              <a:rPr lang="th-TH"/>
              <a:pPr>
                <a:defRPr/>
              </a:pPr>
              <a:t>13/11/62</a:t>
            </a:fld>
            <a:endParaRPr lang="th-TH" dirty="0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B96CD2-8953-4EE9-9B3B-30BD6E3DF62F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CA6B0E-7336-445C-8F3B-5C0EEDAB451C}" type="datetimeFigureOut">
              <a:rPr lang="th-TH"/>
              <a:pPr>
                <a:defRPr/>
              </a:pPr>
              <a:t>13/11/62</a:t>
            </a:fld>
            <a:endParaRPr lang="th-TH" dirty="0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CB7EBC-9C8B-4245-99FB-F588E1F5732E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36440-469C-4BA4-8477-E3FDCB7E896F}" type="datetimeFigureOut">
              <a:rPr lang="th-TH"/>
              <a:pPr>
                <a:defRPr/>
              </a:pPr>
              <a:t>13/11/62</a:t>
            </a:fld>
            <a:endParaRPr lang="th-TH" dirty="0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E0B289-DCDE-4577-BA08-AD6F46B1B292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44CD7C-238D-4565-A6E4-83CB35C19861}" type="datetimeFigureOut">
              <a:rPr lang="th-TH"/>
              <a:pPr>
                <a:defRPr/>
              </a:pPr>
              <a:t>13/11/62</a:t>
            </a:fld>
            <a:endParaRPr lang="th-TH" dirty="0"/>
          </a:p>
        </p:txBody>
      </p:sp>
      <p:sp>
        <p:nvSpPr>
          <p:cNvPr id="8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2F01BC-1589-47DC-AB86-0BDFB084C5B3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FA1CB-3195-4B21-8749-CEF140B1B882}" type="datetimeFigureOut">
              <a:rPr lang="th-TH"/>
              <a:pPr>
                <a:defRPr/>
              </a:pPr>
              <a:t>13/11/62</a:t>
            </a:fld>
            <a:endParaRPr lang="th-TH" dirty="0"/>
          </a:p>
        </p:txBody>
      </p:sp>
      <p:sp>
        <p:nvSpPr>
          <p:cNvPr id="4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5A062-EA4A-4608-A421-BC6BB986AC43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E109ED-A963-4D85-B5DE-A290773954BE}" type="datetimeFigureOut">
              <a:rPr lang="th-TH"/>
              <a:pPr>
                <a:defRPr/>
              </a:pPr>
              <a:t>13/11/62</a:t>
            </a:fld>
            <a:endParaRPr lang="th-TH" dirty="0"/>
          </a:p>
        </p:txBody>
      </p:sp>
      <p:sp>
        <p:nvSpPr>
          <p:cNvPr id="3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038A29-26BF-4929-BAD6-7877B378E3E9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8B9B86-DE06-4BFD-8FE4-F981C9E949F9}" type="datetimeFigureOut">
              <a:rPr lang="th-TH"/>
              <a:pPr>
                <a:defRPr/>
              </a:pPr>
              <a:t>13/11/62</a:t>
            </a:fld>
            <a:endParaRPr lang="th-TH" dirty="0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4B71B9-972C-4282-9E78-4EBAA6A3BCBD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dirty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A6EFA9-1480-4F68-8831-5FA33BCB439D}" type="datetimeFigureOut">
              <a:rPr lang="th-TH"/>
              <a:pPr>
                <a:defRPr/>
              </a:pPr>
              <a:t>13/11/62</a:t>
            </a:fld>
            <a:endParaRPr lang="th-TH" dirty="0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266252-9516-40E4-84C1-B0643D6277B3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2E2A33-4695-4926-81CB-9AB13881FEA3}" type="datetimeFigureOut">
              <a:rPr lang="th-TH"/>
              <a:pPr>
                <a:defRPr/>
              </a:pPr>
              <a:t>13/11/62</a:t>
            </a:fld>
            <a:endParaRPr lang="th-TH" dirty="0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CCA17E-4F91-46BA-80B3-16670F0A9321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0318BA-F018-4BD1-B553-1C724DBB5454}" type="datetimeFigureOut">
              <a:rPr lang="th-TH"/>
              <a:pPr>
                <a:defRPr/>
              </a:pPr>
              <a:t>13/11/62</a:t>
            </a:fld>
            <a:endParaRPr lang="th-TH" dirty="0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1C11F-D5A4-4BF6-8994-E2B9C87C2167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1"/>
          <p:cNvSpPr>
            <a:spLocks noGrp="1"/>
          </p:cNvSpPr>
          <p:nvPr>
            <p:ph/>
          </p:nvPr>
        </p:nvSpPr>
        <p:spPr>
          <a:xfrm>
            <a:off x="301625" y="228600"/>
            <a:ext cx="8540750" cy="5870575"/>
          </a:xfrm>
        </p:spPr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AF607A-3A70-4E5F-9CC6-C15252D3E905}" type="slidenum">
              <a:rPr lang="en-US"/>
              <a:pPr>
                <a:defRPr/>
              </a:pPr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ตัวยึดชื่อเรื่อง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1027" name="ตัวยึดข้อความ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B28E84-7B41-4A1D-BC96-BE0E63262644}" type="datetimeFigureOut">
              <a:rPr lang="th-TH"/>
              <a:pPr>
                <a:defRPr/>
              </a:pPr>
              <a:t>13/11/62</a:t>
            </a:fld>
            <a:endParaRPr lang="th-TH" dirty="0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06CB6DC-AFBB-4F0D-BCFA-A1F496699221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1" r:id="rId1"/>
    <p:sldLayoutId id="2147483942" r:id="rId2"/>
    <p:sldLayoutId id="2147483943" r:id="rId3"/>
    <p:sldLayoutId id="2147483944" r:id="rId4"/>
    <p:sldLayoutId id="2147483945" r:id="rId5"/>
    <p:sldLayoutId id="2147483946" r:id="rId6"/>
    <p:sldLayoutId id="2147483947" r:id="rId7"/>
    <p:sldLayoutId id="2147483948" r:id="rId8"/>
    <p:sldLayoutId id="2147483949" r:id="rId9"/>
    <p:sldLayoutId id="2147483950" r:id="rId10"/>
    <p:sldLayoutId id="2147483951" r:id="rId11"/>
    <p:sldLayoutId id="214748395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extBox 57"/>
          <p:cNvSpPr txBox="1"/>
          <p:nvPr/>
        </p:nvSpPr>
        <p:spPr>
          <a:xfrm>
            <a:off x="0" y="345024"/>
            <a:ext cx="9144000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kern="0" dirty="0">
                <a:latin typeface="TH SarabunIT๙" pitchFamily="34" charset="-34"/>
                <a:cs typeface="TH SarabunIT๙" pitchFamily="34" charset="-34"/>
              </a:rPr>
              <a:t>แผนภูมิโครงสร้างอำนาจหน้าที่ของสำนักงานปลัดกระทรวงเกษตรและสหกรณ์</a:t>
            </a:r>
          </a:p>
        </p:txBody>
      </p:sp>
      <p:sp>
        <p:nvSpPr>
          <p:cNvPr id="57" name="สี่เหลี่ยมผืนผ้า 56"/>
          <p:cNvSpPr/>
          <p:nvPr/>
        </p:nvSpPr>
        <p:spPr>
          <a:xfrm>
            <a:off x="3132138" y="911212"/>
            <a:ext cx="2879725" cy="449263"/>
          </a:xfrm>
          <a:prstGeom prst="rect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สำนักงานปลัดกระทรวงเกษตรและสหกรณ์ </a:t>
            </a:r>
          </a:p>
        </p:txBody>
      </p:sp>
      <p:sp>
        <p:nvSpPr>
          <p:cNvPr id="72" name="สี่เหลี่ยมผืนผ้า 71"/>
          <p:cNvSpPr/>
          <p:nvPr/>
        </p:nvSpPr>
        <p:spPr>
          <a:xfrm>
            <a:off x="1107256" y="1714488"/>
            <a:ext cx="7679586" cy="3714776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thaiDist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latin typeface="TH SarabunIT๙" pitchFamily="34" charset="-34"/>
                <a:cs typeface="TH SarabunIT๙" pitchFamily="34" charset="-34"/>
              </a:rPr>
              <a:t>๑) ศึกษา วิเคราะห์ และจัดทำข้อมูลเพื่อเสนอแนะรัฐมนตรีสำหรับใช้ในการกำหนดนโยบาย เป้าหมาย และผลสัมฤทธิ์ของกระทรวง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latin typeface="TH SarabunIT๙" pitchFamily="34" charset="-34"/>
                <a:cs typeface="TH SarabunIT๙" pitchFamily="34" charset="-34"/>
              </a:rPr>
              <a:t>๒) พัฒนายุทธศาสตร์การบริหารของกระทรวง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latin typeface="TH SarabunIT๙" pitchFamily="34" charset="-34"/>
                <a:cs typeface="TH SarabunIT๙" pitchFamily="34" charset="-34"/>
              </a:rPr>
              <a:t>๓) แปลงนโยบายเป็นแนวทางและแผนการปฏิบัติราชการ โครงการ และโครงการพิเศษ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latin typeface="TH SarabunIT๙" pitchFamily="34" charset="-34"/>
                <a:cs typeface="TH SarabunIT๙" pitchFamily="34" charset="-34"/>
              </a:rPr>
              <a:t>๔) ดำเนินการและประสานงานกับองค์การหรือหน่วยงานเกี่ยวกับกิจการด้านการเกษตรต่างประเทศ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latin typeface="TH SarabunIT๙" pitchFamily="34" charset="-34"/>
                <a:cs typeface="TH SarabunIT๙" pitchFamily="34" charset="-34"/>
              </a:rPr>
              <a:t>๕) ดำเนินการเกี่ยวกับการตรวจสอบและประเมินผลการปฏิบัติราชการของส่วนราชการในสังกัดกระทรวง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latin typeface="TH SarabunIT๙" pitchFamily="34" charset="-34"/>
                <a:cs typeface="TH SarabunIT๙" pitchFamily="34" charset="-34"/>
              </a:rPr>
              <a:t>๖) กำหนดยุทธศาสตร์การพัฒนาและพัฒนาบุคลากรของกระทรวง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latin typeface="TH SarabunIT๙" pitchFamily="34" charset="-34"/>
                <a:cs typeface="TH SarabunIT๙" pitchFamily="34" charset="-34"/>
              </a:rPr>
              <a:t>๗) ดำเนินการเกี่ยวกับกฎหมายและระเบียบที่อยู่ในความรับผิดชอบของกระทรวงและกฎหมายอื่นที่เกี่ยวข้อง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latin typeface="TH SarabunIT๙" pitchFamily="34" charset="-34"/>
                <a:cs typeface="TH SarabunIT๙" pitchFamily="34" charset="-34"/>
              </a:rPr>
              <a:t>๘) พัฒนาระบบเทคโนโลยีสารสนเทศเพื่อใช้ในการบริหารงานและการบริการ รวมทั้งประชาสัมพันธ์และเผยแพร่ข้อมูลสารนิเทศด้านการเกษตร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latin typeface="TH SarabunIT๙" pitchFamily="34" charset="-34"/>
                <a:cs typeface="TH SarabunIT๙" pitchFamily="34" charset="-34"/>
              </a:rPr>
              <a:t>๙) ดำเนินการบริหารกองทุนเพื่อช่วยเหลือเกษตรกรและรับเรื่องร้องเรียน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latin typeface="TH SarabunIT๙" pitchFamily="34" charset="-34"/>
                <a:cs typeface="TH SarabunIT๙" pitchFamily="34" charset="-34"/>
              </a:rPr>
              <a:t>๑๐) ปฏิบัติการอื่นใดตามที่กฎหมายกำหนดให้เป็นอำนาจหน้าที่ของสำนักงานปลัดกระทรวงหรือตามที่กระทรวงหรือคณะรัฐมนตรีมอบหมาย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600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6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extBox 57"/>
          <p:cNvSpPr txBox="1"/>
          <p:nvPr/>
        </p:nvSpPr>
        <p:spPr>
          <a:xfrm>
            <a:off x="0" y="345024"/>
            <a:ext cx="9144000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kern="0" dirty="0">
                <a:latin typeface="TH SarabunIT๙" pitchFamily="34" charset="-34"/>
                <a:cs typeface="TH SarabunIT๙" pitchFamily="34" charset="-34"/>
              </a:rPr>
              <a:t>แผนภูมิโครงสร้างอำนาจหน้าที่ของสำนักงานปลัดกระทรวงเกษตรและสหกรณ์</a:t>
            </a:r>
          </a:p>
        </p:txBody>
      </p:sp>
      <p:sp>
        <p:nvSpPr>
          <p:cNvPr id="57" name="สี่เหลี่ยมผืนผ้า 56"/>
          <p:cNvSpPr/>
          <p:nvPr/>
        </p:nvSpPr>
        <p:spPr>
          <a:xfrm>
            <a:off x="3132138" y="911212"/>
            <a:ext cx="2879725" cy="449263"/>
          </a:xfrm>
          <a:prstGeom prst="rect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ศูนย์ปฏิบัติการต่อต้านการทุจริต</a:t>
            </a:r>
          </a:p>
        </p:txBody>
      </p:sp>
      <p:sp>
        <p:nvSpPr>
          <p:cNvPr id="72" name="สี่เหลี่ยมผืนผ้า 71"/>
          <p:cNvSpPr/>
          <p:nvPr/>
        </p:nvSpPr>
        <p:spPr>
          <a:xfrm>
            <a:off x="1107256" y="1714488"/>
            <a:ext cx="7679586" cy="3714776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thaiDist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latin typeface="TH SarabunIT๙" pitchFamily="34" charset="-34"/>
                <a:cs typeface="TH SarabunIT๙" pitchFamily="34" charset="-34"/>
              </a:rPr>
              <a:t>๑) เสนอแนะแก่ปลัดกระทรวงเกี่ยวกับการป้องกันและปราบปรามการทุจริตและประพฤติมิชอบของส่วนราชการในสังกัด รวมทั้งจัดทำแผนปฏิบัติการป้องกันและปราบปรามการทุจริตและประพฤติมิชอบของส่วนราชการให้สอดคล้องกับยุทธศาสตร์ชาติว่าด้วยการป้องกันและปราบปรามการทุจริต มาตรการป้องกันและปราบปรามการทุจริตภาครัฐ และนโยบายของรัฐบาลที่เกี่ยวข้อง เสนอต่อปลัดกระทรวง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latin typeface="TH SarabunIT๙" pitchFamily="34" charset="-34"/>
                <a:cs typeface="TH SarabunIT๙" pitchFamily="34" charset="-34"/>
              </a:rPr>
              <a:t>๒) ประสานงาน เร่งรัด และกำกับให้ส่วนราชการในสังกัดดำเนินการตามแผนปฏิบัติการป้องกันและปราบปรามการทุจริตและประพฤติมิชอบของส่วนราชการ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latin typeface="TH SarabunIT๙" pitchFamily="34" charset="-34"/>
                <a:cs typeface="TH SarabunIT๙" pitchFamily="34" charset="-34"/>
              </a:rPr>
              <a:t>๓) รับข้อร้องเรียนเรื่องการทุจริต การปฏิบัติหรือละเว้นการปฏิบัติหน้าที่โดยม</a:t>
            </a:r>
            <a:r>
              <a:rPr lang="th-TH" sz="1600" dirty="0" err="1">
                <a:latin typeface="TH SarabunIT๙" pitchFamily="34" charset="-34"/>
                <a:cs typeface="TH SarabunIT๙" pitchFamily="34" charset="-34"/>
              </a:rPr>
              <a:t>ิช</a:t>
            </a:r>
            <a:r>
              <a:rPr lang="th-TH" sz="1600" dirty="0">
                <a:latin typeface="TH SarabunIT๙" pitchFamily="34" charset="-34"/>
                <a:cs typeface="TH SarabunIT๙" pitchFamily="34" charset="-34"/>
              </a:rPr>
              <a:t>อบของเจ้าหน้าที่ในส่วนราชการ และส่งต่อไปยังส่วนราชการและหน่วยงานที่เกี่ยวข้อง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latin typeface="TH SarabunIT๙" pitchFamily="34" charset="-34"/>
                <a:cs typeface="TH SarabunIT๙" pitchFamily="34" charset="-34"/>
              </a:rPr>
              <a:t>๔) คุ้มครองจริยธรรมตามประมวลจริยธรรมข้าราชการพลเรือน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latin typeface="TH SarabunIT๙" pitchFamily="34" charset="-34"/>
                <a:cs typeface="TH SarabunIT๙" pitchFamily="34" charset="-34"/>
              </a:rPr>
              <a:t>๕) ประสานงาน เร่งรัด และติดตามเกี่ยวกับการดำเนินการตาม ๓) และ ๔) และร่วมมือในการป้องกันและปราบปรามการทุจริตและประพฤติมิชอบกับส่วนราชการและหน่วยงานที่เกี่ยวข้อ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latin typeface="TH SarabunIT๙" pitchFamily="34" charset="-34"/>
                <a:cs typeface="TH SarabunIT๙" pitchFamily="34" charset="-34"/>
              </a:rPr>
              <a:t>๖) ติดตาม ประเมินผล และจัดทำรายงานการป้องกันและปราบปรามการทุจริตและประพฤติมิชอบของส่วนราชการในสังกัดและการคุ้มครองจริยธรรม เสนอต่อปลัดกระทรวงและหน่วยงานที่เกี่ยวข้อง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latin typeface="TH SarabunIT๙" pitchFamily="34" charset="-34"/>
                <a:cs typeface="TH SarabunIT๙" pitchFamily="34" charset="-34"/>
              </a:rPr>
              <a:t>๗) ปฏิบัติงานร่วมกับหรือสนับสนุนการปฏิบัติงานของหน่วยงานอื่นที่เกี่ยวข้องหรือที่ได้รับมอบหมาย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600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6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51061375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สี่เหลี่ยมผืนผ้า 56"/>
          <p:cNvSpPr/>
          <p:nvPr/>
        </p:nvSpPr>
        <p:spPr>
          <a:xfrm>
            <a:off x="3132138" y="928670"/>
            <a:ext cx="2879725" cy="449263"/>
          </a:xfrm>
          <a:prstGeom prst="rect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สำนักงานปลัดกระทรวงเกษตรและสหกรณ์ </a:t>
            </a:r>
          </a:p>
        </p:txBody>
      </p:sp>
      <p:sp>
        <p:nvSpPr>
          <p:cNvPr id="59" name="สี่เหลี่ยมผืนผ้า 58"/>
          <p:cNvSpPr/>
          <p:nvPr/>
        </p:nvSpPr>
        <p:spPr>
          <a:xfrm>
            <a:off x="239713" y="1960545"/>
            <a:ext cx="1800225" cy="450850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กองกลาง</a:t>
            </a:r>
          </a:p>
        </p:txBody>
      </p:sp>
      <p:sp>
        <p:nvSpPr>
          <p:cNvPr id="60" name="สี่เหลี่ยมผืนผ้า 59"/>
          <p:cNvSpPr/>
          <p:nvPr/>
        </p:nvSpPr>
        <p:spPr>
          <a:xfrm>
            <a:off x="2335213" y="1960545"/>
            <a:ext cx="1946275" cy="450850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กองการเจ้าหน้าที่</a:t>
            </a:r>
          </a:p>
        </p:txBody>
      </p:sp>
      <p:sp>
        <p:nvSpPr>
          <p:cNvPr id="61" name="สี่เหลี่ยมผืนผ้า 60"/>
          <p:cNvSpPr/>
          <p:nvPr/>
        </p:nvSpPr>
        <p:spPr>
          <a:xfrm>
            <a:off x="4932363" y="1960545"/>
            <a:ext cx="1800225" cy="450850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กองเกษตรสารนิเทศ</a:t>
            </a:r>
          </a:p>
        </p:txBody>
      </p:sp>
      <p:sp>
        <p:nvSpPr>
          <p:cNvPr id="62" name="สี่เหลี่ยมผืนผ้า 61"/>
          <p:cNvSpPr/>
          <p:nvPr/>
        </p:nvSpPr>
        <p:spPr>
          <a:xfrm>
            <a:off x="7092950" y="1960545"/>
            <a:ext cx="1800225" cy="450850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กองคลัง</a:t>
            </a:r>
          </a:p>
        </p:txBody>
      </p:sp>
      <p:cxnSp>
        <p:nvCxnSpPr>
          <p:cNvPr id="64" name="ตัวเชื่อมต่อตรง 63"/>
          <p:cNvCxnSpPr/>
          <p:nvPr/>
        </p:nvCxnSpPr>
        <p:spPr>
          <a:xfrm>
            <a:off x="1116013" y="1660508"/>
            <a:ext cx="687546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ตัวเชื่อมต่อตรง 65"/>
          <p:cNvCxnSpPr/>
          <p:nvPr/>
        </p:nvCxnSpPr>
        <p:spPr>
          <a:xfrm rot="5400000">
            <a:off x="4428331" y="1516839"/>
            <a:ext cx="28733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7" name="ตัวเชื่อมต่อตรง 66"/>
          <p:cNvCxnSpPr/>
          <p:nvPr/>
        </p:nvCxnSpPr>
        <p:spPr>
          <a:xfrm rot="5400000">
            <a:off x="971550" y="1804971"/>
            <a:ext cx="28892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ตัวเชื่อมต่อตรง 67"/>
          <p:cNvCxnSpPr/>
          <p:nvPr/>
        </p:nvCxnSpPr>
        <p:spPr>
          <a:xfrm rot="5400000">
            <a:off x="3155950" y="1804971"/>
            <a:ext cx="28892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ตัวเชื่อมต่อตรง 68"/>
          <p:cNvCxnSpPr/>
          <p:nvPr/>
        </p:nvCxnSpPr>
        <p:spPr>
          <a:xfrm rot="5400000">
            <a:off x="5688012" y="1804971"/>
            <a:ext cx="28892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0" name="ตัวเชื่อมต่อตรง 69"/>
          <p:cNvCxnSpPr/>
          <p:nvPr/>
        </p:nvCxnSpPr>
        <p:spPr>
          <a:xfrm rot="5400000">
            <a:off x="7859712" y="1804971"/>
            <a:ext cx="28892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1" name="สี่เหลี่ยมผืนผ้า 70"/>
          <p:cNvSpPr/>
          <p:nvPr/>
        </p:nvSpPr>
        <p:spPr>
          <a:xfrm>
            <a:off x="239713" y="2527283"/>
            <a:ext cx="1903412" cy="3313112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ปฏิบัติงานสารบรรณของ     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spc="-30" dirty="0">
                <a:latin typeface="TH SarabunIT๙" pitchFamily="34" charset="-34"/>
                <a:cs typeface="TH SarabunIT๙" pitchFamily="34" charset="-34"/>
              </a:rPr>
              <a:t>สำนักงานปลัดกระทรวงและ กระทรวง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ดำเนินการเกี่ยวกับงานช่วย    อำนวยการและงานเลขานุการของสำนักงานปลัดกระทรวง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ดำเนินการอื่นใดที่มิได้กำหนดให้เป็นอำนาจหน้าที่ของส่วนราชการใดของสำนักงานปลัดกระทรวง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4) ปฏิบัติงานร่วมกับหรือสนับสนุนการปฏิบัติงานของหน่วยงานอื่นที่เกี่ยวข้องหรือที่ได้รับมอบหมาย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400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72" name="สี่เหลี่ยมผืนผ้า 71"/>
          <p:cNvSpPr/>
          <p:nvPr/>
        </p:nvSpPr>
        <p:spPr>
          <a:xfrm>
            <a:off x="2354263" y="2527283"/>
            <a:ext cx="1946275" cy="3313112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thaiDist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จัดทำแผนงานและการดำเนินการเกี่ยวกับการบริหารทรัพยากรบุคคลของสำนักงานปลัดกระทรวงและกระทรวงเว้นแต่การฝึกอบรม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ดำเนินการเกี่ยวกับการเสริมสร้างวินัยและพัฒนาระบบคุณธรรมของสำนักงานปลัดกระทรวงและกระทรวง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ปฏิบัติงานร่วมกับหรือสนับสนุน    การปฏิบัติงานของหน่วยงานอื่นที่เกี่ยวข้อง หรือที่ได้รับมอบหมาย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400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73" name="สี่เหลี่ยมผืนผ้า 72"/>
          <p:cNvSpPr/>
          <p:nvPr/>
        </p:nvSpPr>
        <p:spPr>
          <a:xfrm>
            <a:off x="4891088" y="2517758"/>
            <a:ext cx="1946275" cy="3125787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ศึกษาและวิเคราะห์สถานการณ์ข่าวสารเพื่อประชาสัมพันธ์การปฏิบัติ</a:t>
            </a:r>
            <a:r>
              <a:rPr lang="th-TH" sz="1400" spc="-30" dirty="0">
                <a:latin typeface="TH SarabunIT๙" pitchFamily="34" charset="-34"/>
                <a:cs typeface="TH SarabunIT๙" pitchFamily="34" charset="-34"/>
              </a:rPr>
              <a:t>ราชการของหน่วยงานในสังกัดกระทรวง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เผยแพร่กิจกรรม ความรู้ และความก้าวหน้าทางการเกษตร รวมทั้งจัดระบบข้อมูลข่าวสารของราชการเพื่อประชาชน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ปฏิบัติงานร่วมกับหรือสนับสนุน    การปฏิบัติงานของหน่วยงานอื่นที่เกี่ยวข้อง หรือที่ได้รับมอบหมาย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400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74" name="สี่เหลี่ยมผืนผ้า 73"/>
          <p:cNvSpPr/>
          <p:nvPr/>
        </p:nvSpPr>
        <p:spPr>
          <a:xfrm>
            <a:off x="7092950" y="2571733"/>
            <a:ext cx="1800225" cy="3125787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ดำเนินการเกี่ยวกับการเงิน การบัญชี การบริหารงบประมาณ การพัสดุ อาคารสถานที่และยานพาหนะของสำนักงานปลัดกระทรวง และที่ราชพัสดุที่    อยู่ในอำนาจหน้าที่ของกระทรวง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ปฏิบัติงานร่วมกับหรือสนับสนุน    การปฏิบัติงานของหน่วยงานอื่น    ที่เกี่ยวข้อง หรือที่ได้รับมอบหมาย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400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0" y="345024"/>
            <a:ext cx="9144000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kern="0" dirty="0">
                <a:latin typeface="TH SarabunIT๙" pitchFamily="34" charset="-34"/>
                <a:cs typeface="TH SarabunIT๙" pitchFamily="34" charset="-34"/>
              </a:rPr>
              <a:t>แผนภูมิโครงสร้างอำนาจหน้าที่ของสำนักงานปลัดกระทรวงเกษตรและสหกรณ์</a:t>
            </a:r>
          </a:p>
        </p:txBody>
      </p:sp>
      <p:sp>
        <p:nvSpPr>
          <p:cNvPr id="19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สี่เหลี่ยมผืนผ้า 56"/>
          <p:cNvSpPr/>
          <p:nvPr/>
        </p:nvSpPr>
        <p:spPr>
          <a:xfrm>
            <a:off x="3132138" y="833458"/>
            <a:ext cx="2879725" cy="450850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สำนักงานปลัดกระทรวงเกษตรและสหกรณ์ (ต่อ)</a:t>
            </a:r>
          </a:p>
        </p:txBody>
      </p:sp>
      <p:sp>
        <p:nvSpPr>
          <p:cNvPr id="59" name="สี่เหลี่ยมผืนผ้า 58"/>
          <p:cNvSpPr/>
          <p:nvPr/>
        </p:nvSpPr>
        <p:spPr>
          <a:xfrm>
            <a:off x="468313" y="1678008"/>
            <a:ext cx="3382962" cy="450850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กองนโยบายเทคโนโลยีเพื่อการเกษตร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และเกษตรกรรมยั่งยืน</a:t>
            </a:r>
          </a:p>
        </p:txBody>
      </p:sp>
      <p:sp>
        <p:nvSpPr>
          <p:cNvPr id="60" name="สี่เหลี่ยมผืนผ้า 59"/>
          <p:cNvSpPr/>
          <p:nvPr/>
        </p:nvSpPr>
        <p:spPr>
          <a:xfrm>
            <a:off x="4143375" y="1678008"/>
            <a:ext cx="2157413" cy="450850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ศูนย์เทคโนโลยีสารสนเทศ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และการสื่อสาร</a:t>
            </a:r>
          </a:p>
        </p:txBody>
      </p:sp>
      <p:sp>
        <p:nvSpPr>
          <p:cNvPr id="61" name="สี่เหลี่ยมผืนผ้า 60"/>
          <p:cNvSpPr/>
          <p:nvPr/>
        </p:nvSpPr>
        <p:spPr>
          <a:xfrm>
            <a:off x="6659563" y="1678008"/>
            <a:ext cx="1944687" cy="450850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สถาบันเกษตราธิการ</a:t>
            </a:r>
          </a:p>
        </p:txBody>
      </p:sp>
      <p:cxnSp>
        <p:nvCxnSpPr>
          <p:cNvPr id="64" name="ตัวเชื่อมต่อตรง 63"/>
          <p:cNvCxnSpPr/>
          <p:nvPr/>
        </p:nvCxnSpPr>
        <p:spPr>
          <a:xfrm>
            <a:off x="2124075" y="1481158"/>
            <a:ext cx="55435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ตัวเชื่อมต่อตรง 65"/>
          <p:cNvCxnSpPr/>
          <p:nvPr/>
        </p:nvCxnSpPr>
        <p:spPr>
          <a:xfrm rot="5400000">
            <a:off x="4482306" y="1375590"/>
            <a:ext cx="17938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7" name="ตัวเชื่อมต่อตรง 66"/>
          <p:cNvCxnSpPr/>
          <p:nvPr/>
        </p:nvCxnSpPr>
        <p:spPr>
          <a:xfrm rot="5400000">
            <a:off x="2034381" y="1577202"/>
            <a:ext cx="17938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ตัวเชื่อมต่อตรง 67"/>
          <p:cNvCxnSpPr/>
          <p:nvPr/>
        </p:nvCxnSpPr>
        <p:spPr>
          <a:xfrm rot="5400000">
            <a:off x="5203031" y="1577202"/>
            <a:ext cx="17938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ตัวเชื่อมต่อตรง 68"/>
          <p:cNvCxnSpPr/>
          <p:nvPr/>
        </p:nvCxnSpPr>
        <p:spPr>
          <a:xfrm rot="5400000">
            <a:off x="7577931" y="1577202"/>
            <a:ext cx="17938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1" name="สี่เหลี่ยมผืนผ้า 70"/>
          <p:cNvSpPr/>
          <p:nvPr/>
        </p:nvSpPr>
        <p:spPr>
          <a:xfrm>
            <a:off x="468313" y="2295546"/>
            <a:ext cx="3382962" cy="4133850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อำนาจหน้าที่มีดังต่อไปนี้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1) ศึกษา วิเคราะห์ และจัดทำแนวนโยบาย มาตรการ และแผนงานเพื่อการพัฒนาการเกษตรอย่างยั่งยืนและสอดคล้องกับระดับการพัฒนาในแนวทฤษฎีใหม่โดยยึดปรัชญาเศรษฐกิจพอเพีย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2) ประสานงานและเชื่อมโยงเครือข่ายภาครัฐ ภาคเอกชนสถาบันการศึกษา องค์กร พัฒนาเอกชน องค์กรเกษตรกร และ    เกษตรกร ในการดำเนินงาน ด้านนวัตกรรม และภูมิปัญญาท้องถิ่น    เทคโนโลยีชีวภาพทางการเกษตร และความหลากหลายทางชีวภาพ    เพื่อให้เกิดระบบการพัฒนาเกษตรกรรมยั่งยืน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3) สนับสนุนและส่งเสริมความร่วมมือให้เกิดผลงานด้านเทคโนโลยีชีวภาพทางการเกษตรด้านนวัตกรรมทางการเกษตร      องค์ความรู้ และภูมิปัญญาท้องถิ่นระหว่างภาครัฐ ภาคเอกชน    องค์กรพัฒนาเอกชน องค์กร เกษตรกร และเกษตรกร เพื่อการ    ประยุกต์ใช้ประโยชน์ในแนวทางพัฒนาการเกษตรอย่างยั่งยืน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4) เป็นผู้แทนกระทรวงในการประชุมและการนำเสนอแนวทาง    พัฒนาการเกษตรอย่างยั่งยืนตามแนวทฤษฎีใหม่ โดยยึดปรัชญา    เศรษฐกิจพอเพียง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5) ปฏิบัติงานร่วมกับหรือสนับสนุนการปฏิบัติงานของหน่วยงานอื่นที่    เกี่ยวข้องหรือที่ได้รับมอบหมาย</a:t>
            </a:r>
          </a:p>
        </p:txBody>
      </p:sp>
      <p:sp>
        <p:nvSpPr>
          <p:cNvPr id="72" name="สี่เหลี่ยมผืนผ้า 71"/>
          <p:cNvSpPr/>
          <p:nvPr/>
        </p:nvSpPr>
        <p:spPr>
          <a:xfrm>
            <a:off x="4143375" y="2327296"/>
            <a:ext cx="2157413" cy="3902075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marL="3175" indent="-3175" algn="thaiDist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อำนาจหน้าที่มีดังต่อไปนี้</a:t>
            </a:r>
          </a:p>
          <a:p>
            <a:pPr marL="3175" indent="-3175"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1) จัดทำแผนแม่บทและแผนปฏิบัติการเทคโนโลยีสารสนเทศและการสื่อสารของกระทรวง</a:t>
            </a:r>
          </a:p>
          <a:p>
            <a:pPr marL="3175" indent="-3175"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2) ดำเนินการเกี่ยวกับการบริหารจัดการเทคโนโลยีสารสนเทศและการสื่อสารของหน่วยงานในสังกัดกระทรวง</a:t>
            </a:r>
          </a:p>
          <a:p>
            <a:pPr marL="3175" indent="-3175"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3) พัฒนาระบบงานคอมพิวเตอร์และเครือข่าย รวมทั้งให้คำปรึกษาแนะนำและฝึกอบรมการใช้คอมพิวเตอร์และโปรแกรมคอมพิวเตอร์</a:t>
            </a:r>
          </a:p>
          <a:p>
            <a:pPr marL="3175" indent="-3175"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4) ปฏิบัติงานร่วมกับหรือสนับสนุนการปฏิบัติงานของหน่วยงานอื่นที่เกี่ยวข้อง หรือที่ได้รับมอบหมาย</a:t>
            </a:r>
          </a:p>
          <a:p>
            <a:pPr marL="3175" indent="-3175" algn="thaiDist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400" dirty="0">
              <a:latin typeface="TH SarabunPSK" pitchFamily="34" charset="-34"/>
              <a:cs typeface="TH SarabunPSK" pitchFamily="34" charset="-34"/>
            </a:endParaRP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4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3" name="สี่เหลี่ยมผืนผ้า 72"/>
          <p:cNvSpPr/>
          <p:nvPr/>
        </p:nvSpPr>
        <p:spPr>
          <a:xfrm>
            <a:off x="6659563" y="2327296"/>
            <a:ext cx="1944687" cy="3902075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อำนาจหน้าที่มีดังต่อไปนี้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1) ศึกษาและวิจัยเพื่อพัฒนาระบบ    รูปแบบ และยุทธศาสตร์ในการ    พัฒนาข้าราชการของกระทรวง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2) เป็นองค์กรในการบริการทางด้านวิชาการและเทคโนโลยีที่เกี่ยวข้องเพื่อพัฒนาข้าราชการระดับสูงและทรัพยากรบุคคลของกระทรว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3) ปฏิบัติงานร่วมกับหรือสนับสนุน    การปฏิบัติงานของหน่วยงานอื่นที่เกี่ยวข้อง หรือที่ได้รับมอบหมาย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400" dirty="0">
              <a:latin typeface="TH SarabunPSK" pitchFamily="34" charset="-34"/>
              <a:cs typeface="TH SarabunPSK" pitchFamily="34" charset="-34"/>
            </a:endParaRP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400" dirty="0">
              <a:latin typeface="TH SarabunPSK" pitchFamily="34" charset="-34"/>
              <a:cs typeface="TH SarabunPSK" pitchFamily="34" charset="-34"/>
            </a:endParaRP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400" dirty="0">
              <a:latin typeface="TH SarabunPSK" pitchFamily="34" charset="-34"/>
              <a:cs typeface="TH SarabunPSK" pitchFamily="34" charset="-34"/>
            </a:endParaRP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400" dirty="0">
              <a:latin typeface="TH SarabunPSK" pitchFamily="34" charset="-34"/>
              <a:cs typeface="TH SarabunPSK" pitchFamily="34" charset="-34"/>
            </a:endParaRP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400" dirty="0">
              <a:latin typeface="TH SarabunPSK" pitchFamily="34" charset="-34"/>
              <a:cs typeface="TH SarabunPSK" pitchFamily="34" charset="-34"/>
            </a:endParaRP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4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345024"/>
            <a:ext cx="9144000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kern="0" dirty="0">
                <a:latin typeface="TH SarabunIT๙" pitchFamily="34" charset="-34"/>
                <a:cs typeface="TH SarabunIT๙" pitchFamily="34" charset="-34"/>
              </a:rPr>
              <a:t>แผนภูมิโครงสร้างอำนาจหน้าที่ของสำนักงานปลัดกระทรวงเกษตรและสหกรณ์</a:t>
            </a:r>
          </a:p>
        </p:txBody>
      </p:sp>
      <p:sp>
        <p:nvSpPr>
          <p:cNvPr id="18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สี่เหลี่ยมผืนผ้า 56"/>
          <p:cNvSpPr/>
          <p:nvPr/>
        </p:nvSpPr>
        <p:spPr>
          <a:xfrm>
            <a:off x="3132138" y="833459"/>
            <a:ext cx="2879725" cy="450850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สำนักงานปลัดกระทรวงเกษตรและสหกรณ์ (ต่อ)</a:t>
            </a:r>
          </a:p>
        </p:txBody>
      </p:sp>
      <p:sp>
        <p:nvSpPr>
          <p:cNvPr id="59" name="สี่เหลี่ยมผืนผ้า 58"/>
          <p:cNvSpPr/>
          <p:nvPr/>
        </p:nvSpPr>
        <p:spPr>
          <a:xfrm>
            <a:off x="357158" y="1666897"/>
            <a:ext cx="3528000" cy="450850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สำนักกฎหมาย </a:t>
            </a:r>
          </a:p>
        </p:txBody>
      </p:sp>
      <p:sp>
        <p:nvSpPr>
          <p:cNvPr id="60" name="สี่เหลี่ยมผืนผ้า 59"/>
          <p:cNvSpPr/>
          <p:nvPr/>
        </p:nvSpPr>
        <p:spPr>
          <a:xfrm>
            <a:off x="4548847" y="1657372"/>
            <a:ext cx="4392000" cy="450850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สำนักการเกษตรต่างประเทศ </a:t>
            </a:r>
          </a:p>
        </p:txBody>
      </p:sp>
      <p:cxnSp>
        <p:nvCxnSpPr>
          <p:cNvPr id="64" name="ตัวเชื่อมต่อตรง 63"/>
          <p:cNvCxnSpPr/>
          <p:nvPr/>
        </p:nvCxnSpPr>
        <p:spPr>
          <a:xfrm>
            <a:off x="2124075" y="1479572"/>
            <a:ext cx="460692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ตัวเชื่อมต่อตรง 65"/>
          <p:cNvCxnSpPr/>
          <p:nvPr/>
        </p:nvCxnSpPr>
        <p:spPr>
          <a:xfrm rot="5400000">
            <a:off x="4482306" y="1383528"/>
            <a:ext cx="17938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7" name="ตัวเชื่อมต่อตรง 66"/>
          <p:cNvCxnSpPr/>
          <p:nvPr/>
        </p:nvCxnSpPr>
        <p:spPr>
          <a:xfrm rot="5400000">
            <a:off x="2034381" y="1575616"/>
            <a:ext cx="17938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ตัวเชื่อมต่อตรง 67"/>
          <p:cNvCxnSpPr/>
          <p:nvPr/>
        </p:nvCxnSpPr>
        <p:spPr>
          <a:xfrm rot="5400000">
            <a:off x="6642894" y="1575616"/>
            <a:ext cx="17938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1" name="สี่เหลี่ยมผืนผ้า 70"/>
          <p:cNvSpPr/>
          <p:nvPr/>
        </p:nvSpPr>
        <p:spPr>
          <a:xfrm>
            <a:off x="357158" y="2357459"/>
            <a:ext cx="3528000" cy="3933825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thaiDist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อำนาจหน้าที่มีดังต่อไปนี้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1) ดำเนินการเกี่ยวกับงานกฎหมายและระเบียบ ศึกษา วิเคราะห์ ปรับปรุง และแก้ไขกฎหมายและระเบียบที่เกี่ยวข้อง รวมถึงการให้คำปรึกษาแนะนำเจ้าหน้าที่ของสำนักงานปลัดกระทรวงหน่วยงานในสังกัดกระทรวงและหน่วยงานอื่นที่เกี่ยวข้อ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2) ดำเนินการเกี่ยวกับการพัฒนากฎหมายของสำนักงานปลัดกระทรวงและกระทรวง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3) เป็นศูนย์ข้อมูลกลางด้านกฎหมายของสำนักงานปลัดกระทรวงและกระทรวง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4) ดำเนินการด้านนิติกรรมและสัญญา งานเกี่ยวกับความรับผิดทางแพ่งและอาญา งานคดีปกครอง และงานคดีอื่นที่อยู่ในอำนาจหน้าที่ของสำนักงานปลัดกระทรวงและกระทรวง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5) ดำเนินการและเป็นหน่วยงานกลางในการปฏิบัติงานตรวจสอบ ติดตาม และให้คำปรึกษาแนะนำเกี่ยวกับการปฏิบัติราชการทางปกครองและความรับผิดทางละเมิดของ เจ้าหน้าที่ของสำนักงานปลัดกระทรวงและกระทรวง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6) ปฏิบัติงานร่วมกับหรือสนับสนุนการปฏิบัติงานของหน่วยงานอื่นที่เกี่ยวข้อง หรือที่ได้รับมอบหมาย</a:t>
            </a:r>
          </a:p>
        </p:txBody>
      </p:sp>
      <p:sp>
        <p:nvSpPr>
          <p:cNvPr id="72" name="สี่เหลี่ยมผืนผ้า 71"/>
          <p:cNvSpPr/>
          <p:nvPr/>
        </p:nvSpPr>
        <p:spPr>
          <a:xfrm>
            <a:off x="4548847" y="2352697"/>
            <a:ext cx="4392000" cy="4219575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อำนาจหน้าที่มีดังต่อไปนี้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1) ศึกษา วิเคราะห์ และจัดทำแผนงานและแผนงบประมาณ รวมทั้งติดตามและ    ประเมินผลการดำเนินงานเกี่ยวกับความร่วมมือด้านการเกษตรต่างประเทศ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2) ดำเนินการเกี่ยวกับการพัฒนากฎหมายของสำนักงานปลัดกระทรวงและกระทรวง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3) ทำหน้าที่สำนักงานเลขาธิการคณะกรรมการประสานงานกับองค์การอาหารและเกษตรแห่งสหประชาชาติ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4) เป็นหน่วยงานหลักในการติดต่อประสานงานกับองค์การระหว่างประเทศด้าน    การเกษตรตามที่ได้รับมอบหมาย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5) เป็นศูนย์ข้อมูลความร่วมมือด้านการเกษตรต่างประเทศและประชาสัมพันธ์ผลงานด้านการเกษตรต่างประเทศ 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6) เป็นหน่วยอำนวยการให้การบริหารงานของสำนักงานที่ปรึกษาการเกษตรต่างประเทศสอดคล้องกับนโยบายของกระทรว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7) อำนวยการและบริหารงานพิธีการทางการทูตของกระทรวง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8) เข้าร่วมประชุมในฐานะผู้แทนกระทรวงในเวทีนานาชาติ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9) เป็นหน่วยงานหลักในการศึกษา วิเคราะห์ จัดทำร่าง และเจรจาเพื่อจัดทำความตกลงความร่วมมือด้านการเกษตรกับประเทศต่าง ๆ และประสานการดำเนินการตามความตกลง รวมทั้งให้คำปรึกษาในการพิจารณาจัดทำความตกลงกับต่างประเทศ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10) ปฏิบัติงานร่วมกับหรือสนับสนุนการปฏิบัติงานของหน่วยงานอื่นที่เกี่ยวข้อง หรือที่ได้รับมอบหมาย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0" y="345024"/>
            <a:ext cx="9144000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kern="0" dirty="0">
                <a:latin typeface="TH SarabunIT๙" pitchFamily="34" charset="-34"/>
                <a:cs typeface="TH SarabunIT๙" pitchFamily="34" charset="-34"/>
              </a:rPr>
              <a:t>แผนภูมิโครงสร้างอำนาจหน้าที่ของสำนักงานปลัดกระทรวงเกษตรและสหกรณ์</a:t>
            </a:r>
          </a:p>
        </p:txBody>
      </p:sp>
      <p:sp>
        <p:nvSpPr>
          <p:cNvPr id="15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สี่เหลี่ยมผืนผ้า 56"/>
          <p:cNvSpPr/>
          <p:nvPr/>
        </p:nvSpPr>
        <p:spPr>
          <a:xfrm>
            <a:off x="3132138" y="828694"/>
            <a:ext cx="2879725" cy="450850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สำนักงานปลัดกระทรวงเกษตรและสหกรณ์ (ต่อ)</a:t>
            </a:r>
          </a:p>
        </p:txBody>
      </p:sp>
      <p:sp>
        <p:nvSpPr>
          <p:cNvPr id="59" name="สี่เหลี่ยมผืนผ้า 58"/>
          <p:cNvSpPr/>
          <p:nvPr/>
        </p:nvSpPr>
        <p:spPr>
          <a:xfrm>
            <a:off x="584200" y="1647844"/>
            <a:ext cx="3101975" cy="449263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สำนักงานที่ปรึกษาการเกษตรต่างประเทศ</a:t>
            </a:r>
          </a:p>
        </p:txBody>
      </p:sp>
      <p:sp>
        <p:nvSpPr>
          <p:cNvPr id="60" name="สี่เหลี่ยมผืนผ้า 59"/>
          <p:cNvSpPr/>
          <p:nvPr/>
        </p:nvSpPr>
        <p:spPr>
          <a:xfrm>
            <a:off x="5214938" y="1647844"/>
            <a:ext cx="3357562" cy="490538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สำนักตรวจราชการ </a:t>
            </a:r>
          </a:p>
        </p:txBody>
      </p:sp>
      <p:cxnSp>
        <p:nvCxnSpPr>
          <p:cNvPr id="64" name="ตัวเชื่อมต่อตรง 63"/>
          <p:cNvCxnSpPr/>
          <p:nvPr/>
        </p:nvCxnSpPr>
        <p:spPr>
          <a:xfrm>
            <a:off x="2124075" y="1462107"/>
            <a:ext cx="475138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ตัวเชื่อมต่อตรง 65"/>
          <p:cNvCxnSpPr/>
          <p:nvPr/>
        </p:nvCxnSpPr>
        <p:spPr>
          <a:xfrm rot="5400000">
            <a:off x="4482306" y="1370826"/>
            <a:ext cx="17938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7" name="ตัวเชื่อมต่อตรง 66"/>
          <p:cNvCxnSpPr/>
          <p:nvPr/>
        </p:nvCxnSpPr>
        <p:spPr>
          <a:xfrm rot="5400000">
            <a:off x="2033587" y="1547832"/>
            <a:ext cx="18097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ตัวเชื่อมต่อตรง 67"/>
          <p:cNvCxnSpPr/>
          <p:nvPr/>
        </p:nvCxnSpPr>
        <p:spPr>
          <a:xfrm rot="5400000">
            <a:off x="6784975" y="1547832"/>
            <a:ext cx="18097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1" name="สี่เหลี่ยมผืนผ้า 70"/>
          <p:cNvSpPr/>
          <p:nvPr/>
        </p:nvSpPr>
        <p:spPr>
          <a:xfrm>
            <a:off x="585788" y="2281257"/>
            <a:ext cx="3128962" cy="39338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thaiDist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อำนาจหน้าที่มีดังต่อไปนี้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1) ศึกษา วิเคราะห์ และจัดทำ แผนงานตามนโยบายด้านการเกษตรต่างประเทศของกระทรวง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2) ศึกษา วิเคราะห์ และติดตามนโยบาย มาตรการ และภาวะความเคลื่อนไหวทางการเกษตรในต่างประเทศ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3) เป็นผู้แทนกระทรวงในการเจรจาเพื่อแก้ไขปัญหา อุปสรรคทางด้านมาตรการที่มิใช่ภาษีของสินค้าเกษตร และร่วมมือและให้ความช่วยเหลือด้านการเกษตรระหว่างประเทศ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4) เป็นผู้แทนประเทศไทยเพื่อเข้าร่วมประชุมเจรจาใน    องค์การหรือหน่วยงานต่างประเทศและระหว่างประเทศเกี่ยวกับการเกษตรตามที่ได้รับมอบหมายจากกระทรวง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5) เสริมสร้างความสัมพันธ์ระหว่างรัฐบาลกับองค์การ หรือหน่วยงานต่างประเทศและระหว่างประเทศ และเผยแพร่ข้อมูลข่าวสารด้านการเกษตรของไทย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6) ปฏิบัติงานร่วมกับหรือสนับสนุนการปฏิบัติงานของ    หน่วยงานอื่นที่เกี่ยวข้อง หรือที่ได้รับมอบหมาย</a:t>
            </a:r>
          </a:p>
        </p:txBody>
      </p:sp>
      <p:sp>
        <p:nvSpPr>
          <p:cNvPr id="72" name="สี่เหลี่ยมผืนผ้า 71"/>
          <p:cNvSpPr/>
          <p:nvPr/>
        </p:nvSpPr>
        <p:spPr>
          <a:xfrm>
            <a:off x="5241925" y="2314594"/>
            <a:ext cx="3330575" cy="39004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อำนาจหน้าที่มีดังต่อไปนี้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1) จัดทำแผนการตรวจราชการประจำปีของกระทรวง2) สนับสนุนการปฏิบัติงานของผู้ตรวจราชการ  กระทรวงในการตรวจสอบและติดตามการปฏิบัติ  ราชการของหน่วยงานในสังกัดกระทรวง เพื่อให้    เป็นไปตามแผนงาน โครงการ และให้สอดคล้องกับ กฎหมาย ระเบียบ และขั้นตอนที่กำหนด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3) ประสานงานและดำเนินการในส่วนที่เกี่ยวข้องกับ การตรวจราชการของผู้ตรวจราชการกระทรวง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4) ติดตาม ประเมินผล และรายงานความก้าวหน้าผล  การดำเนินงานของส่วนราชการตามแผนการตรวจราชการ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5) ประสานงานการให้ความช่วยเหลือเกษตรกรที่อยู่ในอำนาจหน้าที่ของกระทรวงจากการตรวจราชการ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6) เผยแพร่ข้อมูลข่าวสารเกี่ยวกับการตรวจราชการ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7) ปฏิบัติงานร่วมกับหรือสนับสนุนการปฏิบัติงานของหน่วยงานอื่นที่เกี่ยวข้อง หรือที่ได้รับมอบหมาย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4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345024"/>
            <a:ext cx="9144000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kern="0" dirty="0">
                <a:latin typeface="TH SarabunIT๙" pitchFamily="34" charset="-34"/>
                <a:cs typeface="TH SarabunIT๙" pitchFamily="34" charset="-34"/>
              </a:rPr>
              <a:t>แผนภูมิโครงสร้างอำนาจหน้าที่ของสำนักงานปลัดกระทรวงเกษตรและสหกรณ์</a:t>
            </a:r>
          </a:p>
        </p:txBody>
      </p:sp>
      <p:sp>
        <p:nvSpPr>
          <p:cNvPr id="15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สี่เหลี่ยมผืนผ้า 56"/>
          <p:cNvSpPr/>
          <p:nvPr/>
        </p:nvSpPr>
        <p:spPr>
          <a:xfrm>
            <a:off x="3132138" y="904892"/>
            <a:ext cx="2879725" cy="449263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สำนักงานปลัดกระทรวงเกษตรและสหกรณ์ (ต่อ)</a:t>
            </a:r>
          </a:p>
        </p:txBody>
      </p:sp>
      <p:cxnSp>
        <p:nvCxnSpPr>
          <p:cNvPr id="66" name="ตัวเชื่อมต่อตรง 65"/>
          <p:cNvCxnSpPr/>
          <p:nvPr/>
        </p:nvCxnSpPr>
        <p:spPr>
          <a:xfrm rot="5400000">
            <a:off x="4445794" y="1483536"/>
            <a:ext cx="25241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สี่เหลี่ยมผืนผ้า 11"/>
          <p:cNvSpPr/>
          <p:nvPr/>
        </p:nvSpPr>
        <p:spPr>
          <a:xfrm>
            <a:off x="1258888" y="1571642"/>
            <a:ext cx="6626225" cy="449263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สำนักตรวจสอบภายใน </a:t>
            </a: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1241425" y="2247917"/>
            <a:ext cx="6688138" cy="36814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อำนาจหน้าที่มีดังต่อไปนี้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1) สอบทานและประเมินผลการดำเนินงานตามแผนงานและโครงการที่มีความสำคัญต่อผลสำเร็จของนโยบาย ยุทธศาสตร์ ระบบการควบคุม    ภายใน การบริหารความเสี่ยง และการดำเนินงานในหน้าที่ของหน่วยรับตรวจ และเสนอแนะการ ปรับปรุงการบริหารความเสี่ยงการควบคุม    และการกำกับดูแล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2) สอบทานความถูกต้องและเชื่อถือได้ของข้อมูลการเงินและการบัญชี ผลการดำเนินงานกระบวนการทำงานระบบการดูแลรักษาและความ    ปลอดภัยของทรัพย์สิน และการปฏิบัติตามมาตรฐาน กฎหมาย ระเบียบ ข้อบังคับ และคำสั่งของทางราชการ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3) ติดตามผลการตรวจสอบ เสนอแนะ และให้คำปรึกษาแก่หน่วยรับตรวจเพื่อให้การปรับปรุงแก้ไขของหน่วยรับตรวจเป็นไปตามข้อเสนอแนะ4) ให้คำปรึกษาแนะนำและให้ความเห็นเกี่ยวกับกฎหมาย ระเบียบ ข้อบังคับและมติคณะรัฐมนตรีที่เกี่ยวข้องกับระบบควบคุมภายในและการ    ตรวจสอบภายในต่อปลัดกระทรวงผู้ตรวจสอบภายในกรม หน่วยรับตรวจและบุคคลที่เกี่ยวข้อง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5) ประเมินความเสี่ยงเพื่อวางแผนการตรวจสอบในภาพรวมของกระทรวง และจัดทำแผนการตรวจสอบประจำปี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6) ส่งเสริม สนับสนุน และประสานงานให้เกิดการพัฒนาคุณภาพการปฏิบัติงานของผู้ตรวจสอบภายใน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7) สนับสนุนการปฏิบัติงานของคณะกรรมการตรวจสอบและประเมินผลประจำกระทรวงประสานงาน รวบรวมข้อมูล และสรุปผลการสอบทาน ระบบการควบคุมภายใน การบริหารความเสี่ยงและการดำเนินการด้านการเงินในภาพรวมของกระทรวง รวมทั้งจัดทำรายงานสรุปการ    ดำเนินงานและข้อเสนอแนะของคณะกรรมการตรวจสอบและประเมินผลประจำกระทรวง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8) ปฏิบัติงานตรวจสอบอื่นใดตามที่ได้รับมอบหมายจากปลัดกระทรวงหรือคณะกรรมการตรวจสอบและประเมินผลประจำกระทรว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9) ปฏิบัติงานร่วมกับหรือสนับสนุนการปฏิบัติงานของหน่วยงานอื่นที่เกี่ยวข้อง หรือที่ได้รับมอบหมาย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345024"/>
            <a:ext cx="9144000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kern="0" dirty="0">
                <a:latin typeface="TH SarabunIT๙" pitchFamily="34" charset="-34"/>
                <a:cs typeface="TH SarabunIT๙" pitchFamily="34" charset="-34"/>
              </a:rPr>
              <a:t>แผนภูมิโครงสร้างอำนาจหน้าที่ของสำนักงานปลัดกระทรวงเกษตรและสหกรณ์</a:t>
            </a:r>
          </a:p>
        </p:txBody>
      </p:sp>
      <p:sp>
        <p:nvSpPr>
          <p:cNvPr id="9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สี่เหลี่ยมผืนผ้า 56"/>
          <p:cNvSpPr/>
          <p:nvPr/>
        </p:nvSpPr>
        <p:spPr>
          <a:xfrm>
            <a:off x="3132138" y="904898"/>
            <a:ext cx="2879725" cy="449263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สำนักงานปลัดกระทรวงเกษตรและสหกรณ์ (ต่อ)</a:t>
            </a:r>
          </a:p>
        </p:txBody>
      </p:sp>
      <p:sp>
        <p:nvSpPr>
          <p:cNvPr id="59" name="สี่เหลี่ยมผืนผ้า 58"/>
          <p:cNvSpPr/>
          <p:nvPr/>
        </p:nvSpPr>
        <p:spPr>
          <a:xfrm>
            <a:off x="250825" y="1778023"/>
            <a:ext cx="4321175" cy="449263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สำนักบริหารกองทุนเพื่อช่วยเหลือเกษตรกรและรับเรื่องร้องเรียน </a:t>
            </a:r>
          </a:p>
        </p:txBody>
      </p:sp>
      <p:sp>
        <p:nvSpPr>
          <p:cNvPr id="60" name="สี่เหลี่ยมผืนผ้า 59"/>
          <p:cNvSpPr/>
          <p:nvPr/>
        </p:nvSpPr>
        <p:spPr>
          <a:xfrm>
            <a:off x="4859338" y="1778023"/>
            <a:ext cx="3960812" cy="449263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สำนักแผนงานและโครงการพิเศษ</a:t>
            </a:r>
          </a:p>
        </p:txBody>
      </p:sp>
      <p:cxnSp>
        <p:nvCxnSpPr>
          <p:cNvPr id="64" name="ตัวเชื่อมต่อตรง 63"/>
          <p:cNvCxnSpPr/>
          <p:nvPr/>
        </p:nvCxnSpPr>
        <p:spPr>
          <a:xfrm>
            <a:off x="2124075" y="1562123"/>
            <a:ext cx="475138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ตัวเชื่อมต่อตรง 65"/>
          <p:cNvCxnSpPr/>
          <p:nvPr/>
        </p:nvCxnSpPr>
        <p:spPr>
          <a:xfrm rot="5400000">
            <a:off x="4482306" y="1447030"/>
            <a:ext cx="17938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7" name="ตัวเชื่อมต่อตรง 66"/>
          <p:cNvCxnSpPr/>
          <p:nvPr/>
        </p:nvCxnSpPr>
        <p:spPr>
          <a:xfrm rot="5400000">
            <a:off x="2033587" y="1666899"/>
            <a:ext cx="18097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ตัวเชื่อมต่อตรง 67"/>
          <p:cNvCxnSpPr/>
          <p:nvPr/>
        </p:nvCxnSpPr>
        <p:spPr>
          <a:xfrm rot="5400000">
            <a:off x="6784975" y="1666899"/>
            <a:ext cx="18097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1" name="สี่เหลี่ยมผืนผ้า 70"/>
          <p:cNvSpPr/>
          <p:nvPr/>
        </p:nvSpPr>
        <p:spPr>
          <a:xfrm>
            <a:off x="250825" y="2428898"/>
            <a:ext cx="4321175" cy="43576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thaiDist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อำนาจหน้าที่มีดังต่อไปนี้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1) ดำเนินการเกี่ยวกับการบริหารกองทุนสงเคราะห์เกษตรกร ตามกฎหมายว่าด้วยกองทุน    สงเคราะห์เกษตรกรและกฎหมายอื่นที่เกี่ยวข้อง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2) ดำเนินการให้ความช่วยเหลือเกษตรกรและผู้ยากจน ตามระเบียบสำนักนายกรัฐมนตรีว่าด้วยการช่วยเหลือเกษตรกรและผู้ยากจน ระเบียบสำนักนายกรัฐมนตรีว่าด้วยกองทุน    หมุนเวียนเพื่อการกู้ยืมแก่เกษตรกรและผู้ยากจน และกฎหมายอื่นที่เกี่ยวข้อง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3) ดำเนินการศึกษาและวิเคราะห์เพื่อเสนอแนะในการกำหนดนโยบาย มาตรการและ    แผนงานการให้ความช่วยเหลือสถาบันเกษตรกร เกษตรกร หรือผู้ยากจน ต่อ    คณะกรรมการสงเคราะห์เกษตรกร หรือคณะกรรมการช่วยเหลือเกษตรกรและผู้ยากจน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4) เป็นศูนย์กลางของกระทรวงในการรับเรื่องร้องเรียนของเกษตรกร ประสานการแก้ไข    ปัญหาตามข้อร้องเรียนของประชาชน และการแก้ไขปัญหาการชุมนุมร้องเรียนของ    เกษตรกรและผู้ยากจน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5) ดำเนินการเร่งรัด ติดตาม และประเมินผลการให้ความช่วยเหลือ และการแก้ไขปัญหา    ตามข้อร้องเรียนของประชาชนและการชุมนุมร้องเรียนของเกษตรกร รวมทั้งเป็นศูนย์    ข้อมูลสารสนเทศในการรวบรวมจัดทำฐานข้อมูล รายงาน สถิติผลการดำเนินการให้    ความช่วยเหลือสถาบันเกษตรกรเกษตรกร และผู้ยากจน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6) ดำเนินการเกี่ยวกับงานเลขานุการคณะกรรมการสงเคราะห์เกษตรกร คณะกรรมการ    ช่วยเหลือเกษตรกรและผู้ยากจน คณะกรรมการและคณะอนุกรรมการอื่นที่เกี่ยวข้อง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(7) ปฏิบัติงานร่วมกับหรือสนับสนุนการปฏิบัติงานของหน่วยงานอื่นที่เกี่ยวข้อง หรือที่ได้รับมอบหมาย</a:t>
            </a:r>
          </a:p>
        </p:txBody>
      </p:sp>
      <p:sp>
        <p:nvSpPr>
          <p:cNvPr id="72" name="สี่เหลี่ยมผืนผ้า 71"/>
          <p:cNvSpPr/>
          <p:nvPr/>
        </p:nvSpPr>
        <p:spPr>
          <a:xfrm>
            <a:off x="4859338" y="2430486"/>
            <a:ext cx="3960812" cy="40433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อำนาจหน้าที่มีดังต่อไปนี้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1) ศึกษา วิเคราะห์ จัดทำแนวนโยบาย แผนยุทธศาสตร์ และแผนปฏิบัติราชการ    ของสำนักงานปลัดกระทรวง รวมทั้งบูรณาการแผนงานโครงการตามนโยบาย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2) ศึกษา วิเคราะห์ และจัดทำแผนปฏิบัติงานตามโครงการพระราชดำริและ    โครงการพิเศษรวมทั้งประสานติดตามการปฏิบัติงานของส่วนราชการในสังกัด    กระทรวงในโครงการดังกล่าว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3) วิเคราะห์และจัดทำงบประมาณ และเสนอแนวทางการจัดสรรงบประมาณ    ประจำปีรวมทั้งติดตามเกี่ยวกับการประเมินผลการดำเนินงานของสำนักงาน    ปลัดกระทรวง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4) วิเคราะห์แผนงานและงบประมาณ จัดทำแนวทางการปฏิบัติงาน จัดสรร    งบประมาณและติดตามการดำเนินงานของสำนักงานเกษตรและสหกรณ์จังหวัด    รวมทั้งประสานการจัดทำแผนพัฒนาการเกษตรและสหกรณ์ของจังหวัดและการ    จัดทำงบประมาณด้านการเกษตรและสหกรณ์ของจังหวัด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5) ดำเนินการเกี่ยวกับงานป้องกันและแก้ไขปัญหาภัยธรรมชาติ และการช่วยเหลือ    เกษตรกรที่ประสบภัยธรรมชาติ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6) ปฏิบัติงานร่วมกับหรือสนับสนุนการปฏิบัติงานของหน่วยงานอื่นที่เกี่ยวข้อง หรือที่ได้รับมอบหมาย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400" dirty="0">
              <a:latin typeface="TH SarabunPSK" pitchFamily="34" charset="-34"/>
              <a:cs typeface="TH SarabunPSK" pitchFamily="34" charset="-34"/>
            </a:endParaRP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400" dirty="0">
              <a:latin typeface="TH SarabunPSK" pitchFamily="34" charset="-34"/>
              <a:cs typeface="TH SarabunPSK" pitchFamily="34" charset="-34"/>
            </a:endParaRP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4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345024"/>
            <a:ext cx="9144000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kern="0" dirty="0">
                <a:latin typeface="TH SarabunIT๙" pitchFamily="34" charset="-34"/>
                <a:cs typeface="TH SarabunIT๙" pitchFamily="34" charset="-34"/>
              </a:rPr>
              <a:t>แผนภูมิโครงสร้างอำนาจหน้าที่ของสำนักงานปลัดกระทรวงเกษตรและสหกรณ์</a:t>
            </a:r>
          </a:p>
        </p:txBody>
      </p:sp>
      <p:sp>
        <p:nvSpPr>
          <p:cNvPr id="15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สี่เหลี่ยมผืนผ้า 56"/>
          <p:cNvSpPr/>
          <p:nvPr/>
        </p:nvSpPr>
        <p:spPr>
          <a:xfrm>
            <a:off x="3132138" y="857271"/>
            <a:ext cx="2879725" cy="449263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สำนักงานปลัดกระทรวงเกษตรและสหกรณ์ (ต่อ)</a:t>
            </a:r>
          </a:p>
        </p:txBody>
      </p:sp>
      <p:cxnSp>
        <p:nvCxnSpPr>
          <p:cNvPr id="66" name="ตัวเชื่อมต่อตรง 65"/>
          <p:cNvCxnSpPr/>
          <p:nvPr/>
        </p:nvCxnSpPr>
        <p:spPr>
          <a:xfrm rot="5400000">
            <a:off x="4482306" y="1399403"/>
            <a:ext cx="17938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สี่เหลี่ยมผืนผ้า 6"/>
          <p:cNvSpPr/>
          <p:nvPr/>
        </p:nvSpPr>
        <p:spPr>
          <a:xfrm>
            <a:off x="2614613" y="1524021"/>
            <a:ext cx="3929062" cy="449263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สำนักพัฒนาระบบบริหาร </a:t>
            </a: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1214438" y="2162196"/>
            <a:ext cx="6572250" cy="426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thaiDist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อำนาจหน้าที่มีดังต่อไปนี้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1) ศึกษา เสนอแนะ ให้คำปรึกษา และประสานงานเกี่ยวกับการจัดโครงสร้างส่วนราชการและระบบงาน และการปรับปรุงบทบาทและภารกิจของกระทรวงและสำนักงานปลัดกระทรวง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2) จัดทำแผนพัฒนาระบบราชการของกระทรวงและสำนักงานปลัดกระทรวง รวมทั้งติดตาม ประเมินผล และรายงานผลการดำเนินงานประจำปี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3) ส่งเสริม สนับสนุน และประสานงานให้ส่วนราชการในกระทรวงและสำนักงานปลัดกระทรวง ให้มีการปฏิบัติงานตามหลักเกณฑ์และวิธีการบริหารกิจการบ้านเมืองที่ดี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4) ผลักดันการยกระดับและพัฒนาคุณภาพการบริหารจัดการภาครัฐและนวัตกรรมอื่น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5) ปรับปรุงรูปแบบ กลไก วิธีการ ขั้นตอน และกระบวนการทำงาน และส่งเสริมการบริหารราชการแบบมีส่วนร่วม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6) ส่งเสริม สนับสนุน และประสานงานเกี่ยวกับการปรับเปลี่ยนกระบวนทัศน์ วัฒนธรรมและค่านิยมระดับองค์กร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7) ส่งเสริมการสร้างจิตสำนึก คุณธรรม จริยธรรม และความรับผิดชอบต่อสังคม ตลอดจนการป้องกันการทุจริตและประพฤติมิชอบระดับองค์กร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8) วิจัยและพัฒนาองค์ความรู้เพื่อการพัฒนาระบบราชการ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9) ศึกษา เสนอแนะ ประสาน และจัดทำคำรับรองการปฏิบัติราชการ รวมทั้งถ่ายทอดตัวชี้วัดและค่าเป้าหมายของกระทรวง กลุ่มภารกิจ และสำนักงานปลัดกระทรวง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10) บริหารจัดการระบบการวัดผลการดำเนินงานของกระทรวง กลุ่มภารกิจ และสำนักงานปลัดกระทรวง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11) ติดตามและประเมินผลการปฏิบัติราชการตามคำรับรองการปฏิบัติราชการของกระทรวงกลุ่มภารกิจ และสำนักงานปลัดกระทรวง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12) จัดทำรายงานผลการปฏิบัติราชการตามคำรับรองการปฏิบัติราชการ 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13) ปฏิบัติงานร่วมกับหรือสนับสนุนการปฏิบัติงานของหน่วยงานอื่นที่เกี่ยวข้อง หรือที่ได้รับมอบหมาย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0" y="345024"/>
            <a:ext cx="9144000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kern="0" dirty="0">
                <a:latin typeface="TH SarabunIT๙" pitchFamily="34" charset="-34"/>
                <a:cs typeface="TH SarabunIT๙" pitchFamily="34" charset="-34"/>
              </a:rPr>
              <a:t>แผนภูมิโครงสร้างอำนาจหน้าที่ของสำนักงานปลัดกระทรวงเกษตรและสหกรณ์</a:t>
            </a:r>
          </a:p>
        </p:txBody>
      </p:sp>
      <p:sp>
        <p:nvSpPr>
          <p:cNvPr id="10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สี่เหลี่ยมผืนผ้า 56"/>
          <p:cNvSpPr/>
          <p:nvPr/>
        </p:nvSpPr>
        <p:spPr>
          <a:xfrm>
            <a:off x="3132138" y="904889"/>
            <a:ext cx="2884487" cy="449263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สำนักงานปลัดกระทรวงเกษตรและสหกรณ์ (ต่อ)</a:t>
            </a:r>
          </a:p>
        </p:txBody>
      </p:sp>
      <p:sp>
        <p:nvSpPr>
          <p:cNvPr id="59" name="สี่เหลี่ยมผืนผ้า 58"/>
          <p:cNvSpPr/>
          <p:nvPr/>
        </p:nvSpPr>
        <p:spPr>
          <a:xfrm>
            <a:off x="1150938" y="1538302"/>
            <a:ext cx="6850062" cy="449262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สำนักงานเกษตรและสหกรณ์จังหวัด</a:t>
            </a:r>
          </a:p>
        </p:txBody>
      </p:sp>
      <p:cxnSp>
        <p:nvCxnSpPr>
          <p:cNvPr id="66" name="ตัวเชื่อมต่อตรง 65"/>
          <p:cNvCxnSpPr/>
          <p:nvPr/>
        </p:nvCxnSpPr>
        <p:spPr>
          <a:xfrm rot="5400000">
            <a:off x="4482306" y="1447021"/>
            <a:ext cx="17938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1" name="สี่เหลี่ยมผืนผ้า 70"/>
          <p:cNvSpPr/>
          <p:nvPr/>
        </p:nvSpPr>
        <p:spPr>
          <a:xfrm>
            <a:off x="1150938" y="2071702"/>
            <a:ext cx="6840537" cy="3429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อำนาจหน้าที่มีดังต่อไปนี้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1) ศึกษา วิเคราะห์ และจัดทำยุทธศาสตร์การพัฒนาการเกษตรและสหกรณ์ของจังหวัดและกลุ่มจังหวัด แผนพัฒนาการเกษตรรายสินค้า แผน    บูรณาการการพัฒนาการเกษตรและสหกรณ์ของจังหวัด และการจัดทำงบประมาณด้านการเกษตรและสหกรณ์ของจังหวัด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2) ศึกษา วิเคราะห์ และจัดทำแผนปฏิบัติการโครงการพัฒนาด้านการเกษตรและสหกรณ์ของจังหวัด กำกับการบูรณาการ และติดตามการใช้    งบประมาณของส่วนราชการในสังกัดกระทรวงในจังหวัด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3) กำกับ ดูแล ควบคุม ประสาน ดำเนินงาน ติดตาม และประเมินผลสัมฤทธิ์ของการปฏิบัติงานตามแผนงานและโครงการพัฒนาการเกษตรและ    สหกรณ์ในจังหวัด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4) ดำเนินงานโครงการพิเศษ โครงการในพระราชดำริ งานช่วยเหลือเกษตรกร งานภัยพิบัติการเตือนการระบาดและเฝ้าระวัง และเตือนภัยสินค้า    เกษตรในจังหวัด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5) กำกับดูแล ควบคุม และพัฒนาข้าราชการและลูกจ้างในสังกัดกระทรวงในจังหวัด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6) ประชาสัมพันธ์และเผยแพร่การพัฒนาการเกษตรและสหกรณ์ของจังหวัดให้เป็นศูนย์ข้อมูลและศูนย์แม่ข่ายข้อมูลด้านการเกษตรและสหกรณ์    ของจังหวัด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7) กำกับดูแลหน่วยงานในสังกัดกระทรวงดำเนินการให้เป็นไปตามกฎหมาย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8) ดำเนินการให้เป็นไปตามที่กฎหมายกำหนด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9) ปฏิบัติงานร่วมกับหรือสนับสนุนการปฏิบัติงานของหน่วยงานอื่นที่เกี่ยวข้อง หรือที่ได้รับมอบหมาย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0" y="345024"/>
            <a:ext cx="9144000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kern="0" dirty="0">
                <a:latin typeface="TH SarabunIT๙" pitchFamily="34" charset="-34"/>
                <a:cs typeface="TH SarabunIT๙" pitchFamily="34" charset="-34"/>
              </a:rPr>
              <a:t>แผนภูมิโครงสร้างอำนาจหน้าที่ของสำนักงานปลัดกระทรวงเกษตรและสหกรณ์</a:t>
            </a:r>
          </a:p>
        </p:txBody>
      </p:sp>
      <p:sp>
        <p:nvSpPr>
          <p:cNvPr id="9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328215"/>
            <a:ext cx="9144000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แผนภูมิโครงสร้างการแบ่งงานภายในส่วนราชการ สำนักงานปลัดกระทรวงเกษตรและสหกรณ์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269" name="Text Box 3"/>
          <p:cNvSpPr txBox="1">
            <a:spLocks noChangeArrowheads="1"/>
          </p:cNvSpPr>
          <p:nvPr/>
        </p:nvSpPr>
        <p:spPr bwMode="auto">
          <a:xfrm>
            <a:off x="3243263" y="785832"/>
            <a:ext cx="2628900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สำนักงานปลัดกระทรวงเกษตรและสหกรณ์</a:t>
            </a:r>
            <a:endParaRPr lang="th-TH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1270" name="Text Box 4"/>
          <p:cNvSpPr txBox="1">
            <a:spLocks noChangeArrowheads="1"/>
          </p:cNvSpPr>
          <p:nvPr/>
        </p:nvSpPr>
        <p:spPr bwMode="auto">
          <a:xfrm>
            <a:off x="242888" y="1700232"/>
            <a:ext cx="1979612" cy="431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กองกลาง</a:t>
            </a:r>
            <a:endParaRPr lang="th-TH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1271" name="Text Box 5"/>
          <p:cNvSpPr txBox="1">
            <a:spLocks noChangeArrowheads="1"/>
          </p:cNvSpPr>
          <p:nvPr/>
        </p:nvSpPr>
        <p:spPr bwMode="auto">
          <a:xfrm>
            <a:off x="2368550" y="1700232"/>
            <a:ext cx="1979613" cy="431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กองการเจ้าหน้าที่</a:t>
            </a:r>
            <a:endParaRPr lang="th-TH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1272" name="Text Box 6"/>
          <p:cNvSpPr txBox="1">
            <a:spLocks noChangeArrowheads="1"/>
          </p:cNvSpPr>
          <p:nvPr/>
        </p:nvSpPr>
        <p:spPr bwMode="auto">
          <a:xfrm>
            <a:off x="4730750" y="1700232"/>
            <a:ext cx="1979613" cy="431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กองเกษตรสารนิเทศ</a:t>
            </a:r>
            <a:endParaRPr lang="th-TH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1273" name="Text Box 7"/>
          <p:cNvSpPr txBox="1">
            <a:spLocks noChangeArrowheads="1"/>
          </p:cNvSpPr>
          <p:nvPr/>
        </p:nvSpPr>
        <p:spPr bwMode="auto">
          <a:xfrm>
            <a:off x="6926263" y="1700232"/>
            <a:ext cx="1979612" cy="431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กองคลัง</a:t>
            </a:r>
            <a:endParaRPr lang="th-TH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1274" name="Line 9"/>
          <p:cNvSpPr>
            <a:spLocks noChangeShapeType="1"/>
          </p:cNvSpPr>
          <p:nvPr/>
        </p:nvSpPr>
        <p:spPr bwMode="auto">
          <a:xfrm>
            <a:off x="1243013" y="1471632"/>
            <a:ext cx="6659562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1275" name="Line 10"/>
          <p:cNvSpPr>
            <a:spLocks noChangeShapeType="1"/>
          </p:cNvSpPr>
          <p:nvPr/>
        </p:nvSpPr>
        <p:spPr bwMode="auto">
          <a:xfrm>
            <a:off x="4533900" y="1243032"/>
            <a:ext cx="0" cy="291623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1276" name="Line 11"/>
          <p:cNvSpPr>
            <a:spLocks noChangeShapeType="1"/>
          </p:cNvSpPr>
          <p:nvPr/>
        </p:nvSpPr>
        <p:spPr bwMode="auto">
          <a:xfrm>
            <a:off x="1233488" y="1471632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1277" name="Line 12"/>
          <p:cNvSpPr>
            <a:spLocks noChangeShapeType="1"/>
          </p:cNvSpPr>
          <p:nvPr/>
        </p:nvSpPr>
        <p:spPr bwMode="auto">
          <a:xfrm>
            <a:off x="5729288" y="1471632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1278" name="Line 13"/>
          <p:cNvSpPr>
            <a:spLocks noChangeShapeType="1"/>
          </p:cNvSpPr>
          <p:nvPr/>
        </p:nvSpPr>
        <p:spPr bwMode="auto">
          <a:xfrm>
            <a:off x="7920038" y="1471632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1279" name="Line 14"/>
          <p:cNvSpPr>
            <a:spLocks noChangeShapeType="1"/>
          </p:cNvSpPr>
          <p:nvPr/>
        </p:nvSpPr>
        <p:spPr bwMode="auto">
          <a:xfrm>
            <a:off x="3343275" y="1471632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1280" name="Text Box 15"/>
          <p:cNvSpPr txBox="1">
            <a:spLocks noChangeArrowheads="1"/>
          </p:cNvSpPr>
          <p:nvPr/>
        </p:nvSpPr>
        <p:spPr bwMode="auto">
          <a:xfrm>
            <a:off x="163513" y="2178452"/>
            <a:ext cx="2122487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กลุ่มสารบรรณ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กลุ่มพระราชพิธีและกิจกรรมพิเศษ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กลุ่มช่วยอำนวยการนักบริหารและประสาน ราชการ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1281" name="Text Box 16"/>
          <p:cNvSpPr txBox="1">
            <a:spLocks noChangeArrowheads="1"/>
          </p:cNvSpPr>
          <p:nvPr/>
        </p:nvSpPr>
        <p:spPr bwMode="auto">
          <a:xfrm>
            <a:off x="2357438" y="2178452"/>
            <a:ext cx="2100262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ฝ่ายบริหารทั่วไป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กลุ่มพัฒนาระบบบริหารทรัพยากรบุคคล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กลุ่มวางแผนอัตรากำลังคน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กลุ่มสรรหาและบรรจุแต่งตั้ง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กลุ่มทะเบียนประวัติและบำเหน็จความชอบ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กลุ่มวินัยและเสริมสร้างระบบคุณธรรม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กลุ่มสวัสดิการและเจ้าหน้าที่สัมพันธ์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1282" name="Text Box 17"/>
          <p:cNvSpPr txBox="1">
            <a:spLocks noChangeArrowheads="1"/>
          </p:cNvSpPr>
          <p:nvPr/>
        </p:nvSpPr>
        <p:spPr bwMode="auto">
          <a:xfrm>
            <a:off x="4714875" y="2178452"/>
            <a:ext cx="2071703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ฝ่ายบริหารทั่วไป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thaiDist"/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กลุ่มโฆษกและวิเคราะห์ข่าว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กลุ่มยุทธศาสตร์และข้อมูลประชาสัมพันธ์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thaiDist">
              <a:buFontTx/>
              <a:buChar char="-"/>
            </a:pPr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 กลุ่มเทคโนโลยีโสตทัศนูปกรณ์</a:t>
            </a:r>
          </a:p>
          <a:p>
            <a:pPr>
              <a:buFontTx/>
              <a:buChar char="-"/>
            </a:pPr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 กลุ่มเผยแพร่และประชาสัมพันธ์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1283" name="Text Box 18"/>
          <p:cNvSpPr txBox="1">
            <a:spLocks noChangeArrowheads="1"/>
          </p:cNvSpPr>
          <p:nvPr/>
        </p:nvSpPr>
        <p:spPr bwMode="auto">
          <a:xfrm>
            <a:off x="6929438" y="2178452"/>
            <a:ext cx="1979612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40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ฝ่ายบริหารทั่วไป</a:t>
            </a:r>
            <a:endParaRPr lang="en-US" sz="140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r>
              <a:rPr lang="th-TH" sz="140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กลุ่มการเงิน</a:t>
            </a:r>
            <a:endParaRPr lang="en-US" sz="140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r>
              <a:rPr lang="th-TH" sz="140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กลุ่มบัญชี</a:t>
            </a:r>
            <a:endParaRPr lang="en-US" sz="140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r>
              <a:rPr lang="th-TH" sz="140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กลุ่มงบประมาณ</a:t>
            </a:r>
            <a:endParaRPr lang="en-US" sz="140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r>
              <a:rPr lang="th-TH" sz="140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กลุ่มตรวจสอบ</a:t>
            </a:r>
            <a:endParaRPr lang="en-US" sz="140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r>
              <a:rPr lang="th-TH" sz="140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กลุ่มบริหารงานพัสดุ</a:t>
            </a:r>
            <a:endParaRPr lang="en-US" sz="140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r>
              <a:rPr lang="th-TH" sz="140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กลุ่มเงินนอกงบประมาณ</a:t>
            </a:r>
            <a:endParaRPr lang="en-US" sz="140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r>
              <a:rPr lang="th-TH" sz="140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กลุ่มพัฒนาระบบงานคลัง</a:t>
            </a:r>
            <a:endParaRPr lang="th-TH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1285" name="Line 9"/>
          <p:cNvSpPr>
            <a:spLocks noChangeShapeType="1"/>
          </p:cNvSpPr>
          <p:nvPr/>
        </p:nvSpPr>
        <p:spPr bwMode="auto">
          <a:xfrm>
            <a:off x="1243013" y="4181494"/>
            <a:ext cx="6659562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1286" name="Line 11"/>
          <p:cNvSpPr>
            <a:spLocks noChangeShapeType="1"/>
          </p:cNvSpPr>
          <p:nvPr/>
        </p:nvSpPr>
        <p:spPr bwMode="auto">
          <a:xfrm>
            <a:off x="1233488" y="4181494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1287" name="Line 12"/>
          <p:cNvSpPr>
            <a:spLocks noChangeShapeType="1"/>
          </p:cNvSpPr>
          <p:nvPr/>
        </p:nvSpPr>
        <p:spPr bwMode="auto">
          <a:xfrm>
            <a:off x="5729288" y="4181494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1288" name="Line 13"/>
          <p:cNvSpPr>
            <a:spLocks noChangeShapeType="1"/>
          </p:cNvSpPr>
          <p:nvPr/>
        </p:nvSpPr>
        <p:spPr bwMode="auto">
          <a:xfrm>
            <a:off x="7920038" y="4181494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1289" name="Line 14"/>
          <p:cNvSpPr>
            <a:spLocks noChangeShapeType="1"/>
          </p:cNvSpPr>
          <p:nvPr/>
        </p:nvSpPr>
        <p:spPr bwMode="auto">
          <a:xfrm>
            <a:off x="3405188" y="4181494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1290" name="Text Box 2"/>
          <p:cNvSpPr txBox="1">
            <a:spLocks noChangeArrowheads="1"/>
          </p:cNvSpPr>
          <p:nvPr/>
        </p:nvSpPr>
        <p:spPr bwMode="auto">
          <a:xfrm>
            <a:off x="204788" y="4419619"/>
            <a:ext cx="20574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Aft>
                <a:spcPts val="1000"/>
              </a:spcAft>
            </a:pPr>
            <a:r>
              <a:rPr lang="th-TH" sz="1600" b="1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กองนโยบายเทคโนโลยีเพื่อการเกษตรและเกษตรกรรมยั่งยืน</a:t>
            </a:r>
          </a:p>
          <a:p>
            <a:endParaRPr lang="th-TH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1291" name="Text Box 3"/>
          <p:cNvSpPr txBox="1">
            <a:spLocks noChangeArrowheads="1"/>
          </p:cNvSpPr>
          <p:nvPr/>
        </p:nvSpPr>
        <p:spPr bwMode="auto">
          <a:xfrm>
            <a:off x="2428875" y="4413269"/>
            <a:ext cx="1979613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Aft>
                <a:spcPts val="1000"/>
              </a:spcAft>
            </a:pPr>
            <a:r>
              <a:rPr lang="th-TH" sz="1600" b="1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ศูนย์เทคโนโลยีสารสนเทศและ   การสื่อสาร</a:t>
            </a:r>
          </a:p>
          <a:p>
            <a:endParaRPr lang="th-TH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1292" name="Text Box 4"/>
          <p:cNvSpPr txBox="1">
            <a:spLocks noChangeArrowheads="1"/>
          </p:cNvSpPr>
          <p:nvPr/>
        </p:nvSpPr>
        <p:spPr bwMode="auto">
          <a:xfrm>
            <a:off x="4700588" y="4419619"/>
            <a:ext cx="1979612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สถาบันเกษตราธิการ</a:t>
            </a:r>
            <a:endParaRPr lang="th-TH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1293" name="Text Box 5"/>
          <p:cNvSpPr txBox="1">
            <a:spLocks noChangeArrowheads="1"/>
          </p:cNvSpPr>
          <p:nvPr/>
        </p:nvSpPr>
        <p:spPr bwMode="auto">
          <a:xfrm>
            <a:off x="6896100" y="4419619"/>
            <a:ext cx="1979613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สำนักกฎหมาย</a:t>
            </a:r>
            <a:endParaRPr lang="th-TH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1294" name="Text Box 6"/>
          <p:cNvSpPr txBox="1">
            <a:spLocks noChangeArrowheads="1"/>
          </p:cNvSpPr>
          <p:nvPr/>
        </p:nvSpPr>
        <p:spPr bwMode="auto">
          <a:xfrm>
            <a:off x="142875" y="4991119"/>
            <a:ext cx="22860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ฝ่ายบริหารทั่วไป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กลุ่มพัฒนาเทคโนโลยีชีวภาพทางการเกษตร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กลุ่มพัฒนาระบบเกษตรกรรมยั่งยืน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กลุ่มพัฒนานวัตกรรมและภูมิปัญญาท้องถิ่น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กลุ่มพัฒนาเกษตรกรและชุมชนเกษตรกร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1295" name="Text Box 7"/>
          <p:cNvSpPr txBox="1">
            <a:spLocks noChangeArrowheads="1"/>
          </p:cNvSpPr>
          <p:nvPr/>
        </p:nvSpPr>
        <p:spPr bwMode="auto">
          <a:xfrm>
            <a:off x="2357438" y="4991119"/>
            <a:ext cx="22860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ฝ่ายบริหารทั่วไป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กลุ่มงานยุทธศาสตร์เทคโนโลยีสารสนเทศ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กลุ่มระบบงานสารสนเทศและภูมิสารสนเทศ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>
              <a:buFontTx/>
              <a:buChar char="-"/>
            </a:pPr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 กลุ่มระบบคอมพิวเตอร์และเครือข่าย</a:t>
            </a:r>
          </a:p>
          <a:p>
            <a:pPr>
              <a:buFontTx/>
              <a:buChar char="-"/>
            </a:pPr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 กลุ่มบริหารข้อมูลการเกษตร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1296" name="Text Box 8"/>
          <p:cNvSpPr txBox="1">
            <a:spLocks noChangeArrowheads="1"/>
          </p:cNvSpPr>
          <p:nvPr/>
        </p:nvSpPr>
        <p:spPr bwMode="auto">
          <a:xfrm>
            <a:off x="4643438" y="4991119"/>
            <a:ext cx="22860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ฝ่ายบริหารทั่วไป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กลุ่มยุทธศาสตร์การพัฒนาทรัพยากรบุคคล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กลุ่มวิชาการและหลักสูตร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กลุ่มส่งเสริมการศึกษาและเทคโนโลยีพัฒนาทรัพยากรบุคคล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1297" name="Text Box 9"/>
          <p:cNvSpPr txBox="1">
            <a:spLocks noChangeArrowheads="1"/>
          </p:cNvSpPr>
          <p:nvPr/>
        </p:nvSpPr>
        <p:spPr bwMode="auto">
          <a:xfrm>
            <a:off x="6929438" y="4991119"/>
            <a:ext cx="2000250" cy="1390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ฝ่ายบริหารทั่วไป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r>
              <a:rPr lang="en-US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</a:t>
            </a:r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กลุ่มกฎหมายและระเบียบ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กลุ่มนิติกรรมสัญญา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กลุ่มคดีปกครองและคดีทั่วไป</a:t>
            </a:r>
          </a:p>
          <a:p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กลุ่มส่งเสริมและพัฒนาระบบเกษตรพันธสัญญา</a:t>
            </a: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32" name="Text Box 4">
            <a:extLst>
              <a:ext uri="{FF2B5EF4-FFF2-40B4-BE49-F238E27FC236}">
                <a16:creationId xmlns:a16="http://schemas.microsoft.com/office/drawing/2014/main" id="{806C6ACA-B710-4551-967D-E7592ABFAA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6471" y="752673"/>
            <a:ext cx="960481" cy="51232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2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ศูนย์ปฏิบัติการต่อต้านการทุจริต</a:t>
            </a:r>
          </a:p>
        </p:txBody>
      </p:sp>
      <p:sp>
        <p:nvSpPr>
          <p:cNvPr id="34" name="Text Box 8">
            <a:extLst>
              <a:ext uri="{FF2B5EF4-FFF2-40B4-BE49-F238E27FC236}">
                <a16:creationId xmlns:a16="http://schemas.microsoft.com/office/drawing/2014/main" id="{526E5869-3088-4FB5-B965-2C209FA834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99934" y="735272"/>
            <a:ext cx="2000250" cy="668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2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-กลุ่มงานป้องกันและปราบปรามการทุจริตและประพฤติมิชอบ</a:t>
            </a:r>
            <a:endParaRPr lang="en-US" sz="12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thaiDist"/>
            <a:r>
              <a:rPr lang="th-TH" sz="12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กลุ่มงานส่งเสริมคุ้มครองจริยธรรม</a:t>
            </a:r>
          </a:p>
        </p:txBody>
      </p:sp>
      <p:sp>
        <p:nvSpPr>
          <p:cNvPr id="35" name="Line 12">
            <a:extLst>
              <a:ext uri="{FF2B5EF4-FFF2-40B4-BE49-F238E27FC236}">
                <a16:creationId xmlns:a16="http://schemas.microsoft.com/office/drawing/2014/main" id="{731D4FF5-8F6D-4C8B-B771-4EA678051E36}"/>
              </a:ext>
            </a:extLst>
          </p:cNvPr>
          <p:cNvSpPr>
            <a:spLocks noChangeShapeType="1"/>
          </p:cNvSpPr>
          <p:nvPr/>
        </p:nvSpPr>
        <p:spPr bwMode="auto">
          <a:xfrm>
            <a:off x="5881704" y="1011208"/>
            <a:ext cx="284767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37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0" y="371070"/>
            <a:ext cx="9144000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แผนภูมิโครงสร้างการแบ่งงานภายในส่วนราชการ สำนักงานปลัดกระทรวงเกษตรและสหกรณ์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293" name="Text Box 3"/>
          <p:cNvSpPr txBox="1">
            <a:spLocks noChangeArrowheads="1"/>
          </p:cNvSpPr>
          <p:nvPr/>
        </p:nvSpPr>
        <p:spPr bwMode="auto">
          <a:xfrm>
            <a:off x="3090863" y="828687"/>
            <a:ext cx="2828925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สำนักงานปลัดกระทรวงเกษตรและสหกรณ์(ต่อ)</a:t>
            </a:r>
            <a:endParaRPr lang="th-TH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2294" name="Line 9"/>
          <p:cNvSpPr>
            <a:spLocks noChangeShapeType="1"/>
          </p:cNvSpPr>
          <p:nvPr/>
        </p:nvSpPr>
        <p:spPr bwMode="auto">
          <a:xfrm>
            <a:off x="1243013" y="1514487"/>
            <a:ext cx="6659562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2295" name="Line 10"/>
          <p:cNvSpPr>
            <a:spLocks noChangeShapeType="1"/>
          </p:cNvSpPr>
          <p:nvPr/>
        </p:nvSpPr>
        <p:spPr bwMode="auto">
          <a:xfrm>
            <a:off x="4598288" y="1285887"/>
            <a:ext cx="0" cy="2160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2296" name="Line 11"/>
          <p:cNvSpPr>
            <a:spLocks noChangeShapeType="1"/>
          </p:cNvSpPr>
          <p:nvPr/>
        </p:nvSpPr>
        <p:spPr bwMode="auto">
          <a:xfrm>
            <a:off x="1233488" y="1514487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2297" name="Line 12"/>
          <p:cNvSpPr>
            <a:spLocks noChangeShapeType="1"/>
          </p:cNvSpPr>
          <p:nvPr/>
        </p:nvSpPr>
        <p:spPr bwMode="auto">
          <a:xfrm>
            <a:off x="5729288" y="1514487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2298" name="Line 13"/>
          <p:cNvSpPr>
            <a:spLocks noChangeShapeType="1"/>
          </p:cNvSpPr>
          <p:nvPr/>
        </p:nvSpPr>
        <p:spPr bwMode="auto">
          <a:xfrm>
            <a:off x="7920038" y="1514487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2299" name="Line 14"/>
          <p:cNvSpPr>
            <a:spLocks noChangeShapeType="1"/>
          </p:cNvSpPr>
          <p:nvPr/>
        </p:nvSpPr>
        <p:spPr bwMode="auto">
          <a:xfrm>
            <a:off x="3462338" y="1514487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2301" name="Text Box 2"/>
          <p:cNvSpPr txBox="1">
            <a:spLocks noChangeArrowheads="1"/>
          </p:cNvSpPr>
          <p:nvPr/>
        </p:nvSpPr>
        <p:spPr bwMode="auto">
          <a:xfrm>
            <a:off x="200025" y="1757374"/>
            <a:ext cx="20574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r>
              <a:rPr lang="th-TH" sz="1600" b="1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สำนักการเกษตรต่างประเทศ</a:t>
            </a:r>
          </a:p>
          <a:p>
            <a:endParaRPr lang="th-TH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2302" name="Text Box 3"/>
          <p:cNvSpPr txBox="1">
            <a:spLocks noChangeArrowheads="1"/>
          </p:cNvSpPr>
          <p:nvPr/>
        </p:nvSpPr>
        <p:spPr bwMode="auto">
          <a:xfrm>
            <a:off x="2428875" y="1757374"/>
            <a:ext cx="20574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สำนักงานที่ปรึกษาการเกษตรต่างประเทศ (6 แห่ง)</a:t>
            </a: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2303" name="Text Box 4"/>
          <p:cNvSpPr txBox="1">
            <a:spLocks noChangeArrowheads="1"/>
          </p:cNvSpPr>
          <p:nvPr/>
        </p:nvSpPr>
        <p:spPr bwMode="auto">
          <a:xfrm>
            <a:off x="4695825" y="1757374"/>
            <a:ext cx="20574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สำนักตรวจราชการ</a:t>
            </a:r>
            <a:endParaRPr lang="th-TH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2304" name="Text Box 5"/>
          <p:cNvSpPr txBox="1">
            <a:spLocks noChangeArrowheads="1"/>
          </p:cNvSpPr>
          <p:nvPr/>
        </p:nvSpPr>
        <p:spPr bwMode="auto">
          <a:xfrm>
            <a:off x="6924675" y="1757374"/>
            <a:ext cx="1979613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r>
              <a:rPr lang="th-TH" sz="1600" b="1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สำนักตรวจสอบภายใน</a:t>
            </a:r>
          </a:p>
          <a:p>
            <a:endParaRPr lang="th-TH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2305" name="Text Box 6"/>
          <p:cNvSpPr txBox="1">
            <a:spLocks noChangeArrowheads="1"/>
          </p:cNvSpPr>
          <p:nvPr/>
        </p:nvSpPr>
        <p:spPr bwMode="auto">
          <a:xfrm>
            <a:off x="128588" y="2328874"/>
            <a:ext cx="222885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ฝ่ายบริหารทั่วไป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thaiDist"/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กลุ่มประสานสำนักงานที่ปรึกษาการเกษตรต่างประเทศ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thaiDist"/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กลุ่มความร่วมมือกับต่างประเทศ 1 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thaiDist"/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(องค์กรระหว่างประเทศ)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thaiDist"/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กลุ่มความร่วมมือกับต่างประเทศ 2 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thaiDist"/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(เอเชีย)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thaiDist"/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กลุ่มความร่วมมือกับต่างประเทศ 3 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thaiDist"/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(อเมริกา ยุโรป </a:t>
            </a:r>
            <a:r>
              <a:rPr lang="th-TH" sz="1400" dirty="0" err="1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แอฟ</a:t>
            </a:r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ริกา ออสเตรเลีย และแปซิฟิก)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thaiDist"/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กลุ่มประสานกิจการต่างประเทศและสารสนเทศ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2306" name="Text Box 7"/>
          <p:cNvSpPr txBox="1">
            <a:spLocks noChangeArrowheads="1"/>
          </p:cNvSpPr>
          <p:nvPr/>
        </p:nvSpPr>
        <p:spPr bwMode="auto">
          <a:xfrm>
            <a:off x="2314575" y="2328874"/>
            <a:ext cx="24003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สำนักงานที่ปรึกษาเกษตรประจำกรุงโรม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thaiDist"/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สำนักงานที่ปรึกษาเกษตรประจำกรุงวอชิงตัน</a:t>
            </a:r>
          </a:p>
          <a:p>
            <a:pPr algn="thaiDist"/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สำนักงานที่ปรึกษาเกษตรประจำกรุงโตเกียว</a:t>
            </a:r>
          </a:p>
          <a:p>
            <a:pPr algn="thaiDist"/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สำนักงานที่ปรึกษาเกษตรประจำกรุงแคนเบอร์รา</a:t>
            </a:r>
          </a:p>
          <a:p>
            <a:pPr algn="thaiDist"/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สำนักงานที่ปรึกษาเกษตรประจำกรุงปักกิ่ง</a:t>
            </a:r>
          </a:p>
          <a:p>
            <a:pPr algn="thaiDist"/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สำนักงานที่ปรึกษาเกษตรประจำสหภาพยุโรป</a:t>
            </a: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2307" name="Text Box 8"/>
          <p:cNvSpPr txBox="1">
            <a:spLocks noChangeArrowheads="1"/>
          </p:cNvSpPr>
          <p:nvPr/>
        </p:nvSpPr>
        <p:spPr bwMode="auto">
          <a:xfrm>
            <a:off x="4714875" y="2328874"/>
            <a:ext cx="2000250" cy="1460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ฝ่ายบริหารทั่วไป</a:t>
            </a:r>
            <a:endParaRPr lang="en-US" sz="140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thaiDist"/>
            <a:r>
              <a:rPr lang="th-TH" sz="140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กลุ่มประสานราชการ</a:t>
            </a:r>
            <a:endParaRPr lang="en-US" sz="140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thaiDist"/>
            <a:r>
              <a:rPr lang="th-TH" sz="140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กลุ่มสนับสนุนการตรวจราชการ</a:t>
            </a:r>
            <a:endParaRPr lang="en-US" sz="140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thaiDist"/>
            <a:r>
              <a:rPr lang="th-TH" sz="140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กลุ่มติดตามและประเมินผล</a:t>
            </a:r>
            <a:endParaRPr lang="th-TH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2308" name="Text Box 9"/>
          <p:cNvSpPr txBox="1">
            <a:spLocks noChangeArrowheads="1"/>
          </p:cNvSpPr>
          <p:nvPr/>
        </p:nvSpPr>
        <p:spPr bwMode="auto">
          <a:xfrm>
            <a:off x="6929438" y="2328874"/>
            <a:ext cx="200025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ฝ่ายบริหารทั่วไป</a:t>
            </a:r>
            <a:endParaRPr lang="en-US" sz="140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thaiDist"/>
            <a:r>
              <a:rPr lang="th-TH" sz="140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กลุ่มตรวจสอบภายใน 1</a:t>
            </a:r>
            <a:endParaRPr lang="en-US" sz="140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thaiDist"/>
            <a:r>
              <a:rPr lang="th-TH" sz="140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กลุ่มตรวจสอบภายใน 2</a:t>
            </a:r>
          </a:p>
          <a:p>
            <a:pPr algn="thaiDist"/>
            <a:r>
              <a:rPr lang="th-TH" sz="140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กลุ่มตรวจสอบภายใน 3</a:t>
            </a:r>
          </a:p>
          <a:p>
            <a:pPr algn="thaiDist"/>
            <a:endParaRPr lang="th-TH" sz="140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endParaRPr lang="th-TH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9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99632"/>
            <a:ext cx="9144000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แผนภูมิโครงสร้างการแบ่งงานภายในส่วนราชการ สำนักงานปลัดกระทรวงเกษตรและสหกรณ์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317" name="Text Box 3"/>
          <p:cNvSpPr txBox="1">
            <a:spLocks noChangeArrowheads="1"/>
          </p:cNvSpPr>
          <p:nvPr/>
        </p:nvSpPr>
        <p:spPr bwMode="auto">
          <a:xfrm>
            <a:off x="3090863" y="757249"/>
            <a:ext cx="2828925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สำนักงานปลัดกระทรวงเกษตรและสหกรณ์(ต่อ)</a:t>
            </a:r>
            <a:endParaRPr lang="th-TH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18" name="Line 9"/>
          <p:cNvSpPr>
            <a:spLocks noChangeShapeType="1"/>
          </p:cNvSpPr>
          <p:nvPr/>
        </p:nvSpPr>
        <p:spPr bwMode="auto">
          <a:xfrm>
            <a:off x="1243013" y="1443049"/>
            <a:ext cx="6659562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19" name="Line 10"/>
          <p:cNvSpPr>
            <a:spLocks noChangeShapeType="1"/>
          </p:cNvSpPr>
          <p:nvPr/>
        </p:nvSpPr>
        <p:spPr bwMode="auto">
          <a:xfrm>
            <a:off x="4500563" y="1214449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0" name="Line 11"/>
          <p:cNvSpPr>
            <a:spLocks noChangeShapeType="1"/>
          </p:cNvSpPr>
          <p:nvPr/>
        </p:nvSpPr>
        <p:spPr bwMode="auto">
          <a:xfrm>
            <a:off x="1233488" y="1443049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1" name="Line 12"/>
          <p:cNvSpPr>
            <a:spLocks noChangeShapeType="1"/>
          </p:cNvSpPr>
          <p:nvPr/>
        </p:nvSpPr>
        <p:spPr bwMode="auto">
          <a:xfrm>
            <a:off x="5729288" y="1443049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2" name="Line 13"/>
          <p:cNvSpPr>
            <a:spLocks noChangeShapeType="1"/>
          </p:cNvSpPr>
          <p:nvPr/>
        </p:nvSpPr>
        <p:spPr bwMode="auto">
          <a:xfrm>
            <a:off x="7920038" y="1443049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3" name="Line 14"/>
          <p:cNvSpPr>
            <a:spLocks noChangeShapeType="1"/>
          </p:cNvSpPr>
          <p:nvPr/>
        </p:nvSpPr>
        <p:spPr bwMode="auto">
          <a:xfrm>
            <a:off x="3462338" y="1443049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5" name="Text Box 2"/>
          <p:cNvSpPr txBox="1">
            <a:spLocks noChangeArrowheads="1"/>
          </p:cNvSpPr>
          <p:nvPr/>
        </p:nvSpPr>
        <p:spPr bwMode="auto">
          <a:xfrm>
            <a:off x="228600" y="1685936"/>
            <a:ext cx="20574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Aft>
                <a:spcPts val="1000"/>
              </a:spcAft>
            </a:pPr>
            <a:r>
              <a:rPr lang="th-TH" sz="1600" b="1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สำนักบริหารกองทุนเพื่อช่วยเหลือเกษตรกรและรับเรื่องร้องเรียน</a:t>
            </a:r>
          </a:p>
          <a:p>
            <a:endParaRPr lang="th-TH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26" name="Text Box 3"/>
          <p:cNvSpPr txBox="1">
            <a:spLocks noChangeArrowheads="1"/>
          </p:cNvSpPr>
          <p:nvPr/>
        </p:nvSpPr>
        <p:spPr bwMode="auto">
          <a:xfrm>
            <a:off x="2438400" y="1685936"/>
            <a:ext cx="20574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Aft>
                <a:spcPts val="1000"/>
              </a:spcAft>
            </a:pPr>
            <a:r>
              <a:rPr lang="th-TH" sz="1600" b="1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สำนักแผนงานและโครงการพิเศษ</a:t>
            </a:r>
            <a:endParaRPr lang="th-TH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27" name="Text Box 5"/>
          <p:cNvSpPr txBox="1">
            <a:spLocks noChangeArrowheads="1"/>
          </p:cNvSpPr>
          <p:nvPr/>
        </p:nvSpPr>
        <p:spPr bwMode="auto">
          <a:xfrm>
            <a:off x="4643438" y="1685936"/>
            <a:ext cx="20574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Aft>
                <a:spcPts val="1000"/>
              </a:spcAft>
            </a:pPr>
            <a:r>
              <a:rPr lang="th-TH" sz="1600" b="1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สำนักพัฒนาระบบบริหาร</a:t>
            </a:r>
          </a:p>
          <a:p>
            <a:endParaRPr lang="th-TH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28" name="Text Box 6"/>
          <p:cNvSpPr txBox="1">
            <a:spLocks noChangeArrowheads="1"/>
          </p:cNvSpPr>
          <p:nvPr/>
        </p:nvSpPr>
        <p:spPr bwMode="auto">
          <a:xfrm>
            <a:off x="214313" y="2257436"/>
            <a:ext cx="22860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ฝ่ายบริหารทั่วไป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thaiDist"/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กลุ่มช่วยเหลือเกษตรกรผู้ยากจน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thaiDist"/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กลุ่มติดตามและพัฒนาฟื้นฟูอาชีพเกษตรกรและ   ผู้ยากจน</a:t>
            </a:r>
            <a:endParaRPr lang="en-US" sz="11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thaiDist"/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กลุ่มรับเรื่องร้องเรียน</a:t>
            </a:r>
            <a:endParaRPr lang="en-US" sz="11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thaiDist"/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กลุ่มบริหารกองทุนสงเคราะห์เกษตรกร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29" name="Text Box 7"/>
          <p:cNvSpPr txBox="1">
            <a:spLocks noChangeArrowheads="1"/>
          </p:cNvSpPr>
          <p:nvPr/>
        </p:nvSpPr>
        <p:spPr bwMode="auto">
          <a:xfrm>
            <a:off x="2428875" y="2257436"/>
            <a:ext cx="22860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ฝ่ายบริหารทั่วไป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thaiDist"/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กลุ่มแผนงาน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thaiDist"/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กลุ่มติดตามและประเมินผล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thaiDist"/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กลุ่มโครงการพิเศษ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thaiDist"/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กลุ่มเกษตรและสหกรณ์จังหวัด</a:t>
            </a:r>
            <a:endParaRPr lang="en-US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thaiDist"/>
            <a:r>
              <a:rPr lang="th-TH" sz="1400" dirty="0" smtClean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</a:t>
            </a:r>
            <a:r>
              <a:rPr lang="th-TH" sz="1400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ป้องกันและแก้ไขปัญหาภัย</a:t>
            </a:r>
            <a:r>
              <a:rPr lang="th-TH" sz="1400" dirty="0" smtClean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ธรรมชาติ</a:t>
            </a:r>
          </a:p>
          <a:p>
            <a:pPr algn="thaiDist"/>
            <a:r>
              <a:rPr lang="th-TH" sz="1400" dirty="0" smtClean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กลุ่มประสานงานโครงการพระราชดำริ</a:t>
            </a:r>
            <a:endParaRPr lang="th-TH" sz="1400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30" name="Text Box 9"/>
          <p:cNvSpPr txBox="1">
            <a:spLocks noChangeArrowheads="1"/>
          </p:cNvSpPr>
          <p:nvPr/>
        </p:nvSpPr>
        <p:spPr bwMode="auto">
          <a:xfrm>
            <a:off x="4672013" y="2257436"/>
            <a:ext cx="22860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ฝ่ายบริหารทั่วไป</a:t>
            </a:r>
            <a:endParaRPr lang="en-US" sz="140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thaiDist"/>
            <a:r>
              <a:rPr lang="th-TH" sz="140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กลุ่มพัฒนาโครงสร้างองค์กร</a:t>
            </a:r>
            <a:endParaRPr lang="en-US" sz="140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thaiDist"/>
            <a:r>
              <a:rPr lang="th-TH" sz="140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กลุ่มบริหารการเปลี่ยนแปลง</a:t>
            </a:r>
          </a:p>
          <a:p>
            <a:pPr algn="thaiDist"/>
            <a:r>
              <a:rPr lang="th-TH" sz="140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กลุ่มพัฒนาระบบการบริหารมุ่งผลสัมฤทธิ์</a:t>
            </a:r>
          </a:p>
          <a:p>
            <a:pPr algn="thaiDist"/>
            <a:endParaRPr lang="th-TH" sz="140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endParaRPr lang="th-TH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32" name="Text Box 2"/>
          <p:cNvSpPr txBox="1">
            <a:spLocks noChangeArrowheads="1"/>
          </p:cNvSpPr>
          <p:nvPr/>
        </p:nvSpPr>
        <p:spPr bwMode="auto">
          <a:xfrm>
            <a:off x="6904038" y="1692286"/>
            <a:ext cx="2058987" cy="5143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Aft>
                <a:spcPts val="1000"/>
              </a:spcAft>
            </a:pPr>
            <a:r>
              <a:rPr lang="th-TH" sz="1600" b="1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สำนักงานเกษตรและสหกรณ์จังหวัด (7</a:t>
            </a:r>
            <a:r>
              <a:rPr lang="en-US" sz="1600" b="1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6</a:t>
            </a:r>
            <a:r>
              <a:rPr lang="th-TH" sz="1600" b="1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 จังหวัด)</a:t>
            </a:r>
          </a:p>
          <a:p>
            <a:endParaRPr lang="th-TH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33" name="Text Box 3"/>
          <p:cNvSpPr txBox="1">
            <a:spLocks noChangeArrowheads="1"/>
          </p:cNvSpPr>
          <p:nvPr/>
        </p:nvSpPr>
        <p:spPr bwMode="auto">
          <a:xfrm>
            <a:off x="6858000" y="2257436"/>
            <a:ext cx="2286000" cy="145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ฝ่ายบริหารทั่วไป</a:t>
            </a:r>
            <a:endParaRPr lang="en-US" sz="140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thaiDist"/>
            <a:r>
              <a:rPr lang="en-US" sz="140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</a:t>
            </a:r>
            <a:r>
              <a:rPr lang="th-TH" sz="140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กลุ่มยุทธศาสตร์พัฒนาการเกษตร</a:t>
            </a:r>
            <a:endParaRPr lang="en-US" sz="140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thaiDist"/>
            <a:r>
              <a:rPr lang="th-TH" sz="140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กลุ่มช่วยเหลือเกษตรกรและโครงการพิเศษ</a:t>
            </a:r>
            <a:endParaRPr lang="en-US" sz="140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thaiDist"/>
            <a:r>
              <a:rPr lang="th-TH" sz="140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- กลุ่มสารสนเทศการเกษตร</a:t>
            </a:r>
          </a:p>
          <a:p>
            <a:endParaRPr lang="th-TH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2" name="กล่องข้อความ 1"/>
          <p:cNvSpPr txBox="1"/>
          <p:nvPr/>
        </p:nvSpPr>
        <p:spPr>
          <a:xfrm>
            <a:off x="395536" y="5805264"/>
            <a:ext cx="5616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หมายเหตุ</a:t>
            </a:r>
            <a:r>
              <a:rPr lang="en-US" sz="1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: </a:t>
            </a:r>
            <a:r>
              <a:rPr lang="th-TH" sz="1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ตั้งกลุ่มประสานงานโครงการพระราชดำริ ตามคำสั่ง สป.กษ.ที่ 1275/2562 ลงวันที่ 18 มิถุนายน 2562 มติ อ.ก.พ.กษ. ครั้งที่ 4/2562 เมื่อวันที่ 28 พฤษภาคม 2562</a:t>
            </a:r>
            <a:endParaRPr lang="en-US" sz="14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20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30 มิถุนายน 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6" y="416462"/>
            <a:ext cx="5643570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แผนภูมิโครงสร้างอำนาจหน้าที่ของกองกลาง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317" name="Text Box 3"/>
          <p:cNvSpPr txBox="1">
            <a:spLocks noChangeArrowheads="1"/>
          </p:cNvSpPr>
          <p:nvPr/>
        </p:nvSpPr>
        <p:spPr bwMode="auto">
          <a:xfrm>
            <a:off x="3090863" y="971563"/>
            <a:ext cx="2828925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 dirty="0">
                <a:latin typeface="TH SarabunPSK" panose="020B0500040200020003" pitchFamily="34" charset="-34"/>
                <a:ea typeface="Angsana New" pitchFamily="18" charset="-34"/>
                <a:cs typeface="TH SarabunPSK" pitchFamily="34" charset="-34"/>
              </a:rPr>
              <a:t>ศูนย์ปฏิบัติการต่อต้านการทุจริต</a:t>
            </a:r>
          </a:p>
        </p:txBody>
      </p:sp>
      <p:sp>
        <p:nvSpPr>
          <p:cNvPr id="13318" name="Line 9"/>
          <p:cNvSpPr>
            <a:spLocks noChangeShapeType="1"/>
          </p:cNvSpPr>
          <p:nvPr/>
        </p:nvSpPr>
        <p:spPr bwMode="auto">
          <a:xfrm>
            <a:off x="1555776" y="1657363"/>
            <a:ext cx="6012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19" name="Line 10"/>
          <p:cNvSpPr>
            <a:spLocks noChangeShapeType="1"/>
          </p:cNvSpPr>
          <p:nvPr/>
        </p:nvSpPr>
        <p:spPr bwMode="auto">
          <a:xfrm>
            <a:off x="4500563" y="142876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0" name="Line 11"/>
          <p:cNvSpPr>
            <a:spLocks noChangeShapeType="1"/>
          </p:cNvSpPr>
          <p:nvPr/>
        </p:nvSpPr>
        <p:spPr bwMode="auto">
          <a:xfrm>
            <a:off x="1546251" y="165736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2" name="Line 13"/>
          <p:cNvSpPr>
            <a:spLocks noChangeShapeType="1"/>
          </p:cNvSpPr>
          <p:nvPr/>
        </p:nvSpPr>
        <p:spPr bwMode="auto">
          <a:xfrm>
            <a:off x="7572396" y="165736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8" name="Text Box 6"/>
          <p:cNvSpPr txBox="1">
            <a:spLocks noChangeArrowheads="1"/>
          </p:cNvSpPr>
          <p:nvPr/>
        </p:nvSpPr>
        <p:spPr bwMode="auto">
          <a:xfrm>
            <a:off x="596496" y="2471750"/>
            <a:ext cx="36000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1) ปรับปรุงแผนปฏิบัติราชการ 4 ปี และแผนปฏิบัติราชการประจำปีของกระทรวงโดยเพิ่มประเด็นยุทธศาสตร์ที่เกี่ยวข้องกับการป้องกันและปราบปรามการทุจริตและประพฤติมิชอบฯ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2) ให้คำปรึกษา ประสานส่วนราชการในสังกัด เพื่อจัดทำแผนปฏิบัติราชการฯ ของส่วนราชการให้สอดคล้องกับแผนปฏิบัติราชการฯ ของกระทรวง ตามข้อ 1)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3) ประสานงาน เร่งรัด และกำกับให้หน่วยงานในสังกัดดำเนินการตามแผนปฏิบัติราชการ ตามข้อ 2)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4) ประสาน ติดตามหน่วยงานที่เกี่ยวข้องกับการจัดการเรื่องร้องเรียนกรณีทุจริตฯ อย่างต่อเนื่องจนได้ข้อยุติ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5) ติดตาม และจัดทำรายงานการป้องกันและปราบปรามการทุจริตฯ ของกระทรวง (รวมส่วนราชการในสังกัด) ทุก 2 เดือน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6) จัดทำรายงานผลการดำเนินงานด้านการป้องกันและปราบปรามการทุจริตฯ ส่งไปยังสำนักงาน </a:t>
            </a:r>
            <a:r>
              <a:rPr lang="th-TH" sz="1400" dirty="0" err="1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ก.พ.ร</a:t>
            </a: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. ทุก 6 เดือน</a:t>
            </a:r>
          </a:p>
        </p:txBody>
      </p:sp>
      <p:sp>
        <p:nvSpPr>
          <p:cNvPr id="13333" name="Text Box 3"/>
          <p:cNvSpPr txBox="1">
            <a:spLocks noChangeArrowheads="1"/>
          </p:cNvSpPr>
          <p:nvPr/>
        </p:nvSpPr>
        <p:spPr bwMode="auto">
          <a:xfrm>
            <a:off x="5076056" y="2500306"/>
            <a:ext cx="3600000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คุ้มครองจริยธรรมตามประมวลจริยธรรมข้าราชการพลเรือน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   - ดำเนินการเผยแพร่ ปลูกฝัง ส่งเสริม ยกย่อง และติดตามสอดส่องการปฏิบัติตามประมวลจริยธรรม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   - สืบสวนข้อเท็จจริงการฝ่าฝืนจริยธรรมเพื่อรายงานผลให้หัวหน้าส่วนราชการพิจารณา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   - ให้ความช่วยเหลือดูแลข้าราชการที่ปฏิบัติตามประมวลจริยธรรมอย่างตรงไปตรงมา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   - ทำหน้าที่ฝ่ายเลขานุการของคณะกรรมการจริยธรรมประจำส่วนราชการ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ประสานงานเกี่ยวกับการคุ้มครองจริยธรรมกับหน่วยงานที่เกี่ยวข้อง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ติดตาม ประเมินผลและจัดทำรายงานการคุ้มครองจริยธรรมเสนอต่อหัวหน้าส่วนราชการและหน่วยงานที่เกี่ยวข้อง</a:t>
            </a: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582209" y="1921308"/>
            <a:ext cx="360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กลุ่มงานป้องกันและปราบปรามการทุจริตและประพฤติมิชอบ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5076618" y="1928802"/>
            <a:ext cx="360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กลุ่มงานส่งเสริมคุ้มครองจริยธรรม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6" y="416462"/>
            <a:ext cx="5643570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แผนภูมิโครงสร้างอำนาจหน้าที่ของกองกลาง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317" name="Text Box 3"/>
          <p:cNvSpPr txBox="1">
            <a:spLocks noChangeArrowheads="1"/>
          </p:cNvSpPr>
          <p:nvPr/>
        </p:nvSpPr>
        <p:spPr bwMode="auto">
          <a:xfrm>
            <a:off x="3090863" y="971563"/>
            <a:ext cx="2828925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กองกลาง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18" name="Line 9"/>
          <p:cNvSpPr>
            <a:spLocks noChangeShapeType="1"/>
          </p:cNvSpPr>
          <p:nvPr/>
        </p:nvSpPr>
        <p:spPr bwMode="auto">
          <a:xfrm>
            <a:off x="1555776" y="1657363"/>
            <a:ext cx="6012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19" name="Line 10"/>
          <p:cNvSpPr>
            <a:spLocks noChangeShapeType="1"/>
          </p:cNvSpPr>
          <p:nvPr/>
        </p:nvSpPr>
        <p:spPr bwMode="auto">
          <a:xfrm>
            <a:off x="4500563" y="142876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0" name="Line 11"/>
          <p:cNvSpPr>
            <a:spLocks noChangeShapeType="1"/>
          </p:cNvSpPr>
          <p:nvPr/>
        </p:nvSpPr>
        <p:spPr bwMode="auto">
          <a:xfrm>
            <a:off x="1546251" y="165736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2" name="Line 13"/>
          <p:cNvSpPr>
            <a:spLocks noChangeShapeType="1"/>
          </p:cNvSpPr>
          <p:nvPr/>
        </p:nvSpPr>
        <p:spPr bwMode="auto">
          <a:xfrm>
            <a:off x="7572396" y="165736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3" name="Line 14"/>
          <p:cNvSpPr>
            <a:spLocks noChangeShapeType="1"/>
          </p:cNvSpPr>
          <p:nvPr/>
        </p:nvSpPr>
        <p:spPr bwMode="auto">
          <a:xfrm>
            <a:off x="4500562" y="165736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8" name="Text Box 6"/>
          <p:cNvSpPr txBox="1">
            <a:spLocks noChangeArrowheads="1"/>
          </p:cNvSpPr>
          <p:nvPr/>
        </p:nvSpPr>
        <p:spPr bwMode="auto">
          <a:xfrm>
            <a:off x="106713" y="2471750"/>
            <a:ext cx="27000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1) ปฏิบัติงานบริหารทั่วไป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2) ปฏิบัติงานวิเคราะห์กลั่นกรองหนังสือราชการของ </a:t>
            </a:r>
            <a:r>
              <a:rPr lang="th-TH" sz="1400" dirty="0" err="1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กษ.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3) ปฏิบัติงานทะเบียนเอกสารลับ/เก็บเอกสารของ </a:t>
            </a:r>
            <a:r>
              <a:rPr lang="th-TH" sz="1400" dirty="0" err="1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กษ.</a:t>
            </a: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 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4) ปฏิบัติงานแจ้งเวียนหนังสือ </a:t>
            </a:r>
            <a:r>
              <a:rPr lang="th-TH" sz="1400" dirty="0" err="1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กษ.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5) ร่างโต้ตอบหนังสือทั่วไปถึงหน่วยงานภายนอกและบุคคลภายนอก 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6) ปฏิบัติงานด้านบริหารบุคคลของกอง 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7) ปฏิบัติงานด้านแผนงานและงบประมาณของกอง  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8) ปฏิบัติงานด้านการเงินและบัญชีของกองที่เกี่ยวข้องหรือที่ได้รับมอบหมาย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9) ควบคุมดูแลงานยานพาหนะ  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10) ปฏิบัติงานร่วมกับหรือสนับสนุนการปฏิบัติงานอื่น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11) ปฏิบัติงานด้านพัสดุ/การจัดซื้อ จัดจ้าง </a:t>
            </a:r>
          </a:p>
        </p:txBody>
      </p:sp>
      <p:sp>
        <p:nvSpPr>
          <p:cNvPr id="13329" name="Text Box 7"/>
          <p:cNvSpPr txBox="1">
            <a:spLocks noChangeArrowheads="1"/>
          </p:cNvSpPr>
          <p:nvPr/>
        </p:nvSpPr>
        <p:spPr bwMode="auto">
          <a:xfrm>
            <a:off x="3000364" y="2543188"/>
            <a:ext cx="27000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1) ดำเนินการเกี่ยวกับงานพระราชพิธี รัฐพิธี และงานพิธีรวมทั้งกิจกรรมในภาพรวมของ </a:t>
            </a:r>
            <a:r>
              <a:rPr lang="th-TH" sz="1400" dirty="0" err="1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กษ.</a:t>
            </a: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 </a:t>
            </a:r>
            <a:r>
              <a:rPr lang="th-TH" sz="1400" dirty="0" err="1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และสป.กษ.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2) ดำเนินการเกี่ยวกับวันสำคัญทางศาสนา งานวางพวงมาลาของหน่วยงานภายนอก รวมทั้งจัดทำบัญชีลำดับการเข้าร่วมงานดังกล่าว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3) ปฏิบัติงานร่วมกับ หรือสนับสนุนการปฏิบัติงานอื่นที่เกี่ยวข้องหรือที่ได้รับมอบหมาย</a:t>
            </a: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33" name="Text Box 3"/>
          <p:cNvSpPr txBox="1">
            <a:spLocks noChangeArrowheads="1"/>
          </p:cNvSpPr>
          <p:nvPr/>
        </p:nvSpPr>
        <p:spPr bwMode="auto">
          <a:xfrm>
            <a:off x="5904594" y="2500306"/>
            <a:ext cx="3132000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ดำเนินการเกี่ยวกับการสนับสนุนการปฏิบัติงานของผู้บริหารระดับสูง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ดำเนินการเกี่ยวกับงานเลขานุการผู้บริหารระดับสูง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ศึกษา วิเคราะห์กลั่นกรองและสรุปเรื่องนำเรียนผู้บริหารพิจารณาสั่งการ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4) ค้นคว้าหาข้อมูล เพื่อประกอบการพิจารณาของผู้บริหาร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5) ร่างโต้ตอบหนังสือถึงหน่วยงานภายนอกและบุคคลภายนอก พร้อมทั้งตรวจร่างหนังสือจากหน่วยงานในสังกัด เพื่อนำเรียนผู้บริหารลงนามถึงหน่วยงานภายนอก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6) เป็นศูนย์กลางการติดต่อประสานราชการกับส่วนราชการ</a:t>
            </a:r>
            <a:r>
              <a:rPr lang="th-TH" sz="1400">
                <a:latin typeface="TH SarabunIT๙" pitchFamily="34" charset="-34"/>
                <a:cs typeface="TH SarabunIT๙" pitchFamily="34" charset="-34"/>
              </a:rPr>
              <a:t>ต่างๆ 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7) ปฏิบัติงานร่วมกับ หรือสนับสนุนการปฏิบัติงานอื่น 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8) ดำเนินการกำกับ ดูแลการจัดทำรายงานผลตัวชี้วัด ควบคุมภายใน และการจัดการคุณภาพการบริหารจัดการภาครัฐ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9) ดำเนินการเกี่ยวกับการจัดสถานที่ประชุมที่เกี่ยวข้องหรือที่ได้รับมอบหมายและภายนอกสังกัด เพื่อสนับสนุนการปฏิบัติงานของผู้บริหาร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92426" y="1921308"/>
            <a:ext cx="270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กลุ่มสารบรรณ</a:t>
            </a: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3015008" y="1928802"/>
            <a:ext cx="270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กลุ่มพระราชพิธีและกิจกรรมพิเศษ</a:t>
            </a: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5905156" y="1928802"/>
            <a:ext cx="3132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กลุ่มช่วยอำนวยการนักบริหารและประสานราชการ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6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204060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6" y="416462"/>
            <a:ext cx="5643570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แผนภูมิโครงสร้างอำนาจหน้าที่ของกองการเจ้าหน้าที่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317" name="Text Box 3"/>
          <p:cNvSpPr txBox="1">
            <a:spLocks noChangeArrowheads="1"/>
          </p:cNvSpPr>
          <p:nvPr/>
        </p:nvSpPr>
        <p:spPr bwMode="auto">
          <a:xfrm>
            <a:off x="3090863" y="782383"/>
            <a:ext cx="2828925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กองการเจ้าหน้าที่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18" name="Line 9"/>
          <p:cNvSpPr>
            <a:spLocks noChangeShapeType="1"/>
          </p:cNvSpPr>
          <p:nvPr/>
        </p:nvSpPr>
        <p:spPr bwMode="auto">
          <a:xfrm>
            <a:off x="1142976" y="1468183"/>
            <a:ext cx="6768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19" name="Line 10"/>
          <p:cNvSpPr>
            <a:spLocks noChangeShapeType="1"/>
          </p:cNvSpPr>
          <p:nvPr/>
        </p:nvSpPr>
        <p:spPr bwMode="auto">
          <a:xfrm>
            <a:off x="4500563" y="12395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0" name="Line 11"/>
          <p:cNvSpPr>
            <a:spLocks noChangeShapeType="1"/>
          </p:cNvSpPr>
          <p:nvPr/>
        </p:nvSpPr>
        <p:spPr bwMode="auto">
          <a:xfrm>
            <a:off x="1142976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2" name="Line 13"/>
          <p:cNvSpPr>
            <a:spLocks noChangeShapeType="1"/>
          </p:cNvSpPr>
          <p:nvPr/>
        </p:nvSpPr>
        <p:spPr bwMode="auto">
          <a:xfrm>
            <a:off x="7929586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3" name="Line 14"/>
          <p:cNvSpPr>
            <a:spLocks noChangeShapeType="1"/>
          </p:cNvSpPr>
          <p:nvPr/>
        </p:nvSpPr>
        <p:spPr bwMode="auto">
          <a:xfrm>
            <a:off x="3428992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8" name="Text Box 6"/>
          <p:cNvSpPr txBox="1">
            <a:spLocks noChangeArrowheads="1"/>
          </p:cNvSpPr>
          <p:nvPr/>
        </p:nvSpPr>
        <p:spPr bwMode="auto">
          <a:xfrm>
            <a:off x="106713" y="2282570"/>
            <a:ext cx="21600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1) งานสารบรรณ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2) งานบริหารงบประมาณ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3) งานบริหารการเงินและบัญชี 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4) งานบริหารงานพัสดุ ครุภัณฑ์ และยานพาหนะ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5) งานพัฒนาระบบเทคโนโลยีสารสนเทศ 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6) ปฏิบัติงานอื่นๆ ที่เกี่ยวข้องหรือได้รับมอบหมาย</a:t>
            </a:r>
          </a:p>
        </p:txBody>
      </p:sp>
      <p:sp>
        <p:nvSpPr>
          <p:cNvPr id="13329" name="Text Box 7"/>
          <p:cNvSpPr txBox="1">
            <a:spLocks noChangeArrowheads="1"/>
          </p:cNvSpPr>
          <p:nvPr/>
        </p:nvSpPr>
        <p:spPr bwMode="auto">
          <a:xfrm>
            <a:off x="2336402" y="2354008"/>
            <a:ext cx="2160000" cy="3600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1) ดำเนินการเกี่ยวกับระบบบริหารทรัพยากรบุคคล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2) จัดทำ</a:t>
            </a:r>
            <a:r>
              <a:rPr lang="th-TH" sz="1400" dirty="0" err="1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แผนกล</a:t>
            </a: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ยุทธ์การบริหารทรัพยากรบุคคลของ </a:t>
            </a:r>
            <a:r>
              <a:rPr lang="th-TH" sz="1400" dirty="0" err="1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สป.กษ.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3) ดำเนินการเกี่ยวกับการพัฒนาระบบการบริหารจัดการตามแนวทางที่สำนักงาน ก.พ. และสำนักงาน </a:t>
            </a:r>
            <a:r>
              <a:rPr lang="th-TH" sz="1400" dirty="0" err="1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ก.พ.ร.</a:t>
            </a: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 กำหนด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4) จัดทำคำรับรองการปฏิบัติราชการประจำปีของกองการเจ้าหน้าที่ และร่วมดำเนินการตามคำรับรองการปฏิบัติราชการประจำปีของ </a:t>
            </a:r>
            <a:r>
              <a:rPr lang="th-TH" sz="1400" dirty="0" err="1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สป.กษ.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5) จัดทำรายงานประจำปีของกองการเจ้าหน้าที่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6) ปฏิบัติงานอื่นๆ ที่เกี่ยวข้องหรือได้รับมอบหมาย</a:t>
            </a: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33" name="Text Box 3"/>
          <p:cNvSpPr txBox="1">
            <a:spLocks noChangeArrowheads="1"/>
          </p:cNvSpPr>
          <p:nvPr/>
        </p:nvSpPr>
        <p:spPr bwMode="auto">
          <a:xfrm>
            <a:off x="4616022" y="2321636"/>
            <a:ext cx="2160000" cy="3836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การกำหนดตำแหน่งและปรับปรุงการกำหนดตำแหน่งของ </a:t>
            </a:r>
            <a:r>
              <a:rPr lang="th-TH" sz="1400" dirty="0" err="1">
                <a:latin typeface="TH SarabunIT๙" pitchFamily="34" charset="-34"/>
                <a:cs typeface="TH SarabunIT๙" pitchFamily="34" charset="-34"/>
              </a:rPr>
              <a:t>สป.กษ.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จัดทำแผนอัตรากำลังของ </a:t>
            </a:r>
            <a:r>
              <a:rPr lang="th-TH" sz="1400" dirty="0" err="1">
                <a:latin typeface="TH SarabunIT๙" pitchFamily="34" charset="-34"/>
                <a:cs typeface="TH SarabunIT๙" pitchFamily="34" charset="-34"/>
              </a:rPr>
              <a:t>สป.กษ.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กำหนดโครงสร้างการแบ่งงานภายในของ </a:t>
            </a:r>
            <a:r>
              <a:rPr lang="th-TH" sz="1400" dirty="0" err="1">
                <a:latin typeface="TH SarabunIT๙" pitchFamily="34" charset="-34"/>
                <a:cs typeface="TH SarabunIT๙" pitchFamily="34" charset="-34"/>
              </a:rPr>
              <a:t>สป.กษ.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4) วิเคราะห์การกำหนดตำแหน่งและปรับปรุงการกำหนดตำแหน่งของส่วนราชการในสังกัด </a:t>
            </a:r>
            <a:r>
              <a:rPr lang="th-TH" sz="1400" dirty="0" err="1">
                <a:latin typeface="TH SarabunIT๙" pitchFamily="34" charset="-34"/>
                <a:cs typeface="TH SarabunIT๙" pitchFamily="34" charset="-34"/>
              </a:rPr>
              <a:t>กษ.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เสนอต่อ อ.</a:t>
            </a:r>
            <a:r>
              <a:rPr lang="th-TH" sz="1400" dirty="0" err="1">
                <a:latin typeface="TH SarabunIT๙" pitchFamily="34" charset="-34"/>
                <a:cs typeface="TH SarabunIT๙" pitchFamily="34" charset="-34"/>
              </a:rPr>
              <a:t>ก.พ.กษ.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5) วิเคราะห์การกำหนดโครงสร้างการแบ่งงานภายในและจัดแผนอัตรากำลังของส่วนราชการในสังกัดกระทรวงเสนอต่อ         อ.</a:t>
            </a:r>
            <a:r>
              <a:rPr lang="th-TH" sz="1400" dirty="0" err="1">
                <a:latin typeface="TH SarabunIT๙" pitchFamily="34" charset="-34"/>
                <a:cs typeface="TH SarabunIT๙" pitchFamily="34" charset="-34"/>
              </a:rPr>
              <a:t>ก.พ.กษ.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6) ประเมินบุคคลและผลงานเพื่อเลื่อนข้าราชการให้ดำรงตำแหน่งสูงขึ้น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7) </a:t>
            </a: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ปฏิบัติงานอื่นๆ ที่เกี่ยวข้องหรือได้รับมอบหมาย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92426" y="1732128"/>
            <a:ext cx="216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ฝ่ายบริหารทั่วไป</a:t>
            </a: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2351046" y="1739622"/>
            <a:ext cx="216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กลุ่มพัฒนาระบบบริหารทรัพยากรบุคคล</a:t>
            </a: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4616584" y="1739622"/>
            <a:ext cx="216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กลุ่มวางแผนอัตรากำลังคน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6838462" y="2321636"/>
            <a:ext cx="2232000" cy="3836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การสรรหา คัดเลือก การบรรจุแต่งตั้งบุคคลสู่ระบบราชการของ </a:t>
            </a:r>
            <a:r>
              <a:rPr lang="th-TH" sz="1400" dirty="0" err="1">
                <a:latin typeface="TH SarabunIT๙" pitchFamily="34" charset="-34"/>
                <a:cs typeface="TH SarabunIT๙" pitchFamily="34" charset="-34"/>
              </a:rPr>
              <a:t>สป.กษ.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การเลื่อนระดับ การย้าย การโอน และการให้ข้าราชการไปปฏิบัติงานใดๆ ของ </a:t>
            </a:r>
            <a:r>
              <a:rPr lang="th-TH" sz="1400" dirty="0" err="1">
                <a:latin typeface="TH SarabunIT๙" pitchFamily="34" charset="-34"/>
                <a:cs typeface="TH SarabunIT๙" pitchFamily="34" charset="-34"/>
              </a:rPr>
              <a:t>สป.กษ.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การให้บุคคลออกจากราชการ</a:t>
            </a:r>
            <a:r>
              <a:rPr lang="th-TH" sz="1400" dirty="0" err="1">
                <a:latin typeface="TH SarabunIT๙" pitchFamily="34" charset="-34"/>
                <a:cs typeface="TH SarabunIT๙" pitchFamily="34" charset="-34"/>
              </a:rPr>
              <a:t>ของสป.กษ.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4) ดำเนินการเกี่ยวกับการสรรหา การแต่งตั้ง การย้ายและการโอนข้าราชการให้ดำรงตำแหน่งระดับสูงของ </a:t>
            </a:r>
            <a:r>
              <a:rPr lang="th-TH" sz="1400" dirty="0" err="1">
                <a:latin typeface="TH SarabunIT๙" pitchFamily="34" charset="-34"/>
                <a:cs typeface="TH SarabunIT๙" pitchFamily="34" charset="-34"/>
              </a:rPr>
              <a:t>กษ.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5) เสนอแต่งตั้งรักษาราชการแทนข้าราชการประเภทบริหารระดับสูงของ </a:t>
            </a:r>
            <a:r>
              <a:rPr lang="th-TH" sz="1400" dirty="0" err="1">
                <a:latin typeface="TH SarabunIT๙" pitchFamily="34" charset="-34"/>
                <a:cs typeface="TH SarabunIT๙" pitchFamily="34" charset="-34"/>
              </a:rPr>
              <a:t>กษ.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6) ดำเนินการของความเห็นชอบการเลื่อนระดับ การย้ายและการโอนข้าราชการ ประเภทวิชาการระดับชำนาญการพิเศษและเชี่ยวชาญและประเภทอำนวยการระดับต้น ในสังกัด </a:t>
            </a:r>
            <a:r>
              <a:rPr lang="th-TH" sz="1400" dirty="0" err="1">
                <a:latin typeface="TH SarabunIT๙" pitchFamily="34" charset="-34"/>
                <a:cs typeface="TH SarabunIT๙" pitchFamily="34" charset="-34"/>
              </a:rPr>
              <a:t>กษ.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7) </a:t>
            </a: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ปฏิบัติงานอื่นๆ ที่เกี่ยวข้องหรือได้รับมอบหมาย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6912594" y="1739622"/>
            <a:ext cx="216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กลุ่มสรรหาและบรรจุแต่งตั้ง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8" name="Line 14"/>
          <p:cNvSpPr>
            <a:spLocks noChangeShapeType="1"/>
          </p:cNvSpPr>
          <p:nvPr/>
        </p:nvSpPr>
        <p:spPr bwMode="auto">
          <a:xfrm>
            <a:off x="5715008" y="1474890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9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6" y="416462"/>
            <a:ext cx="5643570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แผนภูมิโครงสร้างอำนาจหน้าที่ของกองการเจ้าหน้าที่ (ต่อ)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317" name="Text Box 3"/>
          <p:cNvSpPr txBox="1">
            <a:spLocks noChangeArrowheads="1"/>
          </p:cNvSpPr>
          <p:nvPr/>
        </p:nvSpPr>
        <p:spPr bwMode="auto">
          <a:xfrm>
            <a:off x="3090863" y="971563"/>
            <a:ext cx="2828925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กองการเจ้าหน้าที่ 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18" name="Line 9"/>
          <p:cNvSpPr>
            <a:spLocks noChangeShapeType="1"/>
          </p:cNvSpPr>
          <p:nvPr/>
        </p:nvSpPr>
        <p:spPr bwMode="auto">
          <a:xfrm>
            <a:off x="1555776" y="1657363"/>
            <a:ext cx="6012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19" name="Line 10"/>
          <p:cNvSpPr>
            <a:spLocks noChangeShapeType="1"/>
          </p:cNvSpPr>
          <p:nvPr/>
        </p:nvSpPr>
        <p:spPr bwMode="auto">
          <a:xfrm>
            <a:off x="4500563" y="142876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0" name="Line 11"/>
          <p:cNvSpPr>
            <a:spLocks noChangeShapeType="1"/>
          </p:cNvSpPr>
          <p:nvPr/>
        </p:nvSpPr>
        <p:spPr bwMode="auto">
          <a:xfrm>
            <a:off x="1546251" y="165736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2" name="Line 13"/>
          <p:cNvSpPr>
            <a:spLocks noChangeShapeType="1"/>
          </p:cNvSpPr>
          <p:nvPr/>
        </p:nvSpPr>
        <p:spPr bwMode="auto">
          <a:xfrm>
            <a:off x="7572396" y="165736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3" name="Line 14"/>
          <p:cNvSpPr>
            <a:spLocks noChangeShapeType="1"/>
          </p:cNvSpPr>
          <p:nvPr/>
        </p:nvSpPr>
        <p:spPr bwMode="auto">
          <a:xfrm>
            <a:off x="4500562" y="165736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8" name="Text Box 6"/>
          <p:cNvSpPr txBox="1">
            <a:spLocks noChangeArrowheads="1"/>
          </p:cNvSpPr>
          <p:nvPr/>
        </p:nvSpPr>
        <p:spPr bwMode="auto">
          <a:xfrm>
            <a:off x="106713" y="2471750"/>
            <a:ext cx="2880000" cy="3171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1) ดำเนินการเกี่ยวกับข้อมูลทะเบียนประวัติของบุคลากรในสังกัด </a:t>
            </a:r>
            <a:r>
              <a:rPr lang="th-TH" sz="1400" dirty="0" err="1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สป.กษ.</a:t>
            </a: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และข้าราชการระดับสูงของ </a:t>
            </a:r>
            <a:r>
              <a:rPr lang="th-TH" sz="1400" dirty="0" err="1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กษ.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2) การเลื่อนเงินเดือนและค่าจ้างของบุคลากรในสังกัด </a:t>
            </a:r>
            <a:r>
              <a:rPr lang="th-TH" sz="1400" dirty="0" err="1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สป.กษ.</a:t>
            </a: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และการเลื่อนเงินเดือนข้าราชการระดับสูงของ </a:t>
            </a:r>
            <a:r>
              <a:rPr lang="th-TH" sz="1400" dirty="0" err="1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กษ.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3) ดำเนินการเกี่ยวกับเครื่องราชอิสริยาภรณ์ 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4) จัดทำฐานข้อมูลบุคลากรภาครัฐในโครงการเบิกจ่าย</a:t>
            </a:r>
            <a:r>
              <a:rPr lang="th-TH" sz="1400" dirty="0" err="1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ตรว</a:t>
            </a: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สวัสดิการรักษาพยาบาลข้าราชการ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5) ควบคุมการลาประเภทต่างๆ ของบุคลากรในสังกัด </a:t>
            </a:r>
            <a:r>
              <a:rPr lang="th-TH" sz="1400" dirty="0" err="1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สป.กษ.</a:t>
            </a: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 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6) ควบคุมการเกษียณอายุราชการ และการรับรองทวีคูณของบุคลากรในสังกัด </a:t>
            </a:r>
            <a:r>
              <a:rPr lang="th-TH" sz="1400" dirty="0" err="1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สป.กษ.</a:t>
            </a: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 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7) ปฏิบัติงานอื่นๆ ที่เกี่ยวข้องหรือได้รับมอบหมาย  </a:t>
            </a:r>
          </a:p>
        </p:txBody>
      </p:sp>
      <p:sp>
        <p:nvSpPr>
          <p:cNvPr id="13329" name="Text Box 7"/>
          <p:cNvSpPr txBox="1">
            <a:spLocks noChangeArrowheads="1"/>
          </p:cNvSpPr>
          <p:nvPr/>
        </p:nvSpPr>
        <p:spPr bwMode="auto">
          <a:xfrm>
            <a:off x="3049322" y="2543188"/>
            <a:ext cx="28800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1) การพิจารณาเสนอความเห็นเกี่ยวกับการดำเนินการทางวินัย ต่อ อ.</a:t>
            </a:r>
            <a:r>
              <a:rPr lang="th-TH" sz="1400" dirty="0" err="1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ก.พ.กษ.</a:t>
            </a: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 หรือ ก.พ.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2) การพิจารณาเสนอความเห็นเกี่ยวกับเรื่องร้องทุกข์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3) การดำเนินการทางวินัย การสั่งพักราชการ และการสั่งให้ออกจากราชการของข้าราชการ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4) การดำเนินการตามหลักเกณฑ์การควบคุมจริยธรรมและการรักษาจรรยาข้าราชการ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5) การให้คำปรึกษาเกี่ยวเกี่ยวกับการดำเนินการทางวินัย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6) ปฏิบัติงานอื่นๆ ที่เกี่ยวข้องหรือได้รับมอบหมาย </a:t>
            </a: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33" name="Text Box 3"/>
          <p:cNvSpPr txBox="1">
            <a:spLocks noChangeArrowheads="1"/>
          </p:cNvSpPr>
          <p:nvPr/>
        </p:nvSpPr>
        <p:spPr bwMode="auto">
          <a:xfrm>
            <a:off x="6143636" y="2500306"/>
            <a:ext cx="2880000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ดำเนินการเกี่ยวกับงานสวัสดิการและนันทนาการของ </a:t>
            </a:r>
            <a:r>
              <a:rPr lang="th-TH" sz="1400" dirty="0" err="1">
                <a:latin typeface="TH SarabunIT๙" pitchFamily="34" charset="-34"/>
                <a:cs typeface="TH SarabunIT๙" pitchFamily="34" charset="-34"/>
              </a:rPr>
              <a:t>สป.กษ.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ดำเนินการคัดเลือกข้าราชการ</a:t>
            </a:r>
            <a:r>
              <a:rPr lang="th-TH" sz="1400" dirty="0" err="1">
                <a:latin typeface="TH SarabunIT๙" pitchFamily="34" charset="-34"/>
                <a:cs typeface="TH SarabunIT๙" pitchFamily="34" charset="-34"/>
              </a:rPr>
              <a:t>พลเรือน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ดีเด่นของ </a:t>
            </a:r>
            <a:r>
              <a:rPr lang="th-TH" sz="1400" dirty="0" err="1">
                <a:latin typeface="TH SarabunIT๙" pitchFamily="34" charset="-34"/>
                <a:cs typeface="TH SarabunIT๙" pitchFamily="34" charset="-34"/>
              </a:rPr>
              <a:t>สป.กษ.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ดำเนินการจัดทำบัตรประจำตัวเจ้าหน้าที่ของรัฐ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4) ดำเนินการงานเกษียณอายุราชการ</a:t>
            </a:r>
            <a:r>
              <a:rPr lang="th-TH" sz="1400" dirty="0" err="1">
                <a:latin typeface="TH SarabunIT๙" pitchFamily="34" charset="-34"/>
                <a:cs typeface="TH SarabunIT๙" pitchFamily="34" charset="-34"/>
              </a:rPr>
              <a:t>ของสป.กษ.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และ </a:t>
            </a:r>
            <a:r>
              <a:rPr lang="th-TH" sz="1400" dirty="0" err="1">
                <a:latin typeface="TH SarabunIT๙" pitchFamily="34" charset="-34"/>
                <a:cs typeface="TH SarabunIT๙" pitchFamily="34" charset="-34"/>
              </a:rPr>
              <a:t>กษ.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5) ดำเนินการด้านฌาปนกิจสงเคราะห์ ของ </a:t>
            </a:r>
            <a:r>
              <a:rPr lang="th-TH" sz="1400" dirty="0" err="1">
                <a:latin typeface="TH SarabunIT๙" pitchFamily="34" charset="-34"/>
                <a:cs typeface="TH SarabunIT๙" pitchFamily="34" charset="-34"/>
              </a:rPr>
              <a:t>สป.กษ.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6) ดำเนินการขอพระราชทานเพลิงศพ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7) </a:t>
            </a: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ปฏิบัติงานอื่นๆ ที่เกี่ยวข้องหรือได้รับมอบหมาย 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92426" y="1921308"/>
            <a:ext cx="288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กลุ่มทะเบียนประวัติและบำเหน็จความชอบ</a:t>
            </a: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3120760" y="1928802"/>
            <a:ext cx="288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กลุ่มวินัยและเสริมสร้างระบบคุณธรรม</a:t>
            </a: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6144198" y="1928802"/>
            <a:ext cx="288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กลุ่มสวัสดิการและเจ้าหน้าที่สัมพันธ์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6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6" y="416462"/>
            <a:ext cx="5643570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แผนภูมิโครงสร้างอำนาจหน้าที่ของกองเกษตรสารนิเทศ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317" name="Text Box 3"/>
          <p:cNvSpPr txBox="1">
            <a:spLocks noChangeArrowheads="1"/>
          </p:cNvSpPr>
          <p:nvPr/>
        </p:nvSpPr>
        <p:spPr bwMode="auto">
          <a:xfrm>
            <a:off x="3157538" y="782383"/>
            <a:ext cx="2828925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กองการเกษตรสารนิเทศ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18" name="Line 9"/>
          <p:cNvSpPr>
            <a:spLocks noChangeShapeType="1"/>
          </p:cNvSpPr>
          <p:nvPr/>
        </p:nvSpPr>
        <p:spPr bwMode="auto">
          <a:xfrm>
            <a:off x="1510676" y="1460266"/>
            <a:ext cx="6012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19" name="Line 10"/>
          <p:cNvSpPr>
            <a:spLocks noChangeShapeType="1"/>
          </p:cNvSpPr>
          <p:nvPr/>
        </p:nvSpPr>
        <p:spPr bwMode="auto">
          <a:xfrm>
            <a:off x="4511073" y="12395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0" name="Line 11"/>
          <p:cNvSpPr>
            <a:spLocks noChangeShapeType="1"/>
          </p:cNvSpPr>
          <p:nvPr/>
        </p:nvSpPr>
        <p:spPr bwMode="auto">
          <a:xfrm>
            <a:off x="1510676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2" name="Line 13"/>
          <p:cNvSpPr>
            <a:spLocks noChangeShapeType="1"/>
          </p:cNvSpPr>
          <p:nvPr/>
        </p:nvSpPr>
        <p:spPr bwMode="auto">
          <a:xfrm>
            <a:off x="7521978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3" name="Line 14"/>
          <p:cNvSpPr>
            <a:spLocks noChangeShapeType="1"/>
          </p:cNvSpPr>
          <p:nvPr/>
        </p:nvSpPr>
        <p:spPr bwMode="auto">
          <a:xfrm>
            <a:off x="4508940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8" name="Text Box 6"/>
          <p:cNvSpPr txBox="1">
            <a:spLocks noChangeArrowheads="1"/>
          </p:cNvSpPr>
          <p:nvPr/>
        </p:nvSpPr>
        <p:spPr bwMode="auto">
          <a:xfrm>
            <a:off x="285383" y="2282570"/>
            <a:ext cx="25200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1) งานสารบรรณ งานธุรการ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2) งานพัสดุ งานยานพาหนะ งานสถานที่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3) งานบริหารบุคคล 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4) งานการเงิน การบัญชี งบประมาณ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5) งานจัดทำคำรับรองปฏิบัติราชการ 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6) งานระบบควบคุมภายใน งานจัดการความเสี่ยง</a:t>
            </a:r>
          </a:p>
        </p:txBody>
      </p:sp>
      <p:sp>
        <p:nvSpPr>
          <p:cNvPr id="13329" name="Text Box 7"/>
          <p:cNvSpPr txBox="1">
            <a:spLocks noChangeArrowheads="1"/>
          </p:cNvSpPr>
          <p:nvPr/>
        </p:nvSpPr>
        <p:spPr bwMode="auto">
          <a:xfrm>
            <a:off x="3246208" y="2354008"/>
            <a:ext cx="2520000" cy="3600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1) ศึกษา วิเคราะห์ นโยบายและยุทธศาสตร์การดำเนินงานของกระทรวงเกษตรและสหกรณ์ เพื่อวางแผนการจัดทำข่าว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2) ศึกษาวิเคราะห์ และตรวจสอบสถานการณ์ข่าวด้านการเกษตร นำเสนอและให้คำแนะนำแก่ฝ่ายบริหาร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3) ดำเนินการจัดทำข่าวผลการดำเนินงานของ </a:t>
            </a:r>
            <a:r>
              <a:rPr lang="th-TH" sz="1400" dirty="0" err="1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กษ.</a:t>
            </a: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 เผยแพร่ผ่านสื่อต่างๆ ได้แก่ สื่อมวลชน สื่อสิ่งพิมพ์ การแถลงข่า </a:t>
            </a:r>
            <a:r>
              <a:rPr lang="th-TH" sz="1400" dirty="0" err="1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วเว็บ</a:t>
            </a: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ไซต์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4) ศึกษา วิเคราะห์ และติดตามการประเมินผลการผลิตและการเผยแพร่ข่าว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5) ดำเนินการเกี่ยวกับงานเลขานุการโฆษก </a:t>
            </a:r>
            <a:r>
              <a:rPr lang="th-TH" sz="1400" dirty="0" err="1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กษ.</a:t>
            </a: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 และ </a:t>
            </a:r>
            <a:r>
              <a:rPr lang="th-TH" sz="1400" dirty="0" err="1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สป.กษ.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33" name="Text Box 3"/>
          <p:cNvSpPr txBox="1">
            <a:spLocks noChangeArrowheads="1"/>
          </p:cNvSpPr>
          <p:nvPr/>
        </p:nvSpPr>
        <p:spPr bwMode="auto">
          <a:xfrm>
            <a:off x="6215074" y="2357430"/>
            <a:ext cx="2520000" cy="3836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นำเสนอและให้บริการภาพในระบบต่างๆ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ถ่ายภาพนิ่งและภาพยนตร์สนับสนุนการเผยแพร่และประชาสัมพันธ์และข่าว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บันทึกภาพนิ่งและภาพยนตร์เพื่อบันทึกเหตุการณ์สำคัญของ </a:t>
            </a:r>
            <a:r>
              <a:rPr lang="th-TH" sz="1400" dirty="0" err="1">
                <a:latin typeface="TH SarabunIT๙" pitchFamily="34" charset="-34"/>
                <a:cs typeface="TH SarabunIT๙" pitchFamily="34" charset="-34"/>
              </a:rPr>
              <a:t>กษ.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4) ดูแลรักษา ให้บริการและควบคุมอุปกรณ์โสตทัศนูปกรณ์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5) จัดทำและนำเสนอนิทรรศการเพื่อการประชาสัมพันธ์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6) ออกแบบงานและจัดทำงานศิลปกรรมในวาระต่างๆ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271096" y="1732128"/>
            <a:ext cx="252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ฝ่ายบริหารทั่วไป</a:t>
            </a: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3259450" y="1739622"/>
            <a:ext cx="252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กลุ่มโฆษกและวิเคราะห์ข่าว</a:t>
            </a: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6231576" y="1750132"/>
            <a:ext cx="252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กลุ่มเทคโนโลยีโสตทัศนูปกรณ์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7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6" y="416462"/>
            <a:ext cx="5643570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แผนภูมิโครงสร้างอำนาจหน้าที่ของกองเกษตรสารนิเทศ (ต่อ)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317" name="Text Box 3"/>
          <p:cNvSpPr txBox="1">
            <a:spLocks noChangeArrowheads="1"/>
          </p:cNvSpPr>
          <p:nvPr/>
        </p:nvSpPr>
        <p:spPr bwMode="auto">
          <a:xfrm>
            <a:off x="3157538" y="782383"/>
            <a:ext cx="2828925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กองการเกษตรสารนิเทศ 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18" name="Line 9"/>
          <p:cNvSpPr>
            <a:spLocks noChangeShapeType="1"/>
          </p:cNvSpPr>
          <p:nvPr/>
        </p:nvSpPr>
        <p:spPr bwMode="auto">
          <a:xfrm>
            <a:off x="2204036" y="1460266"/>
            <a:ext cx="4824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19" name="Line 10"/>
          <p:cNvSpPr>
            <a:spLocks noChangeShapeType="1"/>
          </p:cNvSpPr>
          <p:nvPr/>
        </p:nvSpPr>
        <p:spPr bwMode="auto">
          <a:xfrm>
            <a:off x="4511073" y="12395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0" name="Line 11"/>
          <p:cNvSpPr>
            <a:spLocks noChangeShapeType="1"/>
          </p:cNvSpPr>
          <p:nvPr/>
        </p:nvSpPr>
        <p:spPr bwMode="auto">
          <a:xfrm>
            <a:off x="2204036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2" name="Line 13"/>
          <p:cNvSpPr>
            <a:spLocks noChangeShapeType="1"/>
          </p:cNvSpPr>
          <p:nvPr/>
        </p:nvSpPr>
        <p:spPr bwMode="auto">
          <a:xfrm>
            <a:off x="7032422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8" name="Text Box 6"/>
          <p:cNvSpPr txBox="1">
            <a:spLocks noChangeArrowheads="1"/>
          </p:cNvSpPr>
          <p:nvPr/>
        </p:nvSpPr>
        <p:spPr bwMode="auto">
          <a:xfrm>
            <a:off x="585759" y="2282570"/>
            <a:ext cx="32400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1) ศึกษา วิเคราะห์ เสนอแนะ เกี่ยวกับนโยบายข้อมูลด้านการเกษตรและสหกรณ์ เพื่อจัดทำแผนยุทธศาสตร์และหรือแผนประชาสัมพันธ์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2) ดำเนินงานเกี่ยวกับงานศูนย์บริการข้อมูลข่าวสาร กระทรวงเกษตรและสหกรณ์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3) ดำเนินงานเกี่ยวกับงานห้องสมุดกระทรวงเกษตรและสหกรณ์</a:t>
            </a:r>
          </a:p>
        </p:txBody>
      </p:sp>
      <p:sp>
        <p:nvSpPr>
          <p:cNvPr id="13333" name="Text Box 3"/>
          <p:cNvSpPr txBox="1">
            <a:spLocks noChangeArrowheads="1"/>
          </p:cNvSpPr>
          <p:nvPr/>
        </p:nvSpPr>
        <p:spPr bwMode="auto">
          <a:xfrm>
            <a:off x="5357818" y="2357430"/>
            <a:ext cx="3240000" cy="3836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ศึกษา วิเคราะห์ นโยบายและข้อมูลด้านการเกษตรและสหกรณ์ เพื่อกำหนดหรือปรับปรุงพัฒนาวิธีการ รูปแบบ เทคนิคในการผลิตและเผยแพร่สื่อประชาสัมพันธ์ผ่านช่องทางต่างๆ ได้แก่ สื่อโทรทัศน์ สื่อวิทยุ สื่อสิ่งพิมพ์ สื่ออิเล็กทรอนิกส์ และสื่ออื่นๆ ตามความเหมาะสม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บริหารจัดการ กำกับดูแลสื่อประชาสัมพันธ์ในช่องทางต่างๆ ให้เกิดประสิทธิภาพสูงสุด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ดำเนินการเผยแพร่สื่อประชาสัมพันธ์ผ่านช่องทางต่างๆ เพื่อเป็นศูนย์กลางการบริหารจัดการสื่อ การสร้างสรรค์และการผลิตสื่อประชาสัมพันธ์เผยแพร่กิจกรรม ความรู้ และความก้าวหน้าทางการเกษตร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4) ปฏิบัติงานอื่นที่เกี่ยวข้องหรือที่ได้รับมอบหมาย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571472" y="1732128"/>
            <a:ext cx="324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กลุ่มยุทธศาสตร์และข้อมูลประชาสัมพันธ์</a:t>
            </a: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5374320" y="1750132"/>
            <a:ext cx="324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กลุ่มเผยแพร่และประชาสัมพันธ์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4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6" y="416462"/>
            <a:ext cx="5643570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แผนภูมิโครงสร้างอำนาจหน้าที่ของกองคลัง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317" name="Text Box 3"/>
          <p:cNvSpPr txBox="1">
            <a:spLocks noChangeArrowheads="1"/>
          </p:cNvSpPr>
          <p:nvPr/>
        </p:nvSpPr>
        <p:spPr bwMode="auto">
          <a:xfrm>
            <a:off x="3090863" y="729833"/>
            <a:ext cx="2828925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กองคลัง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18" name="Line 9"/>
          <p:cNvSpPr>
            <a:spLocks noChangeShapeType="1"/>
          </p:cNvSpPr>
          <p:nvPr/>
        </p:nvSpPr>
        <p:spPr bwMode="auto">
          <a:xfrm>
            <a:off x="1142976" y="1415633"/>
            <a:ext cx="6768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19" name="Line 10"/>
          <p:cNvSpPr>
            <a:spLocks noChangeShapeType="1"/>
          </p:cNvSpPr>
          <p:nvPr/>
        </p:nvSpPr>
        <p:spPr bwMode="auto">
          <a:xfrm>
            <a:off x="4500563" y="118703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0" name="Line 11"/>
          <p:cNvSpPr>
            <a:spLocks noChangeShapeType="1"/>
          </p:cNvSpPr>
          <p:nvPr/>
        </p:nvSpPr>
        <p:spPr bwMode="auto">
          <a:xfrm>
            <a:off x="1142976" y="141563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2" name="Line 13"/>
          <p:cNvSpPr>
            <a:spLocks noChangeShapeType="1"/>
          </p:cNvSpPr>
          <p:nvPr/>
        </p:nvSpPr>
        <p:spPr bwMode="auto">
          <a:xfrm>
            <a:off x="7929586" y="141563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3" name="Line 14"/>
          <p:cNvSpPr>
            <a:spLocks noChangeShapeType="1"/>
          </p:cNvSpPr>
          <p:nvPr/>
        </p:nvSpPr>
        <p:spPr bwMode="auto">
          <a:xfrm>
            <a:off x="3428992" y="141563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8" name="Text Box 6"/>
          <p:cNvSpPr txBox="1">
            <a:spLocks noChangeArrowheads="1"/>
          </p:cNvSpPr>
          <p:nvPr/>
        </p:nvSpPr>
        <p:spPr bwMode="auto">
          <a:xfrm>
            <a:off x="85693" y="2230020"/>
            <a:ext cx="2160000" cy="3361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1) ปฏิบัติงานสารบรรณของกอง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2) เก็บ – ทำลายเอกสารหลักฐานด้านการ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งบประมาณ การเงิน การคลัง และการพัสดุ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 3) รวบรวมข้อมูล กฎ ระเบียบ มติ ข้อบังคับเกี่ยวกับการบริหารงบประมาณ การเงิน การคลัง และการพัสดุ 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4) กลั่นกรอง คัดแยกเอกสาร เสนอผู้ที่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เกี่ยวข้อง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5) การบริหารงานบุคคลของกอง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6) ควบคุมการเบิกจ่ายวัสดุสำนักงาน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ของกอง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7) ปฏิบัติงานอื่นตามที่ได้รับมอบหมาย</a:t>
            </a:r>
          </a:p>
        </p:txBody>
      </p:sp>
      <p:sp>
        <p:nvSpPr>
          <p:cNvPr id="13329" name="Text Box 7"/>
          <p:cNvSpPr txBox="1">
            <a:spLocks noChangeArrowheads="1"/>
          </p:cNvSpPr>
          <p:nvPr/>
        </p:nvSpPr>
        <p:spPr bwMode="auto">
          <a:xfrm>
            <a:off x="2214546" y="2301458"/>
            <a:ext cx="2160000" cy="4218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1)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รับ 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–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จ่ายเงิน การเก็บรักษาเงิน ทั้งในและนอกระบบการบริหารการเงินการคลังภาครัฐสู่ระบบอิเล็กทรอนิกส์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นำเงินงบประมาณ เงินนอกงบประมาณ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ส่งคลังโดยระบบการบริหารการเงินการคลังภาครัฐสู่ระบบอิเล็กทรอนิกส์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3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) จัดทำเงินเดือน ค่าจ้าง ค่าตอบแทนของ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ข้าราชการ ลูกจ้างประจำ พนักงานราชการ ลูกจ้างชั่วคราวและเงินค่าจ้างเหมาบริการเอกชน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4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) จัดทำการเบิกจ่ายบำเหน็จ บำนาญ ค่าตอบแทน และเงินช่วยพิเศษของข้าราชการบำนาญกับกรมบัญชีกลางและกองทุนบำเหน็จ บำนาญข้าราชการ 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5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)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จัดทำหนังสือบอกกล่าวการโอนสิทธิเรียกร้องในเงินค่าซื้อทรัพย์สิน ค่าจ้างทำของ หรือค่าเช่าทรัพย์สินของบริษัท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6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)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ปฏิบัติงานอื่นตามที่ได้รับมอบหมาย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3333" name="Text Box 3"/>
          <p:cNvSpPr txBox="1">
            <a:spLocks noChangeArrowheads="1"/>
          </p:cNvSpPr>
          <p:nvPr/>
        </p:nvSpPr>
        <p:spPr bwMode="auto">
          <a:xfrm>
            <a:off x="4458522" y="2269086"/>
            <a:ext cx="2448000" cy="45889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บริหารจัดการงบประมาณของหน่วยงานในและต่างประเทศ และปฏิบัติงานในระบบการบริหารการเงินการคลังภาครัฐสู่ระบบอิเล็กทรอนิกส์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จัดทำต้นทุนต่อหน่วยผลผลิตของหน่วยงานตามหลักเกณฑ์และวิธีการที่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กรมบัญชีกลางกำหนด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ขอทำความตกลงกับกระทรวงการคลัง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สำนักงบประมาณ และกรมบัญชีกลางในส่วนงานที่เกี่ยวข้อง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4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) เสนอขออนุมัติการกันเงินไว้เบิกเหลื่อม-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ปี/ขยายเวลาเบิกจ่ายเงิน และขออนุมัติ ผูกพันข้ามปีงบประมาณในส่วนงานที่เกี่ยวข้อง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5) ดำเนินการเกี่ยวกับค่าใช้จ่ายการเดินทางไปประจำการในต่างประเทศและระเบียบงานคลังของหน่วยงานในต่างประเทศ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6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)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ให้คำปรึกษา แนะนำ ด้านงบประมาณและงานคลังในส่วนงานที่เกี่ยวข้อง กับหน่วยงานต่างๆ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7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) ปฏิบัติงานอื่นตามที่ได้รับมอบหมาย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71406" y="1679578"/>
            <a:ext cx="216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ฝ่ายบริหารทั่วไป</a:t>
            </a: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2296468" y="1687072"/>
            <a:ext cx="216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กลุ่มการเงิน</a:t>
            </a: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4564034" y="1687072"/>
            <a:ext cx="2268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กลุ่มงบประมาณ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6838462" y="2269086"/>
            <a:ext cx="2232000" cy="3945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จัดทำบัญชี รายงานการเงินทั้งในและนอกระบบการบริหารการเงินการคลังภาครัฐ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สู่ระบบอิเล็กทรอนิกส์ ควบคุมการใช้จ่ายเงิน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ทดรองราชการในโปรแกรมควบคุมการใช้จ่าย และจัดทำรายงานที่เกี่ยวข้อง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จัดทำฎีกา วางฎีกาในระบบการบริหารการเงินการคลังภาครัฐสู่ระบบอิเล็กทรอนิกส์ ทุกหมวดรายจ่าย (ยกเว้นงบบุคลากร งบกลาง) และเงินช่วยเหลือผู้ประสบภัยธรรมชาติ และตรวจสอบการอนุมัติฎีกาจากกรมบัญชีกลาง 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เสนอขออนุมัติเงินยืมราชการ และค่าใช้จ่ายต่าง ๆ จากเงินงบประมาณ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4) ให้คำปรึกษา แนะนำการบันทึกบัญชี หรือแก้ไขข้อผิดพลาดทางบัญชีให้กับหน่วยเบิกจ่ายในส่วนภูมิภาค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5) ปฏิบัติงานอื่นตามที่ได้รับมอบหมาย</a:t>
            </a:r>
          </a:p>
          <a:p>
            <a:pPr algn="thaiDist"/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6912594" y="1687072"/>
            <a:ext cx="216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กลุ่มบัญชี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8" name="Line 14"/>
          <p:cNvSpPr>
            <a:spLocks noChangeShapeType="1"/>
          </p:cNvSpPr>
          <p:nvPr/>
        </p:nvSpPr>
        <p:spPr bwMode="auto">
          <a:xfrm>
            <a:off x="5715008" y="1422340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9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6" y="416462"/>
            <a:ext cx="5643570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แผนภูมิโครงสร้างอำนาจหน้าที่ของกองคลัง (ต่อ)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317" name="Text Box 3"/>
          <p:cNvSpPr txBox="1">
            <a:spLocks noChangeArrowheads="1"/>
          </p:cNvSpPr>
          <p:nvPr/>
        </p:nvSpPr>
        <p:spPr bwMode="auto">
          <a:xfrm>
            <a:off x="3090863" y="729833"/>
            <a:ext cx="2828925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กองคลัง 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18" name="Line 9"/>
          <p:cNvSpPr>
            <a:spLocks noChangeShapeType="1"/>
          </p:cNvSpPr>
          <p:nvPr/>
        </p:nvSpPr>
        <p:spPr bwMode="auto">
          <a:xfrm>
            <a:off x="1142976" y="1415633"/>
            <a:ext cx="6768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19" name="Line 10"/>
          <p:cNvSpPr>
            <a:spLocks noChangeShapeType="1"/>
          </p:cNvSpPr>
          <p:nvPr/>
        </p:nvSpPr>
        <p:spPr bwMode="auto">
          <a:xfrm>
            <a:off x="4500563" y="118703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0" name="Line 11"/>
          <p:cNvSpPr>
            <a:spLocks noChangeShapeType="1"/>
          </p:cNvSpPr>
          <p:nvPr/>
        </p:nvSpPr>
        <p:spPr bwMode="auto">
          <a:xfrm>
            <a:off x="1142976" y="141563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2" name="Line 13"/>
          <p:cNvSpPr>
            <a:spLocks noChangeShapeType="1"/>
          </p:cNvSpPr>
          <p:nvPr/>
        </p:nvSpPr>
        <p:spPr bwMode="auto">
          <a:xfrm>
            <a:off x="7929586" y="141563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3" name="Line 14"/>
          <p:cNvSpPr>
            <a:spLocks noChangeShapeType="1"/>
          </p:cNvSpPr>
          <p:nvPr/>
        </p:nvSpPr>
        <p:spPr bwMode="auto">
          <a:xfrm>
            <a:off x="3428992" y="141563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8" name="Text Box 6"/>
          <p:cNvSpPr txBox="1">
            <a:spLocks noChangeArrowheads="1"/>
          </p:cNvSpPr>
          <p:nvPr/>
        </p:nvSpPr>
        <p:spPr bwMode="auto">
          <a:xfrm>
            <a:off x="85693" y="2230020"/>
            <a:ext cx="1800000" cy="3361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1) เสนอขออนุมัติการเบิกจ่ายเงินตามหลักฐานการจ่ายจากเงินงบประมาณของหน่วยงาน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2) เสนอขออนุมัติการเบิกจ่ายเงินค่าใช้จ่ายในการเดินทางไปราชการต่างประเทศของหน่วยงานต่าง ๆ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3) ให้คำปรึกษา แนะนำ เกี่ยวกับการเบิกจ่ายเงินให้เป็นไปตามระเบียบที่กำหนด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4) ปฏิบัติงานอื่นตามที่ได้รับมอบหมาย</a:t>
            </a:r>
          </a:p>
        </p:txBody>
      </p:sp>
      <p:sp>
        <p:nvSpPr>
          <p:cNvPr id="13329" name="Text Box 7"/>
          <p:cNvSpPr txBox="1">
            <a:spLocks noChangeArrowheads="1"/>
          </p:cNvSpPr>
          <p:nvPr/>
        </p:nvSpPr>
        <p:spPr bwMode="auto">
          <a:xfrm>
            <a:off x="1937068" y="2301458"/>
            <a:ext cx="2160000" cy="4218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1) ดำเนินการเกี่ยวกับการวางแผนจัดซื้อจัดจ้าง การเช่า การจ้างที่ปรึกษา ขอหน่วยงาน และปฏิบัติงานในระบบการบริหารการเงินการคลังภาครัฐสู่ระบบอิเล็กทรอนิกส์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2) ดำเนินการจัดซื้อจัดจ้างทุกกรณี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3) ติดตาม กำกับดูแลการใช้ที่ราชพัสดุ ที่อยู่ในอำนาจของกระทรวงเกษตรและสหกรณ์ 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4) ดำเนินการเกี่ยวกับยานพาหนะ อาคาร สถานที่ และการรักษาความปลอดภัยของหน่วยงาน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5)จัดทำทะเบียนวัสดุ ครุภัณฑ์ของหน่วยงานต่าง ๆ และตรวจสอบใบสำคัญตามระเบียบพัสดุ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6) ให้คำปรึกษา ตอบข้อหารือเกี่ยวกับงานพัสดุ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7) ปฏิบัติงานอื่นตามที่ได้รับมอบหมาย</a:t>
            </a:r>
          </a:p>
          <a:p>
            <a:pPr algn="thaiDist"/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3333" name="Text Box 3"/>
          <p:cNvSpPr txBox="1">
            <a:spLocks noChangeArrowheads="1"/>
          </p:cNvSpPr>
          <p:nvPr/>
        </p:nvSpPr>
        <p:spPr bwMode="auto">
          <a:xfrm>
            <a:off x="4067566" y="2269086"/>
            <a:ext cx="2160000" cy="45889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เสนอขออนุมัติเรื่องต่าง ๆ ที่เกี่ยวกับเงินนอกงบประมาณ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รับ – จ่าย ติดตาม ทวงถาม เร่งรัด การชำระหนี้เงินนอกงบประมาณของหน่วยงานต่าง ๆ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จัดทำบัญชี รายงานการเงิน เงินนอกงบประมาณของหน่วยงาน ทั้งในและนอกระบบการบริหารการเงินการคลังภาครัฐสู่ระบบอิเล็กทรอนิกส์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4) ขอทำความตกลงกับกระทรวงการคลังเกี่ยวกับการเบิกจ่ายเงินนอกงบประมาณ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5) ให้คำปรึกษา แนะนำ กับหน่วยงานต่าง ๆ ในส่วนงานเกี่ยวกับเงินนอกงบประมาณ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6) ปฏิบัติงานอื่นตามที่ได้รับมอบหมาย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71406" y="1679578"/>
            <a:ext cx="180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กลุ่มตรวจสอบ</a:t>
            </a: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1932882" y="1676562"/>
            <a:ext cx="216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กลุ่มบริหารงานพัสดุ</a:t>
            </a: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4143738" y="1676562"/>
            <a:ext cx="216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กลุ่มเงินนอกงบประมาณ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6282098" y="2285992"/>
            <a:ext cx="2844000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ปรับปรุงรูปแบบการทำงาน พัฒนาระบบหลักเกณฑ์วิธีการปฏิบัติงาน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 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ด้านงบประมาณ การเงิน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 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การคลังและการพัสดุเพื่อลดขั้นตอนและเพิ่มประสิทธิภาพการปฏิบัติงาน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2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) ศึกษา วิเคราะห์ ดำเนินการ ติดตาม ประเมินผล รายงานผล ถ่ายทอดตัวชี้วัดและเป้าหมายตามคำรับรองการปฏิบัติราชการของกองคลัง และสำนักงานปลัดกระทรวงในส่วนที่เกี่ยวข้อง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3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) ศึกษา วิเคราะห์ ขอทำความตกลง/หารือกับกระทรวงการคลังเกี่ยวกับการเบิกเงินที่ไม่อยู่ในอำนาจของหัวหน้าส่วนราชการ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4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) เสนอขออนุมัติโครงการและค่าใช้จ่ายในการจัดฝึกอบรม ขออนุมัติตัวบุคคลและค่าใช้จ่ายในการเข้ารับการฝึกอบรมของหน่วยงาน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5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) จัดทำการควบคุมภายใน การบริหารความเสี่ยงของกอง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6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) ให้คำปรึกษา แนะนำระเบียบงานคลังกับหน่วยงานในสำนักงานปลัดกระทรวง ในส่วนงานที่เกี่ยวข้อง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7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) ปฏิบัติงานอื่นตามที่ได้รับมอบหมาย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6368310" y="1676562"/>
            <a:ext cx="270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กลุ่มพัฒนาระบบบริหารงานคลัง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8" name="Line 14"/>
          <p:cNvSpPr>
            <a:spLocks noChangeShapeType="1"/>
          </p:cNvSpPr>
          <p:nvPr/>
        </p:nvSpPr>
        <p:spPr bwMode="auto">
          <a:xfrm>
            <a:off x="5715008" y="1422340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9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6" y="416462"/>
            <a:ext cx="6215074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แผนภูมิโครงสร้างอำนาจหน้าที่ของกองนโยบายเทคโนโลยีเพื่อการเกษตรและเกษตรกรรมยั่งยืน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317" name="Text Box 3"/>
          <p:cNvSpPr txBox="1">
            <a:spLocks noChangeArrowheads="1"/>
          </p:cNvSpPr>
          <p:nvPr/>
        </p:nvSpPr>
        <p:spPr bwMode="auto">
          <a:xfrm>
            <a:off x="3157538" y="782383"/>
            <a:ext cx="2828925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กองนโยบายเทคโนโลยีเพื่อการเกษตรและเกษตรกรรมยั่งยืน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18" name="Line 9"/>
          <p:cNvSpPr>
            <a:spLocks noChangeShapeType="1"/>
          </p:cNvSpPr>
          <p:nvPr/>
        </p:nvSpPr>
        <p:spPr bwMode="auto">
          <a:xfrm>
            <a:off x="1510676" y="1460266"/>
            <a:ext cx="6012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19" name="Line 10"/>
          <p:cNvSpPr>
            <a:spLocks noChangeShapeType="1"/>
          </p:cNvSpPr>
          <p:nvPr/>
        </p:nvSpPr>
        <p:spPr bwMode="auto">
          <a:xfrm>
            <a:off x="4511073" y="12395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0" name="Line 11"/>
          <p:cNvSpPr>
            <a:spLocks noChangeShapeType="1"/>
          </p:cNvSpPr>
          <p:nvPr/>
        </p:nvSpPr>
        <p:spPr bwMode="auto">
          <a:xfrm>
            <a:off x="1510676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2" name="Line 13"/>
          <p:cNvSpPr>
            <a:spLocks noChangeShapeType="1"/>
          </p:cNvSpPr>
          <p:nvPr/>
        </p:nvSpPr>
        <p:spPr bwMode="auto">
          <a:xfrm>
            <a:off x="7521978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3" name="Line 14"/>
          <p:cNvSpPr>
            <a:spLocks noChangeShapeType="1"/>
          </p:cNvSpPr>
          <p:nvPr/>
        </p:nvSpPr>
        <p:spPr bwMode="auto">
          <a:xfrm>
            <a:off x="4508940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8" name="Text Box 6"/>
          <p:cNvSpPr txBox="1">
            <a:spLocks noChangeArrowheads="1"/>
          </p:cNvSpPr>
          <p:nvPr/>
        </p:nvSpPr>
        <p:spPr bwMode="auto">
          <a:xfrm>
            <a:off x="81916" y="2272060"/>
            <a:ext cx="28800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1) งานสารบรรณ งานธุรการ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2) งานพัสดุ งานยานพาหนะ 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3) งานบริหารบุคคล 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4) งานการเงิน การบัญชี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5) งานฐานข้อมูลและเผยแพร่ข้อมูล 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6) งานระบบควบคุมภายใน  งานจัดการความรู้และจัดการความเสี่ยง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7) ปฏิบัติงานร่วมกับหรือสนับสนุน การปฏิบัติงานอื่นที่เกี่ยวข้องหรือที่ได้รับมอบหมาย</a:t>
            </a:r>
          </a:p>
        </p:txBody>
      </p:sp>
      <p:sp>
        <p:nvSpPr>
          <p:cNvPr id="13329" name="Text Box 7"/>
          <p:cNvSpPr txBox="1">
            <a:spLocks noChangeArrowheads="1"/>
          </p:cNvSpPr>
          <p:nvPr/>
        </p:nvSpPr>
        <p:spPr bwMode="auto">
          <a:xfrm>
            <a:off x="3067538" y="2332988"/>
            <a:ext cx="2880000" cy="3953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1) ศึกษา วิเคราะห์และจัดทำแนวทางพัฒนาหรือยุทธศาสตร์การพัฒนาเทคโนโลยีชีวภาพทางการเกษตร ความหลากหลายทางชีวภาพ เพื่อการพัฒนาการเกษตรอย่างยั่งยืนที่สอดคล้องกับแนวทฤษฎีใหม่ โดยยึดปรัชญาเศรษฐกิจพอเพียง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2) ประสานและเชื่อมโยงเครือข่ายระหว่างภาครัฐ สถาบันการศึกษา ภาคเอกชน องค์กรพัฒนาเอกชน องค์กรเกษตรกร/เกษตรกร ในการพัฒนาเทคโนโลยีชีวภาพทางการเกษตร เพื่อให้เกิดระบบการพัฒนาเกษตรกรรมยั่งยืนตามแนวทฤษฎีใหม่ โดยยึดปรัชญาเศรษฐกิจพอเพียง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3. สนับสนุนและส่งเสริมความร่วมมือให้เกิดผลงานด้านเทคโนโลยี ชีวภาพทางการเกษตร ความหลากหลายทางชีวภาพ ระหว่างภาครัฐ ภาคเอกชน องค์กรพัฒนาเอกชน   และองค์กรเกษตรกร/เกษตรกร เพื่อการประยุกต์ใช้ประโยชน์ในแนวทางพัฒนาการเกษตรอย่างยั่งยืน ตามแนวทฤษฎีใหม่ที่ยึดปรัชญาเศรษฐกิจพอเพียง</a:t>
            </a: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33" name="Text Box 3"/>
          <p:cNvSpPr txBox="1">
            <a:spLocks noChangeArrowheads="1"/>
          </p:cNvSpPr>
          <p:nvPr/>
        </p:nvSpPr>
        <p:spPr bwMode="auto">
          <a:xfrm>
            <a:off x="6078444" y="2336410"/>
            <a:ext cx="2880000" cy="395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ศึกษา วิเคราะห์และจัดทำแนวทางพัฒนาหรือยุทธศาสตร์การพัฒนาระบบเกษตรกรรมยั่งยืน ยุทธศาสตร์การพัฒนาเกษตรอินทรีย์   ระบบเกษตรกรรมยั่งยืนในรูปแบบต่างๆ ที่สอดคล้องกับแนวทฤษฎีใหม่ โดยยึดปรัชญาเศรษฐกิจพอเพียง      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ประสานและเชื่อมโยงเครือข่ายระหว่างภาครัฐ สถาบันการศึกษา ภาคเอกชน องค์กรพัฒนาเอกชน องค์กรเกษตรกร/เกษตรกร ในการพัฒนาเกษตรอินทรีย์ และระบบเกษตรกรรมยั่งยืนในรูปแบบต่างๆ ตามแนวทฤษฎีใหม่โดยยึดปรัชญาเศรษฐกิจพอเพียงเป็นเครื่องมือนำทาง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สนับสนุนและส่งเสริมความร่วมมือให้เกิดผลงานการพัฒนาระบบเกษตรกรรมยั่งยืนการพัฒนาเกษตรอินทรีย์  หรือระบบเกษตรกรรมยั่งยืนรูปแบบต่าง ๆ ระหว่างภาครัฐ ภาคเอกชน องค์กรพัฒนาเอกชน และองค์กรเกษตรกร/เกษตรกรเพื่อการประยุกต์ใช้ประโยชน์ในแนวทางพัฒนาการเกษตรอย่างยั่งยืน ตามแนวทฤษฎีใหม่ที่ยึดปรัชญาเศรษฐกิจพอเพียง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</a:t>
            </a: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81916" y="1721618"/>
            <a:ext cx="288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ฝ่ายบริหารทั่วไป</a:t>
            </a: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3080780" y="1718602"/>
            <a:ext cx="288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กลุ่มพัฒนาเทคโนโลยีชีวภาพทางการเกษตร</a:t>
            </a: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6094946" y="1729112"/>
            <a:ext cx="288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กลุ่มพัฒนาระบบเกษตรกรรมยั่งยืน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6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6" y="416462"/>
            <a:ext cx="6500826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แผนภูมิโครงสร้างอำนาจหน้าที่ของกองนโยบายเทคโนโลยีเพื่อการเกษตรและเกษตรกรรมยั่งยืน (ต่อ)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317" name="Text Box 3"/>
          <p:cNvSpPr txBox="1">
            <a:spLocks noChangeArrowheads="1"/>
          </p:cNvSpPr>
          <p:nvPr/>
        </p:nvSpPr>
        <p:spPr bwMode="auto">
          <a:xfrm>
            <a:off x="3157538" y="782383"/>
            <a:ext cx="2828925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กองนโยบายเทคโนโลยีเพื่อการเกษตรและเกษตรกรรมยั่งยืน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18" name="Line 9"/>
          <p:cNvSpPr>
            <a:spLocks noChangeShapeType="1"/>
          </p:cNvSpPr>
          <p:nvPr/>
        </p:nvSpPr>
        <p:spPr bwMode="auto">
          <a:xfrm>
            <a:off x="2203338" y="1460266"/>
            <a:ext cx="4680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19" name="Line 10"/>
          <p:cNvSpPr>
            <a:spLocks noChangeShapeType="1"/>
          </p:cNvSpPr>
          <p:nvPr/>
        </p:nvSpPr>
        <p:spPr bwMode="auto">
          <a:xfrm>
            <a:off x="4511073" y="12395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0" name="Line 11"/>
          <p:cNvSpPr>
            <a:spLocks noChangeShapeType="1"/>
          </p:cNvSpPr>
          <p:nvPr/>
        </p:nvSpPr>
        <p:spPr bwMode="auto">
          <a:xfrm>
            <a:off x="2203338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2" name="Line 13"/>
          <p:cNvSpPr>
            <a:spLocks noChangeShapeType="1"/>
          </p:cNvSpPr>
          <p:nvPr/>
        </p:nvSpPr>
        <p:spPr bwMode="auto">
          <a:xfrm>
            <a:off x="6868526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8" name="Text Box 6"/>
          <p:cNvSpPr txBox="1">
            <a:spLocks noChangeArrowheads="1"/>
          </p:cNvSpPr>
          <p:nvPr/>
        </p:nvSpPr>
        <p:spPr bwMode="auto">
          <a:xfrm>
            <a:off x="763306" y="2272060"/>
            <a:ext cx="2880000" cy="3657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1) ศึกษา วิเคราะห์และจัดทำแนวทางพัฒนาหรือยุทธศาสตร์การพัฒนานวัตกรรมและภูมิปัญญาท้องถิ่น  เพื่อการพัฒนาการเกษตรอย่างยั่งยืน ที่สอดคล้องกับแนวทฤษฎีใหม่  โดยยึดปรัชญาเศรษฐกิจพอเพียง             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2) ประสานและเชื่อมโยงเครือข่ายระหว่างภาครัฐ สถาบันการศึกษา ภาคเอกชน องค์กรพัฒนาเอกชน องค์กรเกษตรกร/เกษตรกร ในการพัฒนานวัตกรรมและภูมิปัญญาท้องถิ่น เพื่อให้เกิดระบบการพัฒนาเกษตรกรรมยั่งยืนตามแนวทฤษฎีใหม่ โดยยึดปรัชญาเศรษฐกิจพอเพียง 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3) สนับสนุนและส่งเสริมความร่วมมือให้เกิดผลงานด้านนวัตกรรมทางการเกษตรองค์ความรู้และภูมิปัญญาท้องถิ่น ระหว่างภาครัฐ ภาคเอกชน องค์กรพัฒนาเอกชน และองค์กรเกษตรกร/เกษตรกร  เพื่อการประยุกต์ใช้ประโยชน์ ในแนวทางพัฒนาการเกษตรอย่างยั่งยืนตามแนวทฤษฎีใหม่ที่ยึดปรัชญาเศรษฐกิจพอเพียง</a:t>
            </a: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3333" name="Text Box 3"/>
          <p:cNvSpPr txBox="1">
            <a:spLocks noChangeArrowheads="1"/>
          </p:cNvSpPr>
          <p:nvPr/>
        </p:nvSpPr>
        <p:spPr bwMode="auto">
          <a:xfrm>
            <a:off x="5244340" y="2336410"/>
            <a:ext cx="3240000" cy="395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ศึกษา วิเคราะห์และจัดทำแนวทางพัฒนาเกษตรกรและชุมชนเกษตรกร การรวมกลุ่มและสร้างเครือข่าย  เพื่อส่งเสริมและสนับสนุนกระบวนการเรียนรู้แบบมีส่วนร่วมของเกษตรกรและชุมชนเกษตรกร ในการจัดทำแผนการประกอบอาชีพของเกษตรกร และแผนพัฒนาเศรษฐกิจของชุมชนตามแนวทฤษฏีใหม่ โดยยึดปรัชญาเศรษฐกิจพอเพียง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ประสานและเชื่อมโยงเครือข่ายเกษตรกรและชุมชนเกษตรกร รวมทั้ง</a:t>
            </a:r>
            <a:r>
              <a:rPr lang="th-TH" sz="1400" dirty="0" err="1">
                <a:latin typeface="TH SarabunIT๙" pitchFamily="34" charset="-34"/>
                <a:cs typeface="TH SarabunIT๙" pitchFamily="34" charset="-34"/>
              </a:rPr>
              <a:t>บูรณา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การเกี่ยวกับการดำเนินงานของศูนย์เครือข่ายปราชญ์ชาวบ้านศูนย์เรียนรู้เศรษฐกิจพอเพียงชุมชน  และศูนย์เรียนรู้เศรษฐกิจพอเพียงชุมชน ในสถานศึกษา(โรงเรียน) เพื่อสนับสนุนและส่งเสริมการพัฒนาเกษตรกรรมยั่งยืน ที่สอดคล้องกับแนวทฤษฎีใหม่  โดยยึดปรัชญาเศรษฐกิจพอเพียง 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3. สนับสนุนและส่งเสริมความร่วมมือให้เกิดการถ่ายทอดความรู้ องค์ความรู้และกระบวนการเรียนรู้แบบมีส่วนร่วมของเกษตรกรและชุมชนเกษตรกร ในการจัดทำแผนการประกอบอาชีพของเกษตรกร  และแผนพัฒนาเศรษฐกิจของชุมชนเกษตรกร   เพื่อการประยุกต์ใช้ประโยชน์ในแนวทางพัฒนาการเกษตรอย่างยั่งยืน  </a:t>
            </a: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763306" y="1721618"/>
            <a:ext cx="288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กลุ่มพัฒนานวัตกรรมและภูมิปัญญาท้องถิ่น</a:t>
            </a: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5260842" y="1729112"/>
            <a:ext cx="324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กลุ่มพัฒนาเกษตรกรและชุมชนเกษตรกร</a:t>
            </a:r>
          </a:p>
        </p:txBody>
      </p:sp>
      <p:sp>
        <p:nvSpPr>
          <p:cNvPr id="14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6" y="416462"/>
            <a:ext cx="5643570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แผนภูมิโครงสร้างอำนาจหน้าที่ของศูนย์เทคโนโลยีสารสนเทศและการสื่อสาร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317" name="Text Box 3"/>
          <p:cNvSpPr txBox="1">
            <a:spLocks noChangeArrowheads="1"/>
          </p:cNvSpPr>
          <p:nvPr/>
        </p:nvSpPr>
        <p:spPr bwMode="auto">
          <a:xfrm>
            <a:off x="3090863" y="782383"/>
            <a:ext cx="2828925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ศูนย์เทคโนโลยีสารสนเทศและการสื่อสาร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18" name="Line 9"/>
          <p:cNvSpPr>
            <a:spLocks noChangeShapeType="1"/>
          </p:cNvSpPr>
          <p:nvPr/>
        </p:nvSpPr>
        <p:spPr bwMode="auto">
          <a:xfrm>
            <a:off x="1548416" y="1468183"/>
            <a:ext cx="5976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19" name="Line 10"/>
          <p:cNvSpPr>
            <a:spLocks noChangeShapeType="1"/>
          </p:cNvSpPr>
          <p:nvPr/>
        </p:nvSpPr>
        <p:spPr bwMode="auto">
          <a:xfrm>
            <a:off x="4500563" y="12395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0" name="Line 11"/>
          <p:cNvSpPr>
            <a:spLocks noChangeShapeType="1"/>
          </p:cNvSpPr>
          <p:nvPr/>
        </p:nvSpPr>
        <p:spPr bwMode="auto">
          <a:xfrm>
            <a:off x="1548416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2" name="Line 13"/>
          <p:cNvSpPr>
            <a:spLocks noChangeShapeType="1"/>
          </p:cNvSpPr>
          <p:nvPr/>
        </p:nvSpPr>
        <p:spPr bwMode="auto">
          <a:xfrm>
            <a:off x="7524328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3" name="Line 14"/>
          <p:cNvSpPr>
            <a:spLocks noChangeShapeType="1"/>
          </p:cNvSpPr>
          <p:nvPr/>
        </p:nvSpPr>
        <p:spPr bwMode="auto">
          <a:xfrm>
            <a:off x="4509517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8" name="Text Box 6"/>
          <p:cNvSpPr txBox="1">
            <a:spLocks noChangeArrowheads="1"/>
          </p:cNvSpPr>
          <p:nvPr/>
        </p:nvSpPr>
        <p:spPr bwMode="auto">
          <a:xfrm>
            <a:off x="238657" y="2282570"/>
            <a:ext cx="2749167" cy="4575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3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3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1) </a:t>
            </a:r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ดำเนินงานด้านสารบรรณ และบริหารงานทั่วไป </a:t>
            </a:r>
            <a:endParaRPr lang="en-US" sz="13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2) ดำเนินงานด้านงบประมาณการเงินและบัญชี</a:t>
            </a:r>
            <a:r>
              <a:rPr lang="en-US" sz="1300" dirty="0">
                <a:latin typeface="TH SarabunIT๙" pitchFamily="34" charset="-34"/>
                <a:cs typeface="TH SarabunIT๙" pitchFamily="34" charset="-34"/>
              </a:rPr>
              <a:t> </a:t>
            </a: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3) ดำเนินงานด้านพัสดุ</a:t>
            </a:r>
            <a:r>
              <a:rPr lang="en-US" sz="1300" dirty="0">
                <a:latin typeface="TH SarabunIT๙" pitchFamily="34" charset="-34"/>
                <a:cs typeface="TH SarabunIT๙" pitchFamily="34" charset="-34"/>
              </a:rPr>
              <a:t> </a:t>
            </a: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4) ดำเนินงานด้านบุคลากร </a:t>
            </a:r>
            <a:endParaRPr lang="en-US" sz="13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5.จัดทำแผน ผลการปฏิบัติงาน ควบคุม ดูแลการเบิกจ่ายงบประมาณ </a:t>
            </a:r>
            <a:endParaRPr lang="en-US" sz="13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6) ดำเนินการกำกับ ดูแลการจัดทรายงานผลตัวชี้วัด ควบคุมภายใน ต้นทุนการผลิตและการจัดการคุณภาพการบริหารจัดการภาครัฐ</a:t>
            </a:r>
            <a:endParaRPr lang="en-US" sz="13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7) ประสานงาน และเป็นผู้ช่วยฝ่าเลขานุการคณะกรรมการจัดทำแผนแม่บทเทคโนโลยีสารสนเทศและการสื่อสาร ของ </a:t>
            </a:r>
            <a:r>
              <a:rPr lang="th-TH" sz="1300" dirty="0" err="1">
                <a:latin typeface="TH SarabunIT๙" pitchFamily="34" charset="-34"/>
                <a:cs typeface="TH SarabunIT๙" pitchFamily="34" charset="-34"/>
              </a:rPr>
              <a:t>สป.</a:t>
            </a:r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300" dirty="0" err="1">
                <a:latin typeface="TH SarabunIT๙" pitchFamily="34" charset="-34"/>
                <a:cs typeface="TH SarabunIT๙" pitchFamily="34" charset="-34"/>
              </a:rPr>
              <a:t>กษ.</a:t>
            </a:r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 และกระทรวงเกษตรและสหกรณ์สหกรณ์</a:t>
            </a:r>
            <a:endParaRPr lang="en-US" sz="13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8) ประสานงาน และเป็นผู้ช่วยของฝ่ายเลขานุการของผู้บริหารเทคโนโลยีสารสนเทศ ระดับสูง</a:t>
            </a:r>
            <a:r>
              <a:rPr lang="en-US" sz="1300" dirty="0">
                <a:latin typeface="TH SarabunIT๙" pitchFamily="34" charset="-34"/>
                <a:cs typeface="TH SarabunIT๙" pitchFamily="34" charset="-34"/>
              </a:rPr>
              <a:t> (CIO)</a:t>
            </a:r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 ของกระทรวงเกษตรฯ</a:t>
            </a:r>
            <a:endParaRPr lang="en-US" sz="13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9) ปฏิบัติงานอื่นที่เกี่ยวข้อง หรือที่ได้รับมอบหมาย</a:t>
            </a:r>
            <a:endParaRPr lang="en-US" sz="1300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3329" name="Text Box 7"/>
          <p:cNvSpPr txBox="1">
            <a:spLocks noChangeArrowheads="1"/>
          </p:cNvSpPr>
          <p:nvPr/>
        </p:nvSpPr>
        <p:spPr bwMode="auto">
          <a:xfrm>
            <a:off x="3110283" y="2354008"/>
            <a:ext cx="2829869" cy="4361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27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27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1) </a:t>
            </a:r>
            <a:r>
              <a:rPr lang="th-TH" sz="1270" dirty="0">
                <a:latin typeface="TH SarabunIT๙" pitchFamily="34" charset="-34"/>
                <a:cs typeface="TH SarabunIT๙" pitchFamily="34" charset="-34"/>
              </a:rPr>
              <a:t>ศึกษาจัดทำและปรับปรุงแผนแม่บทเทคโนโลยีสารสนเทศและการสื่อสารองสำนักงานปลัดกระทรวงและของกระทรวงเกษตรและสหกรณ์</a:t>
            </a:r>
            <a:endParaRPr lang="en-US" sz="127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270" dirty="0">
                <a:latin typeface="TH SarabunIT๙" pitchFamily="34" charset="-34"/>
                <a:cs typeface="TH SarabunIT๙" pitchFamily="34" charset="-34"/>
              </a:rPr>
              <a:t>2) เป็นฝ่ายเลขานุการของผู้บริหารเทคโนโลยีสารสนเทศระดับสูง</a:t>
            </a:r>
            <a:r>
              <a:rPr lang="en-US" sz="1270" dirty="0">
                <a:latin typeface="TH SarabunIT๙" pitchFamily="34" charset="-34"/>
                <a:cs typeface="TH SarabunIT๙" pitchFamily="34" charset="-34"/>
              </a:rPr>
              <a:t>(CIO) </a:t>
            </a:r>
            <a:r>
              <a:rPr lang="th-TH" sz="1270" dirty="0">
                <a:latin typeface="TH SarabunIT๙" pitchFamily="34" charset="-34"/>
                <a:cs typeface="TH SarabunIT๙" pitchFamily="34" charset="-34"/>
              </a:rPr>
              <a:t>ของกระทรวงเกษตรและสหกรณ์</a:t>
            </a:r>
            <a:endParaRPr lang="en-US" sz="127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270" dirty="0">
                <a:latin typeface="TH SarabunIT๙" pitchFamily="34" charset="-34"/>
                <a:cs typeface="TH SarabunIT๙" pitchFamily="34" charset="-34"/>
              </a:rPr>
              <a:t>3) ศึกษา วิเคราะห์ จัดทำ และดำเนินการเกี่ยวกับมาตรฐานด้านข้อมูลความปลอดภัยและเทคนิคด้านเทคโนโลยีสารสนเทศและการสื่อสารของ </a:t>
            </a:r>
            <a:r>
              <a:rPr lang="th-TH" sz="1270" dirty="0" err="1">
                <a:latin typeface="TH SarabunIT๙" pitchFamily="34" charset="-34"/>
                <a:cs typeface="TH SarabunIT๙" pitchFamily="34" charset="-34"/>
              </a:rPr>
              <a:t>สป.กษ.</a:t>
            </a:r>
            <a:endParaRPr lang="en-US" sz="127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270" dirty="0">
                <a:latin typeface="TH SarabunIT๙" pitchFamily="34" charset="-34"/>
                <a:cs typeface="TH SarabunIT๙" pitchFamily="34" charset="-34"/>
              </a:rPr>
              <a:t>4) ศึกษา วิเคราะห์ จัดทำยุทธศาสตร์ มาตรการแผนงาน โครงการงบประมาณและติดตามประเมินผลด้านเทคโนโลยีสารสนเทศและการสื่อสารของสำนักงาน ปลัดกระทรวง </a:t>
            </a:r>
            <a:endParaRPr lang="en-US" sz="127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270" dirty="0">
                <a:latin typeface="TH SarabunIT๙" pitchFamily="34" charset="-34"/>
                <a:cs typeface="TH SarabunIT๙" pitchFamily="34" charset="-34"/>
              </a:rPr>
              <a:t>5) ส่งเสริมสนับสนุนการพัฒนาศักยภาพบุคลากรด้านเทคโนโลยีสารสนเทศของของ </a:t>
            </a:r>
            <a:r>
              <a:rPr lang="th-TH" sz="1270" dirty="0" err="1">
                <a:latin typeface="TH SarabunIT๙" pitchFamily="34" charset="-34"/>
                <a:cs typeface="TH SarabunIT๙" pitchFamily="34" charset="-34"/>
              </a:rPr>
              <a:t>สป.กษ.</a:t>
            </a:r>
            <a:r>
              <a:rPr lang="th-TH" sz="1270" dirty="0">
                <a:latin typeface="TH SarabunIT๙" pitchFamily="34" charset="-34"/>
                <a:cs typeface="TH SarabunIT๙" pitchFamily="34" charset="-34"/>
              </a:rPr>
              <a:t> และของกระทรวงเกษตรและสหกรณ์</a:t>
            </a:r>
            <a:endParaRPr lang="en-US" sz="127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270" dirty="0">
                <a:latin typeface="TH SarabunIT๙" pitchFamily="34" charset="-34"/>
                <a:cs typeface="TH SarabunIT๙" pitchFamily="34" charset="-34"/>
              </a:rPr>
              <a:t>6) เผยแพร่ให้บริการทางวิชาการและคำแนะนำปรึกษาทั่วไปทางด้านเทคโนโลยีสารสนเทศและการสื่อสาร แก่หน่วยงานในสังกัดกระทรวง</a:t>
            </a:r>
            <a:endParaRPr lang="en-US" sz="127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270" dirty="0">
                <a:latin typeface="TH SarabunIT๙" pitchFamily="34" charset="-34"/>
                <a:cs typeface="TH SarabunIT๙" pitchFamily="34" charset="-34"/>
              </a:rPr>
              <a:t>7) ปฏิบัติงานอื่นที่เกี่ยวข้อง หรือที่ได้รับมอบหมาย</a:t>
            </a:r>
            <a:endParaRPr lang="th-TH" sz="127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27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27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3333" name="Text Box 3"/>
          <p:cNvSpPr txBox="1">
            <a:spLocks noChangeArrowheads="1"/>
          </p:cNvSpPr>
          <p:nvPr/>
        </p:nvSpPr>
        <p:spPr bwMode="auto">
          <a:xfrm>
            <a:off x="6156176" y="2321636"/>
            <a:ext cx="2736304" cy="439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3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1) ศึกษา ออกแบบและพัฒนาฐานข้อมูล </a:t>
            </a:r>
            <a:r>
              <a:rPr lang="th-TH" sz="1300" dirty="0" err="1">
                <a:latin typeface="TH SarabunIT๙" pitchFamily="34" charset="-34"/>
                <a:cs typeface="TH SarabunIT๙" pitchFamily="34" charset="-34"/>
              </a:rPr>
              <a:t>และพัฒนาะบบงา</a:t>
            </a:r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นค</a:t>
            </a:r>
            <a:r>
              <a:rPr lang="th-TH" sz="1300" dirty="0" err="1">
                <a:latin typeface="TH SarabunIT๙" pitchFamily="34" charset="-34"/>
                <a:cs typeface="TH SarabunIT๙" pitchFamily="34" charset="-34"/>
              </a:rPr>
              <a:t>อมพิวเตอร์</a:t>
            </a:r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 (</a:t>
            </a:r>
            <a:r>
              <a:rPr lang="en-US" sz="1300" dirty="0">
                <a:latin typeface="TH SarabunIT๙" pitchFamily="34" charset="-34"/>
                <a:cs typeface="TH SarabunIT๙" pitchFamily="34" charset="-34"/>
              </a:rPr>
              <a:t>Application software</a:t>
            </a:r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) รวมทั้งบริหารจัดการและดูแลบำรุงรักษาเว็บไซต์ให้กับหน่วยงานทุกระดับของสำนักงานปลัดกระทรวง และเว็บไซต์กระทรวงเกษตรและสหกรณ์</a:t>
            </a:r>
            <a:endParaRPr lang="en-US" sz="13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2) ศึกษา ออกแบบและพัฒนาการแลกเปลี่ยนให้บริการข้อมูลทั้งภายในประเทศและต่างประเทศด้วยระบบอิเล็กทรอนิกส์</a:t>
            </a:r>
            <a:endParaRPr lang="en-US" sz="13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3) จัดทำและบริหารจัดการศูนย์ปฏิบัติการของกระทรวงเกษตรและสหกรณ์ </a:t>
            </a:r>
            <a:r>
              <a:rPr lang="en-US" sz="1300" dirty="0">
                <a:latin typeface="TH SarabunIT๙" pitchFamily="34" charset="-34"/>
                <a:cs typeface="TH SarabunIT๙" pitchFamily="34" charset="-34"/>
              </a:rPr>
              <a:t>(MOC)</a:t>
            </a: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4) ศึกษา พัฒนางานทางภูมิสารสนเทศ</a:t>
            </a:r>
            <a:r>
              <a:rPr lang="en-US" sz="1300" dirty="0">
                <a:latin typeface="TH SarabunIT๙" pitchFamily="34" charset="-34"/>
                <a:cs typeface="TH SarabunIT๙" pitchFamily="34" charset="-34"/>
              </a:rPr>
              <a:t> (Geo-Informatics)</a:t>
            </a:r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เพื่อการประยุกต์ใช้ร่วมกับข้อมูลการเกษตรงานต่างๆ ของสำนักงานปลัดกระทรวง </a:t>
            </a:r>
            <a:endParaRPr lang="en-US" sz="13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5) พัฒนาและบริหารจัดการระบบสารสนเทศ และภูมิสารสนเทศ เพื่อสนับสนุนผู้บริหารของกระทรวงเกษตรและสหกรณ์(ฉ)  ให้บริการแนะนำปรึกษาด้านระบบงานคอมพิวเตอร์แก่หน่วยงานในสังกัดกระทรวง</a:t>
            </a:r>
            <a:endParaRPr lang="en-US" sz="13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6) ปฏิบัติงานอื่นที่เกี่ยวข้อง หรือที่ได้รับมอบหมา</a:t>
            </a:r>
            <a:r>
              <a:rPr lang="th-TH" sz="1300" i="1" dirty="0">
                <a:latin typeface="TH SarabunIT๙" pitchFamily="34" charset="-34"/>
                <a:cs typeface="TH SarabunIT๙" pitchFamily="34" charset="-34"/>
              </a:rPr>
              <a:t>ย</a:t>
            </a:r>
            <a:endParaRPr lang="th-TH" sz="13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3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308451" y="1732128"/>
            <a:ext cx="2618254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ctr"/>
            <a:r>
              <a:rPr lang="th-TH" sz="1600" b="1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ฝ่ายบริหารทั่วไป</a:t>
            </a:r>
          </a:p>
          <a:p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3177478" y="1739622"/>
            <a:ext cx="2653002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กลุ่มยุทธศาสตร์เทคโนโลยีสารสนเทศ</a:t>
            </a:r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6209287" y="1739622"/>
            <a:ext cx="2565285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กลุ่ม</a:t>
            </a: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ระบบงานสารสนเทศและภูมิสารสนเทศ</a:t>
            </a:r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7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6" y="416462"/>
            <a:ext cx="5643570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แผนภูมิโครงสร้างอำนาจหน้าที่ของศูนย์เทคโนโลยีสารสนเทศและการสื่อสาร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317" name="Text Box 3"/>
          <p:cNvSpPr txBox="1">
            <a:spLocks noChangeArrowheads="1"/>
          </p:cNvSpPr>
          <p:nvPr/>
        </p:nvSpPr>
        <p:spPr bwMode="auto">
          <a:xfrm>
            <a:off x="3090863" y="782383"/>
            <a:ext cx="2828925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ศูนย์เทคโนโลยีสารสนเทศและการสื่อสาร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18" name="Line 9"/>
          <p:cNvSpPr>
            <a:spLocks noChangeShapeType="1"/>
          </p:cNvSpPr>
          <p:nvPr/>
        </p:nvSpPr>
        <p:spPr bwMode="auto">
          <a:xfrm>
            <a:off x="2700544" y="1468183"/>
            <a:ext cx="3672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19" name="Line 10"/>
          <p:cNvSpPr>
            <a:spLocks noChangeShapeType="1"/>
          </p:cNvSpPr>
          <p:nvPr/>
        </p:nvSpPr>
        <p:spPr bwMode="auto">
          <a:xfrm>
            <a:off x="4500563" y="12395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0" name="Line 11"/>
          <p:cNvSpPr>
            <a:spLocks noChangeShapeType="1"/>
          </p:cNvSpPr>
          <p:nvPr/>
        </p:nvSpPr>
        <p:spPr bwMode="auto">
          <a:xfrm>
            <a:off x="2699792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2" name="Line 13"/>
          <p:cNvSpPr>
            <a:spLocks noChangeShapeType="1"/>
          </p:cNvSpPr>
          <p:nvPr/>
        </p:nvSpPr>
        <p:spPr bwMode="auto">
          <a:xfrm>
            <a:off x="6372200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8" name="Text Box 6"/>
          <p:cNvSpPr txBox="1">
            <a:spLocks noChangeArrowheads="1"/>
          </p:cNvSpPr>
          <p:nvPr/>
        </p:nvSpPr>
        <p:spPr bwMode="auto">
          <a:xfrm>
            <a:off x="1187624" y="2282570"/>
            <a:ext cx="2965192" cy="4575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3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1) บริหารจัดการ วางแผนและควบคุมการทำงานของระบบคอมพิวเตอร์และอุปกรณ์ (</a:t>
            </a:r>
            <a:r>
              <a:rPr lang="en-US" sz="1300" dirty="0">
                <a:latin typeface="TH SarabunIT๙" pitchFamily="34" charset="-34"/>
                <a:cs typeface="TH SarabunIT๙" pitchFamily="34" charset="-34"/>
              </a:rPr>
              <a:t>computer system) </a:t>
            </a:r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รวมทั้ง ระบบเครือข่ายคอมพิวเตอร์(</a:t>
            </a:r>
            <a:r>
              <a:rPr lang="en-US" sz="1300" dirty="0">
                <a:latin typeface="TH SarabunIT๙" pitchFamily="34" charset="-34"/>
                <a:cs typeface="TH SarabunIT๙" pitchFamily="34" charset="-34"/>
              </a:rPr>
              <a:t>computer network</a:t>
            </a:r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) </a:t>
            </a:r>
            <a:r>
              <a:rPr lang="th-TH" sz="1300" dirty="0" err="1">
                <a:latin typeface="TH SarabunIT๙" pitchFamily="34" charset="-34"/>
                <a:cs typeface="TH SarabunIT๙" pitchFamily="34" charset="-34"/>
              </a:rPr>
              <a:t>ของสป.กษ.</a:t>
            </a:r>
            <a:endParaRPr lang="en-US" sz="13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2) บริหารและบำรุงรักษาเครือข่ายให้ครอบคลุมสื่อต่างๆทั้งโทรศัพท์ สายเคเบิลสัญญาณดาวเทียม หรือสื่อสัญญาณอื่นๆ </a:t>
            </a:r>
            <a:endParaRPr lang="en-US" sz="13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3) ให้บริการเชื่อมโยงควบคุม กำกับ ดูแลบำรุงรักษาระบบคอมพิวเตอร์ และเครือข่ายสารสนเทศพื้นฐาน บริหารจัดการ ให้บริการรักษาและคุ้มครองความมั่นคงปลอดภัยทางคอมพิวเตอร์ทุกด้านของ </a:t>
            </a:r>
            <a:r>
              <a:rPr lang="th-TH" sz="1300" dirty="0" err="1">
                <a:latin typeface="TH SarabunIT๙" pitchFamily="34" charset="-34"/>
                <a:cs typeface="TH SarabunIT๙" pitchFamily="34" charset="-34"/>
              </a:rPr>
              <a:t>สป.กษ.</a:t>
            </a:r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 และของ </a:t>
            </a:r>
            <a:r>
              <a:rPr lang="th-TH" sz="1300" dirty="0" err="1">
                <a:latin typeface="TH SarabunIT๙" pitchFamily="34" charset="-34"/>
                <a:cs typeface="TH SarabunIT๙" pitchFamily="34" charset="-34"/>
              </a:rPr>
              <a:t>กษ.</a:t>
            </a:r>
            <a:endParaRPr lang="en-US" sz="13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4) ศึกษา วิเคราะห์ และดำเนินการด้านความเสี่ยงทางคอมพิวเตอร์ เพื่อเสนอแนะ และจัดทำแผนพัฒนาระบบคอมพิวเตอร์และเครือข่าย ตลอดจนการพัฒนาเทคนิค และวิธีการในการใช้ระบบคอมพิวเตอร์ของสำนักงานปลัดกระทรวง</a:t>
            </a:r>
            <a:endParaRPr lang="en-US" sz="13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5) ปฏิบัติงานอื่นที่เกี่ยวข้อง หรือที่ได้รับมอบหมาย</a:t>
            </a:r>
            <a:endParaRPr lang="th-TH" sz="13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1257418" y="1732128"/>
            <a:ext cx="2895398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ctr"/>
            <a:r>
              <a:rPr lang="th-TH" sz="1600" b="1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กลุ่มระบบคอมพิวเตอร์และเครือข่าย </a:t>
            </a:r>
            <a:endParaRPr lang="th-TH" sz="16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5004048" y="2321636"/>
            <a:ext cx="2849703" cy="4036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3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1) รวบรวม วิเคราะห์ กลั่นกรองข้อมูลเชิงลึก ข้อมูลที่สำคัญทุกมิติจากทุกแหล่ง ทุกหน่วยงานในสังกัดกระทรวงเกษตรและสหกรณ์ทั้งภายในและต่างประเทศ</a:t>
            </a: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2) บริหารจัดการข้อมูล และฐานข้อมูลประสานการเชื่อมโยงข้อมูลกับหน่วยงานที่เกี่ยวข้อง เพื่อให้เกิดการเตรียมการณ์และจำลองสถานการณ์รูปแบบต่างๆ เพื่อสนับสนุนการตัดสินใจของผู้บริหาร</a:t>
            </a: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3) บริหารจัดการศูนย์ข้อมูลเกษตร (</a:t>
            </a:r>
            <a:r>
              <a:rPr lang="en-US" sz="1300" dirty="0">
                <a:latin typeface="TH SarabunIT๙" pitchFamily="34" charset="-34"/>
                <a:cs typeface="TH SarabunIT๙" pitchFamily="34" charset="-34"/>
              </a:rPr>
              <a:t>War Room) </a:t>
            </a:r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ระบบการนำเสนออุปกรณ์เครือข่ายและอุปกรณ์สื่อสารให้มีประสิทธิภาพพร้อมต่อการใช้งาน</a:t>
            </a: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4) ติดตามและรายงานสถานการณ์ข้อมูลด้านการเกษตรทั้งในสภาวะปกติและสภาวะเกิดภัยด้านการเกษตรต่างๆ</a:t>
            </a: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5) ปฏิบัติงานอื่นที่เกี่ยวข้องหรือที่ได้รับมอบหมาย</a:t>
            </a:r>
            <a:endParaRPr lang="th-TH" sz="13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5004048" y="1739622"/>
            <a:ext cx="280631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กลุ่มบริหารข้อมูลการเกษตร</a:t>
            </a:r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4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6" y="416462"/>
            <a:ext cx="5643570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แผนภูมิโครงสร้างอำนาจหน้าที่ของสถาบัน</a:t>
            </a:r>
            <a:r>
              <a:rPr lang="th-TH" sz="1800" b="1" dirty="0" err="1">
                <a:latin typeface="TH SarabunPSK" pitchFamily="34" charset="-34"/>
                <a:cs typeface="TH SarabunPSK" pitchFamily="34" charset="-34"/>
              </a:rPr>
              <a:t>เกษตราธิ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การ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317" name="Text Box 3"/>
          <p:cNvSpPr txBox="1">
            <a:spLocks noChangeArrowheads="1"/>
          </p:cNvSpPr>
          <p:nvPr/>
        </p:nvSpPr>
        <p:spPr bwMode="auto">
          <a:xfrm>
            <a:off x="3090863" y="782383"/>
            <a:ext cx="2828925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สถาบัน</a:t>
            </a:r>
            <a:r>
              <a:rPr lang="th-TH" sz="1600" b="1" dirty="0" err="1">
                <a:latin typeface="TH SarabunPSK" pitchFamily="34" charset="-34"/>
                <a:cs typeface="TH SarabunPSK" pitchFamily="34" charset="-34"/>
              </a:rPr>
              <a:t>เกษตราธิ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การ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18" name="Line 9"/>
          <p:cNvSpPr>
            <a:spLocks noChangeShapeType="1"/>
          </p:cNvSpPr>
          <p:nvPr/>
        </p:nvSpPr>
        <p:spPr bwMode="auto">
          <a:xfrm>
            <a:off x="1142976" y="1468183"/>
            <a:ext cx="6768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19" name="Line 10"/>
          <p:cNvSpPr>
            <a:spLocks noChangeShapeType="1"/>
          </p:cNvSpPr>
          <p:nvPr/>
        </p:nvSpPr>
        <p:spPr bwMode="auto">
          <a:xfrm>
            <a:off x="4500563" y="12395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0" name="Line 11"/>
          <p:cNvSpPr>
            <a:spLocks noChangeShapeType="1"/>
          </p:cNvSpPr>
          <p:nvPr/>
        </p:nvSpPr>
        <p:spPr bwMode="auto">
          <a:xfrm>
            <a:off x="1142976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2" name="Line 13"/>
          <p:cNvSpPr>
            <a:spLocks noChangeShapeType="1"/>
          </p:cNvSpPr>
          <p:nvPr/>
        </p:nvSpPr>
        <p:spPr bwMode="auto">
          <a:xfrm>
            <a:off x="7929586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3" name="Line 14"/>
          <p:cNvSpPr>
            <a:spLocks noChangeShapeType="1"/>
          </p:cNvSpPr>
          <p:nvPr/>
        </p:nvSpPr>
        <p:spPr bwMode="auto">
          <a:xfrm>
            <a:off x="3428992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8" name="Text Box 6"/>
          <p:cNvSpPr txBox="1">
            <a:spLocks noChangeArrowheads="1"/>
          </p:cNvSpPr>
          <p:nvPr/>
        </p:nvSpPr>
        <p:spPr bwMode="auto">
          <a:xfrm>
            <a:off x="22633" y="2282570"/>
            <a:ext cx="2268000" cy="4575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1) งานอำนวยการ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2) ดำเนินงานด้านธุรการและสารบรรณ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3) ดำเนินงานด้านงบประมาณ การเงิน บัญชี และพัสดุ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4) จัดทำแผน ผลการปฏิบัติงาน และควบคุม ดูแลการเบิกจ่ายประมาณ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5) ดำเนินงานด้านการเจ้าหน้าที่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6) ผลิตสื่อ เอกสารการฝึกอบรม และเผยแพร่ประชาสัมพันธ์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7) ดำเนินงานด้านอาคาร สถานที่และ    ยานพาหนะ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8) สนับสนุนและร่วมปฏิบัติงานกับ     หน่วยงานอื่นๆ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9) งานอื่นๆ ที่ได้รับมอบหมาย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3329" name="Text Box 7"/>
          <p:cNvSpPr txBox="1">
            <a:spLocks noChangeArrowheads="1"/>
          </p:cNvSpPr>
          <p:nvPr/>
        </p:nvSpPr>
        <p:spPr bwMode="auto">
          <a:xfrm>
            <a:off x="2283852" y="2354008"/>
            <a:ext cx="2304000" cy="4361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27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ศึกษา วิเคราะห์ วิจัย เพื่อเสนอแนวนโยบาย   ยุทธศาสตร์ และระบบ การพัฒนาทรัพยากร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 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บุคคลของกระทรวง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กำหนดแผนยุทธศาสตร์การพัฒนาทรัพยากรบุคคลของกระทรวง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3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)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จัดทำแผนยุทธศาสตร์และแผนปฏิบัติการ    พัฒนาทรัพยากรบุคคลของสำนักงานปลัด    กระทรวงเกษตรและสหกรณ์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4) ส่งเสริมและประสานเครือข่ายความร่วมมือ   ด้านยุทธศาสตร์การพัฒนาทรัพยากรบุคคลของ   กระทรวง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5) ติดตามและประเมินผลแผนยุทธศาสตร์การ  พัฒนาทรัพยากรบุคคลในภาพรวมของกระทรวง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6) ให้คำปรึกษา แนะนำ ด้านยุทธศาสตร์การพัฒนาทรัพยากรบุคคลและพัฒนาองค์กร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7) งานอื่นๆ ตามที่ได้รับมอบหมาย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27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27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3333" name="Text Box 3"/>
          <p:cNvSpPr txBox="1">
            <a:spLocks noChangeArrowheads="1"/>
          </p:cNvSpPr>
          <p:nvPr/>
        </p:nvSpPr>
        <p:spPr bwMode="auto">
          <a:xfrm>
            <a:off x="4563472" y="2321636"/>
            <a:ext cx="2304000" cy="439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ศึกษา วิจัย เพื่อหาความจำเป็นในการ     สร้างและพัฒนาหลักสูตรการฝึกอบรมให้สอดคล้องกับแผนยุทธศาสตร์การพัฒนาทรัพยากรบุคคลของกระทรวง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จัดฝึกอบรมให้ได้มาตรฐาน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ส่งเสริมและประสานความร่วมมือด้าน     การพัฒนาทรัพยากรบุคคล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4) ติดตามและประเมินผลการพัฒนา     ทรัพยากรบุคคล	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5) ให้คำปรึกษา แนะนำ ด้านวิชาการ และ     การจัดฝึกอบรม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6) พิจารณากลั่นกรองการขออนุมัติจัด    ประชุม สัมมนา และฝึกอบรมที่มี     บุคคลภายนอกเข้าร่วมมือของส่วน     ราชการในสังกัดกระทรวง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7) พิจารณากลั่นกรอง การคัดเลือกบุคคล    เข้ารับการฝึกอบรม ประชุม สัมมนา ของหน่วยงานภายนอก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8) งานอื่นๆ ที่ได้รับมอบหมาย</a:t>
            </a: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92426" y="1732128"/>
            <a:ext cx="216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ctr"/>
            <a:r>
              <a:rPr lang="th-TH" sz="1600" b="1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ฝ่ายบริหารทั่วไป</a:t>
            </a:r>
          </a:p>
          <a:p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2351046" y="1739622"/>
            <a:ext cx="216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กลุ่มยุทธศาสตร์การพัฒนาทรัพยากรบุคคล</a:t>
            </a:r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4616584" y="1739622"/>
            <a:ext cx="216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กลุ่ม</a:t>
            </a: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วิชาการและหลักสูตร</a:t>
            </a:r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6809887" y="2321636"/>
            <a:ext cx="2268000" cy="4036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ส่งเสริมและประสานความร่วมมือด้าน     การศึกษา ดูงานทั้งในและต่างประเทศ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จัดสรรทุนศึกษา ฝึกอบรม สัมมนา และ     ดูงานภายในประเทศและต่างประเทศ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เป็นศูนย์กลางการพัฒนาและให้บริการ     เทคโนโลยีสารสนเทศด้านการพัฒนา     ทรัพยากรบุคคล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4) พัฒนาบุคลากรผ่านสื่ออีเล็กทรอนิกส์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5) จัดทำระบบฐานข้อมูลการพัฒนาทรัพยากรบุคคลของ </a:t>
            </a:r>
            <a:r>
              <a:rPr lang="th-TH" sz="1400" dirty="0" err="1">
                <a:latin typeface="TH SarabunIT๙" pitchFamily="34" charset="-34"/>
                <a:cs typeface="TH SarabunIT๙" pitchFamily="34" charset="-34"/>
              </a:rPr>
              <a:t>สป.กษ.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และ </a:t>
            </a:r>
            <a:r>
              <a:rPr lang="th-TH" sz="1400" dirty="0" err="1">
                <a:latin typeface="TH SarabunIT๙" pitchFamily="34" charset="-34"/>
                <a:cs typeface="TH SarabunIT๙" pitchFamily="34" charset="-34"/>
              </a:rPr>
              <a:t>กษ.</a:t>
            </a:r>
            <a:endParaRPr lang="th-TH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6) ติดตาม ประเมินผลการศึกษาและการใช้     เทคโนโลยีพัฒนาทรัพยากรบุคคล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7) ให้คำปรึกษา แนะนำ ด้านการศึกษา และ     เทคโนโลยีพัฒนาทรัพยากรบุคคล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8) งานห้องสมุด</a:t>
            </a:r>
            <a:r>
              <a:rPr lang="th-TH" sz="1400">
                <a:latin typeface="TH SarabunIT๙" pitchFamily="34" charset="-34"/>
                <a:cs typeface="TH SarabunIT๙" pitchFamily="34" charset="-34"/>
              </a:rPr>
              <a:t>และ</a:t>
            </a:r>
            <a:r>
              <a:rPr lang="th-TH" sz="1400" smtClean="0">
                <a:latin typeface="TH SarabunIT๙" pitchFamily="34" charset="-34"/>
                <a:cs typeface="TH SarabunIT๙" pitchFamily="34" charset="-34"/>
              </a:rPr>
              <a:t>บรรณารักษ์ 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e-library</a:t>
            </a:r>
          </a:p>
          <a:p>
            <a:pPr algn="thaiDist"/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9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)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งานอื่นๆ ตามที่ได้รับมอบหมาย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6879225" y="1752588"/>
            <a:ext cx="216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กลุ่มส่งเสริมการศึกษาและเทคโนโลยีพัฒนาทรัพยากรบุคคล </a:t>
            </a:r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8" name="Line 14"/>
          <p:cNvSpPr>
            <a:spLocks noChangeShapeType="1"/>
          </p:cNvSpPr>
          <p:nvPr/>
        </p:nvSpPr>
        <p:spPr bwMode="auto">
          <a:xfrm>
            <a:off x="5715008" y="1474890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9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6" y="416462"/>
            <a:ext cx="5643570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แผนภูมิโครงสร้างอำนาจหน้าที่ของสำนักกฎหมาย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317" name="Text Box 3"/>
          <p:cNvSpPr txBox="1">
            <a:spLocks noChangeArrowheads="1"/>
          </p:cNvSpPr>
          <p:nvPr/>
        </p:nvSpPr>
        <p:spPr bwMode="auto">
          <a:xfrm>
            <a:off x="3090863" y="782383"/>
            <a:ext cx="2828925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สำนักกฎหมาย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18" name="Line 9"/>
          <p:cNvSpPr>
            <a:spLocks noChangeShapeType="1"/>
          </p:cNvSpPr>
          <p:nvPr/>
        </p:nvSpPr>
        <p:spPr bwMode="auto">
          <a:xfrm>
            <a:off x="1142976" y="1468183"/>
            <a:ext cx="6768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19" name="Line 10"/>
          <p:cNvSpPr>
            <a:spLocks noChangeShapeType="1"/>
          </p:cNvSpPr>
          <p:nvPr/>
        </p:nvSpPr>
        <p:spPr bwMode="auto">
          <a:xfrm>
            <a:off x="4500563" y="1239583"/>
            <a:ext cx="0" cy="5040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0" name="Line 11"/>
          <p:cNvSpPr>
            <a:spLocks noChangeShapeType="1"/>
          </p:cNvSpPr>
          <p:nvPr/>
        </p:nvSpPr>
        <p:spPr bwMode="auto">
          <a:xfrm>
            <a:off x="1142976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2" name="Line 13"/>
          <p:cNvSpPr>
            <a:spLocks noChangeShapeType="1"/>
          </p:cNvSpPr>
          <p:nvPr/>
        </p:nvSpPr>
        <p:spPr bwMode="auto">
          <a:xfrm>
            <a:off x="7929586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8" name="Text Box 6"/>
          <p:cNvSpPr txBox="1">
            <a:spLocks noChangeArrowheads="1"/>
          </p:cNvSpPr>
          <p:nvPr/>
        </p:nvSpPr>
        <p:spPr bwMode="auto">
          <a:xfrm>
            <a:off x="22632" y="2282570"/>
            <a:ext cx="2571765" cy="4575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1) รับผิดชอบงานสารบรรณ งานธุรการ งานเอกสาร งานประชุม งานยานพาหนะ งานบริหารงานบุคคล งานพัสดุ งานการเงิน       การบัญชีและพัสดุ งานแผนงานและงบประมาณ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2) งานตามนโยบายและแนวทางการพัฒนาระบบราชการ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3) งานการควบคุมภายใน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4) งานการบริหารความเสี่ยงของสำนักกฎหมาย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5) ปฏิบัติงานร่วมกับหรือสนับสนุนการปฏิบัติงานอื่นที่เกี่ยวข้องหรือที่ได้รับมอบหมาย</a:t>
            </a:r>
          </a:p>
        </p:txBody>
      </p:sp>
      <p:sp>
        <p:nvSpPr>
          <p:cNvPr id="13329" name="Text Box 7"/>
          <p:cNvSpPr txBox="1">
            <a:spLocks noChangeArrowheads="1"/>
          </p:cNvSpPr>
          <p:nvPr/>
        </p:nvSpPr>
        <p:spPr bwMode="auto">
          <a:xfrm>
            <a:off x="2771801" y="2354008"/>
            <a:ext cx="2840210" cy="4361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27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ศึกษา รวบรวม ค้นคว้า วิเคราะห์ เปรียบเทียบ วินิจฉัย ตีความ ให้คำปรึกษา แนะนำ และให้ความเห็นเกี่ยวกับข้อกฎหมาย ในการปรับปรุง ยกร่าง แก้ไข และการปฏิบัติตามกฎหมายที่เกี่ยวข้องกับการปฏิบัติงานของสำนักงานปลัดกระทรวงเกษตรและสหกรณ์ และกระทรวงเกษตรและสหกรณ์ รวมทั้ง     กฎ ระเบียบ คำสั่ง และข้อบังคับต่าง ๆ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ดำเนินการพัฒนากฎหมายตามกรอบนโยบายของรัฐบาล โดยทำหน้าที่เป็นฝ่ายเลขานุการคณะกรรมการพัฒนากฎหมายของสำนักงานปลัดรกระทรวง และกระทรวงเกษตรและสหกรณ์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ดำเนินการพัฒนาหรือจัดระบบกฎหมายให้เป็นฐานข้อมูลทางกฎหมาย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4) เป็นศูนย์กลางข้อมูลด้านกฎหมายของสำนักงานปลัดกระทรวง และกระทรวงเกษตรและสหกรณ์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27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27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3333" name="Text Box 3"/>
          <p:cNvSpPr txBox="1">
            <a:spLocks noChangeArrowheads="1"/>
          </p:cNvSpPr>
          <p:nvPr/>
        </p:nvSpPr>
        <p:spPr bwMode="auto">
          <a:xfrm>
            <a:off x="5786446" y="2321636"/>
            <a:ext cx="3034026" cy="4536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ตรวจสอบ กลั่นกรอง และเสนอความเห็นเกี่ยวกับคดีปกครอง คดีแพ่ง คดีอาญา ดำเนินการฟ้องล้มละลายในกรณีไม่อาจบังคับคดีได้ และการบังคับทางปกครอง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ประสานงานทางคดีกับพนักงานสอบสวน หรือพนักงานอัยการในการฟ้องคดี จัดทำคำฟ้อง คำฟ้องเพิ่มเติม คำให้การ หรือคำให้การเพิ่มเติม ทั้งในศาลชั้นต้น ศาลอุทธรณ์ หรือศาลฎีกา ยื่นให้การแก้ไขยื่นอุทธรณ์ หรือฎีกา ตลอดจนการบังคับคดี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ดำเนินการเกี่ยวกับความรับผิดทางละเมิดของเจ้าหน้าที่และการดำเนินการตามวิธีปฏิบัติราชการปกครอง ตลอดจนให้คำปรึกษาแก่หน่วยงานในสังกัดกระทรวงเกษตรและสหกรณ์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4) พิจารณา วินิจฉัย และตอบข้อหารือในการดำเนินคดีให้แก่หน่วยงานในสังกัดกระทรวงเกษตรและสหกรณ์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5) เป็นหน่วยงานกลางในการตรวจสอบ ติดตาม ให้คำแนะนำปรึกษาเกี่ยวกับการดำเนินการทางปกครอง การดำเนินคดีและความรับผิดทางละเมิดของเจ้าหน้าที่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92426" y="1732128"/>
            <a:ext cx="24493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ctr"/>
            <a:r>
              <a:rPr lang="th-TH" sz="1600" b="1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ฝ่ายบริหารทั่วไป</a:t>
            </a:r>
          </a:p>
          <a:p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2877988" y="1739622"/>
            <a:ext cx="2662585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กลุ่มกฎหมายและระเบียบ</a:t>
            </a:r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5896405" y="1739622"/>
            <a:ext cx="2781191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กลุ่ม</a:t>
            </a: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คดีปกครองและคดีทั่วไป</a:t>
            </a:r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6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6" y="416462"/>
            <a:ext cx="5643570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แผนภูมิโครงสร้างอำนาจหน้าที่ของสำนักกฎหมาย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317" name="Text Box 3"/>
          <p:cNvSpPr txBox="1">
            <a:spLocks noChangeArrowheads="1"/>
          </p:cNvSpPr>
          <p:nvPr/>
        </p:nvSpPr>
        <p:spPr bwMode="auto">
          <a:xfrm>
            <a:off x="3090863" y="782383"/>
            <a:ext cx="2828925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สำนักกฎหมาย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18" name="Line 9"/>
          <p:cNvSpPr>
            <a:spLocks noChangeShapeType="1"/>
          </p:cNvSpPr>
          <p:nvPr/>
        </p:nvSpPr>
        <p:spPr bwMode="auto">
          <a:xfrm>
            <a:off x="1273328" y="1468183"/>
            <a:ext cx="5112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19" name="Line 10"/>
          <p:cNvSpPr>
            <a:spLocks noChangeShapeType="1"/>
          </p:cNvSpPr>
          <p:nvPr/>
        </p:nvSpPr>
        <p:spPr bwMode="auto">
          <a:xfrm>
            <a:off x="4500563" y="12395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0" name="Line 11"/>
          <p:cNvSpPr>
            <a:spLocks noChangeShapeType="1"/>
          </p:cNvSpPr>
          <p:nvPr/>
        </p:nvSpPr>
        <p:spPr bwMode="auto">
          <a:xfrm>
            <a:off x="1259632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2" name="Line 13"/>
          <p:cNvSpPr>
            <a:spLocks noChangeShapeType="1"/>
          </p:cNvSpPr>
          <p:nvPr/>
        </p:nvSpPr>
        <p:spPr bwMode="auto">
          <a:xfrm>
            <a:off x="6382833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8" name="Text Box 6"/>
          <p:cNvSpPr txBox="1">
            <a:spLocks noChangeArrowheads="1"/>
          </p:cNvSpPr>
          <p:nvPr/>
        </p:nvSpPr>
        <p:spPr bwMode="auto">
          <a:xfrm>
            <a:off x="251520" y="2282570"/>
            <a:ext cx="2664293" cy="4575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1) ศึกษา ค้นคว้า วิเคราะห์ เปรียบเทียบ รวบรวมกฎหมาย กฎ ระเบียบ ประกาศ และคำสั่งต่าง ๆ ที่เกี่ยวกับการดำเนินการด้านนิติกรรมและสัญญา ทั้งทางแพ่งและทางปกครอง เพื่อตรวจสอบ กลั่นกรอง และ   ให้ความเห็นเกี่ยวกับงานนิติกรรมและสัญญา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2) การพิจารณาจัดทำบันทึกข้อตกลง การขออนุญาต อนุมัติ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3) เป็นหน่วยงานกลางในการวินิจฉัย ตรวจสอบ ติดตาม ให้คำแนะนำ ปรึกษาเกี่ยวกับการดำเนินการด้านนิติกรรมและสัญญา</a:t>
            </a: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251520" y="1732128"/>
            <a:ext cx="2664287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ctr"/>
            <a:r>
              <a:rPr lang="th-TH" sz="1600" b="1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กลุ่มนิติกรรมสัญญา</a:t>
            </a:r>
          </a:p>
          <a:p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3635897" y="2321636"/>
            <a:ext cx="5112565" cy="4036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200" dirty="0">
                <a:latin typeface="TH SarabunIT๙" panose="020B0500040200020003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r>
              <a:rPr lang="en-US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1. </a:t>
            </a:r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เป็นสำนักงานเลขานุการของคณะกรรมการส่งเสริมและพัฒนาระบบเกษตรพันธสัญญา คณะกรรมการไกล่เกลี่ยข้อพิพาท และคณะกรรมการเปรียบเทียบ </a:t>
            </a:r>
            <a:endParaRPr lang="en-US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2.  รับผิดชอบงานธุรการของคณะกรรมการส่งเสริมและพัฒนาระบบเกษตรพันธสัญญา คณะกรรมการไกล่เกลี่ยข้อพิพาท คณะกรรมการ เปรียบเทียบ รวมถึงคณะอนุกรรมการ และคณะทำงานที่เกี่ยวข้อง</a:t>
            </a:r>
            <a:endParaRPr lang="en-US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en-US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3. </a:t>
            </a:r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รวบรวมและวิเคราะห์ข้อมูลและสภาพปัญหาเกี่ยวกับ</a:t>
            </a:r>
            <a:r>
              <a:rPr lang="th-TH" sz="1200" dirty="0" err="1"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การทำ</a:t>
            </a:r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กษตรกรรมในระบบเกษตรพันธสัญญาเสนอต่อคณะกรรมการเพื่อประกอบการพิจารณาในการดำเนินการตามอำนาจหน้าที่</a:t>
            </a:r>
            <a:endParaRPr lang="en-US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en-US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4. </a:t>
            </a:r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จัดให้มีการศึกษาวิจัยหรือสนับสนุนการศึกษาวิจัยเพื่อพัฒนาระบบเกษตรพันธสัญญาที่  เป็นธรรม</a:t>
            </a:r>
            <a:endParaRPr lang="en-US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en-US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5. </a:t>
            </a:r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พิจารณาปัญหาเกี่ยวกับระบบเกษตรพันธสัญญา และนำเสนอคณะกรรมการเพื่อพิจารณาดำเนินการให้คำแนะนำหน่วยงานของรัฐที่เกี่ยวข้องในการแก้ไขปัญหาและอุปสรรคที่เกิดจาก</a:t>
            </a:r>
            <a:r>
              <a:rPr lang="th-TH" sz="1200" dirty="0" err="1"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การทำ</a:t>
            </a:r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สัญญาในระบบเกษตรพันธสัญญา </a:t>
            </a:r>
            <a:endParaRPr lang="en-US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228600" indent="-228600">
              <a:buAutoNum type="arabicPeriod" startAt="6"/>
            </a:pPr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เผยแพร่ ให้ความรู้ และให้คำแนะนำแก่เกษตรกรใน</a:t>
            </a:r>
            <a:r>
              <a:rPr lang="th-TH" sz="1200" dirty="0" err="1"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การทำ</a:t>
            </a:r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สัญญา การเข้าถึงแหล่งเงินทุน เทคโนโลยีทางการเกษตรที่เกี่ยวข้องในระบบเกษตรพันธสัญญา และ</a:t>
            </a:r>
            <a:r>
              <a:rPr lang="th-TH" sz="1200" dirty="0" err="1"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การทำ</a:t>
            </a:r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เกษตรกรรมในระบบเกษตรพันธสัญญา</a:t>
            </a:r>
          </a:p>
          <a:p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7.  ดำเนินการเกี่ยวกับการรับแจ้ง การยกเลิก และการจัดทำทะเบียนผู้ประกอบการธุรกิจทางการเกษตร รวมทั้งเปิดเผยให้ประชาชนสามารถตรวจสอบได้ และปรับปรุงระบบทะเบียนให้เป็นปัจจุบัน</a:t>
            </a:r>
            <a:endParaRPr lang="en-US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8.  ดำเนินการเกี่ยวกับกระบวนการไกล่เกลี่ย ข้อพิพาทที่เกิดขึ้นจากสัญญาในระบบเกษตรพันธสัญญา</a:t>
            </a:r>
            <a:endParaRPr lang="en-US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9.  ดำเนินการเกี่ยวกับการเปรียบเทียบการกระทำความผิดตามพระราชบัญญัติส่งเสริมและพัฒนาระบบเกษตรพันธสัญญา</a:t>
            </a:r>
            <a:endParaRPr lang="en-US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10. ศึกษาและกลั่นกรองเรื่องเพื่อเสนอรัฐมนตรี    ว่าการกระทรวงเกษตรและสหกรณ์หรือคณะกรรมการส่งเสริมและพัฒนาระบบเกษตรพันธสัญญาใช้อำนาจตามที่พระราชบัญญัติส่งเสริมและพัฒนาระบบเกษตรพันธสัญญา พ.ศ. 2560 กำหนด</a:t>
            </a:r>
            <a:endParaRPr lang="en-US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11.ติดตามและประสานงานกับหน่วยงานที่เกี่ยวข้องกับ</a:t>
            </a:r>
            <a:r>
              <a:rPr lang="th-TH" sz="1200" dirty="0" err="1"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การทำ</a:t>
            </a:r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เกษตรในระบบเกษตรพันธสัญญาทั้งภาครัฐและภาคเอกชนเพื่อดำเนินการให้เป็นไปตามพระราชบัญญัติส่งเสริมและพัฒนาระบบเกษตรพันธสัญญา พ.ศ. 2560</a:t>
            </a:r>
            <a:endParaRPr lang="en-US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en-US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12.</a:t>
            </a:r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ปฏิบัติการอื่นใดตามที่ได้รับมอบหมาย</a:t>
            </a:r>
            <a:endParaRPr lang="en-US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thaiDist"/>
            <a:endParaRPr lang="th-TH" sz="1200" dirty="0">
              <a:latin typeface="TH SarabunIT๙" panose="020B0500040200020003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3618672" y="1752588"/>
            <a:ext cx="5131092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กลุ่มส่งเสริมและพัฒนาระบบเกษตรพันธสัญญา</a:t>
            </a:r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4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036247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6" y="345024"/>
            <a:ext cx="6215074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แผนภูมิโครงสร้างอำนาจหน้าที่ของสำนักการเกษตรต่างประเทศ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317" name="Text Box 3"/>
          <p:cNvSpPr txBox="1">
            <a:spLocks noChangeArrowheads="1"/>
          </p:cNvSpPr>
          <p:nvPr/>
        </p:nvSpPr>
        <p:spPr bwMode="auto">
          <a:xfrm>
            <a:off x="3157538" y="710945"/>
            <a:ext cx="2828925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สำนักการเกษตรต่างประเทศ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18" name="Line 9"/>
          <p:cNvSpPr>
            <a:spLocks noChangeShapeType="1"/>
          </p:cNvSpPr>
          <p:nvPr/>
        </p:nvSpPr>
        <p:spPr bwMode="auto">
          <a:xfrm>
            <a:off x="1510676" y="1388828"/>
            <a:ext cx="6012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19" name="Line 10"/>
          <p:cNvSpPr>
            <a:spLocks noChangeShapeType="1"/>
          </p:cNvSpPr>
          <p:nvPr/>
        </p:nvSpPr>
        <p:spPr bwMode="auto">
          <a:xfrm>
            <a:off x="4472973" y="1168145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0" name="Line 11"/>
          <p:cNvSpPr>
            <a:spLocks noChangeShapeType="1"/>
          </p:cNvSpPr>
          <p:nvPr/>
        </p:nvSpPr>
        <p:spPr bwMode="auto">
          <a:xfrm>
            <a:off x="1510676" y="1396745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2" name="Line 13"/>
          <p:cNvSpPr>
            <a:spLocks noChangeShapeType="1"/>
          </p:cNvSpPr>
          <p:nvPr/>
        </p:nvSpPr>
        <p:spPr bwMode="auto">
          <a:xfrm>
            <a:off x="7521978" y="1396745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3" name="Line 14"/>
          <p:cNvSpPr>
            <a:spLocks noChangeShapeType="1"/>
          </p:cNvSpPr>
          <p:nvPr/>
        </p:nvSpPr>
        <p:spPr bwMode="auto">
          <a:xfrm>
            <a:off x="4480365" y="1396745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8" name="Text Box 6"/>
          <p:cNvSpPr txBox="1">
            <a:spLocks noChangeArrowheads="1"/>
          </p:cNvSpPr>
          <p:nvPr/>
        </p:nvSpPr>
        <p:spPr bwMode="auto">
          <a:xfrm>
            <a:off x="81916" y="2200622"/>
            <a:ext cx="2700000" cy="4228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1)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ปฏิบัติงานด้านธุรการ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ศึกษาวิเคราะห์ จัดตั้ง บริหารงบประมาณของสำนัก และประสานงานกับหน่วยงานในกระทรวงฯ ในการตั้งและบริหารการใช้จ่ายงบเจรจาธุรกิจและการประชุมนานาชาติ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ร่วมกับกระทรวงการต่างประเทศและสำนักงบประมาณเพื่อจัดทำโครงการสนับสนุนภารกิจต่างประเทศแบบ</a:t>
            </a:r>
            <a:r>
              <a:rPr lang="th-TH" sz="1400" dirty="0" err="1">
                <a:latin typeface="TH SarabunIT๙" pitchFamily="34" charset="-34"/>
                <a:cs typeface="TH SarabunIT๙" pitchFamily="34" charset="-34"/>
              </a:rPr>
              <a:t>บูรณา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การ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4) ติดตาม ประเมินผลการปฏิบัติงานและการใช้จ่ายงบประมาณของสำนักและงบประมาณโครงการสนับสนุนภารกิจต่างประเทศแบบ</a:t>
            </a:r>
            <a:r>
              <a:rPr lang="th-TH" sz="1400" dirty="0" err="1">
                <a:latin typeface="TH SarabunIT๙" pitchFamily="34" charset="-34"/>
                <a:cs typeface="TH SarabunIT๙" pitchFamily="34" charset="-34"/>
              </a:rPr>
              <a:t>บูรณา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การ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5) ศึกษา วิเคราะห์และวางแผนการพัฒนาบุคลากรของสำนัก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6) ส่งเสริม สนับสนุนภารกิจด้านต่างประเทศของผู้บริหารระดับสูง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7) ปฏิบัติงานอื่นตามที่ได้รับมอบหมาย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3329" name="Text Box 7"/>
          <p:cNvSpPr txBox="1">
            <a:spLocks noChangeArrowheads="1"/>
          </p:cNvSpPr>
          <p:nvPr/>
        </p:nvSpPr>
        <p:spPr bwMode="auto">
          <a:xfrm>
            <a:off x="2857488" y="2261550"/>
            <a:ext cx="2700000" cy="3953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1)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ศึกษา วิเคราะห์ จัดทำแผนความร่วมมือการเกษตรต่างประเทศของกระทรวง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ศึกษา วิเคราะห์ วางแผนด้านโครงสร้าง อัตรากำลังและงบประมาณของสำนักและสำนักงานที่ปรึกษา    การเกษตรต่างประเทศ (</a:t>
            </a:r>
            <a:r>
              <a:rPr lang="th-TH" sz="1400" dirty="0" err="1">
                <a:latin typeface="TH SarabunIT๙" pitchFamily="34" charset="-34"/>
                <a:cs typeface="TH SarabunIT๙" pitchFamily="34" charset="-34"/>
              </a:rPr>
              <a:t>สปษ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)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สรุป วิเคราะห์และเสนอแนะแนวทางการแก้ไขปัญหาสินค้าเกษตรที่ </a:t>
            </a:r>
            <a:r>
              <a:rPr lang="th-TH" sz="1400" dirty="0" err="1">
                <a:latin typeface="TH SarabunIT๙" pitchFamily="34" charset="-34"/>
                <a:cs typeface="TH SarabunIT๙" pitchFamily="34" charset="-34"/>
              </a:rPr>
              <a:t>สปษ.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รายงานให้ผู้บริหารระดับสูงทราบและพิจารณาสั่งการ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4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)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เป็นหน่วยอำนวยการให้การบริหารงานของ</a:t>
            </a:r>
            <a:r>
              <a:rPr lang="th-TH" sz="1400" dirty="0" err="1">
                <a:latin typeface="TH SarabunIT๙" pitchFamily="34" charset="-34"/>
                <a:cs typeface="TH SarabunIT๙" pitchFamily="34" charset="-34"/>
              </a:rPr>
              <a:t>สปษ.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สอดคล้องกับนโยบายของกระทรวงฯ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5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)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สนับสนุนและจัดการด้านการเงินการคลัง บุคลากรและการติดตามประเมินผลการปฏิบัติงานของ </a:t>
            </a:r>
            <a:r>
              <a:rPr lang="th-TH" sz="1400" dirty="0" err="1">
                <a:latin typeface="TH SarabunIT๙" pitchFamily="34" charset="-34"/>
                <a:cs typeface="TH SarabunIT๙" pitchFamily="34" charset="-34"/>
              </a:rPr>
              <a:t>สปษ.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6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)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ศึกษา วิเคราะห์ จัดทำหลักเกณฑ์การจัดทำตัวชี้วัด และคำรับรองการปฏิบัติราชการประจำปีของสำนักและ</a:t>
            </a:r>
            <a:r>
              <a:rPr lang="th-TH" sz="1400" dirty="0" err="1">
                <a:latin typeface="TH SarabunIT๙" pitchFamily="34" charset="-34"/>
                <a:cs typeface="TH SarabunIT๙" pitchFamily="34" charset="-34"/>
              </a:rPr>
              <a:t>สปษ.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7) ปฏิบัติงานอื่นตามที่ได้รับมอบหมาย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3333" name="Text Box 3"/>
          <p:cNvSpPr txBox="1">
            <a:spLocks noChangeArrowheads="1"/>
          </p:cNvSpPr>
          <p:nvPr/>
        </p:nvSpPr>
        <p:spPr bwMode="auto">
          <a:xfrm>
            <a:off x="5643570" y="2264972"/>
            <a:ext cx="3444789" cy="395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35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1) ทำหน้าที่สำนักงานเลขาธิการคณะกรรมการประสานงานกับ </a:t>
            </a:r>
            <a:r>
              <a:rPr lang="en-US" sz="1350" dirty="0">
                <a:latin typeface="TH SarabunIT๙" pitchFamily="34" charset="-34"/>
                <a:cs typeface="TH SarabunIT๙" pitchFamily="34" charset="-34"/>
              </a:rPr>
              <a:t>FAO</a:t>
            </a:r>
          </a:p>
          <a:p>
            <a:pPr algn="thaiDist"/>
            <a:r>
              <a:rPr lang="en-US" sz="1350" dirty="0">
                <a:latin typeface="TH SarabunIT๙" pitchFamily="34" charset="-34"/>
                <a:cs typeface="TH SarabunIT๙" pitchFamily="34" charset="-34"/>
              </a:rPr>
              <a:t>2</a:t>
            </a:r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)</a:t>
            </a:r>
            <a:r>
              <a:rPr lang="en-US" sz="1350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ศึกษา วิเคราะห์ เจรจา และจัดทำแผนความร่วมมือกับองค์การระหว่างประเทศที่เกี่ยวข้องด้านการเกษตร</a:t>
            </a:r>
            <a:endParaRPr lang="en-US" sz="135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en-US" sz="1350" dirty="0">
                <a:latin typeface="TH SarabunIT๙" pitchFamily="34" charset="-34"/>
                <a:cs typeface="TH SarabunIT๙" pitchFamily="34" charset="-34"/>
              </a:rPr>
              <a:t>3</a:t>
            </a:r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)</a:t>
            </a:r>
            <a:r>
              <a:rPr lang="en-US" sz="1350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เป็นหน่วยงานหลักในการติดต่อประสานงานกับองค์การระหว่างประเทศด้านการเกษตรตามที่ได้รับมอบหมาย</a:t>
            </a:r>
            <a:endParaRPr lang="en-US" sz="135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4) ศึกษา วิเคราะห์ กลั่นกรองดำเนินงานโครงการความร่วมมือกับองค์การระหว่างประเทศที่เกี่ยวข้อง และติดตาม ประเมินผลการดำเนินความร่วมมือ</a:t>
            </a:r>
            <a:endParaRPr lang="en-US" sz="135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5) วิเคราะห์ กำหนดท่าที และเป็นผู้แทนกระทรวงฯ เข้าร่วมประชุมและเจรจาพหุภาคีกับองค์การระหว่างประเทศ</a:t>
            </a:r>
            <a:endParaRPr lang="en-US" sz="135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6) สนับสนุนและประสานงานด้านยุทธศาสตร์นโยบาย และวิชาการกับ </a:t>
            </a:r>
            <a:r>
              <a:rPr lang="th-TH" sz="1350" dirty="0" err="1">
                <a:latin typeface="TH SarabunIT๙" pitchFamily="34" charset="-34"/>
                <a:cs typeface="TH SarabunIT๙" pitchFamily="34" charset="-34"/>
              </a:rPr>
              <a:t>สปษ.</a:t>
            </a:r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ที่มีความร่วมมือกับองค์การระหว่างประเทศด้านการเกษตร</a:t>
            </a:r>
            <a:endParaRPr lang="en-US" sz="135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7) จัดทำฐานข้อมูลขององค์การระหว่างประเทศที่เกี่ยวข้องกับด้านการเกษตร</a:t>
            </a:r>
            <a:endParaRPr lang="en-US" sz="135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8) เป็นหน่วยงานกลางประสานงานกับคณะผู้แทนถาวรไทยประจำ </a:t>
            </a:r>
            <a:r>
              <a:rPr lang="en-US" sz="1350" dirty="0">
                <a:latin typeface="TH SarabunIT๙" pitchFamily="34" charset="-34"/>
                <a:cs typeface="TH SarabunIT๙" pitchFamily="34" charset="-34"/>
              </a:rPr>
              <a:t>WTO</a:t>
            </a:r>
          </a:p>
          <a:p>
            <a:pPr algn="thaiDist"/>
            <a:r>
              <a:rPr lang="en-US" sz="1350" dirty="0">
                <a:latin typeface="TH SarabunIT๙" pitchFamily="34" charset="-34"/>
                <a:cs typeface="TH SarabunIT๙" pitchFamily="34" charset="-34"/>
              </a:rPr>
              <a:t>9. </a:t>
            </a:r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เสริมสร้างความสัมพันธ์ ความร่วมมือด้านการเกษตรและสหกรณ์กับองค์การระหว่างประเทศ</a:t>
            </a:r>
            <a:endParaRPr lang="en-US" sz="135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10. ปฏิบัติงานอื่นตามที่ได้รับมอบหมาย</a:t>
            </a:r>
            <a:endParaRPr lang="en-US" sz="135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endParaRPr lang="th-TH" sz="135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 </a:t>
            </a:r>
          </a:p>
          <a:p>
            <a:pPr algn="thaiDist"/>
            <a:endParaRPr lang="th-TH" sz="135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35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81916" y="1650180"/>
            <a:ext cx="270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ฝ่ายบริหารทั่วไป</a:t>
            </a: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2943570" y="1647164"/>
            <a:ext cx="270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กลุ่มประสานสำนักงานที่ปรึกษาการเกษตรต่างประเทศ</a:t>
            </a: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5731511" y="1648149"/>
            <a:ext cx="3269646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 ความร่วมมือกับต่างประเทศ 1                (องค์การระหว่างประเทศ)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6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6" y="345024"/>
            <a:ext cx="6215074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แผนภูมิโครงสร้างอำนาจหน้าที่ของสำนักการเกษตรต่างประเทศ (ต่อ)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317" name="Text Box 3"/>
          <p:cNvSpPr txBox="1">
            <a:spLocks noChangeArrowheads="1"/>
          </p:cNvSpPr>
          <p:nvPr/>
        </p:nvSpPr>
        <p:spPr bwMode="auto">
          <a:xfrm>
            <a:off x="3157538" y="700068"/>
            <a:ext cx="2828925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สำนักการเกษตรต่างประเทศ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18" name="Line 9"/>
          <p:cNvSpPr>
            <a:spLocks noChangeShapeType="1"/>
          </p:cNvSpPr>
          <p:nvPr/>
        </p:nvSpPr>
        <p:spPr bwMode="auto">
          <a:xfrm>
            <a:off x="1510676" y="1240185"/>
            <a:ext cx="6012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19" name="Line 10"/>
          <p:cNvSpPr>
            <a:spLocks noChangeShapeType="1"/>
          </p:cNvSpPr>
          <p:nvPr/>
        </p:nvSpPr>
        <p:spPr bwMode="auto">
          <a:xfrm>
            <a:off x="4530123" y="1157268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0" name="Line 11"/>
          <p:cNvSpPr>
            <a:spLocks noChangeShapeType="1"/>
          </p:cNvSpPr>
          <p:nvPr/>
        </p:nvSpPr>
        <p:spPr bwMode="auto">
          <a:xfrm>
            <a:off x="1510676" y="1248102"/>
            <a:ext cx="0" cy="1080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2" name="Line 13"/>
          <p:cNvSpPr>
            <a:spLocks noChangeShapeType="1"/>
          </p:cNvSpPr>
          <p:nvPr/>
        </p:nvSpPr>
        <p:spPr bwMode="auto">
          <a:xfrm>
            <a:off x="7521978" y="1248102"/>
            <a:ext cx="0" cy="1080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3" name="Line 14"/>
          <p:cNvSpPr>
            <a:spLocks noChangeShapeType="1"/>
          </p:cNvSpPr>
          <p:nvPr/>
        </p:nvSpPr>
        <p:spPr bwMode="auto">
          <a:xfrm>
            <a:off x="4537515" y="1248102"/>
            <a:ext cx="0" cy="1080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8" name="Text Box 6"/>
          <p:cNvSpPr txBox="1">
            <a:spLocks noChangeArrowheads="1"/>
          </p:cNvSpPr>
          <p:nvPr/>
        </p:nvSpPr>
        <p:spPr bwMode="auto">
          <a:xfrm>
            <a:off x="81916" y="1894225"/>
            <a:ext cx="2989886" cy="4525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ศึกษา วิเคราะห์ พิจารณากำหนดท่าทีในการเจรจาจัดทำความตกลงตามแผนความร่วมมือด้านการเกษตรกับประเทศในภูมิภาคที่รับผิดชอบ ทั้งในกรอบทวิภาคีและพหุภาคี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2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)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ศึกษา วิเคราะห์ ติดตาม และประเมินผลในฐานะหน่วยงานกลางในการดำเนินการตามความตกลงและความร่วมมือการเกษตรกับประเทศในภูมิภาคที่รับผิดชอบทั้งในระดับภูมิภาคและอนุภูมิภาค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เสริมสร้างความสัมพันธ์และความร่วมมือด้าน    การเกษตรและสหกรณ์กับประเทศและกลุ่มประเทศในลักษณะทวิภาคีและพหุภาคีเพื่อสนับสนุนการค้า การลงทุน รักษาและขยายตลาดสินค้าเกษตรและธุรกิจเกษตรที่    เกี่ยวเนื่องของไทยในภูมิภาคที่รับผิดชอบ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4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)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เป็นผู้แทนกระทรวงฯร่วมประชุมและเจรจาทวิภาคีและพหุภาคีที่เกี่ยวข้องกับการเกษตรในภูมิภาคที่รับผิดชอบ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5) เป็นฝ่ายเลขานุการในการจัดการประชุมหารือความร่วมมือด้านการเกษตร ตามกรอบความร่วมมือต่างๆ ที่ได้ลงนามไว้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6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)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จัดทำฐานข้อมูลและเผยแพร่ข้อมูลการเกษตรของประเทศต่างๆในภูมิภาคที่รับผิดชอบ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7) ปฏิบัติงานอื่นตามที่ได้รับมอบหมาย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3329" name="Text Box 7"/>
          <p:cNvSpPr txBox="1">
            <a:spLocks noChangeArrowheads="1"/>
          </p:cNvSpPr>
          <p:nvPr/>
        </p:nvSpPr>
        <p:spPr bwMode="auto">
          <a:xfrm>
            <a:off x="3106472" y="1955153"/>
            <a:ext cx="2965726" cy="4607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ศึกษา วิเคราะห์ พิจารณากำหนดท่าทีในการเจรจาจัดทำความตกลงตามแผนความร่วมมือด้านการเกษตรกับประเทศในภูมิภาคที่รับผิดชอบ ทั้งในกรอบทวิภาคีและพหุภาคี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2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) ศึกษา วิเคราะห์ ติดตาม และประเมินผลในฐานะหน่วยงานกลางในการดำเนินการตามความตกลงและความร่วมมือการเกษตรกับประเทศในภูมิภาคที่รับผิดชอบทั้งในระดับภูมิภาคและอนุภูมิภาค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เสริมสร้างความสัมพันธ์และความร่วมมือด้าน    การเกษตรและสหกรณ์กับประเทศและกลุ่มประเทศในลักษณะทวิภาคีและพหุภาคีเพื่อสนับสนุนการค้า การลงทุน รักษาและขยายตลาดสินค้าเกษตรและธุรกิจเกษตรที่เกี่ยว    เนื่องของไทยในภูมิภาคที่รับผิดชอบ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4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)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เป็นผู้แทนกระทรวงฯร่วมประชุมและเจรจาทวิภาคีและพหุภาคีที่เกี่ยวข้องกับการเกษตรในภูมิภาคที่รับผิดชอบ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5) เป็นฝ่ายเลขานุการในการจัดการประชุมหารือความร่วมมือด้านการเกษตร ตามกรอบความร่วมมือต่างๆ ที่ได้ลงนามไว้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6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)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จัดทำฐานข้อมูลและเผยแพร่ข้อมูลการเกษตรของประเทศต่างๆในภูมิภาคที่รับผิดชอบ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7) ปฏิบัติงานอื่นตามที่ได้รับมอบหมาย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3333" name="Text Box 3"/>
          <p:cNvSpPr txBox="1">
            <a:spLocks noChangeArrowheads="1"/>
          </p:cNvSpPr>
          <p:nvPr/>
        </p:nvSpPr>
        <p:spPr bwMode="auto">
          <a:xfrm>
            <a:off x="6095127" y="1958576"/>
            <a:ext cx="2880000" cy="4710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1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r>
              <a:rPr lang="en-US" sz="1100" dirty="0">
                <a:latin typeface="TH SarabunIT๙" pitchFamily="34" charset="-34"/>
                <a:cs typeface="TH SarabunIT๙" pitchFamily="34" charset="-34"/>
              </a:rPr>
              <a:t>1</a:t>
            </a:r>
            <a:r>
              <a:rPr lang="th-TH" sz="1100" dirty="0">
                <a:latin typeface="TH SarabunIT๙" pitchFamily="34" charset="-34"/>
                <a:cs typeface="TH SarabunIT๙" pitchFamily="34" charset="-34"/>
              </a:rPr>
              <a:t>) ศึกษา วิเคราะห์ กลั่นกรอง พร้อมทั้งเสนอข้อคิดเห็นการอนุญาตให้ผู้แทนต่างประเทศเข้าพบหารือกับผู้บริหารระดับสูงของกระทรวงเกษตรและสหกรณ์</a:t>
            </a:r>
            <a:endParaRPr lang="en-US" sz="1100" dirty="0">
              <a:latin typeface="TH SarabunIT๙" pitchFamily="34" charset="-34"/>
              <a:cs typeface="TH SarabunIT๙" pitchFamily="34" charset="-34"/>
            </a:endParaRPr>
          </a:p>
          <a:p>
            <a:r>
              <a:rPr lang="en-US" sz="1100" dirty="0">
                <a:latin typeface="TH SarabunIT๙" pitchFamily="34" charset="-34"/>
                <a:cs typeface="TH SarabunIT๙" pitchFamily="34" charset="-34"/>
              </a:rPr>
              <a:t>2</a:t>
            </a:r>
            <a:r>
              <a:rPr lang="th-TH" sz="1100" dirty="0">
                <a:latin typeface="TH SarabunIT๙" pitchFamily="34" charset="-34"/>
                <a:cs typeface="TH SarabunIT๙" pitchFamily="34" charset="-34"/>
              </a:rPr>
              <a:t>) ศึกษา วิเคราะห์ กลั่นกรอง พร้อมทั้งเสนอข้อคิดเห็นการเข้าร่วมงาน กิจกรรมด้านต่างประเทศของผู้บริหารระดับสูงของกระทรวงเกษตรและสหกรณ์</a:t>
            </a:r>
            <a:endParaRPr lang="en-US" sz="1100" dirty="0">
              <a:latin typeface="TH SarabunIT๙" pitchFamily="34" charset="-34"/>
              <a:cs typeface="TH SarabunIT๙" pitchFamily="34" charset="-34"/>
            </a:endParaRPr>
          </a:p>
          <a:p>
            <a:r>
              <a:rPr lang="en-US" sz="1100" dirty="0">
                <a:latin typeface="TH SarabunIT๙" pitchFamily="34" charset="-34"/>
                <a:cs typeface="TH SarabunIT๙" pitchFamily="34" charset="-34"/>
              </a:rPr>
              <a:t>3</a:t>
            </a:r>
            <a:r>
              <a:rPr lang="th-TH" sz="1100" dirty="0">
                <a:latin typeface="TH SarabunIT๙" pitchFamily="34" charset="-34"/>
                <a:cs typeface="TH SarabunIT๙" pitchFamily="34" charset="-34"/>
              </a:rPr>
              <a:t>) ศึกษา วิเคราะห์ สถานการณ์ด้านการเกษตรของไทย เพื่อจัดกิจกรรม/โครงการเผยแพร่ประชาสัมพันธ์ สร้างความรู้ความเข้าใจ ส่งเสริมภาพลักษณ์ที่ดีให้แก่สินค้าเกษตรไทย ให้แก่คณะทูตานุทูต องค์การระหว่างประเทศ และภาคเอกชน</a:t>
            </a:r>
            <a:endParaRPr lang="en-US" sz="1100" dirty="0">
              <a:latin typeface="TH SarabunIT๙" pitchFamily="34" charset="-34"/>
              <a:cs typeface="TH SarabunIT๙" pitchFamily="34" charset="-34"/>
            </a:endParaRPr>
          </a:p>
          <a:p>
            <a:r>
              <a:rPr lang="en-US" sz="1100" dirty="0">
                <a:latin typeface="TH SarabunIT๙" pitchFamily="34" charset="-34"/>
                <a:cs typeface="TH SarabunIT๙" pitchFamily="34" charset="-34"/>
              </a:rPr>
              <a:t>4</a:t>
            </a:r>
            <a:r>
              <a:rPr lang="th-TH" sz="1100" dirty="0">
                <a:latin typeface="TH SarabunIT๙" pitchFamily="34" charset="-34"/>
                <a:cs typeface="TH SarabunIT๙" pitchFamily="34" charset="-34"/>
              </a:rPr>
              <a:t>)</a:t>
            </a:r>
            <a:r>
              <a:rPr lang="en-US" sz="1100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100" dirty="0">
                <a:latin typeface="TH SarabunIT๙" pitchFamily="34" charset="-34"/>
                <a:cs typeface="TH SarabunIT๙" pitchFamily="34" charset="-34"/>
              </a:rPr>
              <a:t> ศึกษา วิเคราะห์ รวบรวมข้อมูลข่าวสารด้านการเกษตรในต่างประเทศ รวมถึงสถานการณ์เศรษฐกิจ การเมือง และสังคมในต่างประเทศที่ส่งผลกระทบต่อสถานการณ์การเกษตรในประเทศไทย พร้อมข้อคิดเห็นเพื่อจัดทำเป็นฐานข้อมูลและเผยแพร่ประชาสัมพันธ์</a:t>
            </a:r>
            <a:endParaRPr lang="en-US" sz="1100" dirty="0">
              <a:latin typeface="TH SarabunIT๙" pitchFamily="34" charset="-34"/>
              <a:cs typeface="TH SarabunIT๙" pitchFamily="34" charset="-34"/>
            </a:endParaRPr>
          </a:p>
          <a:p>
            <a:r>
              <a:rPr lang="en-US" sz="1100" dirty="0">
                <a:latin typeface="TH SarabunIT๙" pitchFamily="34" charset="-34"/>
                <a:cs typeface="TH SarabunIT๙" pitchFamily="34" charset="-34"/>
              </a:rPr>
              <a:t>5</a:t>
            </a:r>
            <a:r>
              <a:rPr lang="th-TH" sz="1100" dirty="0">
                <a:latin typeface="TH SarabunIT๙" pitchFamily="34" charset="-34"/>
                <a:cs typeface="TH SarabunIT๙" pitchFamily="34" charset="-34"/>
              </a:rPr>
              <a:t>) ศึกษา วิเคราะห์วางแผนและจัดกิจกรรมหรือโครงการ เพื่อพัฒนาประสิทธิภาพการปฏิบัติงานของบุคลากรด้านต่างประเทศของกระทรวงเกษตรและสหกรณ์</a:t>
            </a:r>
            <a:endParaRPr lang="en-US" sz="1100" dirty="0">
              <a:latin typeface="TH SarabunIT๙" pitchFamily="34" charset="-34"/>
              <a:cs typeface="TH SarabunIT๙" pitchFamily="34" charset="-34"/>
            </a:endParaRPr>
          </a:p>
          <a:p>
            <a:r>
              <a:rPr lang="en-US" sz="1100" dirty="0">
                <a:latin typeface="TH SarabunIT๙" pitchFamily="34" charset="-34"/>
                <a:cs typeface="TH SarabunIT๙" pitchFamily="34" charset="-34"/>
              </a:rPr>
              <a:t>6</a:t>
            </a:r>
            <a:r>
              <a:rPr lang="th-TH" sz="1100" dirty="0">
                <a:latin typeface="TH SarabunIT๙" pitchFamily="34" charset="-34"/>
                <a:cs typeface="TH SarabunIT๙" pitchFamily="34" charset="-34"/>
              </a:rPr>
              <a:t>)</a:t>
            </a:r>
            <a:r>
              <a:rPr lang="en-US" sz="1100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100" dirty="0">
                <a:latin typeface="TH SarabunIT๙" pitchFamily="34" charset="-34"/>
                <a:cs typeface="TH SarabunIT๙" pitchFamily="34" charset="-34"/>
              </a:rPr>
              <a:t>พิจารณา กลั่นกรองการอนุมัติเดินทางไปราชการต่างประเทศของผู้บริหารกระทรวงฯ ให้เป็นไปตามกฎหมาย ระเบียบ ข้อบังคับ คำสั่ง</a:t>
            </a:r>
            <a:endParaRPr lang="en-US" sz="1100" dirty="0">
              <a:latin typeface="TH SarabunIT๙" pitchFamily="34" charset="-34"/>
              <a:cs typeface="TH SarabunIT๙" pitchFamily="34" charset="-34"/>
            </a:endParaRPr>
          </a:p>
          <a:p>
            <a:r>
              <a:rPr lang="en-US" sz="1100" dirty="0">
                <a:latin typeface="TH SarabunIT๙" pitchFamily="34" charset="-34"/>
                <a:cs typeface="TH SarabunIT๙" pitchFamily="34" charset="-34"/>
              </a:rPr>
              <a:t>7</a:t>
            </a:r>
            <a:r>
              <a:rPr lang="th-TH" sz="1100" dirty="0">
                <a:latin typeface="TH SarabunIT๙" pitchFamily="34" charset="-34"/>
                <a:cs typeface="TH SarabunIT๙" pitchFamily="34" charset="-34"/>
              </a:rPr>
              <a:t>) สนับสนุนและประสานงานการประชุม/สัมมนาระหว่างประเทศ รวมถึงการจัดศึกษาดูงานให้แก่แขกต่างประเทศของกระทรวงฯ ประสานงานกับส่วนราชการในการดำเนินงานเกี่ยวกับกิจกรรมด้านต่างประเทศของกระทรวงฯ รวมถึงการบริหารงานด้านพิธีการทูตของกระทรวง</a:t>
            </a:r>
            <a:endParaRPr lang="en-US" sz="1100" dirty="0">
              <a:latin typeface="TH SarabunIT๙" pitchFamily="34" charset="-34"/>
              <a:cs typeface="TH SarabunIT๙" pitchFamily="34" charset="-34"/>
            </a:endParaRPr>
          </a:p>
          <a:p>
            <a:r>
              <a:rPr lang="en-US" sz="1100" dirty="0">
                <a:latin typeface="TH SarabunIT๙" pitchFamily="34" charset="-34"/>
                <a:cs typeface="TH SarabunIT๙" pitchFamily="34" charset="-34"/>
              </a:rPr>
              <a:t>8</a:t>
            </a:r>
            <a:r>
              <a:rPr lang="th-TH" sz="1100" dirty="0">
                <a:latin typeface="TH SarabunIT๙" pitchFamily="34" charset="-34"/>
                <a:cs typeface="TH SarabunIT๙" pitchFamily="34" charset="-34"/>
              </a:rPr>
              <a:t>) บริหารจัดการเว็บไซต์ เพื่อเผยแพร่ข้อมูลความร่วมมือด้านการเกษตรของประเทศต่างๆ รวมถึงประชาสัมพันธ์และเผยแพร่ผลงานข่าวสารด้านการเกษตรต่างประเทศของกระทรวงฯ</a:t>
            </a:r>
            <a:endParaRPr lang="en-US" sz="1100" dirty="0">
              <a:latin typeface="TH SarabunIT๙" pitchFamily="34" charset="-34"/>
              <a:cs typeface="TH SarabunIT๙" pitchFamily="34" charset="-34"/>
            </a:endParaRPr>
          </a:p>
          <a:p>
            <a:r>
              <a:rPr lang="en-US" sz="1100" dirty="0">
                <a:latin typeface="TH SarabunIT๙" pitchFamily="34" charset="-34"/>
                <a:cs typeface="TH SarabunIT๙" pitchFamily="34" charset="-34"/>
              </a:rPr>
              <a:t>9</a:t>
            </a:r>
            <a:r>
              <a:rPr lang="th-TH" sz="1100" dirty="0">
                <a:latin typeface="TH SarabunIT๙" pitchFamily="34" charset="-34"/>
                <a:cs typeface="TH SarabunIT๙" pitchFamily="34" charset="-34"/>
              </a:rPr>
              <a:t>)</a:t>
            </a:r>
            <a:r>
              <a:rPr lang="en-US" sz="1100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100" dirty="0">
                <a:latin typeface="TH SarabunIT๙" pitchFamily="34" charset="-34"/>
                <a:cs typeface="TH SarabunIT๙" pitchFamily="34" charset="-34"/>
              </a:rPr>
              <a:t>ปฏิบัติงานอื่นตามที่ได้รับมอบหมาย</a:t>
            </a:r>
            <a:endParaRPr lang="en-US" sz="11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endParaRPr lang="th-TH" sz="11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1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1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81916" y="1343784"/>
            <a:ext cx="288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กลุ่มความร่วมมือกับต่างประเทศ 2 (เอเชีย )</a:t>
            </a: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3095970" y="1340768"/>
            <a:ext cx="288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กลุ่มความร่วมมือกับต่างประเทศ 3 (อเมริกา ยุโรป </a:t>
            </a:r>
            <a:r>
              <a:rPr lang="th-TH" sz="1600" b="1" dirty="0" err="1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แอฟ</a:t>
            </a:r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ริกา ออสเตรเลีย และแปซิฟิก)</a:t>
            </a: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6087818" y="1341753"/>
            <a:ext cx="288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กลุ่มประสานกิจการต่างประเทศและสารสนเทศ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6" name="Text Box 78"/>
          <p:cNvSpPr txBox="1">
            <a:spLocks noChangeArrowheads="1"/>
          </p:cNvSpPr>
          <p:nvPr/>
        </p:nvSpPr>
        <p:spPr bwMode="auto">
          <a:xfrm>
            <a:off x="17951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6" y="345024"/>
            <a:ext cx="6215074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แผนภูมิโครงสร้างอำนาจหน้าที่ของสำนักงานที่ปรึกษาการเกษตรต่างประเทศ 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317" name="Text Box 3"/>
          <p:cNvSpPr txBox="1">
            <a:spLocks noChangeArrowheads="1"/>
          </p:cNvSpPr>
          <p:nvPr/>
        </p:nvSpPr>
        <p:spPr bwMode="auto">
          <a:xfrm>
            <a:off x="3157538" y="700068"/>
            <a:ext cx="2828925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สำนักงานที่ปรึกษาการเกษตรต่างประเทศ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18" name="Line 9"/>
          <p:cNvSpPr>
            <a:spLocks noChangeShapeType="1"/>
          </p:cNvSpPr>
          <p:nvPr/>
        </p:nvSpPr>
        <p:spPr bwMode="auto">
          <a:xfrm>
            <a:off x="1510676" y="1377951"/>
            <a:ext cx="6012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19" name="Line 10"/>
          <p:cNvSpPr>
            <a:spLocks noChangeShapeType="1"/>
          </p:cNvSpPr>
          <p:nvPr/>
        </p:nvSpPr>
        <p:spPr bwMode="auto">
          <a:xfrm>
            <a:off x="4530123" y="1157268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0" name="Line 11"/>
          <p:cNvSpPr>
            <a:spLocks noChangeShapeType="1"/>
          </p:cNvSpPr>
          <p:nvPr/>
        </p:nvSpPr>
        <p:spPr bwMode="auto">
          <a:xfrm>
            <a:off x="1510676" y="1385868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2" name="Line 13"/>
          <p:cNvSpPr>
            <a:spLocks noChangeShapeType="1"/>
          </p:cNvSpPr>
          <p:nvPr/>
        </p:nvSpPr>
        <p:spPr bwMode="auto">
          <a:xfrm>
            <a:off x="7521978" y="1385868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3" name="Line 14"/>
          <p:cNvSpPr>
            <a:spLocks noChangeShapeType="1"/>
          </p:cNvSpPr>
          <p:nvPr/>
        </p:nvSpPr>
        <p:spPr bwMode="auto">
          <a:xfrm>
            <a:off x="4537515" y="1385868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8" name="Text Box 6"/>
          <p:cNvSpPr txBox="1">
            <a:spLocks noChangeArrowheads="1"/>
          </p:cNvSpPr>
          <p:nvPr/>
        </p:nvSpPr>
        <p:spPr bwMode="auto">
          <a:xfrm>
            <a:off x="81916" y="2189744"/>
            <a:ext cx="2989886" cy="4525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ศึกษา วิเคราะห์ และจัดทำแผนงานตามนโยบายด้านการเกษตรต่างประเทศของกระทรวง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ศึกษา วิเคราะห์ และติดตามนโยบาย มาตรการ และภาวะความเคลื่อนไหวทางการเกษตรในต่างประเทศ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เป็นผู้แทนกระทรวงในการเจรจาเพื่อแก้ไขปัญหาอุปสรรค ทางด้านมาตรการที่มิใช่ภาษีของสินค้าเกษตรและร่วมมือให้ความช่วยเหลือด้านการเกษตรระหว่างประเทศ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4) เป็นผู้แทนประเทศไทย เพื่อเข้าร่วมประชุมเจราในองค์การหรือหน่วยงานต่างประเทศและระหว่างประเทศเกี่ยวกับการเกษตรตามที่ได้รับมอบหมายจากกระทรวง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5) เสริมสร้างความสัมพันธ์ระหว่างรัฐบาลกับองค์การหรือหน่วยงานต่างประเทศและระหว่างประเทศและเผยแพร่ข้อมูลข่าวสารด้านการเกษตรของไทย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6) ปฏิบัติงานร่วมกับหรือสนับสนุนการปฏิบัติงานของหน่วยงานอื่นที่เกี่ยวข้องหรือที่ได้รับมอบหมาย</a:t>
            </a:r>
          </a:p>
          <a:p>
            <a:pPr algn="thaiDist"/>
            <a:endParaRPr lang="en-US" sz="1400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3329" name="Text Box 7"/>
          <p:cNvSpPr txBox="1">
            <a:spLocks noChangeArrowheads="1"/>
          </p:cNvSpPr>
          <p:nvPr/>
        </p:nvSpPr>
        <p:spPr bwMode="auto">
          <a:xfrm>
            <a:off x="3106472" y="2250672"/>
            <a:ext cx="2965726" cy="4607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ศึกษา วิเคราะห์ และจัดทำแผนงานตามนโยบายด้านการเกษตรต่างประเทศของกระทรวง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ศึกษา วิเคราะห์ และติดตามนโยบาย มาตรการ และภาวะความเคลื่อนไหวทางการเกษตรในต่างประเทศ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เป็นผู้แทนกระทรวงในการเจรจาเพื่อแก้ไขปัญหาอุปสรรค ทางด้านมาตรการที่มิใช่ภาษีของสินค้าเกษตรและร่วมมือให้ความช่วยเหลือด้านการเกษตรระหว่างประเทศ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4) เป็นผู้แทนประเทศไทย เพื่อเข้าร่วมประชุมเจราในองค์การหรือหน่วยงานต่างประเทศและระหว่างประเทศเกี่ยวกับการเกษตรตามที่ได้รับมอบหมายจากกระทรวง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5) เสริมสร้างความสัมพันธ์ระหว่างรัฐบาลกับองค์การหรือหน่วยงานต่างประเทศและระหว่างประเทศและเผยแพร่ข้อมูลข่าวสารด้านการเกษตรของไทย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6) ปฏิบัติงานร่วมกับหรือสนับสนุนการปฏิบัติงานของหน่วยงานอื่นที่เกี่ยวข้องหรือที่ได้รับมอบหมาย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3333" name="Text Box 3"/>
          <p:cNvSpPr txBox="1">
            <a:spLocks noChangeArrowheads="1"/>
          </p:cNvSpPr>
          <p:nvPr/>
        </p:nvSpPr>
        <p:spPr bwMode="auto">
          <a:xfrm>
            <a:off x="6095127" y="2254095"/>
            <a:ext cx="2880000" cy="395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ศึกษา วิเคราะห์ และจัดทำแผนงานตามนโยบายด้านการเกษตรต่างประเทศของกระทรวง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ศึกษา วิเคราะห์ และติดตามนโยบาย มาตรการ และภาวะความเคลื่อนไหวทางการเกษตรในต่างประเทศ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เป็นผู้แทนกระทรวงในการเจรจาเพื่อแก้ไขปัญหาอุปสรรค ทางด้านมาตรการที่มิใช่ภาษีของสินค้าเกษตรและร่วมมือให้ความช่วยเหลือด้านการเกษตรระหว่างประเทศ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4) เป็นผู้แทนประเทศไทย เพื่อเข้าร่วมประชุมเจราในองค์การหรือหน่วยงานต่างประเทศและระหว่างประเทศเกี่ยวกับการเกษตรตามที่ได้รับมอบหมายจากกระทรวง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5) เสริมสร้างความสัมพันธ์ระหว่างรัฐบาลกับองค์การหรือ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หน่วยงานต่างประเทศและระหว่างประเทศและเผยแพร่ข้อมูลข่าวสารด้านการเกษตรของไทย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6) ปฏิบัติงานร่วมกับหรือสนับสนุนการปฏิบัติงานของหน่วยงานอื่นที่เกี่ยวข้องหรือที่ได้รับมอบหมาย</a:t>
            </a: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81916" y="1639303"/>
            <a:ext cx="288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ct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สำนักงานที่ปรึกษาการเกษตรประจำ</a:t>
            </a:r>
            <a:endParaRPr lang="en-US" sz="1600" b="1" u="dotted" dirty="0">
              <a:latin typeface="TH SarabunIT๙" pitchFamily="34" charset="-34"/>
              <a:cs typeface="TH SarabunIT๙" pitchFamily="34" charset="-34"/>
            </a:endParaRPr>
          </a:p>
          <a:p>
            <a:pPr algn="ct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กรุงโรม</a:t>
            </a:r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ctr"/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3095970" y="1636287"/>
            <a:ext cx="288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สำนักงานที่ปรึกษาการเกษตรประจำ</a:t>
            </a:r>
          </a:p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กรุงวอชิงตัน</a:t>
            </a:r>
          </a:p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6087818" y="1637272"/>
            <a:ext cx="288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สำนักงานที่ปรึกษาการเกษตรประจำ</a:t>
            </a:r>
          </a:p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กรุงโตเกียว</a:t>
            </a:r>
          </a:p>
        </p:txBody>
      </p:sp>
      <p:sp>
        <p:nvSpPr>
          <p:cNvPr id="16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6" y="345024"/>
            <a:ext cx="6215074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แผนภูมิโครงสร้างอำนาจหน้าที่ของสำนักงานที่ปรึกษาการเกษตรต่างประเทศ (ต่อ) 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317" name="Text Box 3"/>
          <p:cNvSpPr txBox="1">
            <a:spLocks noChangeArrowheads="1"/>
          </p:cNvSpPr>
          <p:nvPr/>
        </p:nvSpPr>
        <p:spPr bwMode="auto">
          <a:xfrm>
            <a:off x="3157538" y="700068"/>
            <a:ext cx="2828925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สำนักงานที่ปรึกษาการเกษตรต่างประเทศ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18" name="Line 9"/>
          <p:cNvSpPr>
            <a:spLocks noChangeShapeType="1"/>
          </p:cNvSpPr>
          <p:nvPr/>
        </p:nvSpPr>
        <p:spPr bwMode="auto">
          <a:xfrm>
            <a:off x="1510676" y="1377951"/>
            <a:ext cx="6012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19" name="Line 10"/>
          <p:cNvSpPr>
            <a:spLocks noChangeShapeType="1"/>
          </p:cNvSpPr>
          <p:nvPr/>
        </p:nvSpPr>
        <p:spPr bwMode="auto">
          <a:xfrm>
            <a:off x="4530123" y="1157268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0" name="Line 11"/>
          <p:cNvSpPr>
            <a:spLocks noChangeShapeType="1"/>
          </p:cNvSpPr>
          <p:nvPr/>
        </p:nvSpPr>
        <p:spPr bwMode="auto">
          <a:xfrm>
            <a:off x="1510676" y="1385868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2" name="Line 13"/>
          <p:cNvSpPr>
            <a:spLocks noChangeShapeType="1"/>
          </p:cNvSpPr>
          <p:nvPr/>
        </p:nvSpPr>
        <p:spPr bwMode="auto">
          <a:xfrm>
            <a:off x="7521978" y="1385868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3" name="Line 14"/>
          <p:cNvSpPr>
            <a:spLocks noChangeShapeType="1"/>
          </p:cNvSpPr>
          <p:nvPr/>
        </p:nvSpPr>
        <p:spPr bwMode="auto">
          <a:xfrm>
            <a:off x="4537515" y="1385868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8" name="Text Box 6"/>
          <p:cNvSpPr txBox="1">
            <a:spLocks noChangeArrowheads="1"/>
          </p:cNvSpPr>
          <p:nvPr/>
        </p:nvSpPr>
        <p:spPr bwMode="auto">
          <a:xfrm>
            <a:off x="81916" y="2189744"/>
            <a:ext cx="2989886" cy="4525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ศึกษา วิเคราะห์ และจัดทำแผนงานตามนโยบายด้านการเกษตรต่างประเทศของกระทรวง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ศึกษา วิเคราะห์ และติดตามนโยบาย มาตรการ และภาวะ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ความเคลื่อนไหวทางการเกษตรในต่างประเทศ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เป็นผู้แทนกระทรวงในการเจรจาเพื่อแก้ไขปัญหาอุปสรรค ทางด้านมาตรการที่มิใช่ภาษีของสินค้าเกษตรและร่วมมือให้ความช่วยเหลือด้านการเกษตรระหว่างประเทศ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4) เป็นผู้แทนประเทศไทย เพื่อเข้าร่วมประชุมเจราในองค์การหรือหน่วยงานต่างประเทศและระหว่างประเทศเกี่ยวกับการเกษตรตามที่ได้รับมอบหมายจากกระทรวง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5) เสริมสร้างความสัมพันธ์ระหว่างรัฐบาลกับองค์การหรือหน่วยงานต่างประเทศและระหว่างประเทศและเผยแพร่ข้อมูลข่าวสารด้านการเกษตรของไทย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6) ปฏิบัติงานร่วมกับหรือสนับสนุนการปฏิบัติงานของหน่วยงานอื่นที่เกี่ยวข้องหรือที่ได้รับมอบหมาย</a:t>
            </a:r>
          </a:p>
          <a:p>
            <a:pPr algn="thaiDist"/>
            <a:endParaRPr lang="en-US" sz="1400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3329" name="Text Box 7"/>
          <p:cNvSpPr txBox="1">
            <a:spLocks noChangeArrowheads="1"/>
          </p:cNvSpPr>
          <p:nvPr/>
        </p:nvSpPr>
        <p:spPr bwMode="auto">
          <a:xfrm>
            <a:off x="3106472" y="2250672"/>
            <a:ext cx="2965726" cy="4607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ศึกษา วิเคราะห์ และจัดทำแผนงานตามนโยบายด้านการเกษตรต่างประเทศของกระทรวง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ศึกษา วิเคราะห์ และติดตามนโยบาย มาตรการ และภาวะความเคลื่อนไหวทางการเกษตรในต่างประเทศ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เป็นผู้แทนกระทรวงในการเจรจาเพื่อแก้ไขปัญหาอุปสรรค ทางด้านมาตรการที่มิใช่ภาษีของสินค้าเกษตรและร่วมมือให้ความช่วยเหลือด้านการเกษตรระหว่างประเทศ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4) เป็นผู้แทนประเทศไทย เพื่อเข้าร่วมประชุมเจราในองค์การหรือหน่วยงานต่างประเทศและระหว่างประเทศเกี่ยวกับการเกษตรตามที่ได้รับมอบหมายจากกระทรวง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5) เสริมสร้างความสัมพันธ์ระหว่างรัฐบาลกับองค์การหรือหน่วยงานต่างประเทศและระหว่างประเทศและเผยแพร่ข้อมูลข่าวสารด้านการเกษตรของไทย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6) ปฏิบัติงานร่วมกับหรือสนับสนุนการปฏิบัติงานของหน่วยงานอื่นที่เกี่ยวข้องหรือที่ได้รับมอบหมาย</a:t>
            </a: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3333" name="Text Box 3"/>
          <p:cNvSpPr txBox="1">
            <a:spLocks noChangeArrowheads="1"/>
          </p:cNvSpPr>
          <p:nvPr/>
        </p:nvSpPr>
        <p:spPr bwMode="auto">
          <a:xfrm>
            <a:off x="6095127" y="2254095"/>
            <a:ext cx="2880000" cy="395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ศึกษา วิเคราะห์ และจัดทำแผนงานตามนโยบายด้านการเกษตรต่างประเทศของกระทรวง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ศึกษา วิเคราะห์ และติดตามนโยบาย มาตรการ และภาวะความเคลื่อนไหวทางการเกษตรในต่างประเทศ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เป็นผู้แทนกระทรวงในการเจรจาเพื่อแก้ไขปัญหาอุปสรรค ทางด้านมาตรการที่มิใช่ภาษีของสินค้าเกษตรและร่วมมือให้ความช่วยเหลือด้านการเกษตรระหว่างประเทศ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4) เป็นผู้แทนประเทศไทย เพื่อเข้าร่วมประชุมเจราในองค์การหรือหน่วยงานต่างประเทศและระหว่างประเทศเกี่ยวกับการเกษตรตามที่ได้รับมอบหมายจากกระทรวง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5) เสริมสร้างความสัมพันธ์ระหว่างรัฐบาลกับองค์การหรือ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หน่วยงานต่างประเทศและระหว่างประเทศและเผยแพร่ข้อมูลข่าวสารด้านการเกษตรของไทย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6) ปฏิบัติงานร่วมกับหรือสนับสนุนการปฏิบัติงานของหน่วยงานอื่นที่เกี่ยวข้องหรือที่ได้รับมอบหมาย</a:t>
            </a: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81916" y="1639303"/>
            <a:ext cx="288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ct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สำนักงานที่ปรึกษาการเกษตรประจำ</a:t>
            </a:r>
            <a:endParaRPr lang="en-US" sz="1600" b="1" u="dotted" dirty="0">
              <a:latin typeface="TH SarabunIT๙" pitchFamily="34" charset="-34"/>
              <a:cs typeface="TH SarabunIT๙" pitchFamily="34" charset="-34"/>
            </a:endParaRPr>
          </a:p>
          <a:p>
            <a:pPr algn="ct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กรุงแคนเบอร์รา</a:t>
            </a:r>
          </a:p>
          <a:p>
            <a:pPr algn="ctr"/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3095970" y="1636287"/>
            <a:ext cx="288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สำนักงานที่ปรึกษาการเกษตรประจำ</a:t>
            </a:r>
          </a:p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กรุงปักกิ่ง</a:t>
            </a:r>
          </a:p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6087818" y="1637272"/>
            <a:ext cx="288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สำนักงานที่ปรึกษาการเกษตรประจำ</a:t>
            </a:r>
          </a:p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สหภาพยุโรป</a:t>
            </a:r>
          </a:p>
        </p:txBody>
      </p:sp>
      <p:sp>
        <p:nvSpPr>
          <p:cNvPr id="16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6" y="416462"/>
            <a:ext cx="5643570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แผนภูมิโครงสร้างอำนาจหน้าที่ของสำนักตรวจราชการ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317" name="Text Box 3"/>
          <p:cNvSpPr txBox="1">
            <a:spLocks noChangeArrowheads="1"/>
          </p:cNvSpPr>
          <p:nvPr/>
        </p:nvSpPr>
        <p:spPr bwMode="auto">
          <a:xfrm>
            <a:off x="3090863" y="782383"/>
            <a:ext cx="2828925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สำนักตรวจราชการ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18" name="Line 9"/>
          <p:cNvSpPr>
            <a:spLocks noChangeShapeType="1"/>
          </p:cNvSpPr>
          <p:nvPr/>
        </p:nvSpPr>
        <p:spPr bwMode="auto">
          <a:xfrm>
            <a:off x="1142976" y="1468183"/>
            <a:ext cx="6768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19" name="Line 10"/>
          <p:cNvSpPr>
            <a:spLocks noChangeShapeType="1"/>
          </p:cNvSpPr>
          <p:nvPr/>
        </p:nvSpPr>
        <p:spPr bwMode="auto">
          <a:xfrm>
            <a:off x="4500563" y="12395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0" name="Line 11"/>
          <p:cNvSpPr>
            <a:spLocks noChangeShapeType="1"/>
          </p:cNvSpPr>
          <p:nvPr/>
        </p:nvSpPr>
        <p:spPr bwMode="auto">
          <a:xfrm>
            <a:off x="1142976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2" name="Line 13"/>
          <p:cNvSpPr>
            <a:spLocks noChangeShapeType="1"/>
          </p:cNvSpPr>
          <p:nvPr/>
        </p:nvSpPr>
        <p:spPr bwMode="auto">
          <a:xfrm>
            <a:off x="7920061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3" name="Line 14"/>
          <p:cNvSpPr>
            <a:spLocks noChangeShapeType="1"/>
          </p:cNvSpPr>
          <p:nvPr/>
        </p:nvSpPr>
        <p:spPr bwMode="auto">
          <a:xfrm>
            <a:off x="3305167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8" name="Text Box 6"/>
          <p:cNvSpPr txBox="1">
            <a:spLocks noChangeArrowheads="1"/>
          </p:cNvSpPr>
          <p:nvPr/>
        </p:nvSpPr>
        <p:spPr bwMode="auto">
          <a:xfrm>
            <a:off x="57150" y="2282570"/>
            <a:ext cx="2014520" cy="4575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1) งานสารบรรณ 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2) งานบริหารงานบุคคล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3) งานการเงิน บัญชี และงบประมาณ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4) งานพัสดุ ยานพาหนะ และอาคารสถานที่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5) งานบันทึกข้อมูล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6) ปฏิบัติงานร่วมกับ หรือสนับสนุนการปฏิบัติงานอื่นที่เกี่ยวข้องหรือที่ได้รับมอบหมาย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3329" name="Text Box 7"/>
          <p:cNvSpPr txBox="1">
            <a:spLocks noChangeArrowheads="1"/>
          </p:cNvSpPr>
          <p:nvPr/>
        </p:nvSpPr>
        <p:spPr bwMode="auto">
          <a:xfrm>
            <a:off x="2071670" y="2354008"/>
            <a:ext cx="2401882" cy="4503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24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240" dirty="0">
                <a:latin typeface="TH SarabunIT๙" pitchFamily="34" charset="-34"/>
                <a:cs typeface="TH SarabunIT๙" pitchFamily="34" charset="-34"/>
              </a:rPr>
              <a:t>1) ประสานงานระหว่างหน่วยงานในสังกัดกระทรวงและหน่วยงานภายนอก เพื่อสนับสนุนการทำงานของผู้ตรวจราชการ และเผยแพร่ประชาสัมพันธ์</a:t>
            </a:r>
            <a:r>
              <a:rPr lang="en-US" sz="1240" dirty="0">
                <a:latin typeface="TH SarabunIT๙" pitchFamily="34" charset="-34"/>
                <a:cs typeface="TH SarabunIT๙" pitchFamily="34" charset="-34"/>
              </a:rPr>
              <a:t>  </a:t>
            </a:r>
          </a:p>
          <a:p>
            <a:pPr algn="thaiDist"/>
            <a:r>
              <a:rPr lang="en-US" sz="1240" dirty="0">
                <a:latin typeface="TH SarabunIT๙" pitchFamily="34" charset="-34"/>
                <a:cs typeface="TH SarabunIT๙" pitchFamily="34" charset="-34"/>
              </a:rPr>
              <a:t>2</a:t>
            </a:r>
            <a:r>
              <a:rPr lang="th-TH" sz="1240" dirty="0">
                <a:latin typeface="TH SarabunIT๙" pitchFamily="34" charset="-34"/>
                <a:cs typeface="TH SarabunIT๙" pitchFamily="34" charset="-34"/>
              </a:rPr>
              <a:t>) ประสานและรวบรวม แผน/ผล การปฏิบัติงาน และแผน/ผลการใช้จ่ายงบประมาณ ของงาน/โครงการตามแผนการตรวจราชการ เพื่อเผยแพร่ประชาสัมพันธ์</a:t>
            </a:r>
            <a:endParaRPr lang="en-US" sz="124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en-US" sz="1240" dirty="0">
                <a:latin typeface="TH SarabunIT๙" pitchFamily="34" charset="-34"/>
                <a:cs typeface="TH SarabunIT๙" pitchFamily="34" charset="-34"/>
              </a:rPr>
              <a:t>3</a:t>
            </a:r>
            <a:r>
              <a:rPr lang="th-TH" sz="1240" dirty="0">
                <a:latin typeface="TH SarabunIT๙" pitchFamily="34" charset="-34"/>
                <a:cs typeface="TH SarabunIT๙" pitchFamily="34" charset="-34"/>
              </a:rPr>
              <a:t>) ประสาน รวบรวม วิเคราะห์และสรุปข้อมูล/ปัญหา/ข้อเสนอแนะ/ข้อเรียกร้อง/ข้อร้องเรียนของภาคประชาชน ที่เกี่ยวข้องกับการตรวจราชการ เพื่อเสนอผู้บริหารและหน่วยงานที่เกี่ยวข้อง รวมทั้งติดตามและแจ้งผลการดำเนินงานให้ผู้แทนภาคประชาชนทราบ</a:t>
            </a:r>
            <a:endParaRPr lang="en-US" sz="124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240" dirty="0">
                <a:latin typeface="TH SarabunIT๙" pitchFamily="34" charset="-34"/>
                <a:cs typeface="TH SarabunIT๙" pitchFamily="34" charset="-34"/>
              </a:rPr>
              <a:t>4) พัฒนาระบบฐานข้อมูล ระบบสารสนเทศ และการสื่อสาร ระหว่างส่วนกลางและส่วนภูมิภาค เพื่อสนับสนุนการตรวจราชการ</a:t>
            </a:r>
            <a:endParaRPr lang="en-US" sz="124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240" dirty="0">
                <a:latin typeface="TH SarabunIT๙" pitchFamily="34" charset="-34"/>
                <a:cs typeface="TH SarabunIT๙" pitchFamily="34" charset="-34"/>
              </a:rPr>
              <a:t>5)  เผยแพร่ประชาสัมพันธ์ความรู้และข้อมูลเกี่ยวกับงานตรวจราชการ </a:t>
            </a:r>
            <a:endParaRPr lang="en-US" sz="124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240" dirty="0">
                <a:latin typeface="TH SarabunIT๙" pitchFamily="34" charset="-34"/>
                <a:cs typeface="TH SarabunIT๙" pitchFamily="34" charset="-34"/>
              </a:rPr>
              <a:t>6) ดำเนินงานเกี่ยวกับการควบคุมภายใน</a:t>
            </a:r>
            <a:endParaRPr lang="en-US" sz="124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240" dirty="0">
                <a:latin typeface="TH SarabunIT๙" pitchFamily="34" charset="-34"/>
                <a:cs typeface="TH SarabunIT๙" pitchFamily="34" charset="-34"/>
              </a:rPr>
              <a:t>7) ดำเนินการเกี่ยวกับประชุมผู้ตรวจราชการ และกิจกรรมพิเศษ</a:t>
            </a:r>
            <a:endParaRPr lang="en-US" sz="124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240" dirty="0">
                <a:latin typeface="TH SarabunIT๙" pitchFamily="34" charset="-34"/>
                <a:cs typeface="TH SarabunIT๙" pitchFamily="34" charset="-34"/>
              </a:rPr>
              <a:t>8)ปฏิบัติงานร่วมกับ หรือสนับสนุนการปฏิบัติงานอื่นที่เกี่ยวข้องหรือที่ได้รับมอบหมาย</a:t>
            </a:r>
            <a:endParaRPr lang="en-US" sz="124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endParaRPr lang="en-US" sz="124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endParaRPr lang="th-TH" sz="124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24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24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3333" name="Text Box 3"/>
          <p:cNvSpPr txBox="1">
            <a:spLocks noChangeArrowheads="1"/>
          </p:cNvSpPr>
          <p:nvPr/>
        </p:nvSpPr>
        <p:spPr bwMode="auto">
          <a:xfrm>
            <a:off x="4420597" y="2321636"/>
            <a:ext cx="2304000" cy="4536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25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250" dirty="0">
                <a:latin typeface="TH SarabunIT๙" pitchFamily="34" charset="-34"/>
                <a:cs typeface="TH SarabunIT๙" pitchFamily="34" charset="-34"/>
              </a:rPr>
              <a:t>1) รวบรวม ศึกษาวิเคราะห์ข้อมูลแผนงาน/โครงการของกระทรวง เสนอผู้บริหาร เพื่อกำหนดเป็นแผนการตรวจราชการประจำปี </a:t>
            </a:r>
            <a:endParaRPr lang="en-US" sz="125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250" dirty="0">
                <a:latin typeface="TH SarabunIT๙" pitchFamily="34" charset="-34"/>
                <a:cs typeface="TH SarabunIT๙" pitchFamily="34" charset="-34"/>
              </a:rPr>
              <a:t>2) จัดทำร่างแผนการตรวจราชการประจำปี ของผู้ตรวจราชการกระทรวง</a:t>
            </a:r>
            <a:endParaRPr lang="en-US" sz="125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250" dirty="0">
                <a:latin typeface="TH SarabunIT๙" pitchFamily="34" charset="-34"/>
                <a:cs typeface="TH SarabunIT๙" pitchFamily="34" charset="-34"/>
              </a:rPr>
              <a:t>3) จัดทำแผนปฏิบัติการตรวจราชการของผู้ตรวจราชการประจำเขต และประจำปี </a:t>
            </a:r>
            <a:endParaRPr lang="en-US" sz="125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250" dirty="0">
                <a:latin typeface="TH SarabunIT๙" pitchFamily="34" charset="-34"/>
                <a:cs typeface="TH SarabunIT๙" pitchFamily="34" charset="-34"/>
              </a:rPr>
              <a:t>4) จัดทำแนวทางการตรวจราชการตามแผนการตรวจราชการประจำปี</a:t>
            </a:r>
            <a:endParaRPr lang="en-US" sz="125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250" dirty="0">
                <a:latin typeface="TH SarabunIT๙" pitchFamily="34" charset="-34"/>
                <a:cs typeface="TH SarabunIT๙" pitchFamily="34" charset="-34"/>
              </a:rPr>
              <a:t>5) วางแผนประสานการตรวจราชการและร่วมออกตรวจราชการติดตามการดำเนินงานโครงการในพื้นที่</a:t>
            </a:r>
            <a:endParaRPr lang="en-US" sz="125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250" dirty="0">
                <a:latin typeface="TH SarabunIT๙" pitchFamily="34" charset="-34"/>
                <a:cs typeface="TH SarabunIT๙" pitchFamily="34" charset="-34"/>
              </a:rPr>
              <a:t>6) จัดทำรายงานผลการตรวจราชการ</a:t>
            </a:r>
            <a:endParaRPr lang="en-US" sz="125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250" dirty="0">
                <a:latin typeface="TH SarabunIT๙" pitchFamily="34" charset="-34"/>
                <a:cs typeface="TH SarabunIT๙" pitchFamily="34" charset="-34"/>
              </a:rPr>
              <a:t>7) ติดตามเร่งรัดการแก้ไขปัญหาการปฏิบัติงานและ          รับเรื่องราวร้องทุกข์ ร้องเรียนจากการตรวจราชการ </a:t>
            </a:r>
            <a:endParaRPr lang="en-US" sz="125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250" dirty="0">
                <a:latin typeface="TH SarabunIT๙" pitchFamily="34" charset="-34"/>
                <a:cs typeface="TH SarabunIT๙" pitchFamily="34" charset="-34"/>
              </a:rPr>
              <a:t>8) สนับสนุนผู้ตรวจราชการในการสอบข้อเท็จจริงกรณีมีการร้องเรียนหรือร้องขอความช่วยเหลือ</a:t>
            </a:r>
            <a:endParaRPr lang="en-US" sz="125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250" dirty="0">
                <a:latin typeface="TH SarabunIT๙" pitchFamily="34" charset="-34"/>
                <a:cs typeface="TH SarabunIT๙" pitchFamily="34" charset="-34"/>
              </a:rPr>
              <a:t>9) ดำเนินการเกี่ยวกับการสัมมนาผู้ตรวจราชการประจำปี</a:t>
            </a:r>
            <a:endParaRPr lang="en-US" sz="125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en-US" sz="1250" dirty="0">
                <a:latin typeface="TH SarabunIT๙" pitchFamily="34" charset="-34"/>
                <a:cs typeface="TH SarabunIT๙" pitchFamily="34" charset="-34"/>
              </a:rPr>
              <a:t>10</a:t>
            </a:r>
            <a:r>
              <a:rPr lang="th-TH" sz="1250" dirty="0">
                <a:latin typeface="TH SarabunIT๙" pitchFamily="34" charset="-34"/>
                <a:cs typeface="TH SarabunIT๙" pitchFamily="34" charset="-34"/>
              </a:rPr>
              <a:t>)ปฏิบัติงานร่วมกับ หรือสนับสนุนการปฏิบัติงานอื่นที่เกี่ยวข้องหรือที่ได้รับมอบหมาย</a:t>
            </a:r>
            <a:endParaRPr lang="th-TH" sz="125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73376" y="1732128"/>
            <a:ext cx="201452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ctr"/>
            <a:r>
              <a:rPr lang="th-TH" sz="1600" b="1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ฝ่ายบริหารทั่วไป</a:t>
            </a:r>
          </a:p>
          <a:p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2198646" y="1730097"/>
            <a:ext cx="216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กลุ่มประสานราชการ</a:t>
            </a:r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4511809" y="1730097"/>
            <a:ext cx="216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กลุ่มสนับสนุนการตรวจราชการ</a:t>
            </a:r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6643702" y="2321636"/>
            <a:ext cx="2434185" cy="4036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2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200" dirty="0">
                <a:latin typeface="TH SarabunIT๙" pitchFamily="34" charset="-34"/>
                <a:cs typeface="TH SarabunIT๙" pitchFamily="34" charset="-34"/>
              </a:rPr>
              <a:t>1) จัดทำ/พัฒนาคู่มือตรวจราชการ</a:t>
            </a:r>
            <a:endParaRPr lang="en-US" sz="12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200" dirty="0">
                <a:latin typeface="TH SarabunIT๙" pitchFamily="34" charset="-34"/>
                <a:cs typeface="TH SarabunIT๙" pitchFamily="34" charset="-34"/>
              </a:rPr>
              <a:t>2) ศึกษา เสนอแนะ ให้คำแนะนำและพัฒนารูปแบบ/วิธีการตรวจราชการให้เป็นไปตามระเบียบสำนักนายกรัฐมนตรีว่าด้วยการตรวจราชการ </a:t>
            </a:r>
            <a:endParaRPr lang="en-US" sz="12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200" dirty="0">
                <a:latin typeface="TH SarabunIT๙" pitchFamily="34" charset="-34"/>
                <a:cs typeface="TH SarabunIT๙" pitchFamily="34" charset="-34"/>
              </a:rPr>
              <a:t>3) ติดตามแผนงาน/โครงการ ตามแผนการตรวจราชการ เพื่อประเมินผลหรือพัฒนาระบบการตรวจราชการ</a:t>
            </a:r>
            <a:endParaRPr lang="en-US" sz="12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200" dirty="0">
                <a:latin typeface="TH SarabunIT๙" pitchFamily="34" charset="-34"/>
                <a:cs typeface="TH SarabunIT๙" pitchFamily="34" charset="-34"/>
              </a:rPr>
              <a:t>4) วิเคราะห์รายงานผลการตรวจราชการของผู้ตรวจราชการกระทรวง นำเสนอผู้บริหาร รวมทั้งติดตามผลการดำเนินงานตามข้อสั่งการ/ข้อเสนอแนะ/ข้อสังเกตของผู้ตรวจราชการ</a:t>
            </a:r>
            <a:endParaRPr lang="en-US" sz="12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200" dirty="0">
                <a:latin typeface="TH SarabunIT๙" pitchFamily="34" charset="-34"/>
                <a:cs typeface="TH SarabunIT๙" pitchFamily="34" charset="-34"/>
              </a:rPr>
              <a:t>5) วิเคราะห์ ติดตามประมวลผลและจัดทำรายงานภาพรวมผลการตรวจราชการ</a:t>
            </a:r>
            <a:endParaRPr lang="en-US" sz="12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200" dirty="0">
                <a:latin typeface="TH SarabunIT๙" pitchFamily="34" charset="-34"/>
                <a:cs typeface="TH SarabunIT๙" pitchFamily="34" charset="-34"/>
              </a:rPr>
              <a:t>6)</a:t>
            </a:r>
            <a:r>
              <a:rPr lang="en-US" sz="1200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200" dirty="0">
                <a:latin typeface="TH SarabunIT๙" pitchFamily="34" charset="-34"/>
                <a:cs typeface="TH SarabunIT๙" pitchFamily="34" charset="-34"/>
              </a:rPr>
              <a:t>จัดทำตัวชี้วัด และรวบรวมติดตามรายงานผลการดำเนินงานตามตัวชี้วัด</a:t>
            </a:r>
            <a:endParaRPr lang="en-US" sz="12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200" dirty="0">
                <a:latin typeface="TH SarabunIT๙" pitchFamily="34" charset="-34"/>
                <a:cs typeface="TH SarabunIT๙" pitchFamily="34" charset="-34"/>
              </a:rPr>
              <a:t>7) จัดทำแผนปฏิบัติงานของสำนักตรวจราชการรวมทั้งวิเคราะห์และสรุปผลการปฏิบัติงานตามแผนการปฏิบัติงาน </a:t>
            </a:r>
            <a:endParaRPr lang="en-US" sz="12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200" dirty="0">
                <a:latin typeface="TH SarabunIT๙" pitchFamily="34" charset="-34"/>
                <a:cs typeface="TH SarabunIT๙" pitchFamily="34" charset="-34"/>
              </a:rPr>
              <a:t>8) พัฒนาและดำเนินการเกี่ยวกับกระบวนการบริหารจัดการความรู้</a:t>
            </a:r>
            <a:endParaRPr lang="en-US" sz="12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en-US" sz="1200" dirty="0">
                <a:latin typeface="TH SarabunIT๙" pitchFamily="34" charset="-34"/>
                <a:cs typeface="TH SarabunIT๙" pitchFamily="34" charset="-34"/>
              </a:rPr>
              <a:t>9</a:t>
            </a:r>
            <a:r>
              <a:rPr lang="th-TH" sz="1200" dirty="0">
                <a:latin typeface="TH SarabunIT๙" pitchFamily="34" charset="-34"/>
                <a:cs typeface="TH SarabunIT๙" pitchFamily="34" charset="-34"/>
              </a:rPr>
              <a:t>)</a:t>
            </a:r>
            <a:r>
              <a:rPr lang="en-US" sz="1200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200" dirty="0">
                <a:latin typeface="TH SarabunIT๙" pitchFamily="34" charset="-34"/>
                <a:cs typeface="TH SarabunIT๙" pitchFamily="34" charset="-34"/>
              </a:rPr>
              <a:t>ปฏิบัติงานร่วมกับ หรือสนับสนุนการปฏิบัติงานอื่นที่เกี่ยวข้องหรือที่ได้รับมอบหมาย</a:t>
            </a:r>
            <a:endParaRPr lang="en-US" sz="1200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6816750" y="1743063"/>
            <a:ext cx="2232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กลุ่มติดตามและประเมินผล </a:t>
            </a:r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8" name="Line 14"/>
          <p:cNvSpPr>
            <a:spLocks noChangeShapeType="1"/>
          </p:cNvSpPr>
          <p:nvPr/>
        </p:nvSpPr>
        <p:spPr bwMode="auto">
          <a:xfrm>
            <a:off x="5572132" y="1474890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9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6" y="416462"/>
            <a:ext cx="5643570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แผนภูมิโครงสร้างอำนาจหน้าที่ของสำนักตรวจสอบภายใน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317" name="Text Box 3"/>
          <p:cNvSpPr txBox="1">
            <a:spLocks noChangeArrowheads="1"/>
          </p:cNvSpPr>
          <p:nvPr/>
        </p:nvSpPr>
        <p:spPr bwMode="auto">
          <a:xfrm>
            <a:off x="3090863" y="782383"/>
            <a:ext cx="2828925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สำนักตรวจสอบภายใน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18" name="Line 9"/>
          <p:cNvSpPr>
            <a:spLocks noChangeShapeType="1"/>
          </p:cNvSpPr>
          <p:nvPr/>
        </p:nvSpPr>
        <p:spPr bwMode="auto">
          <a:xfrm>
            <a:off x="1142976" y="1468183"/>
            <a:ext cx="6768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19" name="Line 10"/>
          <p:cNvSpPr>
            <a:spLocks noChangeShapeType="1"/>
          </p:cNvSpPr>
          <p:nvPr/>
        </p:nvSpPr>
        <p:spPr bwMode="auto">
          <a:xfrm>
            <a:off x="4500563" y="12395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0" name="Line 11"/>
          <p:cNvSpPr>
            <a:spLocks noChangeShapeType="1"/>
          </p:cNvSpPr>
          <p:nvPr/>
        </p:nvSpPr>
        <p:spPr bwMode="auto">
          <a:xfrm>
            <a:off x="1142976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2" name="Line 13"/>
          <p:cNvSpPr>
            <a:spLocks noChangeShapeType="1"/>
          </p:cNvSpPr>
          <p:nvPr/>
        </p:nvSpPr>
        <p:spPr bwMode="auto">
          <a:xfrm>
            <a:off x="7920061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3" name="Line 14"/>
          <p:cNvSpPr>
            <a:spLocks noChangeShapeType="1"/>
          </p:cNvSpPr>
          <p:nvPr/>
        </p:nvSpPr>
        <p:spPr bwMode="auto">
          <a:xfrm>
            <a:off x="3305167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8" name="Text Box 6"/>
          <p:cNvSpPr txBox="1">
            <a:spLocks noChangeArrowheads="1"/>
          </p:cNvSpPr>
          <p:nvPr/>
        </p:nvSpPr>
        <p:spPr bwMode="auto">
          <a:xfrm>
            <a:off x="57150" y="2282570"/>
            <a:ext cx="2014520" cy="4575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1) งานสารบรรณ งานธุรการ          งานเอกสาร บันทึกข้อมูล 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2) งานประชุม 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3) งานอาคาร สถานที่ 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4) งานบริหารบุคคล  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5) งานพัสดุ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6) งานงบประมาณ  งานการเงิน – การบัญชี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7) งานข้อมูลข่าวสารอิเล็กทรอนิกส์ 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8) บริการงานเลขานุการให้กับคณะกรรมการตรวจสอบและประเมินผลประจำกระทรวง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9) ปฏิบัติงานร่วมกับ หรือสนับสนุนการปฏิบัติอื่นที่เกี่ยวข้อง หรือที่ได้รับมอบหมาย</a:t>
            </a:r>
          </a:p>
          <a:p>
            <a:pPr algn="thaiDist"/>
            <a:endParaRPr lang="en-US" sz="1400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3329" name="Text Box 7"/>
          <p:cNvSpPr txBox="1">
            <a:spLocks noChangeArrowheads="1"/>
          </p:cNvSpPr>
          <p:nvPr/>
        </p:nvSpPr>
        <p:spPr bwMode="auto">
          <a:xfrm>
            <a:off x="2169552" y="2354008"/>
            <a:ext cx="2304000" cy="4503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สอบทาน วิเคราะห์ ประเมินความมีประสิทธิภาพ ประสิทธิผลของการดำเนินงาน  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สอบทานความถูกต้อง ความเชื่อถือได้ของข้อมูลการเงิน การบัญชี 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สอบทานการควบคุมภายในและการบริหารความเสี่ยง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4) สอบทานระบบการดูแลรักษาและความปลอดภัยของทรัพย์สิน 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5) ให้คำปรึกษา แนะนำเกี่ยวกับกฎหมาย ระเบียบ ข้อบังคับ  มติคณะรัฐมนตรีที่เกี่ยวข้องกับการตรวจสอบภายใน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6) ประเมินความเสี่ยงเพื่อวางแผนการตรวจสอบ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7) ติดตามผลการตรวจสอบ 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8) ส่งเสริม  สนับสนุน  ประสานงานให้เกิดการพัฒนาคุณภาพงานตรวจสอบภายใน </a:t>
            </a:r>
          </a:p>
          <a:p>
            <a:pPr algn="thaiDist"/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3333" name="Text Box 3"/>
          <p:cNvSpPr txBox="1">
            <a:spLocks noChangeArrowheads="1"/>
          </p:cNvSpPr>
          <p:nvPr/>
        </p:nvSpPr>
        <p:spPr bwMode="auto">
          <a:xfrm>
            <a:off x="4420597" y="2321636"/>
            <a:ext cx="2304000" cy="4536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สอบทาน วิเคราะห์ ประเมินความมีประสิทธิภาพ ประสิทธิผลของการดำเนินงานตามแผนงาน งาน/โครงการที่มีความสำคัญต่อผลสำเร็จของนโยบาย ยุทธศาสตร์ของกระทรวง การควบคุมภายใน และการบริหารความเสี่ยง 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ให้คำปรึกษา แนะนำเกี่ยวกับกฎหมาย ระเบียบ ข้อบังคับ มติคณะรัฐมนตรีที่เกี่ยวข้องกับการตรวจสอบภายใน  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ติดตามผลการตรวจสอบ  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4) ประเมินความเสี่ยงเพื่อวางแผนการตรวจสอบ 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5) ส่งเสริม  สนับสนุน  ประสานงานให้เกิดการพัฒนาคุณภาพงานตรวจสอบภายใน 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6) สนับสนุนการปฏิบัติงานของคณะกรรมการตรวจสอบและประเมินผลประจำกระทรวง 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7) ปฏิบัติงานอื่นใดที่ได้รับมอบหมาย</a:t>
            </a: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73376" y="1732128"/>
            <a:ext cx="201452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ctr"/>
            <a:r>
              <a:rPr lang="th-TH" sz="1600" b="1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ฝ่ายบริหารทั่วไป</a:t>
            </a:r>
          </a:p>
          <a:p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2198646" y="1730097"/>
            <a:ext cx="216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กลุ่มตรวจสอบภายใน 1</a:t>
            </a:r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4511809" y="1730097"/>
            <a:ext cx="216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กลุ่มตรวจสอบภายใน 2</a:t>
            </a:r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6643702" y="2321636"/>
            <a:ext cx="2434185" cy="4036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1)สอบทาน วิเคราะห์ ประเมินความมีประสิทธิภาพ ประสิทธิผลของการดำเนินงานตามแผนงาน งาน/โครงการที่มีความสำคัญต่อผลสำเร็จของนโยบาย ยุทธศาสตร์ของกระทรวง การควบคุมภายใน และการบริหารความเสี่ยง 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ให้คำปรึกษา แนะนำเกี่ยวกับกฎหมาย ระเบียบ ข้อบังคับ มติคณะรัฐมนตรีที่เกี่ยวข้องกับการตรวจสอบภายใน  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ติดตามผลการตรวจสอบ  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4) ประเมินความเสี่ยงเพื่อวางแผนการตรวจสอบ 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5) ส่งเสริม  สนับสนุน  ประสานงานให้เกิดการพัฒนาคุณภาพงานตรวจสอบภายใน 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6) สนับสนุนการปฏิบัติงานของคณะกรรมการตรวจสอบและประเมินผลประจำกระทรวง 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7) ปฏิบัติงานอื่นใดที่ได้รับมอบหมาย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6816750" y="1743063"/>
            <a:ext cx="2232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กลุ่มตรวจสอบภายใน 3 </a:t>
            </a:r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8" name="Line 14"/>
          <p:cNvSpPr>
            <a:spLocks noChangeShapeType="1"/>
          </p:cNvSpPr>
          <p:nvPr/>
        </p:nvSpPr>
        <p:spPr bwMode="auto">
          <a:xfrm>
            <a:off x="5572132" y="1474890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9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6" y="345024"/>
            <a:ext cx="6357950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แผนภูมิโครงสร้างอำนาจหน้าที่ของสำนักบริหารกองทุนเพื่อช่วยเหลือเกษตรกรและรับเรื่องร้องเรียน 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317" name="Text Box 3"/>
          <p:cNvSpPr txBox="1">
            <a:spLocks noChangeArrowheads="1"/>
          </p:cNvSpPr>
          <p:nvPr/>
        </p:nvSpPr>
        <p:spPr bwMode="auto">
          <a:xfrm>
            <a:off x="3157538" y="700068"/>
            <a:ext cx="2828925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สำนักบริหารกองทุนเพื่อช่วยเหลือเกษตรกรและรับเรื่องร้องเรียน</a:t>
            </a:r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3318" name="Line 9"/>
          <p:cNvSpPr>
            <a:spLocks noChangeShapeType="1"/>
          </p:cNvSpPr>
          <p:nvPr/>
        </p:nvSpPr>
        <p:spPr bwMode="auto">
          <a:xfrm>
            <a:off x="1510676" y="1377951"/>
            <a:ext cx="6012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19" name="Line 10"/>
          <p:cNvSpPr>
            <a:spLocks noChangeShapeType="1"/>
          </p:cNvSpPr>
          <p:nvPr/>
        </p:nvSpPr>
        <p:spPr bwMode="auto">
          <a:xfrm>
            <a:off x="4530123" y="1157268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0" name="Line 11"/>
          <p:cNvSpPr>
            <a:spLocks noChangeShapeType="1"/>
          </p:cNvSpPr>
          <p:nvPr/>
        </p:nvSpPr>
        <p:spPr bwMode="auto">
          <a:xfrm>
            <a:off x="1510676" y="1385868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2" name="Line 13"/>
          <p:cNvSpPr>
            <a:spLocks noChangeShapeType="1"/>
          </p:cNvSpPr>
          <p:nvPr/>
        </p:nvSpPr>
        <p:spPr bwMode="auto">
          <a:xfrm>
            <a:off x="7521978" y="1385868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3" name="Line 14"/>
          <p:cNvSpPr>
            <a:spLocks noChangeShapeType="1"/>
          </p:cNvSpPr>
          <p:nvPr/>
        </p:nvSpPr>
        <p:spPr bwMode="auto">
          <a:xfrm>
            <a:off x="4537515" y="1385868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8" name="Text Box 6"/>
          <p:cNvSpPr txBox="1">
            <a:spLocks noChangeArrowheads="1"/>
          </p:cNvSpPr>
          <p:nvPr/>
        </p:nvSpPr>
        <p:spPr bwMode="auto">
          <a:xfrm>
            <a:off x="81916" y="2189744"/>
            <a:ext cx="2989886" cy="4525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ดำเนินการสนับสนุนงานฝ่ายเลขานุการของสำนักบริหารกองทุนเพื่อช่วยเหลือเกษตรกรและรับเรื่องร้องเรียน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ดำเนินงานเกี่ยวกับงานงบประมาณ แผนปฏิบัติงาน แผนงาน งานเผยแพร่และการประชาสัมพันธ์ของสำนักบริหารกองทุนเพื่อช่วยเหลือเกษตรกรและรับเรื่องร้องเรียน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จัดทำรายงานการรับ-จ่ายเงินของกองทุนสงเคราะห์เกษตรกรและกองทุนหมุนเวียนเพื่อการกู้ยืมแก่เกษตรกรและผู้ยากจน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4) ดำเนินงานเกี่ยวกับงานธุรการ งานการเงิน งานการเจ้าหน้าที่ งานพัสดุ งานยานพาหนะของสำนักบริหารกองทุนเพื่อช่วยเหลือเกษตรกรและรับเรื่องร้องเรียน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5) เป็นศูนย์ข้อมูลสารสนเทศของสำนักบริหารกองทุนเพื่อช่วยเหลือเกษตรกรและรับเรื่องร้องเรียน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3329" name="Text Box 7"/>
          <p:cNvSpPr txBox="1">
            <a:spLocks noChangeArrowheads="1"/>
          </p:cNvSpPr>
          <p:nvPr/>
        </p:nvSpPr>
        <p:spPr bwMode="auto">
          <a:xfrm>
            <a:off x="3106472" y="2250672"/>
            <a:ext cx="2965726" cy="4607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ดำเนินการให้ความช่วยเหลือเกษตรกรและ ผู้ยากจนตามระเบียบสำนักนายกรัฐมนตรี ว่าด้วยการช่วยเหลือเกษตรกรและผู้ยากจน พ.ศ. 2528 และระเบียบสำนักนายกรัฐมนตรี ว่าด้วยกองทุนหมุนเวียนเพื่อการกู้ยืมแก่เกษตรกรและผู้ยากจน พ.ศ. 2546 และ  กฎหมายอื่นที่เกี่ยวข้อง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ดำเนินการศึกษา วิเคราะห์ เพื่อเสนอแนะนโยบายมาตรการ และแผนงานในการให้ความช่วยเหลือเกษตรกรและผู้ยากจน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ดำเนินการตามนโยบาย มาตรการ และแผนงานในการให้ความช่วยเหลือเกษตรกรและผู้ยากจนตามที่คณะกรรมการช่วยเหลือเกษตรกรและผู้ยากจนกำหนด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4) ดำเนินงานเกี่ยวกับงานเลขานุการของคณะกรรมการช่วยเหลือเกษตรกรและผู้ยากจน คณะกรรมการและคณะอนุกรรมการอื่นๆ ที่เกี่ยวข้อง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3333" name="Text Box 3"/>
          <p:cNvSpPr txBox="1">
            <a:spLocks noChangeArrowheads="1"/>
          </p:cNvSpPr>
          <p:nvPr/>
        </p:nvSpPr>
        <p:spPr bwMode="auto">
          <a:xfrm>
            <a:off x="6095127" y="2254095"/>
            <a:ext cx="2880000" cy="395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ดำเนินการจัดทำแผนกลยุทธ์และทิศทางของกองทุนสงเคราะห์เกษตรกรให้เป็นไปตามพระราชบัญญัติกองทุนสงเคราะห์เกษตรกร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ดำเนินการศึกษา วิเคราะห์  ความเหมาะสมของโครงการที่ขอรับการสนับสนุนเงินกองทุนสงเคราะห์เกษตรกร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ดำเนินการเร่งรัด ติดตามการชำระหนี้และการแก้ไขปัญหาหนี้ โดยการปรับโครงสร้างหนี้ให้แก่ส่วนราชการและรัฐวิสาหกิจให้เป็นไปตามแผนการชำระหนี้ 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4) ดำเนินการเกี่ยวกับงานเลขานุการของคณะกรรมการสงเคราะห์เกษตรกรและคณะกรรมการและคณะอนุกรรมการอื่นๆ ที่เกี่ยวข้อง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5) ให้คำปรึกษาส่วนราชการและรัฐวิสาหกิจเกี่ยวกับการใช้จ่ายเงินกองทุนสงเคราะห์เกษตรกร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81916" y="1639303"/>
            <a:ext cx="288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ct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ฝ่ายบริหารทั่วไป</a:t>
            </a:r>
          </a:p>
          <a:p>
            <a:pPr algn="ctr"/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3095970" y="1636287"/>
            <a:ext cx="288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กลุ่มช่วยเหลือเกษตรกรและผู้ยากจน</a:t>
            </a:r>
          </a:p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6087818" y="1637272"/>
            <a:ext cx="288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กลุ่มบริหารกองทุนสงเคราะห์เกษตรกร</a:t>
            </a:r>
          </a:p>
        </p:txBody>
      </p:sp>
      <p:sp>
        <p:nvSpPr>
          <p:cNvPr id="16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6" y="345024"/>
            <a:ext cx="7143768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แผนภูมิโครงสร้างอำนาจหน้าที่ของสำนักบริหารกองทุนเพื่อช่วยเหลือเกษตรกรและรับเรื่องร้องเรียน (ต่อ) 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317" name="Text Box 3"/>
          <p:cNvSpPr txBox="1">
            <a:spLocks noChangeArrowheads="1"/>
          </p:cNvSpPr>
          <p:nvPr/>
        </p:nvSpPr>
        <p:spPr bwMode="auto">
          <a:xfrm>
            <a:off x="3157538" y="700068"/>
            <a:ext cx="2828925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สำนักบริหารกองทุนเพื่อช่วยเหลือเกษตรกรและรับเรื่องร้องเรียน</a:t>
            </a:r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3318" name="Line 9"/>
          <p:cNvSpPr>
            <a:spLocks noChangeShapeType="1"/>
          </p:cNvSpPr>
          <p:nvPr/>
        </p:nvSpPr>
        <p:spPr bwMode="auto">
          <a:xfrm>
            <a:off x="2203338" y="1377951"/>
            <a:ext cx="4680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19" name="Line 10"/>
          <p:cNvSpPr>
            <a:spLocks noChangeShapeType="1"/>
          </p:cNvSpPr>
          <p:nvPr/>
        </p:nvSpPr>
        <p:spPr bwMode="auto">
          <a:xfrm>
            <a:off x="4530123" y="1157268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0" name="Line 11"/>
          <p:cNvSpPr>
            <a:spLocks noChangeShapeType="1"/>
          </p:cNvSpPr>
          <p:nvPr/>
        </p:nvSpPr>
        <p:spPr bwMode="auto">
          <a:xfrm>
            <a:off x="2203338" y="1385868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2" name="Line 13"/>
          <p:cNvSpPr>
            <a:spLocks noChangeShapeType="1"/>
          </p:cNvSpPr>
          <p:nvPr/>
        </p:nvSpPr>
        <p:spPr bwMode="auto">
          <a:xfrm>
            <a:off x="6882466" y="1385868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8" name="Text Box 6"/>
          <p:cNvSpPr txBox="1">
            <a:spLocks noChangeArrowheads="1"/>
          </p:cNvSpPr>
          <p:nvPr/>
        </p:nvSpPr>
        <p:spPr bwMode="auto">
          <a:xfrm>
            <a:off x="774578" y="2189744"/>
            <a:ext cx="2989886" cy="4525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อำนวยการและประสานงานในการพัฒนาและส่งเสริม ช่วยเหลือ  สนับสนุน ฟื้นฟูอาชีพให้กับสถาบันเกษตรกร และเกษตรกรลูกหนี้กองทุนสงเคราะห์เกษตรกร และเกษตรกรและผู้ยากจนลูกหนี้กองทุนหมุนเวียนเพื่อการกู้ยืมแก่เกษตรกรและผู้ยากจน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ดำเนินการเร่งรัด ติดตามประเมินผลการใช้จ่ายเงินกองทุนสงเคราะห์เกษตรกรในการส่งเสริมการผลิต การพยุงราคา และการจำหน่ายผลผลิตเกษตรกรรมขั้นต้นและผลิตภัณฑ์อาหารและการดำเนินการให้ความช่วยเหลือเกษตรกรและผู้ยากจน รวมทั้งการพัฒนาและส่งเสริมช่วยเหลือสนับสนุนฟื้นฟูอาชีพให้กับเกษตรกรและผู้ยากจนลูกหนี้กองทุนหมุนเวียนเพื่อการกู้ยืมแก่เกษตรกรและผู้ยากจน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 ดำเนินการรวบรวมจัดทำฐานข้อมูลลูกหนี้กองทุนสงเคราะห์เกษตรกร และลูกหนี้กองทุนหมุนเวียนเพื่อการกู้ยืมแก่เกษตรกรและผู้ยากจน รวมทั้งรายงานสถิติผลการดำเนินการช่วยเหลือ</a:t>
            </a:r>
          </a:p>
        </p:txBody>
      </p:sp>
      <p:sp>
        <p:nvSpPr>
          <p:cNvPr id="13333" name="Text Box 3"/>
          <p:cNvSpPr txBox="1">
            <a:spLocks noChangeArrowheads="1"/>
          </p:cNvSpPr>
          <p:nvPr/>
        </p:nvSpPr>
        <p:spPr bwMode="auto">
          <a:xfrm>
            <a:off x="5436565" y="2254095"/>
            <a:ext cx="2880000" cy="395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เป็นศูนย์กลางในการประสานการแก้ไขปัญหาตามข้อร้องเรียนของประชาชน ประจำกระทรวงเกษตรและสหกรณ์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เป็นศูนย์กลางในการแก้ไขปัญหาการชุมนุมร้องเรียนของเกษตรกรและผู้ยากจนประจำกระทรวงเกษตรและสหกรณ์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ดำเนินการเร่งรัด ติดตาม และประเมินผล การรับเรื่องร้องเรียนและการชุมนุมร้องเรียนของเกษตรกร</a:t>
            </a:r>
            <a:br>
              <a:rPr lang="th-TH" sz="1400" dirty="0">
                <a:latin typeface="TH SarabunIT๙" pitchFamily="34" charset="-34"/>
                <a:cs typeface="TH SarabunIT๙" pitchFamily="34" charset="-34"/>
              </a:rPr>
            </a:b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และผู้ยากจน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4) ดำเนินการรวบรวมจัดทำฐานข้อมูล รายงานสถิติผลการดำเนินการแก้ไข ปัญหาการร้องเรียน การชุมนุม ร้องเรียน</a:t>
            </a:r>
            <a:br>
              <a:rPr lang="th-TH" sz="1400" dirty="0">
                <a:latin typeface="TH SarabunIT๙" pitchFamily="34" charset="-34"/>
                <a:cs typeface="TH SarabunIT๙" pitchFamily="34" charset="-34"/>
              </a:rPr>
            </a:b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ของเกษตรกรและผู้ยากจน</a:t>
            </a: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774578" y="1639303"/>
            <a:ext cx="288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กลุ่มติดตามและพัฒนาฟื้นฟูอาชีพเกษตรกรและผู้ยากจน</a:t>
            </a:r>
          </a:p>
          <a:p>
            <a:pPr algn="ctr"/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5429256" y="1637272"/>
            <a:ext cx="288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กลุ่มรับเรื่องร้องเรียน</a:t>
            </a:r>
          </a:p>
        </p:txBody>
      </p:sp>
      <p:sp>
        <p:nvSpPr>
          <p:cNvPr id="14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6" y="345024"/>
            <a:ext cx="6357950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แผนภูมิโครงสร้างอำนาจหน้าที่ของสำนักแผนงานและโครงการพิเศษ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317" name="Text Box 3"/>
          <p:cNvSpPr txBox="1">
            <a:spLocks noChangeArrowheads="1"/>
          </p:cNvSpPr>
          <p:nvPr/>
        </p:nvSpPr>
        <p:spPr bwMode="auto">
          <a:xfrm>
            <a:off x="2987824" y="700068"/>
            <a:ext cx="2828925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สำนักแผนงานและโครงการพิเศษ</a:t>
            </a:r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3318" name="Line 9"/>
          <p:cNvSpPr>
            <a:spLocks noChangeShapeType="1"/>
          </p:cNvSpPr>
          <p:nvPr/>
        </p:nvSpPr>
        <p:spPr bwMode="auto">
          <a:xfrm>
            <a:off x="1154972" y="1372298"/>
            <a:ext cx="6372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19" name="Line 10"/>
          <p:cNvSpPr>
            <a:spLocks noChangeShapeType="1"/>
          </p:cNvSpPr>
          <p:nvPr/>
        </p:nvSpPr>
        <p:spPr bwMode="auto">
          <a:xfrm>
            <a:off x="4417474" y="1157268"/>
            <a:ext cx="0" cy="4680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0" name="Line 11"/>
          <p:cNvSpPr>
            <a:spLocks noChangeShapeType="1"/>
          </p:cNvSpPr>
          <p:nvPr/>
        </p:nvSpPr>
        <p:spPr bwMode="auto">
          <a:xfrm>
            <a:off x="1151593" y="1385868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2" name="Line 13"/>
          <p:cNvSpPr>
            <a:spLocks noChangeShapeType="1"/>
          </p:cNvSpPr>
          <p:nvPr/>
        </p:nvSpPr>
        <p:spPr bwMode="auto">
          <a:xfrm>
            <a:off x="7521978" y="1385868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8" name="Text Box 6"/>
          <p:cNvSpPr txBox="1">
            <a:spLocks noChangeArrowheads="1"/>
          </p:cNvSpPr>
          <p:nvPr/>
        </p:nvSpPr>
        <p:spPr bwMode="auto">
          <a:xfrm>
            <a:off x="81916" y="2189744"/>
            <a:ext cx="2492140" cy="4525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งานสารบรรณ 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</a:t>
            </a:r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)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งานแผนงานและงบประมาณของสำนัก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</a:t>
            </a:r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)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งานพัสดุ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</a:t>
            </a:r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)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งานการเจ้าหน้าที่และพัฒนาบุคลากร 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5</a:t>
            </a:r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)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งานยานพาหนะ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6</a:t>
            </a:r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)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พัฒนาระบบบริหารของสำนักงาน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7</a:t>
            </a:r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)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ปฏิบัติงานอื่น ๆ ที่ได้รับมอบหมาย</a:t>
            </a:r>
          </a:p>
        </p:txBody>
      </p:sp>
      <p:sp>
        <p:nvSpPr>
          <p:cNvPr id="13329" name="Text Box 7"/>
          <p:cNvSpPr txBox="1">
            <a:spLocks noChangeArrowheads="1"/>
          </p:cNvSpPr>
          <p:nvPr/>
        </p:nvSpPr>
        <p:spPr bwMode="auto">
          <a:xfrm>
            <a:off x="2699792" y="2250673"/>
            <a:ext cx="3286670" cy="4490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35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1) ศึกษา วิเคราะห์ เสนอ</a:t>
            </a:r>
            <a:r>
              <a:rPr lang="th-TH" sz="1350" dirty="0" smtClean="0">
                <a:latin typeface="TH SarabunIT๙" pitchFamily="34" charset="-34"/>
                <a:cs typeface="TH SarabunIT๙" pitchFamily="34" charset="-34"/>
              </a:rPr>
              <a:t>ความเห็นและ</a:t>
            </a:r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เข้าร่วมใน</a:t>
            </a:r>
            <a:r>
              <a:rPr lang="th-TH" sz="1350" dirty="0" err="1">
                <a:latin typeface="TH SarabunIT๙" pitchFamily="34" charset="-34"/>
                <a:cs typeface="TH SarabunIT๙" pitchFamily="34" charset="-34"/>
              </a:rPr>
              <a:t>การจัด</a:t>
            </a:r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ทำแผนงานโครงการเชิงบูรณาการ เพื่อให้สอดคล้องกับนโยบายระดับชาติและระดับกระทรวง</a:t>
            </a:r>
          </a:p>
          <a:p>
            <a:pPr algn="thaiDist"/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2) </a:t>
            </a:r>
            <a:r>
              <a:rPr lang="th-TH" sz="1350" dirty="0" smtClean="0">
                <a:latin typeface="TH SarabunIT๙" pitchFamily="34" charset="-34"/>
                <a:cs typeface="TH SarabunIT๙" pitchFamily="34" charset="-34"/>
              </a:rPr>
              <a:t>ศึกษา </a:t>
            </a:r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วิเคราะห์ ประมวลจัดทำแผนปฏิบัติการและแผนปฏิบัติราชการ ของสำนักงานปลัดกระทรวงเกษตรและสหกรณ์ ให้สอดคล้องกับยุทธศาสตร์ของกระทรวงเกษตรและสหกรณ์ และยุทธศาสตร์ชาติ</a:t>
            </a:r>
          </a:p>
          <a:p>
            <a:pPr algn="thaiDist"/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3) </a:t>
            </a:r>
            <a:r>
              <a:rPr lang="th-TH" sz="1350" dirty="0" smtClean="0">
                <a:latin typeface="TH SarabunIT๙" pitchFamily="34" charset="-34"/>
                <a:cs typeface="TH SarabunIT๙" pitchFamily="34" charset="-34"/>
              </a:rPr>
              <a:t>ศึกษา </a:t>
            </a:r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วิเคราะห์ แปลงนโยบายและแผนไปสู่การปฏิบัติในส่วนของ สำนักงานปลัดกระทรวงเกษตรและสหกรณ์</a:t>
            </a:r>
          </a:p>
          <a:p>
            <a:pPr algn="thaiDist"/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4) </a:t>
            </a:r>
            <a:r>
              <a:rPr lang="th-TH" sz="1350" dirty="0" smtClean="0">
                <a:latin typeface="TH SarabunIT๙" pitchFamily="34" charset="-34"/>
                <a:cs typeface="TH SarabunIT๙" pitchFamily="34" charset="-34"/>
              </a:rPr>
              <a:t>ศึกษา </a:t>
            </a:r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วิเคราะห์ ประมวลจัดทำแผนปฏิบัติการของสำนักแผนงานและโครงการพิเศษ</a:t>
            </a:r>
          </a:p>
          <a:p>
            <a:pPr algn="thaiDist"/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5) </a:t>
            </a:r>
            <a:r>
              <a:rPr lang="th-TH" sz="1350" dirty="0" smtClean="0">
                <a:latin typeface="TH SarabunIT๙" pitchFamily="34" charset="-34"/>
                <a:cs typeface="TH SarabunIT๙" pitchFamily="34" charset="-34"/>
              </a:rPr>
              <a:t>ศึกษา </a:t>
            </a:r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วิเคราะห์และจัดทำคำของบประมาณประจำปีเอกสารชี้แจงคณะกรรมาธิการ ของสำนักงานปลัดกระทรวงเกษตรและสหกรณ์</a:t>
            </a:r>
          </a:p>
          <a:p>
            <a:pPr algn="thaiDist"/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6) </a:t>
            </a:r>
            <a:r>
              <a:rPr lang="th-TH" sz="1350" dirty="0" smtClean="0">
                <a:latin typeface="TH SarabunIT๙" pitchFamily="34" charset="-34"/>
                <a:cs typeface="TH SarabunIT๙" pitchFamily="34" charset="-34"/>
              </a:rPr>
              <a:t>วิเคราะห์</a:t>
            </a:r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และจัดทำแผนจัดสรรงบประมาณประจำปีของสำนักงานปลัดกระทรวงเกษตรและสหกรณ์</a:t>
            </a:r>
          </a:p>
          <a:p>
            <a:pPr algn="thaiDist"/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7) </a:t>
            </a:r>
            <a:r>
              <a:rPr lang="th-TH" sz="1350" dirty="0" smtClean="0">
                <a:latin typeface="TH SarabunIT๙" pitchFamily="34" charset="-34"/>
                <a:cs typeface="TH SarabunIT๙" pitchFamily="34" charset="-34"/>
              </a:rPr>
              <a:t>วิเคราะห์</a:t>
            </a:r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และจัดทำแผนปฏิบัติงานและแผนการใช้จ่ายงบประมาณของสำนักงานปลัดกระทรวงเกษตรและสหกรณ์</a:t>
            </a:r>
          </a:p>
          <a:p>
            <a:pPr algn="thaiDist"/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8) </a:t>
            </a:r>
            <a:r>
              <a:rPr lang="th-TH" sz="1350" dirty="0" smtClean="0">
                <a:latin typeface="TH SarabunIT๙" pitchFamily="34" charset="-34"/>
                <a:cs typeface="TH SarabunIT๙" pitchFamily="34" charset="-34"/>
              </a:rPr>
              <a:t>ศึกษา </a:t>
            </a:r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วิเคราะห์และจัดทำค่าใช้จ่ายผลผลิตใน</a:t>
            </a:r>
            <a:r>
              <a:rPr lang="th-TH" sz="1350" dirty="0" err="1">
                <a:latin typeface="TH SarabunIT๙" pitchFamily="34" charset="-34"/>
                <a:cs typeface="TH SarabunIT๙" pitchFamily="34" charset="-34"/>
              </a:rPr>
              <a:t>การจัด</a:t>
            </a:r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ทำงบประมาณรายจ่ายประจำปี ของสำนักงานปลัดกระทรวงเกษตรและสหกรณ์</a:t>
            </a:r>
          </a:p>
          <a:p>
            <a:pPr algn="thaiDist"/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9) </a:t>
            </a:r>
            <a:r>
              <a:rPr lang="th-TH" sz="1350" dirty="0" smtClean="0">
                <a:latin typeface="TH SarabunIT๙" pitchFamily="34" charset="-34"/>
                <a:cs typeface="TH SarabunIT๙" pitchFamily="34" charset="-34"/>
              </a:rPr>
              <a:t>ปฏิบัติงาน</a:t>
            </a:r>
            <a:r>
              <a:rPr lang="th-TH" sz="1350" dirty="0">
                <a:latin typeface="TH SarabunIT๙" pitchFamily="34" charset="-34"/>
                <a:cs typeface="TH SarabunIT๙" pitchFamily="34" charset="-34"/>
              </a:rPr>
              <a:t>อื่น ๆ ที่ได้รับมอบหมาย</a:t>
            </a:r>
          </a:p>
          <a:p>
            <a:pPr algn="thaiDist"/>
            <a:endParaRPr lang="th-TH" sz="135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35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3333" name="Text Box 3"/>
          <p:cNvSpPr txBox="1">
            <a:spLocks noChangeArrowheads="1"/>
          </p:cNvSpPr>
          <p:nvPr/>
        </p:nvSpPr>
        <p:spPr bwMode="auto">
          <a:xfrm>
            <a:off x="6087818" y="2254095"/>
            <a:ext cx="2887309" cy="395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1) ศึกษา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วิเคราะห์ กำหนดกรอบแผนงาน พร้อมทั้งวิเคราะห์และจัดทำรายงานการติดตามและประเมินผลการดำเนินงานของสำนักงานปลัดกระทรวงเกษตรและสหกรณ์ ตามภารกิจ กฎหมาย ระเบียบ มติคณะรัฐมนตรี หรือกฎหมายที่เกี่ยวข้องรวมทั้งตามที่หน่วยงานกลางและหน่วยงานที่เกี่ยวข้อง</a:t>
            </a:r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กำหนด</a:t>
            </a:r>
          </a:p>
          <a:p>
            <a:pPr algn="thaiDist"/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2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) ปรับปรุง พัฒนารูปแบบ และระบบการรายงาน การติดตามและประเมินผลของสำนักงานปลัดกระทรวงเกษตรและสหกรณ์ ให้สอดคล้องกับภารกิจและตอบสนองต่อความต้องการใช้</a:t>
            </a:r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ประโยชน์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3)ศึกษา วิเคราะห์ กำหนดกรอบแผนงานการติดตามและประเมินผล งาน/โครงการสำคัญ ของสำนักงานปลัดกระทรวงเกษตรและสหกรณ์ และที่ได้รับมอบหมาย พร้อมทั้งวิเคราะห์และจัดทำรายงาน </a:t>
            </a:r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เพื่อ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นำเสนอผู้บริหาร ปรับปรุงและพัฒนางาน/โครงการให้มีประสิทธิภาพและประสิทธิผลยิ่งขึ้น</a:t>
            </a:r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 </a:t>
            </a:r>
            <a:endParaRPr lang="th-TH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4) ปฏิบัติงานอื่น ๆ ที่ได้รับมอบหมาย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109295" y="1636287"/>
            <a:ext cx="249214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ct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ฝ่ายบริหารทั่วไป</a:t>
            </a:r>
          </a:p>
          <a:p>
            <a:pPr algn="ctr"/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2697637" y="1633866"/>
            <a:ext cx="328667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กลุ่มแผนงาน</a:t>
            </a:r>
          </a:p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6080509" y="1637272"/>
            <a:ext cx="2887309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กลุ่มติดตามและประเมินผล</a:t>
            </a:r>
          </a:p>
        </p:txBody>
      </p:sp>
      <p:sp>
        <p:nvSpPr>
          <p:cNvPr id="15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6" y="345024"/>
            <a:ext cx="6357950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แผนภูมิโครงสร้างอำนาจหน้าที่ของสำนักแผนงานและโครงการพิเศษ (ต่อ)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317" name="Text Box 3"/>
          <p:cNvSpPr txBox="1">
            <a:spLocks noChangeArrowheads="1"/>
          </p:cNvSpPr>
          <p:nvPr/>
        </p:nvSpPr>
        <p:spPr bwMode="auto">
          <a:xfrm>
            <a:off x="3157538" y="700068"/>
            <a:ext cx="2828925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สำนักแผนงานและโครงการพิเศษ</a:t>
            </a:r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3318" name="Line 9"/>
          <p:cNvSpPr>
            <a:spLocks noChangeShapeType="1"/>
          </p:cNvSpPr>
          <p:nvPr/>
        </p:nvSpPr>
        <p:spPr bwMode="auto">
          <a:xfrm>
            <a:off x="1510676" y="1377951"/>
            <a:ext cx="6012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19" name="Line 10"/>
          <p:cNvSpPr>
            <a:spLocks noChangeShapeType="1"/>
          </p:cNvSpPr>
          <p:nvPr/>
        </p:nvSpPr>
        <p:spPr bwMode="auto">
          <a:xfrm>
            <a:off x="4530123" y="1157268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0" name="Line 11"/>
          <p:cNvSpPr>
            <a:spLocks noChangeShapeType="1"/>
          </p:cNvSpPr>
          <p:nvPr/>
        </p:nvSpPr>
        <p:spPr bwMode="auto">
          <a:xfrm>
            <a:off x="1510676" y="1385868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2" name="Line 13"/>
          <p:cNvSpPr>
            <a:spLocks noChangeShapeType="1"/>
          </p:cNvSpPr>
          <p:nvPr/>
        </p:nvSpPr>
        <p:spPr bwMode="auto">
          <a:xfrm>
            <a:off x="7521978" y="1385868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3" name="Line 14"/>
          <p:cNvSpPr>
            <a:spLocks noChangeShapeType="1"/>
          </p:cNvSpPr>
          <p:nvPr/>
        </p:nvSpPr>
        <p:spPr bwMode="auto">
          <a:xfrm>
            <a:off x="3157538" y="1407687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8" name="Text Box 6"/>
          <p:cNvSpPr txBox="1">
            <a:spLocks noChangeArrowheads="1"/>
          </p:cNvSpPr>
          <p:nvPr/>
        </p:nvSpPr>
        <p:spPr bwMode="auto">
          <a:xfrm>
            <a:off x="81916" y="2189744"/>
            <a:ext cx="1753780" cy="4525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ศึกษา วิเคราะห์ เพื่อประมวลจัดทำแผนงาน โครงการตามนโยบายสำคัญที่ได้รับมอบหมาย และวางระบบการกำกับดูแลการบริหารจัดการโครงการ และงบประมาณ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</a:t>
            </a:r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)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จัดทำโครงการและแผนปฏิบัติเชิงบูรณาการ โครงการตามนโยบาย โครงการบูรณาการจังหวัดชายแดนภาคใต้ โครงการด้านความมั่นคง โครงการด้านพัฒนาสังคม โครงการด้านแรงงาน และโครงการพิเศษ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</a:t>
            </a:r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ประสาน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การทำงานกับส่วนราชการและหน่วยงานที่</a:t>
            </a:r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เกี่ยวข้องเพื่อ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ขับเคลื่อนการดำเนินโครงการ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</a:t>
            </a:r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)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ติดตามและรายงานผลการดำเนินโครงการ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5</a:t>
            </a:r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)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ปฏิบัติงาน</a:t>
            </a:r>
            <a:r>
              <a:rPr lang="th-TH" sz="1400" dirty="0" err="1" smtClean="0">
                <a:latin typeface="TH SarabunIT๙" pitchFamily="34" charset="-34"/>
                <a:cs typeface="TH SarabunIT๙" pitchFamily="34" charset="-34"/>
              </a:rPr>
              <a:t>อื่นๆ</a:t>
            </a:r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ที่ได้รับมอบหมาย</a:t>
            </a:r>
          </a:p>
        </p:txBody>
      </p:sp>
      <p:sp>
        <p:nvSpPr>
          <p:cNvPr id="13329" name="Text Box 7"/>
          <p:cNvSpPr txBox="1">
            <a:spLocks noChangeArrowheads="1"/>
          </p:cNvSpPr>
          <p:nvPr/>
        </p:nvSpPr>
        <p:spPr bwMode="auto">
          <a:xfrm>
            <a:off x="1967640" y="2250673"/>
            <a:ext cx="1872208" cy="4607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1) แปลงนโยบายของสำนักงานปลัดกระทรวงเกษตรและสหกรณ์เป็นแผนปฏิบัติงานของสำนักงานเกษตรและสหกรณ์จังหวัด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2)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จัดทำ</a:t>
            </a: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คำของบประมาณ แผนการจัดสรรงบประมาณของสำนักงานเกษตรและสหกรณ์จังหวัด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3)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ติดตาม</a:t>
            </a: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ผลการดำเนินการของสำนักงานเกษตรและสหกรณ์จังหวัด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4)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ประสาน</a:t>
            </a: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สนับสนุน</a:t>
            </a:r>
            <a:r>
              <a:rPr lang="th-TH" sz="1400" dirty="0" err="1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การจัด</a:t>
            </a: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ทำยุทธศาสตร์การเกษตรและสหกรณ์ของจังหวัด  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5)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พัฒนา</a:t>
            </a: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ข้อมูลสารสนเทศของสำนักงานเกษตรและสหกรณ์จังหวัด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6)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ปฏิบัติงาน</a:t>
            </a: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อื่น ๆ ที่ได้รับมอบหมาย</a:t>
            </a: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3333" name="Text Box 3"/>
          <p:cNvSpPr txBox="1">
            <a:spLocks noChangeArrowheads="1"/>
          </p:cNvSpPr>
          <p:nvPr/>
        </p:nvSpPr>
        <p:spPr bwMode="auto">
          <a:xfrm>
            <a:off x="4003246" y="2254095"/>
            <a:ext cx="1656184" cy="395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จัดทำแผนป้องกันและแก้ไขปัญหาภัยธรรมชาติ</a:t>
            </a:r>
          </a:p>
          <a:p>
            <a:pPr algn="thaiDist"/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2)ติดตาม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สถานการณ์ภัยธรรมชาติ เพื่อการแจ้งเตือน</a:t>
            </a:r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ภัยการ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เตรียมความพร้อมรับสถานการณ์ ทั้งก่อนเกิดภัย ระหว่างเกิดภัย </a:t>
            </a:r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และเมื่อ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เกิดภัย</a:t>
            </a:r>
          </a:p>
          <a:p>
            <a:pPr algn="thaiDist"/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3)การ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ช่วยเหลือเกษตรกรผู้ประสบภัยธรรมชาติ </a:t>
            </a:r>
          </a:p>
          <a:p>
            <a:pPr algn="thaiDist"/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4)</a:t>
            </a:r>
            <a:r>
              <a:rPr lang="th-TH" sz="1400" dirty="0" err="1" smtClean="0">
                <a:latin typeface="TH SarabunIT๙" pitchFamily="34" charset="-34"/>
                <a:cs typeface="TH SarabunIT๙" pitchFamily="34" charset="-34"/>
              </a:rPr>
              <a:t>การ</a:t>
            </a:r>
            <a:r>
              <a:rPr lang="th-TH" sz="1400" dirty="0" err="1">
                <a:latin typeface="TH SarabunIT๙" pitchFamily="34" charset="-34"/>
                <a:cs typeface="TH SarabunIT๙" pitchFamily="34" charset="-34"/>
              </a:rPr>
              <a:t>จัด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ระบบฐานข้อมูลปฏิบัติงานประจำศูนย์ป้องกันและแก้ไขปัญหาด้านการเกษตร</a:t>
            </a:r>
          </a:p>
          <a:p>
            <a:pPr algn="thaiDist"/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5)ปฏิบัติงาน</a:t>
            </a:r>
            <a:r>
              <a:rPr lang="th-TH" sz="1400" dirty="0" err="1" smtClean="0">
                <a:latin typeface="TH SarabunIT๙" pitchFamily="34" charset="-34"/>
                <a:cs typeface="TH SarabunIT๙" pitchFamily="34" charset="-34"/>
              </a:rPr>
              <a:t>อื่นๆ</a:t>
            </a:r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ที่ได้รับมอบหมาย</a:t>
            </a: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81916" y="1639303"/>
            <a:ext cx="175378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ct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กลุ่มโครงการพิเศษ</a:t>
            </a:r>
          </a:p>
          <a:p>
            <a:pPr algn="ctr"/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1967640" y="1636287"/>
            <a:ext cx="1872208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กลุ่มเกษตรและสหกรณ์จังหวัด</a:t>
            </a:r>
          </a:p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3995937" y="1637272"/>
            <a:ext cx="1656184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กลุ่มป้องกันและแก้ไขปัญหาภัยธรรมชาติ</a:t>
            </a:r>
          </a:p>
        </p:txBody>
      </p:sp>
      <p:sp>
        <p:nvSpPr>
          <p:cNvPr id="17" name="Text Box 7"/>
          <p:cNvSpPr txBox="1">
            <a:spLocks noChangeArrowheads="1"/>
          </p:cNvSpPr>
          <p:nvPr/>
        </p:nvSpPr>
        <p:spPr bwMode="auto">
          <a:xfrm>
            <a:off x="5688758" y="2278964"/>
            <a:ext cx="3177505" cy="4607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1) ประสานและเตรียมการในการติดตามและรับสนองพระราชดำริร่วมกับหน่วยงานในส่วนกลางและส่วนภูมิภาคของกระทรวงเกษตรและสหกรณ์ 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2)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ประมวล</a:t>
            </a: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แนวพระราชดำริและโครงการอันเนื่องมาจากพระราชดำริด้านการเกษตรทุก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สาขา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3) อำนวยการและสนับสนุน</a:t>
            </a:r>
            <a:r>
              <a:rPr lang="th-TH" sz="1400" dirty="0" err="1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การจัด</a:t>
            </a: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ทำแผนยุทธศาสตร์ แผนปฏิบัติการ และงบประมาณเพื่อดำเนินงานโครงการอันเนื่องมาจากพระราชดำริของกระทรวงเกษตรและสหกรณ์ รวมทั้งประสานนโยบายและแผนไปสู่การปฏิบัติให้สอดคล้องและบรรลุผลสัมฤทธิ์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4)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ประสาน</a:t>
            </a: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การดำเนินงานกับส่วนราชการและหน่วยงานต่าง ๆ ของกระทรวงเกษตรและสหกรณ์ และหน่วยงานอื่นที่เกี่ยวข้อง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5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) </a:t>
            </a: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ขยายผลและเผยแพร่ประชาสัมพันธ์การดำเนินงาน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โครงการอัน</a:t>
            </a: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เนื่องมาจากพระราชดำริของกระทรวงเกษตรและสหกรณ์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6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) </a:t>
            </a: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ติดตามและประเมินผลการดำเนินงานโครงการพระราชดำริ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ของส่วน</a:t>
            </a: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ราชการในสังกัดกระทรวงเกษตรและสหกรณ์ทั้งในส่วนกลางและส่วนภูมิภาค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7)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ปฏิบัติงาน</a:t>
            </a: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ร่วมกับหรือสนับสนุนการปฏิบัติงานของหน่วยงานอื่นที่เกี่ยวข้องหรือได้รับมอบหมาย</a:t>
            </a: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8" name="Text Box 2"/>
          <p:cNvSpPr txBox="1">
            <a:spLocks noChangeArrowheads="1"/>
          </p:cNvSpPr>
          <p:nvPr/>
        </p:nvSpPr>
        <p:spPr bwMode="auto">
          <a:xfrm>
            <a:off x="5808210" y="1636287"/>
            <a:ext cx="3177505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r>
              <a:rPr lang="th-TH" sz="1600" b="1" dirty="0" smtClean="0"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กลุ่มประสานงานโครงการพระราชดำริ</a:t>
            </a:r>
            <a:endParaRPr lang="th-TH" sz="1600" b="1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9" name="Text Box 78"/>
          <p:cNvSpPr txBox="1">
            <a:spLocks noChangeArrowheads="1"/>
          </p:cNvSpPr>
          <p:nvPr/>
        </p:nvSpPr>
        <p:spPr bwMode="auto">
          <a:xfrm>
            <a:off x="3020524" y="6407370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6" y="416462"/>
            <a:ext cx="5643570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แผนภูมิโครงสร้างอำนาจหน้าที่ของสำนักพัฒนาระบบบริหาร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317" name="Text Box 3"/>
          <p:cNvSpPr txBox="1">
            <a:spLocks noChangeArrowheads="1"/>
          </p:cNvSpPr>
          <p:nvPr/>
        </p:nvSpPr>
        <p:spPr bwMode="auto">
          <a:xfrm>
            <a:off x="3090863" y="782383"/>
            <a:ext cx="2828925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สำนักพัฒนาระบบบริหาร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18" name="Line 9"/>
          <p:cNvSpPr>
            <a:spLocks noChangeShapeType="1"/>
          </p:cNvSpPr>
          <p:nvPr/>
        </p:nvSpPr>
        <p:spPr bwMode="auto">
          <a:xfrm>
            <a:off x="1142976" y="1468183"/>
            <a:ext cx="6768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19" name="Line 10"/>
          <p:cNvSpPr>
            <a:spLocks noChangeShapeType="1"/>
          </p:cNvSpPr>
          <p:nvPr/>
        </p:nvSpPr>
        <p:spPr bwMode="auto">
          <a:xfrm>
            <a:off x="4500563" y="12395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0" name="Line 11"/>
          <p:cNvSpPr>
            <a:spLocks noChangeShapeType="1"/>
          </p:cNvSpPr>
          <p:nvPr/>
        </p:nvSpPr>
        <p:spPr bwMode="auto">
          <a:xfrm>
            <a:off x="1142976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2" name="Line 13"/>
          <p:cNvSpPr>
            <a:spLocks noChangeShapeType="1"/>
          </p:cNvSpPr>
          <p:nvPr/>
        </p:nvSpPr>
        <p:spPr bwMode="auto">
          <a:xfrm>
            <a:off x="7920061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3" name="Line 14"/>
          <p:cNvSpPr>
            <a:spLocks noChangeShapeType="1"/>
          </p:cNvSpPr>
          <p:nvPr/>
        </p:nvSpPr>
        <p:spPr bwMode="auto">
          <a:xfrm>
            <a:off x="2983446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8" name="Text Box 6"/>
          <p:cNvSpPr txBox="1">
            <a:spLocks noChangeArrowheads="1"/>
          </p:cNvSpPr>
          <p:nvPr/>
        </p:nvSpPr>
        <p:spPr bwMode="auto">
          <a:xfrm>
            <a:off x="57150" y="2354008"/>
            <a:ext cx="1728768" cy="4218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1) ปฏิบัติงานด้านสารบรรณ และบริหารทั่วไป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2) ปฏิบัติงานด้านแผนงานและงบประมาณ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3) ปฏิบัติงานด้านการเงิน และบัญชี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4) ปฏิบัติงานด้านพัสดุ 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5) ควบคุมดูแลงานยานพาหนะ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6) ปฏิบัติงานร่วมกับหรือสนับสนุนการปฏิบัติงานอื่นที่เกี่ยวข้องหรือที่ได้รับมอบหมาย</a:t>
            </a:r>
          </a:p>
          <a:p>
            <a:pPr algn="thaiDist"/>
            <a:endParaRPr lang="en-US" sz="1400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3329" name="Text Box 7"/>
          <p:cNvSpPr txBox="1">
            <a:spLocks noChangeArrowheads="1"/>
          </p:cNvSpPr>
          <p:nvPr/>
        </p:nvSpPr>
        <p:spPr bwMode="auto">
          <a:xfrm>
            <a:off x="1885931" y="2354008"/>
            <a:ext cx="2152665" cy="4503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3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1) ศึกษา เสนอแนะ ให้คำปรึกษา และดำเนินงานเกี่ยวกับการปรับปรุงบทบาท ภารกิจของสำนักงานปลัดกระทรวง และกระทรวง การถ่ายโอนภารกิจให้ภูมิภาค หรือท้องถิ่น การแปรสภาพภารกิจเป็นหน่วยงานของรัฐรูปแบบต่างๆ หรือการตัดโอนภารกิจให้ภาคเอกชนดำเนินการ</a:t>
            </a: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2) ศึกษา เสนอแนะ ให้คำปรึกษา และดำเนินงานเกี่ยวกับการจัดโครงสร้างส่วนราชการของ สำนักงานปลัดกระทรวง และกระทรวง การจัดตั้ง การรวม การโอน การยุบเลิก รวมทั้งการกำหนดชื่อ การเปลี่ยนชื่อ การกำหนดอำนาจหน้าที่ ตลอดจนการแบ่งงานภายในของส่วนราชการ</a:t>
            </a: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3) งานเลขานุการของคณะกรรมการพัฒนาโครงสร้างระบบราชการของกระทรวง และคณะทำงานแบ่งส่วนราชการของสำนักงานปลัดกระทรวง</a:t>
            </a: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4) ปฏิบัติงานร่วมกับหรือสนับสนุนการปฏิบัติงานอื่นที่เกี่ยวข้องหรือที่ได้รับมอบหมาย</a:t>
            </a:r>
            <a:endParaRPr lang="en-US" sz="13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endParaRPr lang="th-TH" sz="13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3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3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3333" name="Text Box 3"/>
          <p:cNvSpPr txBox="1">
            <a:spLocks noChangeArrowheads="1"/>
          </p:cNvSpPr>
          <p:nvPr/>
        </p:nvSpPr>
        <p:spPr bwMode="auto">
          <a:xfrm>
            <a:off x="4033834" y="2321636"/>
            <a:ext cx="2714644" cy="4536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28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280" dirty="0">
                <a:latin typeface="TH SarabunIT๙" pitchFamily="34" charset="-34"/>
                <a:cs typeface="TH SarabunIT๙" pitchFamily="34" charset="-34"/>
              </a:rPr>
              <a:t>1) จัดทำแผนพัฒนาระบบราชการของกระทรวง รวมทั้ง ติดตาม ประเมินผล และรายงานผลการดำเนินงานประจำปี</a:t>
            </a:r>
            <a:endParaRPr lang="en-US" sz="128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280" dirty="0">
                <a:latin typeface="TH SarabunIT๙" pitchFamily="34" charset="-34"/>
                <a:cs typeface="TH SarabunIT๙" pitchFamily="34" charset="-34"/>
              </a:rPr>
              <a:t>2) ส่งเสริม สนับสนุน ให้คำปรึกษา และประสานงานให้ส่วนราชการในสำนักงานปลัดกระทรวง และกระทรวงมีการปฏิบัติงานโดยใช้วิธีการบริหารกิจการบ้านเมืองที่ดี</a:t>
            </a:r>
            <a:endParaRPr lang="en-US" sz="128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en-US" sz="1280" dirty="0">
                <a:latin typeface="TH SarabunIT๙" pitchFamily="34" charset="-34"/>
                <a:cs typeface="TH SarabunIT๙" pitchFamily="34" charset="-34"/>
              </a:rPr>
              <a:t>3</a:t>
            </a:r>
            <a:r>
              <a:rPr lang="th-TH" sz="1280" dirty="0">
                <a:latin typeface="TH SarabunIT๙" pitchFamily="34" charset="-34"/>
                <a:cs typeface="TH SarabunIT๙" pitchFamily="34" charset="-34"/>
              </a:rPr>
              <a:t>) ผลักดันการยกระดับและพัฒนาคุณภาพการบริหารจัดการภาครัฐและนวัตกรรมอื่นของหน่วยงานในกระทรวง</a:t>
            </a:r>
            <a:endParaRPr lang="en-US" sz="128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280" dirty="0">
                <a:latin typeface="TH SarabunIT๙" pitchFamily="34" charset="-34"/>
                <a:cs typeface="TH SarabunIT๙" pitchFamily="34" charset="-34"/>
              </a:rPr>
              <a:t>4) บริหารการเปลี่ยนแปลงและผลักดันให้เกิดการเปลี่ยนแปลงในองค์กร</a:t>
            </a:r>
            <a:endParaRPr lang="en-US" sz="128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280" dirty="0">
                <a:latin typeface="TH SarabunIT๙" pitchFamily="34" charset="-34"/>
                <a:cs typeface="TH SarabunIT๙" pitchFamily="34" charset="-34"/>
              </a:rPr>
              <a:t>5) สนับสนุนการพัฒนาองค์กรของสำนักงานปลัดกระทรวง และกระทรวง ให้มีขีดสมรรถนะสูง</a:t>
            </a:r>
            <a:endParaRPr lang="en-US" sz="128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en-US" sz="1280" dirty="0">
                <a:latin typeface="TH SarabunIT๙" pitchFamily="34" charset="-34"/>
                <a:cs typeface="TH SarabunIT๙" pitchFamily="34" charset="-34"/>
              </a:rPr>
              <a:t>6</a:t>
            </a:r>
            <a:r>
              <a:rPr lang="th-TH" sz="1280" dirty="0">
                <a:latin typeface="TH SarabunIT๙" pitchFamily="34" charset="-34"/>
                <a:cs typeface="TH SarabunIT๙" pitchFamily="34" charset="-34"/>
              </a:rPr>
              <a:t>)</a:t>
            </a:r>
            <a:r>
              <a:rPr lang="en-US" sz="1280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280" dirty="0">
                <a:latin typeface="TH SarabunIT๙" pitchFamily="34" charset="-34"/>
                <a:cs typeface="TH SarabunIT๙" pitchFamily="34" charset="-34"/>
              </a:rPr>
              <a:t>ปรับปรุงรูปแบบการทำงาน ขั้นตอนและกระบวนการทำงาน และส่งเสริมการบริหารราชการแบบมีส่วนร่วม</a:t>
            </a:r>
            <a:endParaRPr lang="en-US" sz="128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280" dirty="0">
                <a:latin typeface="TH SarabunIT๙" pitchFamily="34" charset="-34"/>
                <a:cs typeface="TH SarabunIT๙" pitchFamily="34" charset="-34"/>
              </a:rPr>
              <a:t>7) ส่งเสริม สนับสนุน และประสานงานเกี่ยวกับการปรับ เปลี่ยนกระบวนทัศน์ วัฒนธรรม และค่านิยมขององค์กร</a:t>
            </a:r>
            <a:endParaRPr lang="en-US" sz="128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280" dirty="0">
                <a:latin typeface="TH SarabunIT๙" pitchFamily="34" charset="-34"/>
                <a:cs typeface="TH SarabunIT๙" pitchFamily="34" charset="-34"/>
              </a:rPr>
              <a:t>8) ส่งเสริมการสร้างจิตสำนึก คุณธรรม จริยธรรม และความรับผิดชอบต่อสังคม ตลอดจนการป้องกันการทุจริตและประพฤติมิชอบในหน่วยงาน </a:t>
            </a:r>
            <a:r>
              <a:rPr lang="th-TH" sz="1280" dirty="0" err="1">
                <a:latin typeface="TH SarabunIT๙" pitchFamily="34" charset="-34"/>
                <a:cs typeface="TH SarabunIT๙" pitchFamily="34" charset="-34"/>
              </a:rPr>
              <a:t>สป.กษ.</a:t>
            </a:r>
            <a:r>
              <a:rPr lang="th-TH" sz="1280" dirty="0">
                <a:latin typeface="TH SarabunIT๙" pitchFamily="34" charset="-34"/>
                <a:cs typeface="TH SarabunIT๙" pitchFamily="34" charset="-34"/>
              </a:rPr>
              <a:t> และ </a:t>
            </a:r>
            <a:r>
              <a:rPr lang="th-TH" sz="1280" dirty="0" err="1">
                <a:latin typeface="TH SarabunIT๙" pitchFamily="34" charset="-34"/>
                <a:cs typeface="TH SarabunIT๙" pitchFamily="34" charset="-34"/>
              </a:rPr>
              <a:t>กษ.</a:t>
            </a:r>
            <a:endParaRPr lang="en-US" sz="128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280" dirty="0">
                <a:latin typeface="TH SarabunIT๙" pitchFamily="34" charset="-34"/>
                <a:cs typeface="TH SarabunIT๙" pitchFamily="34" charset="-34"/>
              </a:rPr>
              <a:t>9) วิจัย พัฒนาองค์ความรู้เพื่อการพัฒนาระบบราชการ</a:t>
            </a:r>
            <a:endParaRPr lang="en-US" sz="128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280" dirty="0">
                <a:latin typeface="TH SarabunIT๙" pitchFamily="34" charset="-34"/>
                <a:cs typeface="TH SarabunIT๙" pitchFamily="34" charset="-34"/>
              </a:rPr>
              <a:t>10) ปฏิบัติงานร่วมกับหรือสนับสนุนการปฏิบัติงานอื่นที่เกี่ยวข้องหรือที่ได้รับมอบหมาย</a:t>
            </a:r>
            <a:endParaRPr lang="th-TH" sz="128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73376" y="1732128"/>
            <a:ext cx="1728768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ctr"/>
            <a:r>
              <a:rPr lang="th-TH" sz="1600" b="1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ฝ่ายบริหารทั่วไป</a:t>
            </a:r>
          </a:p>
          <a:p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1950034" y="1730097"/>
            <a:ext cx="2017124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กลุ่มพัฒนาโครงสร้างองค์กร</a:t>
            </a:r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4114726" y="1730097"/>
            <a:ext cx="2562313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กลุ่มบริหารการเปลี่ยนแปลง</a:t>
            </a:r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6643702" y="2321636"/>
            <a:ext cx="2434185" cy="4036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3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1) ศึกษา เสนอแนะ และจัดทำคำรับรองการปฏิบัติราชการของกระทรวง กลุ่มภารกิจ และสำนักงานปลัดกระทรวง รวมทั้งการถ่ายทอดตัวชี้วัดและเป้าหมาย ระดับกระทรวง กลุ่มภารกิจ สู่ระดับกรม</a:t>
            </a: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2) เจรจาตัวชี้วัดและค่าเป้าหมายเพื่อการจัดทำ      คำรับรองการปฏิบัติราชการในระดับกรม</a:t>
            </a: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3) บริหารจัดการระบบการวัดผลการดำเนินงานของกระทรวง กลุ่มภารกิจ และสำนักงานปลัดกระทรวง</a:t>
            </a: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4) ติดตามและประเมินผลการปฏิบัติราชการของกระทรวง  กลุ่มภารกิจ และสำนักงานปลัดกระทรวงตามคำรับรองการปฏิบัติราชการ</a:t>
            </a: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4) จัดทำรายงานผลการปฏิบัติราชการของกระทรวง กลุ่มภารกิจ และสำนักงานปลัดกระทรวงตามคำรับรองการปฏิบัติราชการ</a:t>
            </a: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5) งานเลขานุการของคณะกรรมการและคณะทำงานพัฒนาระบบราชการของสำนักงานปลัดกระทรวง</a:t>
            </a:r>
          </a:p>
          <a:p>
            <a:pPr algn="thaiDist"/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6) ปฏิบัติงานร่วมกับหรือสนับสนุนการปฏิบัติงานอื่นที่เกี่ยวข้องหรือที่ได้รับมอบหมาย</a:t>
            </a: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6816750" y="1743063"/>
            <a:ext cx="2232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กลุ่มพัฒนาระบบบริหารมุ่งผลสำฤทธิ์ </a:t>
            </a:r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8" name="Line 14"/>
          <p:cNvSpPr>
            <a:spLocks noChangeShapeType="1"/>
          </p:cNvSpPr>
          <p:nvPr/>
        </p:nvSpPr>
        <p:spPr bwMode="auto">
          <a:xfrm>
            <a:off x="5453137" y="1474890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9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6" y="416462"/>
            <a:ext cx="5643570" cy="369332"/>
          </a:xfrm>
          <a:prstGeom prst="rect">
            <a:avLst/>
          </a:prstGeom>
          <a:noFill/>
          <a:ln>
            <a:noFill/>
          </a:ln>
          <a:effectLst>
            <a:glow rad="139700">
              <a:srgbClr val="7598D9">
                <a:satMod val="175000"/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แผนภูมิโครงสร้างอำนาจหน้าที่ของสำนักงานเกษตรและสหกรณ์จังหวัด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317" name="Text Box 3"/>
          <p:cNvSpPr txBox="1">
            <a:spLocks noChangeArrowheads="1"/>
          </p:cNvSpPr>
          <p:nvPr/>
        </p:nvSpPr>
        <p:spPr bwMode="auto">
          <a:xfrm>
            <a:off x="3090863" y="782383"/>
            <a:ext cx="2828925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สำนักงานเกษตรและสหกรณ์จังหวัด</a:t>
            </a:r>
            <a:endParaRPr lang="th-TH" dirty="0"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13318" name="Line 9"/>
          <p:cNvSpPr>
            <a:spLocks noChangeShapeType="1"/>
          </p:cNvSpPr>
          <p:nvPr/>
        </p:nvSpPr>
        <p:spPr bwMode="auto">
          <a:xfrm>
            <a:off x="1142976" y="1468183"/>
            <a:ext cx="6768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19" name="Line 10"/>
          <p:cNvSpPr>
            <a:spLocks noChangeShapeType="1"/>
          </p:cNvSpPr>
          <p:nvPr/>
        </p:nvSpPr>
        <p:spPr bwMode="auto">
          <a:xfrm>
            <a:off x="4500563" y="12395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0" name="Line 11"/>
          <p:cNvSpPr>
            <a:spLocks noChangeShapeType="1"/>
          </p:cNvSpPr>
          <p:nvPr/>
        </p:nvSpPr>
        <p:spPr bwMode="auto">
          <a:xfrm>
            <a:off x="1142976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2" name="Line 13"/>
          <p:cNvSpPr>
            <a:spLocks noChangeShapeType="1"/>
          </p:cNvSpPr>
          <p:nvPr/>
        </p:nvSpPr>
        <p:spPr bwMode="auto">
          <a:xfrm>
            <a:off x="7929586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3" name="Line 14"/>
          <p:cNvSpPr>
            <a:spLocks noChangeShapeType="1"/>
          </p:cNvSpPr>
          <p:nvPr/>
        </p:nvSpPr>
        <p:spPr bwMode="auto">
          <a:xfrm>
            <a:off x="3428992" y="146818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8" name="Text Box 6"/>
          <p:cNvSpPr txBox="1">
            <a:spLocks noChangeArrowheads="1"/>
          </p:cNvSpPr>
          <p:nvPr/>
        </p:nvSpPr>
        <p:spPr bwMode="auto">
          <a:xfrm>
            <a:off x="22633" y="2282570"/>
            <a:ext cx="2268000" cy="4575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1) บริหารงานทั่วไปของสำนักงาน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2) บริหารงานบุคคล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3) ประสานงานการตรวจราชการประจำปีและของผู้บริหารระดับสูง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4) ประสานงานการดำเนินงานภายในจังหวัดกับองค์กรปกครองส่วนท้องถิ่น แหล่งวิชาการและหน่วยงานอื่น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5) ประชาสัมพันธ์และเผยแพร่ พัฒนาการเกษตร งานนิทรรศการ ผลิตเอกสารและวัสดุเพื่อการประชาสัมพันธ์</a:t>
            </a:r>
          </a:p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6) ปฏิบัติงานอื่นตามที่ได้รับมอบหมาย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3329" name="Text Box 7"/>
          <p:cNvSpPr txBox="1">
            <a:spLocks noChangeArrowheads="1"/>
          </p:cNvSpPr>
          <p:nvPr/>
        </p:nvSpPr>
        <p:spPr bwMode="auto">
          <a:xfrm>
            <a:off x="2283852" y="2354008"/>
            <a:ext cx="2304000" cy="4361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27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จัดทำยุทธศาสตร์การพัฒนาการเกษตรของจังหวัด กลุ่มจังหวัด แผนพัฒนาการเกษตรรายสินค้า และแผนเชิงพื้นที่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</a:t>
            </a:r>
            <a:r>
              <a:rPr lang="th-TH" sz="1400" dirty="0" err="1">
                <a:latin typeface="TH SarabunIT๙" pitchFamily="34" charset="-34"/>
                <a:cs typeface="TH SarabunIT๙" pitchFamily="34" charset="-34"/>
              </a:rPr>
              <a:t>บูรณา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การจัดทำแผนงาน/โครงการ/งบประมาณของส่วนราชการสังกัดกระทรวงฯ ในจังหวัดและกลุ่มจังหวัด</a:t>
            </a:r>
          </a:p>
          <a:p>
            <a:pPr algn="thaiDist"/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3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) จัดทำแผนปฏิบัติการประจำปีด้านการเกษตรของจังหวัด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4) </a:t>
            </a:r>
            <a:r>
              <a:rPr lang="th-TH" sz="1400" dirty="0" err="1">
                <a:latin typeface="TH SarabunIT๙" pitchFamily="34" charset="-34"/>
                <a:cs typeface="TH SarabunIT๙" pitchFamily="34" charset="-34"/>
              </a:rPr>
              <a:t>บูรณา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การการดำเนินงานของหน่วยงาน ตามแผนงานโครงการ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5) ดำเนินการตามนโยบายสำคัญของรัฐบาลรวมทั้งกำหนดแผนและการดำเนินโครงการที่มีความสำคัญ ซึ่งเป็นประเด็นเร่งด่วนและเหมาะสมกับสภาพเศรษฐกิจและสังคมของจังหวัด</a:t>
            </a:r>
          </a:p>
          <a:p>
            <a:pPr lvl="0"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6) ติดตามประเมินผล แผนงาน โครงการ และ</a:t>
            </a:r>
          </a:p>
          <a:p>
            <a:pPr lvl="0"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งบประมาณของหน่วยงานในสังกัด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7) ปฏิบัติงานอื่นๆ ตามที่ได้รับมอบหมาย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27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thaiDist"/>
            <a:endParaRPr lang="th-TH" sz="127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3333" name="Text Box 3"/>
          <p:cNvSpPr txBox="1">
            <a:spLocks noChangeArrowheads="1"/>
          </p:cNvSpPr>
          <p:nvPr/>
        </p:nvSpPr>
        <p:spPr bwMode="auto">
          <a:xfrm>
            <a:off x="4563472" y="2321636"/>
            <a:ext cx="2304000" cy="439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จัดทำและประสานงานโครงการพระราชดำริ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งานความร่วมมือระหว่างประเทศ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งานรับเรื่องร้องทุกข์ การช่วยเหลือเกษตรกร งานภัยพิบัติ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4) งานนายทะเบียนกลุ่มเกษตรกร และกฎหมายอื่นที่เกี่ยวข้อง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5) ปฏิบัติงานอื่นตามที่ได้รับมอบหมาย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92426" y="1732128"/>
            <a:ext cx="216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ctr"/>
            <a:endParaRPr lang="th-TH" sz="1600" b="1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ctr"/>
            <a:r>
              <a:rPr lang="th-TH" sz="1600" b="1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ฝ่ายบริหารทั่วไป</a:t>
            </a:r>
          </a:p>
          <a:p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2351046" y="1739622"/>
            <a:ext cx="216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กลุ่มยุทธศาสตร์พัฒนาการเกษตร</a:t>
            </a:r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4616584" y="1739622"/>
            <a:ext cx="216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กลุ่ม</a:t>
            </a: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ช่วยเหลือเกษตรกรและโครงการพิเศษ</a:t>
            </a:r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6809887" y="2321636"/>
            <a:ext cx="2268000" cy="4036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/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อำนาจหน้าที่มีดังต่อไปนี้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1) จัดทำข้อมูลและสารสนเทศด้านการเกษตรและสหกรณ์จังหวัด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2) เป็นศูนย์ข้อมูล และศูนย์แม่ข่ายข้อมูลด้านการเกษตรของจังหวัด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3) จัดทำระบบเตือนภัยด้านการเกษตรโดยแจ้งเตือนการระบาดของศัตรูพืชและสัตว์ เฝ้าระวัง และแจ้งเตือนภัยสินค้าเกษตร</a:t>
            </a:r>
          </a:p>
          <a:p>
            <a:pPr algn="thaiDist"/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4) ปฏิบัติงานอื่นตามที่ได้รับมอบหมาย</a:t>
            </a: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6879225" y="1752588"/>
            <a:ext cx="2160000" cy="5159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600" b="1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กลุ่มสารสนเทศการเกษตร </a:t>
            </a:r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8" name="Line 14"/>
          <p:cNvSpPr>
            <a:spLocks noChangeShapeType="1"/>
          </p:cNvSpPr>
          <p:nvPr/>
        </p:nvSpPr>
        <p:spPr bwMode="auto">
          <a:xfrm>
            <a:off x="5715008" y="1474890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9" name="Text Box 78"/>
          <p:cNvSpPr txBox="1">
            <a:spLocks noChangeArrowheads="1"/>
          </p:cNvSpPr>
          <p:nvPr/>
        </p:nvSpPr>
        <p:spPr bwMode="auto">
          <a:xfrm>
            <a:off x="7020272" y="6381328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ngsana New" pitchFamily="18" charset="-34"/>
              </a:defRPr>
            </a:lvl9pPr>
          </a:lstStyle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2562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6822</TotalTime>
  <Words>13964</Words>
  <Application>Microsoft Office PowerPoint</Application>
  <PresentationFormat>นำเสนอทางหน้าจอ (4:3)</PresentationFormat>
  <Paragraphs>1232</Paragraphs>
  <Slides>40</Slides>
  <Notes>18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40</vt:i4>
      </vt:variant>
    </vt:vector>
  </HeadingPairs>
  <TitlesOfParts>
    <vt:vector size="47" baseType="lpstr">
      <vt:lpstr>Angsana New</vt:lpstr>
      <vt:lpstr>Arial</vt:lpstr>
      <vt:lpstr>Calibri</vt:lpstr>
      <vt:lpstr>Cordia New</vt:lpstr>
      <vt:lpstr>TH SarabunIT๙</vt:lpstr>
      <vt:lpstr>TH SarabunPSK</vt:lpstr>
      <vt:lpstr>ชุดรูปแบบของ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user</dc:creator>
  <cp:lastModifiedBy>natthawut_th@opsmoac.go.th</cp:lastModifiedBy>
  <cp:revision>577</cp:revision>
  <cp:lastPrinted>2019-02-06T02:40:09Z</cp:lastPrinted>
  <dcterms:created xsi:type="dcterms:W3CDTF">2011-01-26T02:13:17Z</dcterms:created>
  <dcterms:modified xsi:type="dcterms:W3CDTF">2019-11-13T02:13:58Z</dcterms:modified>
</cp:coreProperties>
</file>