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57" r:id="rId4"/>
    <p:sldId id="258" r:id="rId5"/>
    <p:sldId id="259" r:id="rId6"/>
  </p:sldIdLst>
  <p:sldSz cx="12192000" cy="6858000"/>
  <p:notesSz cx="6805613" cy="99393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ไม่มีสไตล์, เส้นตาราง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69" d="100"/>
          <a:sy n="69" d="100"/>
        </p:scale>
        <p:origin x="68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19A42D1-EE85-442A-862C-E7B7E1D314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2334193B-A0EF-45E9-8A04-B04BDFF640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71999D77-8133-4C48-9393-FFFF09DFF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4C192-F7C2-402A-A5BC-4428B8CA0DF6}" type="datetimeFigureOut">
              <a:rPr lang="en-US" smtClean="0"/>
              <a:t>5/11/2023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E8D24746-5DD9-4E39-A599-9E64CEEFC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803234A8-9F37-457F-9DC0-7656CBEFE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C399-2441-47E2-A918-3099E3C97E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127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6F29B3D-3A52-41E0-98DD-D62308797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6AEEECE7-998F-4686-B637-19781785AF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EA7BC6FB-EA12-4059-808A-F24555E351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4C192-F7C2-402A-A5BC-4428B8CA0DF6}" type="datetimeFigureOut">
              <a:rPr lang="en-US" smtClean="0"/>
              <a:t>5/11/2023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3428914F-8504-4331-9ED1-A33BCA9B1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90445882-54CA-4244-9286-FBECE17AC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C399-2441-47E2-A918-3099E3C97E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3025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1888D67-6A22-4359-A6F8-46DD412513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4D33DE6E-B5CC-44C9-9622-20CD740112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59FFB75D-4757-488C-969B-4A6AD44C40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4C192-F7C2-402A-A5BC-4428B8CA0DF6}" type="datetimeFigureOut">
              <a:rPr lang="en-US" smtClean="0"/>
              <a:t>5/11/2023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904405E2-76DF-4C63-A536-444A7BF2C3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EE03CE2A-5CAE-4021-898C-CA181A810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C399-2441-47E2-A918-3099E3C97E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387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7DEE511-C96C-4633-AB99-2D1AA1C4B9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F826BF6B-A26E-46C5-8D8A-7740F13CD9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D2FEE801-E28D-4BCC-98D5-1CD6834C8E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0A8C33F6-0B5A-49CA-B158-1839338F0B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4C192-F7C2-402A-A5BC-4428B8CA0DF6}" type="datetimeFigureOut">
              <a:rPr lang="en-US" smtClean="0"/>
              <a:t>5/11/2023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4CF07002-8266-4D60-9A59-5E623576D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585FBD29-58DC-4DBE-829B-22C8C680D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C399-2441-47E2-A918-3099E3C97E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2523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C642EAC-D6E0-4AF7-8488-FE574F8AB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056C29C4-688D-459C-AD7B-C562259D48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CEB8B543-F9AA-4AD0-B664-2BD0229CC9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1BA8C2A9-D5F3-4E59-9CBA-7CF48FDDE2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16FFC8D2-5D0F-48AF-AD48-633AD52F15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C0E9C0DB-AD0C-4203-8356-081993DB6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4C192-F7C2-402A-A5BC-4428B8CA0DF6}" type="datetimeFigureOut">
              <a:rPr lang="en-US" smtClean="0"/>
              <a:t>5/11/2023</a:t>
            </a:fld>
            <a:endParaRPr lang="en-US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9F7FE61D-E8DE-4F0F-9626-965F7233BF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197B72CE-307B-4310-866A-32D0FDE14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C399-2441-47E2-A918-3099E3C97E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4436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3490B8B-2FC7-4329-9ABE-610A41ECE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69A1C912-8D66-4C49-9CED-192D45EDCF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4C192-F7C2-402A-A5BC-4428B8CA0DF6}" type="datetimeFigureOut">
              <a:rPr lang="en-US" smtClean="0"/>
              <a:t>5/11/2023</a:t>
            </a:fld>
            <a:endParaRPr lang="en-US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1B860F15-B9F0-4A91-930B-12012BBCD9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15A2BA6D-C9D0-413C-AF4A-CE920FE2F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C399-2441-47E2-A918-3099E3C97E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926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609DB67C-63E1-404F-A087-5AD6DF637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4C192-F7C2-402A-A5BC-4428B8CA0DF6}" type="datetimeFigureOut">
              <a:rPr lang="en-US" smtClean="0"/>
              <a:t>5/11/2023</a:t>
            </a:fld>
            <a:endParaRPr lang="en-US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2BACA290-1C83-4FC6-BFD0-E53DD36BB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A4F928D5-4203-405A-A0A7-2110BD5A58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C399-2441-47E2-A918-3099E3C97E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354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421D695-4601-4A64-ABDD-B37CFD36B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DDF87592-87BF-4FA5-8422-30FBE60DF0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3A65EEE9-81C7-4133-BD31-B46B3B4FEC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4828FED9-A5E6-4D81-A59F-A6733BE90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4C192-F7C2-402A-A5BC-4428B8CA0DF6}" type="datetimeFigureOut">
              <a:rPr lang="en-US" smtClean="0"/>
              <a:t>5/11/2023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ED360FFF-BBBB-4DB0-9675-215522DD62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11F9FDCF-C96C-469D-9458-BBD8E1F2FD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C399-2441-47E2-A918-3099E3C97E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034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84929B1-83A2-47A3-884C-E47A0E3C0E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F8C4600B-8B0A-4FD9-9605-C4970CD11D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61269E8F-B990-42D4-A7A2-E0C2073786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808D0C49-5BA7-4164-BEBA-CD3C4491EB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4C192-F7C2-402A-A5BC-4428B8CA0DF6}" type="datetimeFigureOut">
              <a:rPr lang="en-US" smtClean="0"/>
              <a:t>5/11/2023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86FF9E89-9DF8-4147-8E73-23D6889F68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B1FA56E2-DEAB-4631-B988-83204FCDF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C399-2441-47E2-A918-3099E3C97E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458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43BE624A-B8D4-4BE9-BF7F-439C40F845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384060D8-94B9-4DD6-BD28-041EFEA87C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F7E1C89C-2026-41A3-B27B-05AF552188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4C192-F7C2-402A-A5BC-4428B8CA0DF6}" type="datetimeFigureOut">
              <a:rPr lang="en-US" smtClean="0"/>
              <a:t>5/11/2023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A4363F23-26DB-4845-98B3-4EBA14E28D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26E6090B-1EAE-4D94-AB86-F27FEE802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C399-2441-47E2-A918-3099E3C97E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8307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1C9489E3-2B68-43DD-A58D-2DFCAECC520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0F8AA297-04F5-486F-934B-61F3251919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DFCD7CBA-B327-4E48-BF4B-3B74EA5738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4C192-F7C2-402A-A5BC-4428B8CA0DF6}" type="datetimeFigureOut">
              <a:rPr lang="en-US" smtClean="0"/>
              <a:t>5/11/2023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6335423C-3C8A-4695-A1D5-48776AE2A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03F52D7D-7F2B-4708-808C-8810AD551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C399-2441-47E2-A918-3099E3C97E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24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66E70FDF-48BC-44C8-BE2A-F3DEDF4794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C18FBD49-3167-42CE-9187-C4833C518C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16DF2ECA-8994-4886-A43E-03230B34B2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C4C192-F7C2-402A-A5BC-4428B8CA0DF6}" type="datetimeFigureOut">
              <a:rPr lang="en-US" smtClean="0"/>
              <a:t>5/11/2023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7B47D39B-E1CB-4C5A-8967-4DF655997A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460ADC2E-5879-424D-BE1D-CB406BED6B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06C399-2441-47E2-A918-3099E3C97E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408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าราง 4">
            <a:extLst>
              <a:ext uri="{FF2B5EF4-FFF2-40B4-BE49-F238E27FC236}">
                <a16:creationId xmlns:a16="http://schemas.microsoft.com/office/drawing/2014/main" id="{0A838847-202B-448A-8110-9F59514080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167522"/>
              </p:ext>
            </p:extLst>
          </p:nvPr>
        </p:nvGraphicFramePr>
        <p:xfrm>
          <a:off x="21870" y="719529"/>
          <a:ext cx="12146067" cy="58767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3329">
                  <a:extLst>
                    <a:ext uri="{9D8B030D-6E8A-4147-A177-3AD203B41FA5}">
                      <a16:colId xmlns:a16="http://schemas.microsoft.com/office/drawing/2014/main" val="2504306013"/>
                    </a:ext>
                  </a:extLst>
                </a:gridCol>
                <a:gridCol w="2895186">
                  <a:extLst>
                    <a:ext uri="{9D8B030D-6E8A-4147-A177-3AD203B41FA5}">
                      <a16:colId xmlns:a16="http://schemas.microsoft.com/office/drawing/2014/main" val="1417730495"/>
                    </a:ext>
                  </a:extLst>
                </a:gridCol>
                <a:gridCol w="2940294">
                  <a:extLst>
                    <a:ext uri="{9D8B030D-6E8A-4147-A177-3AD203B41FA5}">
                      <a16:colId xmlns:a16="http://schemas.microsoft.com/office/drawing/2014/main" val="4054709640"/>
                    </a:ext>
                  </a:extLst>
                </a:gridCol>
                <a:gridCol w="3420092">
                  <a:extLst>
                    <a:ext uri="{9D8B030D-6E8A-4147-A177-3AD203B41FA5}">
                      <a16:colId xmlns:a16="http://schemas.microsoft.com/office/drawing/2014/main" val="1762764978"/>
                    </a:ext>
                  </a:extLst>
                </a:gridCol>
                <a:gridCol w="2437166">
                  <a:extLst>
                    <a:ext uri="{9D8B030D-6E8A-4147-A177-3AD203B41FA5}">
                      <a16:colId xmlns:a16="http://schemas.microsoft.com/office/drawing/2014/main" val="861996990"/>
                    </a:ext>
                  </a:extLst>
                </a:gridCol>
              </a:tblGrid>
              <a:tr h="838603">
                <a:tc>
                  <a:txBody>
                    <a:bodyPr/>
                    <a:lstStyle/>
                    <a:p>
                      <a:pPr algn="ctr"/>
                      <a:r>
                        <a:rPr lang="en-US" sz="2400" b="1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Model </a:t>
                      </a:r>
                    </a:p>
                  </a:txBody>
                  <a:tcPr vert="vert27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ผลการดำเนินงานที่สอดคล้องกับแนวทาง</a:t>
                      </a:r>
                      <a:r>
                        <a:rPr lang="en-US" sz="1800" b="1" u="none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BCG Model 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(ที่ดำเนินการไปแล้ว) </a:t>
                      </a:r>
                      <a:endParaRPr lang="en-US" sz="18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Pain point 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(ปัญหา) 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ผลการดำเนินงานที่เกิดขึ้นระหว่าง</a:t>
                      </a: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พ.ศ. 2565-2566 (แก้ 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Pain point</a:t>
                      </a: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ความต้องการ (เพิ่มเติม) 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1351202"/>
                  </a:ext>
                </a:extLst>
              </a:tr>
              <a:tr h="1712979">
                <a:tc>
                  <a:txBody>
                    <a:bodyPr/>
                    <a:lstStyle/>
                    <a:p>
                      <a:pPr algn="ctr"/>
                      <a:r>
                        <a:rPr lang="en-US" sz="6600" b="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</a:t>
                      </a:r>
                    </a:p>
                    <a:p>
                      <a:pPr algn="ctr"/>
                      <a:endParaRPr lang="en-US" sz="40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thaiDist">
                        <a:buFontTx/>
                        <a:buChar char="-"/>
                      </a:pPr>
                      <a:endParaRPr lang="th-TH" sz="18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buFontTx/>
                        <a:buChar char="-"/>
                      </a:pPr>
                      <a:endParaRPr lang="th-TH" sz="18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285750" indent="-285750" algn="thaiDist">
                        <a:buFontTx/>
                        <a:buChar char="-"/>
                      </a:pPr>
                      <a:endParaRPr lang="th-TH" sz="18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endParaRPr lang="th-TH" sz="18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115783908"/>
                  </a:ext>
                </a:extLst>
              </a:tr>
              <a:tr h="1665125">
                <a:tc>
                  <a:txBody>
                    <a:bodyPr/>
                    <a:lstStyle/>
                    <a:p>
                      <a:pPr algn="ctr"/>
                      <a:r>
                        <a:rPr lang="en-US" sz="6600" b="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endParaRPr lang="th-TH" sz="16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Tx/>
                        <a:buNone/>
                      </a:pPr>
                      <a:endParaRPr lang="en-US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950635"/>
                  </a:ext>
                </a:extLst>
              </a:tr>
              <a:tr h="1660049">
                <a:tc>
                  <a:txBody>
                    <a:bodyPr/>
                    <a:lstStyle/>
                    <a:p>
                      <a:pPr algn="ctr"/>
                      <a:r>
                        <a:rPr lang="en-US" sz="6600" b="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endParaRPr lang="en-US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endParaRPr lang="en-US" sz="16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6213" indent="-176213" algn="thaiDist">
                        <a:buAutoNum type="arabicParenR"/>
                      </a:pPr>
                      <a:endParaRPr lang="en-US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endParaRPr lang="th-TH" sz="16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314367145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6">
            <a:extLst>
              <a:ext uri="{FF2B5EF4-FFF2-40B4-BE49-F238E27FC236}">
                <a16:creationId xmlns:a16="http://schemas.microsoft.com/office/drawing/2014/main" id="{1DA52639-2537-4112-85C3-546245035A29}"/>
              </a:ext>
            </a:extLst>
          </p:cNvPr>
          <p:cNvSpPr/>
          <p:nvPr/>
        </p:nvSpPr>
        <p:spPr>
          <a:xfrm>
            <a:off x="2070100" y="77050"/>
            <a:ext cx="10097837" cy="5541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จังหวัด .............. </a:t>
            </a:r>
            <a:endParaRPr lang="en-US" sz="2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ลูกศร: รูปห้าเหลี่ยม 5">
            <a:extLst>
              <a:ext uri="{FF2B5EF4-FFF2-40B4-BE49-F238E27FC236}">
                <a16:creationId xmlns:a16="http://schemas.microsoft.com/office/drawing/2014/main" id="{FE8CECF6-79D4-43B9-95AD-FB37755B7BB4}"/>
              </a:ext>
            </a:extLst>
          </p:cNvPr>
          <p:cNvSpPr/>
          <p:nvPr/>
        </p:nvSpPr>
        <p:spPr>
          <a:xfrm>
            <a:off x="21870" y="77050"/>
            <a:ext cx="2340330" cy="554180"/>
          </a:xfrm>
          <a:prstGeom prst="homePlate">
            <a:avLst/>
          </a:prstGeom>
          <a:solidFill>
            <a:srgbClr val="92D050"/>
          </a:solidFill>
          <a:ln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 ............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ลูกศร: ขวา 11">
            <a:extLst>
              <a:ext uri="{FF2B5EF4-FFF2-40B4-BE49-F238E27FC236}">
                <a16:creationId xmlns:a16="http://schemas.microsoft.com/office/drawing/2014/main" id="{ED5EBD16-BCC5-4513-B733-779C69BC21DF}"/>
              </a:ext>
            </a:extLst>
          </p:cNvPr>
          <p:cNvSpPr/>
          <p:nvPr/>
        </p:nvSpPr>
        <p:spPr>
          <a:xfrm>
            <a:off x="6094903" y="860958"/>
            <a:ext cx="569625" cy="278296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b="1" dirty="0">
              <a:ln w="22225">
                <a:solidFill>
                  <a:srgbClr val="FFC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AECC48F1-29AA-477E-BFCD-776A87015B57}"/>
              </a:ext>
            </a:extLst>
          </p:cNvPr>
          <p:cNvSpPr txBox="1"/>
          <p:nvPr/>
        </p:nvSpPr>
        <p:spPr>
          <a:xfrm>
            <a:off x="8534392" y="6568574"/>
            <a:ext cx="36335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หมายเหตุ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คำอธิบายตาราง และตัวอย่างอยู่ในหน้าถัดไป 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938925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5C6F0F75-3E1C-4C43-843C-DA0649D54BCC}"/>
              </a:ext>
            </a:extLst>
          </p:cNvPr>
          <p:cNvSpPr txBox="1"/>
          <p:nvPr/>
        </p:nvSpPr>
        <p:spPr>
          <a:xfrm>
            <a:off x="1119832" y="1078384"/>
            <a:ext cx="10229223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u="sng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คำอธิบายตาราง </a:t>
            </a:r>
          </a:p>
          <a:p>
            <a:pPr marL="180975" indent="-180975">
              <a:buAutoNum type="arabicParenR"/>
            </a:pP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ผลการดำเนินงานที่สอดคล้องกับแนวทาง </a:t>
            </a:r>
            <a:r>
              <a:rPr lang="en-US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BCG Model 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(ที่ดำเนินการไปแล้ว)</a:t>
            </a:r>
          </a:p>
          <a:p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ผลการดำเนินงานที่ดำเนินการไปแล้วก่อนที่จะเริ่มมีกรอบ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BCG Model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แต่เมื่อพิจารณาแล้วเห็นว่าอยู่ในกรอบการดำเนินงานของ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BCG Model</a:t>
            </a:r>
          </a:p>
          <a:p>
            <a:r>
              <a:rPr lang="en-US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</a:t>
            </a:r>
            <a:r>
              <a:rPr lang="en-US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Pain point 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(ปัญหา) </a:t>
            </a:r>
          </a:p>
          <a:p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ผลการวิเคราะห์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Pain point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ของสินค้าที่ได้จากการดำเนินงานตามแนวทาง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BCG Model </a:t>
            </a:r>
          </a:p>
          <a:p>
            <a:pPr marL="180975" indent="-180975">
              <a:buAutoNum type="arabicParenR" startAt="3"/>
            </a:pP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ผลการดำเนินงานที่เกิดขึ้นระหว่าง พ.ศ. 2565-2566 (แก้ </a:t>
            </a:r>
            <a:r>
              <a:rPr lang="en-US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Pain point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  </a:t>
            </a:r>
          </a:p>
          <a:p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ผลการดำเนินงานที่เกิดขึ้นแล้วจากการแก้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Pain point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ตามแนวทาง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BCG Model </a:t>
            </a:r>
          </a:p>
          <a:p>
            <a:r>
              <a:rPr lang="en-US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ความต้องการ (เพิ่มเติม) </a:t>
            </a:r>
          </a:p>
          <a:p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ความต้องการสำหรับแก้ไขปัญหาที่ยังไม่สำเร็จ และ/หรือความต้องการต่อยอดการดำเนินงานโดยใช้งานวิจัย เทคโนโลยี และนวัตกรรม   </a:t>
            </a:r>
          </a:p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6563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าราง 4">
            <a:extLst>
              <a:ext uri="{FF2B5EF4-FFF2-40B4-BE49-F238E27FC236}">
                <a16:creationId xmlns:a16="http://schemas.microsoft.com/office/drawing/2014/main" id="{0A838847-202B-448A-8110-9F59514080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5068002"/>
              </p:ext>
            </p:extLst>
          </p:nvPr>
        </p:nvGraphicFramePr>
        <p:xfrm>
          <a:off x="21870" y="708280"/>
          <a:ext cx="12146067" cy="61497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3329">
                  <a:extLst>
                    <a:ext uri="{9D8B030D-6E8A-4147-A177-3AD203B41FA5}">
                      <a16:colId xmlns:a16="http://schemas.microsoft.com/office/drawing/2014/main" val="2504306013"/>
                    </a:ext>
                  </a:extLst>
                </a:gridCol>
                <a:gridCol w="2895186">
                  <a:extLst>
                    <a:ext uri="{9D8B030D-6E8A-4147-A177-3AD203B41FA5}">
                      <a16:colId xmlns:a16="http://schemas.microsoft.com/office/drawing/2014/main" val="1417730495"/>
                    </a:ext>
                  </a:extLst>
                </a:gridCol>
                <a:gridCol w="2940294">
                  <a:extLst>
                    <a:ext uri="{9D8B030D-6E8A-4147-A177-3AD203B41FA5}">
                      <a16:colId xmlns:a16="http://schemas.microsoft.com/office/drawing/2014/main" val="4054709640"/>
                    </a:ext>
                  </a:extLst>
                </a:gridCol>
                <a:gridCol w="3420092">
                  <a:extLst>
                    <a:ext uri="{9D8B030D-6E8A-4147-A177-3AD203B41FA5}">
                      <a16:colId xmlns:a16="http://schemas.microsoft.com/office/drawing/2014/main" val="1762764978"/>
                    </a:ext>
                  </a:extLst>
                </a:gridCol>
                <a:gridCol w="2437166">
                  <a:extLst>
                    <a:ext uri="{9D8B030D-6E8A-4147-A177-3AD203B41FA5}">
                      <a16:colId xmlns:a16="http://schemas.microsoft.com/office/drawing/2014/main" val="861996990"/>
                    </a:ext>
                  </a:extLst>
                </a:gridCol>
              </a:tblGrid>
              <a:tr h="860276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Model </a:t>
                      </a:r>
                    </a:p>
                  </a:txBody>
                  <a:tcPr vert="vert27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ผลการดำเนินงานที่สอดคล้องกับแนวทาง</a:t>
                      </a:r>
                      <a:r>
                        <a:rPr lang="en-US" sz="1800" b="1" u="none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BCG Model 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(ที่ดำเนินการไปแล้ว) </a:t>
                      </a:r>
                      <a:endParaRPr lang="en-US" sz="18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Pain point 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(ปัญหา) 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ผลการดำเนินงานที่เกิดขึ้นระหว่าง</a:t>
                      </a: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พ.ศ. 2565-2566 (แก้ 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Pain point</a:t>
                      </a: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ความต้องการ (เพิ่มเติม) 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1351202"/>
                  </a:ext>
                </a:extLst>
              </a:tr>
              <a:tr h="1722208">
                <a:tc>
                  <a:txBody>
                    <a:bodyPr/>
                    <a:lstStyle/>
                    <a:p>
                      <a:pPr algn="ctr"/>
                      <a:r>
                        <a:rPr lang="en-US" sz="6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</a:t>
                      </a:r>
                    </a:p>
                    <a:p>
                      <a:pPr algn="ctr"/>
                      <a:endParaRPr lang="en-US" sz="3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เกษตรกรที่ได้รับบัตรดินดี (ตรวจคุณสมบัติของดิน)</a:t>
                      </a: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เกษตรกรใช้ปุ๋ยอินทรีย์สั่งตัดตามค่าวิเคราะห์ดิน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thaiDist">
                        <a:buFontTx/>
                        <a:buNone/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thaiDist">
                        <a:buFontTx/>
                        <a:buNone/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thaiDist">
                        <a:buFontTx/>
                        <a:buNone/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thaiDist">
                        <a:buFontTx/>
                        <a:buNone/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179388" indent="-179388" algn="thaiDist">
                        <a:buFontTx/>
                        <a:buAutoNum type="arabicParenR"/>
                      </a:pPr>
                      <a:r>
                        <a:rPr lang="th-TH" sz="1400" b="0" i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เกษตรกรยังปลูกทุเรียนหลากหลายสายพันธุ์ในพื้นที่    ทำให้ขาดความเป็นเอกลักษณ์ในเรื่องของสายพันธุ์ 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endParaRPr lang="th-TH" sz="1400" b="0" i="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176213" indent="-176213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ทุเรียนสายพันธุ์ใหม่ 1 สายพันธุ์</a:t>
                      </a:r>
                    </a:p>
                    <a:p>
                      <a:pPr marL="176213" indent="-176213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ผลผลิตต่อไร่เพิ่มขึ้นร้อยละ 10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176213" indent="-176213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การวิจัยเพื่อพัฒนาปรับปรุงพันธุ์การคัดพันธุ์ดี</a:t>
                      </a:r>
                    </a:p>
                    <a:p>
                      <a:pPr marL="176213" indent="-176213" algn="l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การเพิ่มประสิทธิภาพการติดผล และเทคโนโลยีเกี่ยวกับการเก็บเกี่ยว </a:t>
                      </a:r>
                    </a:p>
                    <a:p>
                      <a:pPr marL="176213" indent="-176213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สัญลักษณ์ทางการค้าระหว่างประเทศ </a:t>
                      </a:r>
                    </a:p>
                    <a:p>
                      <a:pPr marL="176213" indent="-176213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จัดตั้งศูนย์เพาะพันธุ์และรักษาพันธุ์ทุเรียน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115783908"/>
                  </a:ext>
                </a:extLst>
              </a:tr>
              <a:tr h="1955728">
                <a:tc>
                  <a:txBody>
                    <a:bodyPr/>
                    <a:lstStyle/>
                    <a:p>
                      <a:pPr algn="ctr"/>
                      <a:r>
                        <a:rPr lang="en-US" sz="6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400" b="0" i="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176213" indent="-176213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ทุเรียนตกเกรดและไม่ได้ขนาด</a:t>
                      </a:r>
                    </a:p>
                    <a:p>
                      <a:pPr marL="176213" indent="-176213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เปลือกทุเรียนที่เหลือจากการขายเนื้อทุเรียน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179388" indent="-179388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การแปรรูปทุเรียนตกเกรดและไม่ได้ขนาด จำนวน 4 ผลิตภัณฑ์ ได้แก่ ไอศกรีมทุเรียน ทุเรียนทอด ขนมเปี๊ยะ และทุเรียนฟรีซดราย</a:t>
                      </a:r>
                    </a:p>
                    <a:p>
                      <a:pPr marL="179388" indent="-179388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การแปรรูปเปลือกทุเรียน จำนวน 7 ผลิตภัณฑ์ ได้แก่ ปุ๋ยหมักชีวภาพ บรรจุภัณฑ์จากเปลือกทุเรียน ถ่าน</a:t>
                      </a:r>
                      <a:r>
                        <a:rPr lang="th-TH" sz="14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ไบ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โอ</a:t>
                      </a:r>
                      <a:r>
                        <a:rPr lang="th-TH" sz="14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ชาร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์จากเปลือกทุเรียน ผ้าไหมใยเปลือกทุเรียน ผงด่างจากเถ้าเปลือกทุเรียน และของที่ระลึกจากเปลือกทุเรียน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วิจัยและพัฒนาเครื่องจักรในการแปรรูปเปลือกทุเรียน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>
                        <a:buFontTx/>
                        <a:buNone/>
                      </a:pPr>
                      <a:endParaRPr lang="en-US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950635"/>
                  </a:ext>
                </a:extLst>
              </a:tr>
              <a:tr h="1611506">
                <a:tc>
                  <a:txBody>
                    <a:bodyPr/>
                    <a:lstStyle/>
                    <a:p>
                      <a:pPr algn="ctr"/>
                      <a:r>
                        <a:rPr lang="en-US" sz="6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การส่งเสริมการรับรองมาตรฐานการปฏิบัติทางการเกษตรที่ดี (</a:t>
                      </a:r>
                      <a: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Good Agricultural Practices: GAP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342900" marR="0" lvl="0" indent="-3429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endParaRPr lang="en-US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176213" indent="-176213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เกษตรกรยังใช้สารเคมี และใช้ปุ๋ยเคมีเกินความจำเป็นทำให้เกิดผลกระทบต่อสิ่งแวดล้อม เช่น แหล่งน้ำ ดิน และผลผลิต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endParaRPr lang="en-US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6213" indent="-176213" algn="thaiDist"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เกษตรกรใช้ปุ๋ยหมักชีวภาพจากเปลือกทุเรียน</a:t>
                      </a:r>
                    </a:p>
                    <a:p>
                      <a:pPr marL="176213" indent="-176213" algn="thaiDist"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ใช้ระบบโซล่าเซลล์สูบน้ำ </a:t>
                      </a:r>
                    </a:p>
                    <a:p>
                      <a:pPr marL="176213" indent="-176213" algn="thaiDist"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การท่องเที่ยวเชิงเกษตร </a:t>
                      </a:r>
                    </a:p>
                    <a:p>
                      <a:pPr marL="176213" indent="-176213" algn="thaiDist"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แปลงทุเรียนอินทรีย์ </a:t>
                      </a:r>
                    </a:p>
                    <a:p>
                      <a:pPr marL="176213" indent="-176213" algn="thaiDist"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การขาย </a:t>
                      </a:r>
                      <a: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Carbon credit 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จากสวนทุเรียน </a:t>
                      </a:r>
                      <a: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6213" indent="-176213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ส่งเสริมและประชาสัมพันธ์ให้ความรู้เกษตรกรในเรื่อง</a:t>
                      </a:r>
                      <a:r>
                        <a:rPr lang="th-TH" sz="14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การทำ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เกษตรที่เป็นมิตรต่อสิ่งแวดล้อม</a:t>
                      </a:r>
                    </a:p>
                    <a:p>
                      <a:pPr marL="176213" indent="-176213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ส่งเสริมการท่องเที่ยวเชิงเกษตร และกิจกรรมที่เป็นมิตรต่อสิ่งแวดล้อม 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endParaRPr lang="th-TH" sz="16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314367145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6">
            <a:extLst>
              <a:ext uri="{FF2B5EF4-FFF2-40B4-BE49-F238E27FC236}">
                <a16:creationId xmlns:a16="http://schemas.microsoft.com/office/drawing/2014/main" id="{1DA52639-2537-4112-85C3-546245035A29}"/>
              </a:ext>
            </a:extLst>
          </p:cNvPr>
          <p:cNvSpPr/>
          <p:nvPr/>
        </p:nvSpPr>
        <p:spPr>
          <a:xfrm>
            <a:off x="2021305" y="77050"/>
            <a:ext cx="10146632" cy="5541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ทุเรียน </a:t>
            </a:r>
            <a:endParaRPr lang="en-US" sz="2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ลูกศร: รูปห้าเหลี่ยม 5">
            <a:extLst>
              <a:ext uri="{FF2B5EF4-FFF2-40B4-BE49-F238E27FC236}">
                <a16:creationId xmlns:a16="http://schemas.microsoft.com/office/drawing/2014/main" id="{FE8CECF6-79D4-43B9-95AD-FB37755B7BB4}"/>
              </a:ext>
            </a:extLst>
          </p:cNvPr>
          <p:cNvSpPr/>
          <p:nvPr/>
        </p:nvSpPr>
        <p:spPr>
          <a:xfrm>
            <a:off x="21870" y="77050"/>
            <a:ext cx="2276162" cy="554180"/>
          </a:xfrm>
          <a:prstGeom prst="homePlat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สินค้าด้านพืช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id="{86638B82-8B4D-4694-8095-89762E88E666}"/>
              </a:ext>
            </a:extLst>
          </p:cNvPr>
          <p:cNvSpPr/>
          <p:nvPr/>
        </p:nvSpPr>
        <p:spPr>
          <a:xfrm>
            <a:off x="10627461" y="77050"/>
            <a:ext cx="1540476" cy="566537"/>
          </a:xfrm>
          <a:prstGeom prst="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ตัวอย่าง </a:t>
            </a:r>
            <a:endParaRPr lang="en-US" sz="2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ลูกศร: ขวา 9">
            <a:extLst>
              <a:ext uri="{FF2B5EF4-FFF2-40B4-BE49-F238E27FC236}">
                <a16:creationId xmlns:a16="http://schemas.microsoft.com/office/drawing/2014/main" id="{1AE576CA-6FE8-4DE0-9B8D-D4C9B9B63FB4}"/>
              </a:ext>
            </a:extLst>
          </p:cNvPr>
          <p:cNvSpPr/>
          <p:nvPr/>
        </p:nvSpPr>
        <p:spPr>
          <a:xfrm>
            <a:off x="6094903" y="830977"/>
            <a:ext cx="569625" cy="278296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b="1" dirty="0">
              <a:ln w="22225">
                <a:solidFill>
                  <a:srgbClr val="FFC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9709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าราง 4">
            <a:extLst>
              <a:ext uri="{FF2B5EF4-FFF2-40B4-BE49-F238E27FC236}">
                <a16:creationId xmlns:a16="http://schemas.microsoft.com/office/drawing/2014/main" id="{0A838847-202B-448A-8110-9F59514080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6521333"/>
              </p:ext>
            </p:extLst>
          </p:nvPr>
        </p:nvGraphicFramePr>
        <p:xfrm>
          <a:off x="21870" y="708280"/>
          <a:ext cx="12146067" cy="61309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3329">
                  <a:extLst>
                    <a:ext uri="{9D8B030D-6E8A-4147-A177-3AD203B41FA5}">
                      <a16:colId xmlns:a16="http://schemas.microsoft.com/office/drawing/2014/main" val="2504306013"/>
                    </a:ext>
                  </a:extLst>
                </a:gridCol>
                <a:gridCol w="2895186">
                  <a:extLst>
                    <a:ext uri="{9D8B030D-6E8A-4147-A177-3AD203B41FA5}">
                      <a16:colId xmlns:a16="http://schemas.microsoft.com/office/drawing/2014/main" val="1417730495"/>
                    </a:ext>
                  </a:extLst>
                </a:gridCol>
                <a:gridCol w="2940294">
                  <a:extLst>
                    <a:ext uri="{9D8B030D-6E8A-4147-A177-3AD203B41FA5}">
                      <a16:colId xmlns:a16="http://schemas.microsoft.com/office/drawing/2014/main" val="4054709640"/>
                    </a:ext>
                  </a:extLst>
                </a:gridCol>
                <a:gridCol w="3201621">
                  <a:extLst>
                    <a:ext uri="{9D8B030D-6E8A-4147-A177-3AD203B41FA5}">
                      <a16:colId xmlns:a16="http://schemas.microsoft.com/office/drawing/2014/main" val="1762764978"/>
                    </a:ext>
                  </a:extLst>
                </a:gridCol>
                <a:gridCol w="2655637">
                  <a:extLst>
                    <a:ext uri="{9D8B030D-6E8A-4147-A177-3AD203B41FA5}">
                      <a16:colId xmlns:a16="http://schemas.microsoft.com/office/drawing/2014/main" val="861996990"/>
                    </a:ext>
                  </a:extLst>
                </a:gridCol>
              </a:tblGrid>
              <a:tr h="860276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Model </a:t>
                      </a:r>
                    </a:p>
                  </a:txBody>
                  <a:tcPr vert="vert27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ผลการดำเนินงานที่สอดคล้องกับแนวทาง</a:t>
                      </a:r>
                      <a:r>
                        <a:rPr lang="en-US" sz="1800" b="1" u="none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BCG Model 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(ที่ดำเนินการไปแล้ว) </a:t>
                      </a:r>
                      <a:endParaRPr lang="en-US" sz="18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Pain point 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(ปัญหา) 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ผลการดำเนินงานที่เกิดขึ้นระหว่าง</a:t>
                      </a: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พ.ศ. 2565-2566 (แก้ 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Pain point</a:t>
                      </a: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ความต้องการ (เพิ่มเติม) 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1351202"/>
                  </a:ext>
                </a:extLst>
              </a:tr>
              <a:tr h="1703454">
                <a:tc>
                  <a:txBody>
                    <a:bodyPr/>
                    <a:lstStyle/>
                    <a:p>
                      <a:pPr algn="ctr"/>
                      <a:r>
                        <a:rPr lang="en-US" sz="6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</a:t>
                      </a:r>
                    </a:p>
                    <a:p>
                      <a:pPr algn="ctr"/>
                      <a:endParaRPr lang="en-US" sz="3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indent="-180975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การส่งเสริมการรับรองมาตรฐานการปฏิบัติทางการเพาะเลี้ยงสัตว์น้ำที่ดี (</a:t>
                      </a:r>
                      <a: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Good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Aquaculture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Practice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: GAP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176213" indent="-176213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เกษตรกรขาดองค์ความรู้และเทคโนโลยีในการเลี้ยงปลานิลและการแปรรูปปลานิล 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179388" indent="-179388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เกษตรกรผู้เลี้ยงปลานิลได้รับการพัฒนาการเพาะเลี้ยงปลานิลด้วยเทคโนโลยีและนวัตกรรม จากงานวิจัยของมหาวิทยาลัย ในพื้นที่นำมาส่งเสริมการเลี้ยงปลานิล ให้มีการเจริญเติบโต    สุขภาพดี และความต้านทานโรคมากขึ้น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176213" indent="-176213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วิจัยและพัฒนาอาหารเลี้ยงปลานิลเพื่อช่วยลดต้นทุนการผลิต 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115783908"/>
                  </a:ext>
                </a:extLst>
              </a:tr>
              <a:tr h="1955728">
                <a:tc>
                  <a:txBody>
                    <a:bodyPr/>
                    <a:lstStyle/>
                    <a:p>
                      <a:pPr algn="ctr"/>
                      <a:r>
                        <a:rPr lang="en-US" sz="6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176213" indent="-176213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น้ำเสียจากการเลี้ยงปลานิล </a:t>
                      </a:r>
                    </a:p>
                    <a:p>
                      <a:pPr marL="176213" indent="-176213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เศษเหลือจากการแปรูปปลานิลยังไม่มีการนำมาใช้ประโยชน์ 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176213" indent="-176213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ใช้น้ำจากการเลี้ยงปลานิลมารดน้ำต้นไม้ หรือการปลูกผักแบบ </a:t>
                      </a:r>
                      <a: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Aquaponics </a:t>
                      </a: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thaiDist">
                        <a:buFontTx/>
                        <a:buNone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176213" indent="-176213" algn="l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วิจัยและพัฒนาเศษเหลือจากการแปรรูปปลานิลมาใช้ประโยชน์</a:t>
                      </a:r>
                    </a:p>
                    <a:p>
                      <a:pPr marL="0" indent="0" algn="l">
                        <a:buFontTx/>
                        <a:buNone/>
                      </a:pPr>
                      <a:endParaRPr lang="en-US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950635"/>
                  </a:ext>
                </a:extLst>
              </a:tr>
              <a:tr h="1611506">
                <a:tc>
                  <a:txBody>
                    <a:bodyPr/>
                    <a:lstStyle/>
                    <a:p>
                      <a:pPr algn="ctr"/>
                      <a:r>
                        <a:rPr lang="en-US" sz="6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indent="-180975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การส่งเสริมการรับรองมาตรฐานการปฏิบัติทางการเพาะเลี้ยงสัตว์น้ำที่ดี (</a:t>
                      </a:r>
                      <a: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Good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Aquaculture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Practice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: GAP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</a:p>
                    <a:p>
                      <a:pPr marL="0" indent="0" algn="thaiDist">
                        <a:buNone/>
                      </a:pPr>
                      <a:endParaRPr lang="en-US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176213" indent="-176213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เกษตรกรยังขาดองค์ความรู้ในเรื่องของการเพาะเลี้ยงสัตว์น้ำที่เป็นมิตรต่อสิ่งแวดล้อม 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endParaRPr lang="en-US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การถ่ายทอดความรู้แก่เกษตรใช้เทคโนโลยี </a:t>
                      </a:r>
                      <a: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Internet of thing 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ในการเฝ้าระวังติดตามคุณภาพน้ำเพื่อลดความเสี่ยงในการตายของปลานิลในกระชัง และจัดการดูแลสุขภาพปลานิลให้กับเกษตรกรด้วยองค์ความรู้ที่ถูกต้อง </a:t>
                      </a: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การใช้ระบบโซล่าเซลล์ในฟาร์มเกษตรกร</a:t>
                      </a:r>
                    </a:p>
                    <a:p>
                      <a:pPr marL="0" indent="0" algn="thaiDist">
                        <a:buNone/>
                      </a:pPr>
                      <a:endParaRPr lang="en-US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7800" indent="-177800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ส่งเสริมให้มีงานวิจัยพัฒนาผลิตภัณฑ์ใหม่</a:t>
                      </a:r>
                    </a:p>
                    <a:p>
                      <a:pPr marL="177800" indent="-177800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วิจัยและพัฒนาเทคโนโลยีพลังงานสะอาดเพื่อใช้ในการเพาะเลี้ยงสัตว์น้ำ 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314367145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6">
            <a:extLst>
              <a:ext uri="{FF2B5EF4-FFF2-40B4-BE49-F238E27FC236}">
                <a16:creationId xmlns:a16="http://schemas.microsoft.com/office/drawing/2014/main" id="{1DA52639-2537-4112-85C3-546245035A29}"/>
              </a:ext>
            </a:extLst>
          </p:cNvPr>
          <p:cNvSpPr/>
          <p:nvPr/>
        </p:nvSpPr>
        <p:spPr>
          <a:xfrm>
            <a:off x="2021305" y="77050"/>
            <a:ext cx="10146632" cy="5541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ปลานิล </a:t>
            </a:r>
            <a:endParaRPr lang="en-US" sz="2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ลูกศร: รูปห้าเหลี่ยม 5">
            <a:extLst>
              <a:ext uri="{FF2B5EF4-FFF2-40B4-BE49-F238E27FC236}">
                <a16:creationId xmlns:a16="http://schemas.microsoft.com/office/drawing/2014/main" id="{FE8CECF6-79D4-43B9-95AD-FB37755B7BB4}"/>
              </a:ext>
            </a:extLst>
          </p:cNvPr>
          <p:cNvSpPr/>
          <p:nvPr/>
        </p:nvSpPr>
        <p:spPr>
          <a:xfrm>
            <a:off x="21869" y="77050"/>
            <a:ext cx="2360383" cy="554180"/>
          </a:xfrm>
          <a:prstGeom prst="homePlat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สินค้าด้านประมง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id="{70466A07-1DB3-4FAD-A2DF-60B56F6701C9}"/>
              </a:ext>
            </a:extLst>
          </p:cNvPr>
          <p:cNvSpPr/>
          <p:nvPr/>
        </p:nvSpPr>
        <p:spPr>
          <a:xfrm>
            <a:off x="10627461" y="54948"/>
            <a:ext cx="1540476" cy="566537"/>
          </a:xfrm>
          <a:prstGeom prst="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ตัวอย่าง </a:t>
            </a:r>
            <a:endParaRPr lang="en-US" sz="2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ลูกศร: ขวา 9">
            <a:extLst>
              <a:ext uri="{FF2B5EF4-FFF2-40B4-BE49-F238E27FC236}">
                <a16:creationId xmlns:a16="http://schemas.microsoft.com/office/drawing/2014/main" id="{A7CB4106-1BCB-4378-96C9-1C7A43F96A76}"/>
              </a:ext>
            </a:extLst>
          </p:cNvPr>
          <p:cNvSpPr/>
          <p:nvPr/>
        </p:nvSpPr>
        <p:spPr>
          <a:xfrm>
            <a:off x="6094903" y="830977"/>
            <a:ext cx="569625" cy="278296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b="1" dirty="0">
              <a:ln w="22225">
                <a:solidFill>
                  <a:srgbClr val="FFC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3572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าราง 4">
            <a:extLst>
              <a:ext uri="{FF2B5EF4-FFF2-40B4-BE49-F238E27FC236}">
                <a16:creationId xmlns:a16="http://schemas.microsoft.com/office/drawing/2014/main" id="{0A838847-202B-448A-8110-9F59514080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3264043"/>
              </p:ext>
            </p:extLst>
          </p:nvPr>
        </p:nvGraphicFramePr>
        <p:xfrm>
          <a:off x="21870" y="708281"/>
          <a:ext cx="12146067" cy="60726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3329">
                  <a:extLst>
                    <a:ext uri="{9D8B030D-6E8A-4147-A177-3AD203B41FA5}">
                      <a16:colId xmlns:a16="http://schemas.microsoft.com/office/drawing/2014/main" val="2504306013"/>
                    </a:ext>
                  </a:extLst>
                </a:gridCol>
                <a:gridCol w="2895186">
                  <a:extLst>
                    <a:ext uri="{9D8B030D-6E8A-4147-A177-3AD203B41FA5}">
                      <a16:colId xmlns:a16="http://schemas.microsoft.com/office/drawing/2014/main" val="1417730495"/>
                    </a:ext>
                  </a:extLst>
                </a:gridCol>
                <a:gridCol w="2940294">
                  <a:extLst>
                    <a:ext uri="{9D8B030D-6E8A-4147-A177-3AD203B41FA5}">
                      <a16:colId xmlns:a16="http://schemas.microsoft.com/office/drawing/2014/main" val="4054709640"/>
                    </a:ext>
                  </a:extLst>
                </a:gridCol>
                <a:gridCol w="3420092">
                  <a:extLst>
                    <a:ext uri="{9D8B030D-6E8A-4147-A177-3AD203B41FA5}">
                      <a16:colId xmlns:a16="http://schemas.microsoft.com/office/drawing/2014/main" val="1762764978"/>
                    </a:ext>
                  </a:extLst>
                </a:gridCol>
                <a:gridCol w="2437166">
                  <a:extLst>
                    <a:ext uri="{9D8B030D-6E8A-4147-A177-3AD203B41FA5}">
                      <a16:colId xmlns:a16="http://schemas.microsoft.com/office/drawing/2014/main" val="861996990"/>
                    </a:ext>
                  </a:extLst>
                </a:gridCol>
              </a:tblGrid>
              <a:tr h="844166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Model </a:t>
                      </a:r>
                    </a:p>
                  </a:txBody>
                  <a:tcPr vert="vert27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ผลการดำเนินงานที่สอดคล้องกับแนวทาง</a:t>
                      </a:r>
                      <a:r>
                        <a:rPr lang="en-US" sz="1800" b="1" u="none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BCG Model 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(ที่ดำเนินการไปแล้ว) </a:t>
                      </a:r>
                      <a:endParaRPr lang="en-US" sz="18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Pain point 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(ปัญหา) 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ผลการดำเนินงานที่เกิดขึ้นระหว่าง</a:t>
                      </a: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พ.ศ. 2565-2566 (แก้ 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Pain point</a:t>
                      </a: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ความต้องการ (เพิ่มเติม) 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1351202"/>
                  </a:ext>
                </a:extLst>
              </a:tr>
              <a:tr h="1728074">
                <a:tc>
                  <a:txBody>
                    <a:bodyPr/>
                    <a:lstStyle/>
                    <a:p>
                      <a:pPr algn="ctr"/>
                      <a:r>
                        <a:rPr lang="en-US" sz="6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</a:t>
                      </a:r>
                    </a:p>
                    <a:p>
                      <a:pPr algn="ctr"/>
                      <a:endParaRPr lang="en-US" sz="3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การส่งเสริมการรับรองมาตรฐานการปฏิบัติทางการเกษตรที่ดีด้านปศุสัตว์ (</a:t>
                      </a:r>
                      <a: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for Livestock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</a:p>
                    <a:p>
                      <a:pPr marL="180975" marR="0" lvl="0" indent="-180975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th-TH" sz="1400" b="0" i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โครงการเนื้อสัตว์ปลอดภัยใส่ใจผู้บริโภค (ปศุสัตว์ </a:t>
                      </a:r>
                      <a:r>
                        <a:rPr lang="en-US" sz="1400" b="0" i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OK)</a:t>
                      </a:r>
                      <a:endParaRPr lang="th-TH" sz="1400" b="0" i="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endParaRPr lang="en-US" sz="1400" b="0" i="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thaiDist">
                        <a:buFontTx/>
                        <a:buNone/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176213" indent="-176213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ต้นทุนอาหารสัตว์มีมูลค่าสูงขึ้น</a:t>
                      </a:r>
                    </a:p>
                    <a:p>
                      <a:pPr marL="176213" indent="-176213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โรคระบาด </a:t>
                      </a:r>
                    </a:p>
                    <a:p>
                      <a:pPr marL="176213" indent="-176213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สารเคมีตกค้างจากการใช้ยาปฏิชีวนะในการเลี้ยงสุกร 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180975" indent="-180975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ฟาร์มสุกรได้รับรองมาตรฐาน </a:t>
                      </a:r>
                      <a: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GAP </a:t>
                      </a: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80975" indent="-180975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สินค้าได้รับรองมาตรฐานสินค้าเกษตรที่สามารถตรวจสอบย้อนกลับ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180975" indent="-180975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วิจัยและพัฒนาสารชีวภัณฑ์ที่ใช้ทดแทนการใช้ยาปฏิชีวนะในสุกร </a:t>
                      </a:r>
                    </a:p>
                    <a:p>
                      <a:pPr marL="180975" indent="-180975" algn="thaiDist">
                        <a:buFontTx/>
                        <a:buNone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2) วิจัยและพัฒนาการลดต้นทุนในการผลิตสุกร 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115783908"/>
                  </a:ext>
                </a:extLst>
              </a:tr>
              <a:tr h="1919103">
                <a:tc>
                  <a:txBody>
                    <a:bodyPr/>
                    <a:lstStyle/>
                    <a:p>
                      <a:pPr algn="ctr"/>
                      <a:r>
                        <a:rPr lang="en-US" sz="6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180975" indent="-180975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มูลสุกร </a:t>
                      </a:r>
                    </a:p>
                    <a:p>
                      <a:pPr marL="180975" indent="-180975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น้ำเสีย</a:t>
                      </a:r>
                      <a:endParaRPr lang="en-US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thaiDist">
                        <a:buFontTx/>
                        <a:buNone/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180975" indent="-180975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ระบบบำบัดน้ำเสียในฟาร์ม เพื่อนำน้ำเสียมาใช้ประโยชน์ </a:t>
                      </a:r>
                    </a:p>
                    <a:p>
                      <a:pPr marL="180975" indent="-180975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การจัดการมูลสัตว์มาผลิตก๊าซชีวภาพ </a:t>
                      </a:r>
                    </a:p>
                    <a:p>
                      <a:pPr marL="180975" indent="-180975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ทำปุ๋ยหมักชีวภาพจากมูลสุกร  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Tx/>
                        <a:buNone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1) วิจัยและพัฒนาการผลิตปุ๋ยจากมูลสุกร </a:t>
                      </a:r>
                      <a:endParaRPr lang="en-US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950635"/>
                  </a:ext>
                </a:extLst>
              </a:tr>
              <a:tr h="1581327">
                <a:tc>
                  <a:txBody>
                    <a:bodyPr/>
                    <a:lstStyle/>
                    <a:p>
                      <a:pPr algn="ctr"/>
                      <a:r>
                        <a:rPr lang="en-US" sz="6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การส่งเสริมการรับรองมาตรฐานการปฏิบัติทางการเกษตรที่ดีด้านปศุสัตว์ (</a:t>
                      </a:r>
                      <a: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for Livestock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</a:p>
                    <a:p>
                      <a:pPr marL="180975" marR="0" lvl="0" indent="-180975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th-TH" sz="1400" b="0" i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โครงการเนื้อสัตว์ปลอดภัยใส่ใจผู้บริโภค (ปศุสัตว์ </a:t>
                      </a:r>
                      <a:r>
                        <a:rPr lang="en-US" sz="1400" b="0" i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OK)</a:t>
                      </a:r>
                      <a:endParaRPr lang="th-TH" sz="1400" b="0" i="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endParaRPr lang="en-US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180975" indent="-180975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มูลสุกร </a:t>
                      </a:r>
                    </a:p>
                    <a:p>
                      <a:pPr marL="180975" indent="-180975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น้ำเสีย</a:t>
                      </a:r>
                    </a:p>
                    <a:p>
                      <a:pPr marL="180975" indent="-180975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พลังงานไฟฟ้า  </a:t>
                      </a:r>
                      <a:endParaRPr lang="en-US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975" indent="-180975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ระบบบำบัดน้ำเสียในฟาร์ม เพื่อนำน้ำเสียมาใช้ประโยชน์ ลดการปล่อยน้ำเสียลงสู่สิ่งแวดล้อม</a:t>
                      </a:r>
                    </a:p>
                    <a:p>
                      <a:pPr marL="180975" indent="-180975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การจัดการมูลสัตว์มาผลิตก๊าซชีวภาพ ลดการปล่อยก๊าซมีเทน     ซึ่งเป็นสาเหตุหลักของสภาวะเรือนกระจก </a:t>
                      </a:r>
                    </a:p>
                    <a:p>
                      <a:pPr marL="180975" indent="-180975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ใช้ระบบพลังงานโซล่าเซลล์ในโรงเรือนสุกร เพื่อลดการใช้พลังงานไฟฟ้า 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2563" indent="-182563" algn="thaiDist">
                        <a:buFontTx/>
                        <a:buAutoNum type="arabicParenR"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วิจัยและพัฒนาระบบสมาร์ท (</a:t>
                      </a:r>
                      <a: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Smart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grid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หรือระบบโครงข่ายไฟฟ้าอัจฉริยะในโรงเรือนสุกร 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314367145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6">
            <a:extLst>
              <a:ext uri="{FF2B5EF4-FFF2-40B4-BE49-F238E27FC236}">
                <a16:creationId xmlns:a16="http://schemas.microsoft.com/office/drawing/2014/main" id="{1DA52639-2537-4112-85C3-546245035A29}"/>
              </a:ext>
            </a:extLst>
          </p:cNvPr>
          <p:cNvSpPr/>
          <p:nvPr/>
        </p:nvSpPr>
        <p:spPr>
          <a:xfrm>
            <a:off x="2009273" y="77050"/>
            <a:ext cx="10158663" cy="5541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สุกร </a:t>
            </a:r>
            <a:endParaRPr lang="en-US" sz="2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ลูกศร: รูปห้าเหลี่ยม 5">
            <a:extLst>
              <a:ext uri="{FF2B5EF4-FFF2-40B4-BE49-F238E27FC236}">
                <a16:creationId xmlns:a16="http://schemas.microsoft.com/office/drawing/2014/main" id="{FE8CECF6-79D4-43B9-95AD-FB37755B7BB4}"/>
              </a:ext>
            </a:extLst>
          </p:cNvPr>
          <p:cNvSpPr/>
          <p:nvPr/>
        </p:nvSpPr>
        <p:spPr>
          <a:xfrm>
            <a:off x="21870" y="77050"/>
            <a:ext cx="2312256" cy="554180"/>
          </a:xfrm>
          <a:prstGeom prst="homePlat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สินค้าด้านปศุสัตว์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id="{2A5AE7DD-FE25-44F9-9368-C10D3A18093E}"/>
              </a:ext>
            </a:extLst>
          </p:cNvPr>
          <p:cNvSpPr/>
          <p:nvPr/>
        </p:nvSpPr>
        <p:spPr>
          <a:xfrm>
            <a:off x="10627460" y="64693"/>
            <a:ext cx="1540476" cy="566537"/>
          </a:xfrm>
          <a:prstGeom prst="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ตัวอย่าง </a:t>
            </a:r>
            <a:endParaRPr lang="en-US" sz="2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ลูกศร: ขวา 9">
            <a:extLst>
              <a:ext uri="{FF2B5EF4-FFF2-40B4-BE49-F238E27FC236}">
                <a16:creationId xmlns:a16="http://schemas.microsoft.com/office/drawing/2014/main" id="{1AD7FD8D-7BD1-428B-983D-A92342B96D96}"/>
              </a:ext>
            </a:extLst>
          </p:cNvPr>
          <p:cNvSpPr/>
          <p:nvPr/>
        </p:nvSpPr>
        <p:spPr>
          <a:xfrm>
            <a:off x="6094903" y="830977"/>
            <a:ext cx="569625" cy="278296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b="1" dirty="0">
              <a:ln w="22225">
                <a:solidFill>
                  <a:srgbClr val="FFC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5450834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1395</TotalTime>
  <Words>1106</Words>
  <Application>Microsoft Office PowerPoint</Application>
  <PresentationFormat>แบบจอกว้าง</PresentationFormat>
  <Paragraphs>126</Paragraphs>
  <Slides>5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TH SarabunPSK</vt:lpstr>
      <vt:lpstr>ธีมของ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nattapon noomkoom</dc:creator>
  <cp:lastModifiedBy>nattapon noomkoom</cp:lastModifiedBy>
  <cp:revision>101</cp:revision>
  <cp:lastPrinted>2023-05-11T07:31:58Z</cp:lastPrinted>
  <dcterms:created xsi:type="dcterms:W3CDTF">2023-04-12T07:48:21Z</dcterms:created>
  <dcterms:modified xsi:type="dcterms:W3CDTF">2023-05-11T07:37:29Z</dcterms:modified>
</cp:coreProperties>
</file>