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6" r:id="rId2"/>
    <p:sldId id="256" r:id="rId3"/>
    <p:sldId id="259" r:id="rId4"/>
    <p:sldId id="262" r:id="rId5"/>
    <p:sldId id="263" r:id="rId6"/>
  </p:sldIdLst>
  <p:sldSz cx="12192000" cy="6858000"/>
  <p:notesSz cx="6805613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ไม่มีสไตล์ ไม่มีเส้นตาราง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46F890A9-2807-4EBB-B81D-B2AA78EC7F39}" styleName="สไตล์สีเข้ม 2 - เน้น 5/เน้น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สไตล์สีเข้ม 2 - เน้น 3/เน้น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391" autoAdjust="0"/>
    <p:restoredTop sz="94301" autoAdjust="0"/>
  </p:normalViewPr>
  <p:slideViewPr>
    <p:cSldViewPr snapToGrid="0">
      <p:cViewPr>
        <p:scale>
          <a:sx n="86" d="100"/>
          <a:sy n="86" d="100"/>
        </p:scale>
        <p:origin x="432" y="-5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4452" y="4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C369FA-7273-4CB0-941A-55A21647A04C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1063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1040" y="4783138"/>
            <a:ext cx="5443537" cy="39131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2" y="9440867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4452" y="9440867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074CB-46A5-4C21-B66A-F0540FCDE4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250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08CC3B3-F986-4F4D-B506-644D945988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793FD506-37C4-45C2-8973-035272C8B3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346C9722-FB9B-4078-9D04-E0C270136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13E57-5114-41D5-B88B-B9F040CFE8F4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D26D403B-359B-4D6D-ACC5-91AF4A171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31515C90-D059-4EA8-BEA6-02DA3592E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50626-9109-4A19-8DEE-F78FEF95F8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114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1791ABA-CFC4-4D11-ACCD-0E7659070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EA1D5360-7C11-4CA9-B11B-BE0504B121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EB35B1B9-F2FE-455F-A32D-44A0F2EA2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13E57-5114-41D5-B88B-B9F040CFE8F4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66A1439B-C876-4DA3-AD89-74D297203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FA00B082-EE6D-4A18-A0E2-430AAF459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50626-9109-4A19-8DEE-F78FEF95F8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124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902D223-39DD-4DEE-9A3D-21EF2598A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423E40DB-72FA-449C-83B3-BC9667069E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87813E2C-6DDE-4E55-A91B-1EC7F6C5B2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13E57-5114-41D5-B88B-B9F040CFE8F4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C87DE96D-D215-435B-BF11-25D47C75E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7A6DACA5-A781-48B0-AE43-F4724C8C61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50626-9109-4A19-8DEE-F78FEF95F8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3902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8987BD3-0B70-4495-988D-6870EE642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B8AD00C9-6D92-4483-BBF2-1A4F263E1F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80570ACB-7DE2-4500-8590-A1FE2A23C0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CA5C389B-60B7-4BD2-9AA5-BFE724FF7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13E57-5114-41D5-B88B-B9F040CFE8F4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C6279898-1082-4E26-838E-1D2FCB866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44196338-38B8-46F3-A0E3-E287D7704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50626-9109-4A19-8DEE-F78FEF95F8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42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532F0D8-719D-4119-B185-995DAA133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D41B3377-02D7-45BB-AE5C-C2FF0AFE99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289B4141-12EA-4039-8AC6-614B369A91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8CDAF10D-8521-4C82-8274-AE42EF30EE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AA560F8A-C34A-4E52-9EA2-6E8F067BDA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7EEF76F2-ABD9-4D70-BB7C-0151645A4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13E57-5114-41D5-B88B-B9F040CFE8F4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34D8DC54-FBB1-4644-8CF0-C1ED5BB82F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6EE2EADB-3BC1-47AC-821E-980C0FF90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50626-9109-4A19-8DEE-F78FEF95F8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3844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CF01F14-0ED4-467C-89AE-B7B8D003A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9C0D15BF-2A4B-4210-8ACA-336266EFE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13E57-5114-41D5-B88B-B9F040CFE8F4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2B8B4FD2-A450-45FD-B9CF-1C4BBC35B9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F2C07AC4-15B0-4149-970C-EEBB94143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50626-9109-4A19-8DEE-F78FEF95F8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377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FD5342D3-9617-43D5-B2D9-DC528D6B9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13E57-5114-41D5-B88B-B9F040CFE8F4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4640032C-FCDF-4CE7-ABB6-4BD6E01BF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CF161FFB-1704-4FC2-A7F2-31AB46BEE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50626-9109-4A19-8DEE-F78FEF95F8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611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A84DB0A-F152-44D6-9652-883EBD792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11CA5801-BD0C-4C3F-A6FF-F38AEB20E2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2C332AC8-DCAC-42E2-B036-3C8A11C499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419790A4-B4B5-4598-8C62-4C5CB0AD8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13E57-5114-41D5-B88B-B9F040CFE8F4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54D705D9-F50E-485C-A79B-2F3E851B5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4F4FE27F-71DA-42A7-91B3-810613109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50626-9109-4A19-8DEE-F78FEF95F8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309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884E949-7388-4EDC-9EE7-727A43887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71FD4C6C-FC71-4C81-BA6E-49549A1589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75C4BEE6-EE86-4A78-8DFE-5C468B6246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01B08CEB-3E2F-4D53-8589-C7596E26B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13E57-5114-41D5-B88B-B9F040CFE8F4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03388562-DA63-4AAB-97D0-56C15F8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D96D6CEC-958C-48DC-B6B5-E0A8F3696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50626-9109-4A19-8DEE-F78FEF95F8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487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B1542BD-ADBE-4CF6-BB7D-62EA0707E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5EB31ACE-72CA-4854-A449-83B831191D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3FBC4625-466E-427C-99CE-6C50815E3E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13E57-5114-41D5-B88B-B9F040CFE8F4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EF1E7B2F-7FCE-4CC3-9E4D-7B35451DD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81F4C902-283F-4B63-A23C-21998CC41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50626-9109-4A19-8DEE-F78FEF95F8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677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4760E479-78C3-400F-BC82-C0BE39FA91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5D7C8D1F-679D-4231-B127-DD81CD9FBF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DF5CC813-D65B-41E9-8DCC-2AA5DEFF9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13E57-5114-41D5-B88B-B9F040CFE8F4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643A42E9-F0CD-4197-91A5-88D62C30A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9DE422C3-233F-40D7-A8F7-D2E004B70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50626-9109-4A19-8DEE-F78FEF95F8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825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732BC6A0-C0C3-47A4-9162-C617E0B5D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877E8B02-E4CB-4741-A84D-996CC1C61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915E0E1B-31D5-4A33-A184-E659C730F5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D13E57-5114-41D5-B88B-B9F040CFE8F4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4FB75706-7A55-4F36-BE67-47831731A3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B755F7F5-12BA-489C-AE11-2ED1DBF0CA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50626-9109-4A19-8DEE-F78FEF95F8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829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CA65788C-E7A6-4EC3-B61E-DD204D9C7FED}"/>
              </a:ext>
            </a:extLst>
          </p:cNvPr>
          <p:cNvSpPr/>
          <p:nvPr/>
        </p:nvSpPr>
        <p:spPr>
          <a:xfrm>
            <a:off x="0" y="0"/>
            <a:ext cx="12192000" cy="130232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รายงานผลการดำเนินงานการขับเคลื่อนโครงการ 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Model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ภาคการเกษตรของจังหวัด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…………</a:t>
            </a:r>
          </a:p>
          <a:p>
            <a:pPr algn="ctr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......... สินค้า ได้แก่ ..................................................................  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012F9228-0A6E-4522-ADDD-9EC84A2733F3}"/>
              </a:ext>
            </a:extLst>
          </p:cNvPr>
          <p:cNvSpPr txBox="1"/>
          <p:nvPr/>
        </p:nvSpPr>
        <p:spPr>
          <a:xfrm>
            <a:off x="2133599" y="1748870"/>
            <a:ext cx="917171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สรุปข้อมูลพื้นฐานสินค้า 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Value Chain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ภาคการเกษตร</a:t>
            </a: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 โครงการ/แผนงาน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BCG Model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ปีงบประมาณ 2566</a:t>
            </a: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4. ผลการดำเนินงานโครงการ/แผนงาน ปีงบประมาณ 2566 </a:t>
            </a: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944923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สี่เหลี่ยมผืนผ้า: มุมมน 15">
            <a:extLst>
              <a:ext uri="{FF2B5EF4-FFF2-40B4-BE49-F238E27FC236}">
                <a16:creationId xmlns:a16="http://schemas.microsoft.com/office/drawing/2014/main" id="{91B0B4FD-932D-4F53-9AB3-05CDF776AF12}"/>
              </a:ext>
            </a:extLst>
          </p:cNvPr>
          <p:cNvSpPr/>
          <p:nvPr/>
        </p:nvSpPr>
        <p:spPr>
          <a:xfrm>
            <a:off x="5679019" y="1053563"/>
            <a:ext cx="1933303" cy="391885"/>
          </a:xfrm>
          <a:prstGeom prst="round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Supply side</a:t>
            </a:r>
          </a:p>
        </p:txBody>
      </p:sp>
      <p:graphicFrame>
        <p:nvGraphicFramePr>
          <p:cNvPr id="21" name="ตาราง 21">
            <a:extLst>
              <a:ext uri="{FF2B5EF4-FFF2-40B4-BE49-F238E27FC236}">
                <a16:creationId xmlns:a16="http://schemas.microsoft.com/office/drawing/2014/main" id="{D845DB1B-4C4B-43E0-8FF9-1BB983F469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8709664"/>
              </p:ext>
            </p:extLst>
          </p:nvPr>
        </p:nvGraphicFramePr>
        <p:xfrm>
          <a:off x="331169" y="1105496"/>
          <a:ext cx="4310105" cy="497106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1779953">
                  <a:extLst>
                    <a:ext uri="{9D8B030D-6E8A-4147-A177-3AD203B41FA5}">
                      <a16:colId xmlns:a16="http://schemas.microsoft.com/office/drawing/2014/main" val="1035566883"/>
                    </a:ext>
                  </a:extLst>
                </a:gridCol>
                <a:gridCol w="244581">
                  <a:extLst>
                    <a:ext uri="{9D8B030D-6E8A-4147-A177-3AD203B41FA5}">
                      <a16:colId xmlns:a16="http://schemas.microsoft.com/office/drawing/2014/main" val="2465006937"/>
                    </a:ext>
                  </a:extLst>
                </a:gridCol>
                <a:gridCol w="2285571">
                  <a:extLst>
                    <a:ext uri="{9D8B030D-6E8A-4147-A177-3AD203B41FA5}">
                      <a16:colId xmlns:a16="http://schemas.microsoft.com/office/drawing/2014/main" val="476700492"/>
                    </a:ext>
                  </a:extLst>
                </a:gridCol>
              </a:tblGrid>
              <a:tr h="433098">
                <a:tc gridSpan="3"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ข้อมูลพื้นฐาน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1155198"/>
                  </a:ext>
                </a:extLst>
              </a:tr>
              <a:tr h="433098">
                <a:tc gridSpan="2">
                  <a:txBody>
                    <a:bodyPr/>
                    <a:lstStyle/>
                    <a:p>
                      <a:r>
                        <a:rPr lang="th-TH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พื้นที่เพาะปลูก/เพาะเลี้ยง</a:t>
                      </a:r>
                      <a:endParaRPr lang="en-US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....................... ไร่</a:t>
                      </a:r>
                      <a:endParaRPr lang="en-US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....................... ไร่</a:t>
                      </a:r>
                      <a:endParaRPr lang="en-US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2210301"/>
                  </a:ext>
                </a:extLst>
              </a:tr>
              <a:tr h="433098">
                <a:tc gridSpan="2">
                  <a:txBody>
                    <a:bodyPr/>
                    <a:lstStyle/>
                    <a:p>
                      <a:r>
                        <a:rPr lang="th-TH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จำนวนเกษตรกรแบบรายเดี่ยว</a:t>
                      </a:r>
                      <a:endParaRPr lang="en-US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...................... ราย</a:t>
                      </a:r>
                      <a:endParaRPr lang="en-US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...................... ราย</a:t>
                      </a:r>
                      <a:endParaRPr lang="en-US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578082"/>
                  </a:ext>
                </a:extLst>
              </a:tr>
              <a:tr h="433098">
                <a:tc gridSpan="2">
                  <a:txBody>
                    <a:bodyPr/>
                    <a:lstStyle/>
                    <a:p>
                      <a:pPr algn="l"/>
                      <a:r>
                        <a:rPr lang="th-TH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จำนวนสถาบันเกษตรกร</a:t>
                      </a:r>
                      <a:endParaRPr lang="en-US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….............. กลุ่ม (......... ราย)</a:t>
                      </a:r>
                      <a:endParaRPr lang="en-US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…............. กลุ่ม (......... ราย)</a:t>
                      </a:r>
                      <a:endParaRPr lang="en-US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7901871"/>
                  </a:ext>
                </a:extLst>
              </a:tr>
              <a:tr h="433098">
                <a:tc gridSpan="3"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มาตรฐานของผลผลิต</a:t>
                      </a:r>
                      <a:endParaRPr lang="en-US" sz="20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3964668"/>
                  </a:ext>
                </a:extLst>
              </a:tr>
              <a:tr h="433098">
                <a:tc>
                  <a:txBody>
                    <a:bodyPr/>
                    <a:lstStyle/>
                    <a:p>
                      <a:pPr algn="l"/>
                      <a:r>
                        <a:rPr lang="en-US" sz="20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GAP</a:t>
                      </a:r>
                      <a:endParaRPr lang="en-US" sz="20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…… </a:t>
                      </a:r>
                      <a:r>
                        <a:rPr lang="th-TH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ราย เนื้อที่ ....... ไร่</a:t>
                      </a:r>
                      <a:endParaRPr lang="en-US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1360616"/>
                  </a:ext>
                </a:extLst>
              </a:tr>
              <a:tr h="433098">
                <a:tc>
                  <a:txBody>
                    <a:bodyPr/>
                    <a:lstStyle/>
                    <a:p>
                      <a:pPr algn="l"/>
                      <a:r>
                        <a:rPr lang="th-TH" sz="20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เกษตรอินทรีย์</a:t>
                      </a:r>
                      <a:endParaRPr lang="en-US" sz="20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…… </a:t>
                      </a:r>
                      <a:r>
                        <a:rPr lang="th-TH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ราย เนื้อที่ ....... ไร่</a:t>
                      </a:r>
                      <a:endParaRPr lang="en-US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395228"/>
                  </a:ext>
                </a:extLst>
              </a:tr>
              <a:tr h="433098"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GI</a:t>
                      </a:r>
                      <a:endParaRPr lang="en-US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…… </a:t>
                      </a:r>
                      <a:r>
                        <a:rPr lang="th-TH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ราย เนื้อที่ ....... ไร่</a:t>
                      </a:r>
                      <a:endParaRPr lang="en-US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73052"/>
                  </a:ext>
                </a:extLst>
              </a:tr>
              <a:tr h="433098">
                <a:tc>
                  <a:txBody>
                    <a:bodyPr/>
                    <a:lstStyle/>
                    <a:p>
                      <a:pPr algn="l"/>
                      <a:r>
                        <a:rPr lang="th-TH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(</a:t>
                      </a:r>
                      <a:r>
                        <a:rPr lang="th-TH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อื่นๆ</a:t>
                      </a:r>
                      <a:r>
                        <a:rPr lang="th-TH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ระบุ)</a:t>
                      </a:r>
                      <a:endParaRPr lang="en-US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…… </a:t>
                      </a:r>
                      <a:r>
                        <a:rPr lang="th-TH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ราย เนื้อที่ ....... ไร่</a:t>
                      </a:r>
                      <a:endParaRPr lang="en-US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0372352"/>
                  </a:ext>
                </a:extLst>
              </a:tr>
              <a:tr h="433098">
                <a:tc gridSpan="3"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ช่วงเวลาที่ผลผลิตออกมากที่สุด</a:t>
                      </a:r>
                      <a:endParaRPr lang="en-US" sz="20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3324194"/>
                  </a:ext>
                </a:extLst>
              </a:tr>
              <a:tr h="433098">
                <a:tc gridSpan="3">
                  <a:txBody>
                    <a:bodyPr/>
                    <a:lstStyle/>
                    <a:p>
                      <a:pPr algn="l"/>
                      <a:r>
                        <a:rPr lang="th-TH" sz="18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เดือน ............ จำนวน .......... ตัน/ตัว</a:t>
                      </a:r>
                    </a:p>
                    <a:p>
                      <a:pPr algn="l"/>
                      <a:r>
                        <a:rPr lang="th-TH" sz="18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คิดเป็นร้อยละ ........ ของผลผลิตที่ออกทั้งปี</a:t>
                      </a:r>
                      <a:endParaRPr lang="en-US" sz="18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US" sz="18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059502"/>
                  </a:ext>
                </a:extLst>
              </a:tr>
            </a:tbl>
          </a:graphicData>
        </a:graphic>
      </p:graphicFrame>
      <p:graphicFrame>
        <p:nvGraphicFramePr>
          <p:cNvPr id="23" name="ตาราง 21">
            <a:extLst>
              <a:ext uri="{FF2B5EF4-FFF2-40B4-BE49-F238E27FC236}">
                <a16:creationId xmlns:a16="http://schemas.microsoft.com/office/drawing/2014/main" id="{F49918EB-4FFA-44BB-91E6-45C31F58BC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9959824"/>
              </p:ext>
            </p:extLst>
          </p:nvPr>
        </p:nvGraphicFramePr>
        <p:xfrm>
          <a:off x="8742219" y="1751501"/>
          <a:ext cx="3257157" cy="262269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1463569">
                  <a:extLst>
                    <a:ext uri="{9D8B030D-6E8A-4147-A177-3AD203B41FA5}">
                      <a16:colId xmlns:a16="http://schemas.microsoft.com/office/drawing/2014/main" val="1035566883"/>
                    </a:ext>
                  </a:extLst>
                </a:gridCol>
                <a:gridCol w="1793588">
                  <a:extLst>
                    <a:ext uri="{9D8B030D-6E8A-4147-A177-3AD203B41FA5}">
                      <a16:colId xmlns:a16="http://schemas.microsoft.com/office/drawing/2014/main" val="2465006937"/>
                    </a:ext>
                  </a:extLst>
                </a:gridCol>
              </a:tblGrid>
              <a:tr h="433098">
                <a:tc gridSpan="2"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ปริมาณความต้องการในจังหวัด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1155198"/>
                  </a:ext>
                </a:extLst>
              </a:tr>
              <a:tr h="433098">
                <a:tc>
                  <a:txBody>
                    <a:bodyPr/>
                    <a:lstStyle/>
                    <a:p>
                      <a:pPr algn="l"/>
                      <a:r>
                        <a:rPr lang="th-TH" sz="20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ปริมาณ</a:t>
                      </a:r>
                      <a:endParaRPr lang="en-US" sz="20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……………………. </a:t>
                      </a:r>
                      <a:r>
                        <a:rPr lang="th-TH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ตัน/ตัว</a:t>
                      </a:r>
                      <a:endParaRPr lang="en-US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2210301"/>
                  </a:ext>
                </a:extLst>
              </a:tr>
              <a:tr h="433098">
                <a:tc gridSpan="2"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ปริมาณความต้องการนอกจังหวัด</a:t>
                      </a:r>
                      <a:endParaRPr lang="en-US" sz="20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3964668"/>
                  </a:ext>
                </a:extLst>
              </a:tr>
              <a:tr h="433098">
                <a:tc>
                  <a:txBody>
                    <a:bodyPr/>
                    <a:lstStyle/>
                    <a:p>
                      <a:pPr algn="l"/>
                      <a:r>
                        <a:rPr lang="th-TH" sz="20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ในประเทศ</a:t>
                      </a:r>
                      <a:endParaRPr lang="en-US" sz="20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…………………….</a:t>
                      </a:r>
                      <a:r>
                        <a:rPr lang="th-TH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ตัน/ตัว</a:t>
                      </a:r>
                      <a:endParaRPr lang="en-US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1360616"/>
                  </a:ext>
                </a:extLst>
              </a:tr>
              <a:tr h="433098">
                <a:tc>
                  <a:txBody>
                    <a:bodyPr/>
                    <a:lstStyle/>
                    <a:p>
                      <a:pPr algn="l"/>
                      <a:r>
                        <a:rPr lang="th-TH" sz="20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ต่างประเทศ</a:t>
                      </a:r>
                      <a:endParaRPr lang="en-US" sz="20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…………………….</a:t>
                      </a:r>
                      <a:r>
                        <a:rPr lang="th-TH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ตัน/ตัว</a:t>
                      </a:r>
                      <a:endParaRPr lang="en-US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8918739"/>
                  </a:ext>
                </a:extLst>
              </a:tr>
              <a:tr h="433098">
                <a:tc>
                  <a:txBody>
                    <a:bodyPr/>
                    <a:lstStyle/>
                    <a:p>
                      <a:pPr algn="l"/>
                      <a:r>
                        <a:rPr lang="th-TH" sz="24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รวม</a:t>
                      </a:r>
                      <a:endParaRPr lang="en-US" sz="24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………………….</a:t>
                      </a:r>
                      <a:r>
                        <a:rPr lang="th-TH" sz="20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ตัน/ตัว</a:t>
                      </a:r>
                      <a:endParaRPr lang="en-US" sz="20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2234171"/>
                  </a:ext>
                </a:extLst>
              </a:tr>
            </a:tbl>
          </a:graphicData>
        </a:graphic>
      </p:graphicFrame>
      <p:sp>
        <p:nvSpPr>
          <p:cNvPr id="24" name="สี่เหลี่ยมผืนผ้า: มุมมน 23">
            <a:extLst>
              <a:ext uri="{FF2B5EF4-FFF2-40B4-BE49-F238E27FC236}">
                <a16:creationId xmlns:a16="http://schemas.microsoft.com/office/drawing/2014/main" id="{3CCA745B-EF25-4C35-A2F5-A109F03B7D30}"/>
              </a:ext>
            </a:extLst>
          </p:cNvPr>
          <p:cNvSpPr/>
          <p:nvPr/>
        </p:nvSpPr>
        <p:spPr>
          <a:xfrm>
            <a:off x="9501128" y="1053564"/>
            <a:ext cx="1933303" cy="391885"/>
          </a:xfrm>
          <a:prstGeom prst="round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Demand side</a:t>
            </a:r>
          </a:p>
        </p:txBody>
      </p:sp>
      <p:graphicFrame>
        <p:nvGraphicFramePr>
          <p:cNvPr id="28" name="ตาราง 21">
            <a:extLst>
              <a:ext uri="{FF2B5EF4-FFF2-40B4-BE49-F238E27FC236}">
                <a16:creationId xmlns:a16="http://schemas.microsoft.com/office/drawing/2014/main" id="{6C63E0DD-5929-4961-8B3A-46CABBCB6B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2376954"/>
              </p:ext>
            </p:extLst>
          </p:nvPr>
        </p:nvGraphicFramePr>
        <p:xfrm>
          <a:off x="4835237" y="1751501"/>
          <a:ext cx="3704079" cy="2128632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1765354">
                  <a:extLst>
                    <a:ext uri="{9D8B030D-6E8A-4147-A177-3AD203B41FA5}">
                      <a16:colId xmlns:a16="http://schemas.microsoft.com/office/drawing/2014/main" val="1035566883"/>
                    </a:ext>
                  </a:extLst>
                </a:gridCol>
                <a:gridCol w="1938725">
                  <a:extLst>
                    <a:ext uri="{9D8B030D-6E8A-4147-A177-3AD203B41FA5}">
                      <a16:colId xmlns:a16="http://schemas.microsoft.com/office/drawing/2014/main" val="2465006937"/>
                    </a:ext>
                  </a:extLst>
                </a:gridCol>
              </a:tblGrid>
              <a:tr h="367802">
                <a:tc gridSpan="2"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ปริมาณผลผลิตในจังหวัด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1155198"/>
                  </a:ext>
                </a:extLst>
              </a:tr>
              <a:tr h="433098">
                <a:tc>
                  <a:txBody>
                    <a:bodyPr/>
                    <a:lstStyle/>
                    <a:p>
                      <a:pPr algn="l"/>
                      <a:r>
                        <a:rPr lang="th-TH" sz="18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ปริมาณ</a:t>
                      </a:r>
                      <a:endParaRPr lang="en-US" sz="18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………………. </a:t>
                      </a:r>
                      <a:r>
                        <a:rPr lang="th-TH" sz="18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ตัน/ตัว</a:t>
                      </a:r>
                      <a:endParaRPr lang="en-US" sz="1800" b="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2210301"/>
                  </a:ext>
                </a:extLst>
              </a:tr>
              <a:tr h="433098">
                <a:tc>
                  <a:txBody>
                    <a:bodyPr/>
                    <a:lstStyle/>
                    <a:p>
                      <a:pPr algn="l"/>
                      <a:r>
                        <a:rPr lang="th-TH" sz="18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พื้นที่เพาะปลูก/เพาะเลี้ยง</a:t>
                      </a:r>
                      <a:endParaRPr lang="en-US" sz="18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8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................... ไร่</a:t>
                      </a:r>
                      <a:endParaRPr lang="en-US" sz="1800" b="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5473419"/>
                  </a:ext>
                </a:extLst>
              </a:tr>
              <a:tr h="433098">
                <a:tc>
                  <a:txBody>
                    <a:bodyPr/>
                    <a:lstStyle/>
                    <a:p>
                      <a:pPr algn="l"/>
                      <a:r>
                        <a:rPr lang="th-TH" sz="18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เกษตรกร</a:t>
                      </a:r>
                      <a:endParaRPr lang="en-US" sz="18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8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................. ราย/กลุ่ม</a:t>
                      </a:r>
                      <a:endParaRPr lang="en-US" sz="18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9073856"/>
                  </a:ext>
                </a:extLst>
              </a:tr>
              <a:tr h="433098">
                <a:tc>
                  <a:txBody>
                    <a:bodyPr/>
                    <a:lstStyle/>
                    <a:p>
                      <a:pPr algn="l"/>
                      <a:r>
                        <a:rPr lang="th-TH" sz="18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มูลค่าผลผลิต</a:t>
                      </a:r>
                      <a:endParaRPr lang="en-US" sz="18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8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..................... บาท/ปี</a:t>
                      </a:r>
                      <a:endParaRPr lang="en-US" sz="18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319214"/>
                  </a:ext>
                </a:extLst>
              </a:tr>
            </a:tbl>
          </a:graphicData>
        </a:graphic>
      </p:graphicFrame>
      <p:sp>
        <p:nvSpPr>
          <p:cNvPr id="13" name="สี่เหลี่ยมผืนผ้า 12">
            <a:extLst>
              <a:ext uri="{FF2B5EF4-FFF2-40B4-BE49-F238E27FC236}">
                <a16:creationId xmlns:a16="http://schemas.microsoft.com/office/drawing/2014/main" id="{ADE11753-6B34-4F47-99F6-19357DD58BB7}"/>
              </a:ext>
            </a:extLst>
          </p:cNvPr>
          <p:cNvSpPr/>
          <p:nvPr/>
        </p:nvSpPr>
        <p:spPr>
          <a:xfrm>
            <a:off x="0" y="0"/>
            <a:ext cx="12192000" cy="69783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1076325"/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สรุปข้อมูลพื้นฐานสินค้า </a:t>
            </a:r>
            <a:r>
              <a:rPr lang="en-US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: 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 ..............</a:t>
            </a:r>
            <a:r>
              <a:rPr lang="en-US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จังหวัด ................. </a:t>
            </a:r>
            <a:endParaRPr lang="en-US" sz="2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5E6376B9-17F3-407C-8959-44A6ADD66820}"/>
              </a:ext>
            </a:extLst>
          </p:cNvPr>
          <p:cNvSpPr/>
          <p:nvPr/>
        </p:nvSpPr>
        <p:spPr>
          <a:xfrm>
            <a:off x="137206" y="834787"/>
            <a:ext cx="796966" cy="391885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ตัวอย่าง</a:t>
            </a:r>
            <a:endParaRPr lang="en-US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88215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CA65788C-E7A6-4EC3-B61E-DD204D9C7FED}"/>
              </a:ext>
            </a:extLst>
          </p:cNvPr>
          <p:cNvSpPr/>
          <p:nvPr/>
        </p:nvSpPr>
        <p:spPr>
          <a:xfrm>
            <a:off x="0" y="0"/>
            <a:ext cx="12192000" cy="69783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1076325"/>
            <a:r>
              <a:rPr lang="en-US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en-US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Value Chain 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ภาคการเกษตร </a:t>
            </a:r>
            <a:r>
              <a:rPr lang="en-US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สินค้า ............ จังหวัด</a:t>
            </a:r>
            <a:r>
              <a:rPr lang="en-US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..............</a:t>
            </a: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9AD41747-436D-43D7-9454-1E45DFF609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485" b="3636"/>
          <a:stretch/>
        </p:blipFill>
        <p:spPr>
          <a:xfrm>
            <a:off x="47625" y="697831"/>
            <a:ext cx="12144375" cy="6026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4432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CA65788C-E7A6-4EC3-B61E-DD204D9C7FED}"/>
              </a:ext>
            </a:extLst>
          </p:cNvPr>
          <p:cNvSpPr/>
          <p:nvPr/>
        </p:nvSpPr>
        <p:spPr>
          <a:xfrm>
            <a:off x="0" y="0"/>
            <a:ext cx="12192000" cy="69783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1076325"/>
            <a:r>
              <a:rPr lang="en-US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โครงการ/แผนงาน </a:t>
            </a:r>
            <a:r>
              <a:rPr lang="en-US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Model 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ปีงบประมาณ 2566 </a:t>
            </a:r>
            <a:r>
              <a:rPr lang="en-US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</a:t>
            </a:r>
            <a:r>
              <a:rPr lang="en-US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 จังหวัด ..........  </a:t>
            </a:r>
            <a:endParaRPr lang="en-US" sz="2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4" name="ตาราง 4">
            <a:extLst>
              <a:ext uri="{FF2B5EF4-FFF2-40B4-BE49-F238E27FC236}">
                <a16:creationId xmlns:a16="http://schemas.microsoft.com/office/drawing/2014/main" id="{26A0990B-85D2-4C2F-9C48-082EC825B8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6211034"/>
              </p:ext>
            </p:extLst>
          </p:nvPr>
        </p:nvGraphicFramePr>
        <p:xfrm>
          <a:off x="96230" y="774949"/>
          <a:ext cx="11999540" cy="5971365"/>
        </p:xfrm>
        <a:graphic>
          <a:graphicData uri="http://schemas.openxmlformats.org/drawingml/2006/table">
            <a:tbl>
              <a:tblPr firstRow="1" bandRow="1"/>
              <a:tblGrid>
                <a:gridCol w="323075">
                  <a:extLst>
                    <a:ext uri="{9D8B030D-6E8A-4147-A177-3AD203B41FA5}">
                      <a16:colId xmlns:a16="http://schemas.microsoft.com/office/drawing/2014/main" val="3268081468"/>
                    </a:ext>
                  </a:extLst>
                </a:gridCol>
                <a:gridCol w="3942624">
                  <a:extLst>
                    <a:ext uri="{9D8B030D-6E8A-4147-A177-3AD203B41FA5}">
                      <a16:colId xmlns:a16="http://schemas.microsoft.com/office/drawing/2014/main" val="1332086123"/>
                    </a:ext>
                  </a:extLst>
                </a:gridCol>
                <a:gridCol w="3966072">
                  <a:extLst>
                    <a:ext uri="{9D8B030D-6E8A-4147-A177-3AD203B41FA5}">
                      <a16:colId xmlns:a16="http://schemas.microsoft.com/office/drawing/2014/main" val="1107925080"/>
                    </a:ext>
                  </a:extLst>
                </a:gridCol>
                <a:gridCol w="3767769">
                  <a:extLst>
                    <a:ext uri="{9D8B030D-6E8A-4147-A177-3AD203B41FA5}">
                      <a16:colId xmlns:a16="http://schemas.microsoft.com/office/drawing/2014/main" val="1108156286"/>
                    </a:ext>
                  </a:extLst>
                </a:gridCol>
              </a:tblGrid>
              <a:tr h="256644">
                <a:tc>
                  <a:txBody>
                    <a:bodyPr/>
                    <a:lstStyle/>
                    <a:p>
                      <a:endParaRPr lang="en-US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ต้นทาง</a:t>
                      </a:r>
                      <a:endParaRPr lang="en-US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กลางทาง</a:t>
                      </a:r>
                      <a:endParaRPr lang="en-US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ปลายทาง</a:t>
                      </a:r>
                      <a:endParaRPr lang="en-US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6652883"/>
                  </a:ext>
                </a:extLst>
              </a:tr>
              <a:tr h="1868535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</a:t>
                      </a:r>
                    </a:p>
                    <a:p>
                      <a:pPr algn="ctr"/>
                      <a:endParaRPr lang="en-US" sz="20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1) ชื่อโครงการ.......................................................................</a:t>
                      </a:r>
                    </a:p>
                    <a:p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กิจกรรม ................................................................................</a:t>
                      </a:r>
                    </a:p>
                    <a:p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งบประมาณจำนวน ......... บาท แหล่งงบประมาณ ..............</a:t>
                      </a:r>
                      <a:endParaRPr lang="en-US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2) ชื่อโครงการ.......................................................................</a:t>
                      </a:r>
                    </a:p>
                    <a:p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กิจกรรม ................................................................................</a:t>
                      </a:r>
                    </a:p>
                    <a:p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งบประมาณจำนวน ......... บาท แหล่งงบประมาณ ..............</a:t>
                      </a:r>
                      <a:endParaRPr lang="en-US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1) ชื่อโครงการ.......................................................................</a:t>
                      </a:r>
                    </a:p>
                    <a:p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กิจกรรม ................................................................................</a:t>
                      </a:r>
                    </a:p>
                    <a:p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งบประมาณจำนวน ......... บาท แหล่งงบประมาณ ..............</a:t>
                      </a:r>
                      <a:endParaRPr lang="en-US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2) ชื่อโครงการ.......................................................................</a:t>
                      </a:r>
                    </a:p>
                    <a:p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กิจกรรม ................................................................................</a:t>
                      </a:r>
                    </a:p>
                    <a:p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งบประมาณจำนวน ......... บาท แหล่งงบประมาณ ..............</a:t>
                      </a:r>
                      <a:endParaRPr lang="en-US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1) ชื่อโครงการ.......................................................................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กิจกรรม ................................................................................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งบประมาณจำนวน ......... บาท แหล่งงบประมาณ ..............</a:t>
                      </a: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2) ชื่อโครงการ.......................................................................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กิจกรรม ................................................................................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งบประมาณจำนวน ......... บาท แหล่งงบประมาณ ..............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6265750"/>
                  </a:ext>
                </a:extLst>
              </a:tr>
              <a:tr h="1868535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1) ชื่อโครงการ.......................................................................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กิจกรรม ................................................................................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งบประมาณจำนวน ......... บาท แหล่งงบประมาณ ..............</a:t>
                      </a: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2) ชื่อโครงการ.......................................................................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กิจกรรม ................................................................................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งบประมาณจำนวน ......... บาท แหล่งงบประมาณ ..............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1) ชื่อโครงการ.......................................................................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กิจกรรม ................................................................................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งบประมาณจำนวน ......... บาท แหล่งงบประมาณ ..............</a:t>
                      </a: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2) ชื่อโครงการ.......................................................................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กิจกรรม ................................................................................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งบประมาณจำนวน ......... บาท แหล่งงบประมาณ ..............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1) ชื่อโครงการ.......................................................................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กิจกรรม ................................................................................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งบประมาณจำนวน ......... บาท แหล่งงบประมาณ ..............</a:t>
                      </a: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2) ชื่อโครงการ.......................................................................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กิจกรรม ................................................................................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งบประมาณจำนวน ......... บาท แหล่งงบประมาณ ..............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2077389"/>
                  </a:ext>
                </a:extLst>
              </a:tr>
              <a:tr h="1868535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1) ชื่อโครงการ.......................................................................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กิจกรรม ................................................................................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งบประมาณจำนวน ......... บาท แหล่งงบประมาณ ..............</a:t>
                      </a: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2) ชื่อโครงการ.......................................................................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กิจกรรม ................................................................................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งบประมาณจำนวน ......... บาท แหล่งงบประมาณ ..............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1) ชื่อโครงการ.......................................................................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กิจกรรม ................................................................................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งบประมาณจำนวน ......... บาท แหล่งงบประมาณ ..............</a:t>
                      </a: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2) ชื่อโครงการ.......................................................................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กิจกรรม ................................................................................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งบประมาณจำนวน ......... บาท แหล่งงบประมาณ ..............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1) ชื่อโครงการ.......................................................................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กิจกรรม ................................................................................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งบประมาณจำนวน ......... บาท แหล่งงบประมาณ ..............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2) ชื่อโครงการ.......................................................................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กิจกรรม ................................................................................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งบประมาณจำนวน ......... บาท แหล่งงบประมาณ ..............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18046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963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CA65788C-E7A6-4EC3-B61E-DD204D9C7FED}"/>
              </a:ext>
            </a:extLst>
          </p:cNvPr>
          <p:cNvSpPr/>
          <p:nvPr/>
        </p:nvSpPr>
        <p:spPr>
          <a:xfrm>
            <a:off x="0" y="0"/>
            <a:ext cx="12192000" cy="69783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1076325"/>
            <a:r>
              <a:rPr lang="en-US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ผลการดำเนินงานโครงการ/แผนงาน </a:t>
            </a:r>
            <a:r>
              <a:rPr lang="en-US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Model 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ปีงบประมาณ 2566 </a:t>
            </a:r>
            <a:r>
              <a:rPr lang="en-US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 ............ จังหวัด ..........  </a:t>
            </a:r>
            <a:endParaRPr lang="en-US" sz="2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D0EAD584-D6E4-4D78-AF68-1AF185F8B729}"/>
              </a:ext>
            </a:extLst>
          </p:cNvPr>
          <p:cNvSpPr txBox="1"/>
          <p:nvPr/>
        </p:nvSpPr>
        <p:spPr>
          <a:xfrm>
            <a:off x="266432" y="886150"/>
            <a:ext cx="913404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พื้นที่ดำเนินการของสินค้า 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....(อำเภอ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,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ตำบล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,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หมู่ที่)...............................................................................................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....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.(ระบุหน่วย เช่น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,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ไร่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,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ตัว)...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สถาบันเกษตรกรที่ดำเนินการ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ผลผลิต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.....(เช่น การปรับปรุงพันธุ์พืช/สัตว์/ประมง การรับรองมาตรฐานของสินค้า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และผลิตภัณฑ์แปรรูป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เป็นต้น พร้อมภาพประกอบ)..</a:t>
            </a:r>
          </a:p>
          <a:p>
            <a:pPr indent="265113"/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...........................................................................................................................................................................................................................</a:t>
            </a:r>
          </a:p>
        </p:txBody>
      </p:sp>
      <p:sp>
        <p:nvSpPr>
          <p:cNvPr id="17" name="แผนผังลําดับงาน: กระบวนการ 16">
            <a:extLst>
              <a:ext uri="{FF2B5EF4-FFF2-40B4-BE49-F238E27FC236}">
                <a16:creationId xmlns:a16="http://schemas.microsoft.com/office/drawing/2014/main" id="{B2AA5259-DF42-4191-ABAC-2086925AB5C3}"/>
              </a:ext>
            </a:extLst>
          </p:cNvPr>
          <p:cNvSpPr/>
          <p:nvPr/>
        </p:nvSpPr>
        <p:spPr>
          <a:xfrm>
            <a:off x="602961" y="2363478"/>
            <a:ext cx="2724134" cy="1446149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รูปภาพประกอบผลผลิต 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แผนผังลําดับงาน: กระบวนการ 17">
            <a:extLst>
              <a:ext uri="{FF2B5EF4-FFF2-40B4-BE49-F238E27FC236}">
                <a16:creationId xmlns:a16="http://schemas.microsoft.com/office/drawing/2014/main" id="{4A01F69E-053F-4C91-9EDA-9B8F52B048AA}"/>
              </a:ext>
            </a:extLst>
          </p:cNvPr>
          <p:cNvSpPr/>
          <p:nvPr/>
        </p:nvSpPr>
        <p:spPr>
          <a:xfrm>
            <a:off x="3818050" y="2387177"/>
            <a:ext cx="2724134" cy="1446149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รูปภาพประกอบผลผลิต 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แผนผังลําดับงาน: กระบวนการ 18">
            <a:extLst>
              <a:ext uri="{FF2B5EF4-FFF2-40B4-BE49-F238E27FC236}">
                <a16:creationId xmlns:a16="http://schemas.microsoft.com/office/drawing/2014/main" id="{7EBAE972-ADC7-4BCA-BBE1-0BD3EB5C6999}"/>
              </a:ext>
            </a:extLst>
          </p:cNvPr>
          <p:cNvSpPr/>
          <p:nvPr/>
        </p:nvSpPr>
        <p:spPr>
          <a:xfrm>
            <a:off x="6924807" y="2410877"/>
            <a:ext cx="2724134" cy="1446149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รูปภาพประกอบผลผลิต 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id="{7F0AC5BC-89DA-47E7-96A4-3CEA5ED5697D}"/>
              </a:ext>
            </a:extLst>
          </p:cNvPr>
          <p:cNvSpPr txBox="1"/>
          <p:nvPr/>
        </p:nvSpPr>
        <p:spPr>
          <a:xfrm>
            <a:off x="266432" y="3994847"/>
            <a:ext cx="1004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ผลลัพธ์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...(เช่น ตลาด การท่องเที่ยวเชิงเกษตร และรายได้ที่เพิ่มขึ้นของเกษตรกร จำนวน ............... บาท เป็นต้น พร้อมภาพประกอบ)...</a:t>
            </a:r>
          </a:p>
        </p:txBody>
      </p:sp>
      <p:sp>
        <p:nvSpPr>
          <p:cNvPr id="27" name="แผนผังลําดับงาน: กระบวนการ 26">
            <a:extLst>
              <a:ext uri="{FF2B5EF4-FFF2-40B4-BE49-F238E27FC236}">
                <a16:creationId xmlns:a16="http://schemas.microsoft.com/office/drawing/2014/main" id="{B3B68E2F-9E6F-4E3D-BBED-3FDAC2A55115}"/>
              </a:ext>
            </a:extLst>
          </p:cNvPr>
          <p:cNvSpPr/>
          <p:nvPr/>
        </p:nvSpPr>
        <p:spPr>
          <a:xfrm>
            <a:off x="602961" y="4502002"/>
            <a:ext cx="2724134" cy="1446149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รูปภาพประกอบผลลัพธ์ 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แผนผังลําดับงาน: กระบวนการ 27">
            <a:extLst>
              <a:ext uri="{FF2B5EF4-FFF2-40B4-BE49-F238E27FC236}">
                <a16:creationId xmlns:a16="http://schemas.microsoft.com/office/drawing/2014/main" id="{B72DE483-6B69-478A-A8C2-FD528E0EA116}"/>
              </a:ext>
            </a:extLst>
          </p:cNvPr>
          <p:cNvSpPr/>
          <p:nvPr/>
        </p:nvSpPr>
        <p:spPr>
          <a:xfrm>
            <a:off x="3818050" y="4525701"/>
            <a:ext cx="2724134" cy="1446149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รูปภาพประกอบผลลัพธ์ 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9" name="แผนผังลําดับงาน: กระบวนการ 28">
            <a:extLst>
              <a:ext uri="{FF2B5EF4-FFF2-40B4-BE49-F238E27FC236}">
                <a16:creationId xmlns:a16="http://schemas.microsoft.com/office/drawing/2014/main" id="{99B7014A-FE18-4C23-9813-A126A25E8E73}"/>
              </a:ext>
            </a:extLst>
          </p:cNvPr>
          <p:cNvSpPr/>
          <p:nvPr/>
        </p:nvSpPr>
        <p:spPr>
          <a:xfrm>
            <a:off x="6924807" y="4549401"/>
            <a:ext cx="2724134" cy="1446149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รูปภาพประกอบผลลัพธ์ 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55235921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644</TotalTime>
  <Words>643</Words>
  <Application>Microsoft Office PowerPoint</Application>
  <PresentationFormat>แบบจอกว้าง</PresentationFormat>
  <Paragraphs>124</Paragraphs>
  <Slides>5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TH SarabunIT๙</vt:lpstr>
      <vt:lpstr>TH SarabunPSK</vt:lpstr>
      <vt:lpstr>Wingdings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nattapon noomkoom</dc:creator>
  <cp:lastModifiedBy>nattapon noomkoom</cp:lastModifiedBy>
  <cp:revision>71</cp:revision>
  <cp:lastPrinted>2023-04-03T07:06:33Z</cp:lastPrinted>
  <dcterms:created xsi:type="dcterms:W3CDTF">2023-03-07T01:47:04Z</dcterms:created>
  <dcterms:modified xsi:type="dcterms:W3CDTF">2023-04-04T07:47:09Z</dcterms:modified>
</cp:coreProperties>
</file>