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61" r:id="rId3"/>
    <p:sldId id="257" r:id="rId4"/>
    <p:sldId id="259" r:id="rId5"/>
    <p:sldId id="262" r:id="rId6"/>
  </p:sldIdLst>
  <p:sldSz cx="12192000" cy="6858000"/>
  <p:notesSz cx="6802438" cy="99345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7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723" cy="4984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3141" y="0"/>
            <a:ext cx="2947723" cy="4984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5F9676-F180-4F91-B945-39D79842CE7D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94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244" y="4781014"/>
            <a:ext cx="5441950" cy="39117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6123"/>
            <a:ext cx="2947723" cy="4984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3141" y="9436123"/>
            <a:ext cx="2947723" cy="4984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E73869-7245-4A5E-BB99-90A9BC8D0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607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3346533-CA7B-49FB-8D08-6D3B2A0C3D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365EC72E-F0EC-4962-A13D-6979269C5A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72D1396-019F-4251-99FE-6436B95AF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88B0A8E-FA0F-4261-91B0-8AFDC6881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B9AA8AF-600E-49A9-BC75-B4EBFC21C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637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95B2F5E-6442-4247-AE79-68A26FBC1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1780B6D-0406-4A37-982E-22358DD8C5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652139D-F6EC-4045-B751-6F38929B9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74DC2FB-801C-48CF-84B7-92E83D814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DF63024-6F10-4107-B35C-FB240E518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555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68AF8C4-2B0A-43E5-8AEF-A8C2C485F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ACF00757-9582-43A1-A4D6-9D62BF1B08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E0871A4-4F44-487F-9C53-2181D55CE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F747B8E6-84D5-4D9E-806B-084E3C398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870768C-2344-4598-A299-A84CC22EC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774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6B8A1CA-1A15-4735-903C-EA759C314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6F8DCA9-75C3-4ACF-8395-9DF95EB2A4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FA5AAE47-C702-4098-B71C-6B4F8E1AB6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401E2848-C6E9-4CE1-9906-CA22FC3E3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E76F84EF-80F0-4565-88E1-2FBE17B17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0A7C156A-772F-4EFD-AA6D-F66BFB532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106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1400A80-4FF4-4F19-A0CA-41F0A53A6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A85D3571-A870-4BAB-BBF5-15CF410AB6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30EAF6DB-98E2-4C0C-AC2D-43B2F7C518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EC08506E-A393-48FD-8683-309B4F7F01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24D9ECD3-4435-4DCB-87BC-C44C8DA19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6B57477E-D441-4519-A5AF-BC9582A9F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D61E1A11-D06E-4518-BE87-E5513AC4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5A774E12-719A-4D2B-9EA9-2DB5C80A9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33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1D88B43-7641-41A8-878E-D1F1283CF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AB7D747B-5B70-4088-BD61-B76A6902E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F13C2165-88B4-43F5-9324-BAE707FC9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98A7B2DF-0592-4ECA-913A-09187444C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888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16073A57-93A1-4C14-BAD5-435AD4CC2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B5503DDA-EB6C-4ED3-A114-C1E076265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8035A013-9F42-44ED-A756-1B5F970D4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416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66DDA5E-4CAD-460C-8A32-15E974E78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6F65541-0C33-4EE9-AD06-4CED7A1B55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75DED448-BE13-42E8-9D61-E72409F5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9D37D03-A861-438E-817C-17A8B214E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6AE608B8-19CB-47A5-8C46-B6C960C0C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7611FBB-F3DB-4ED4-B37D-6AA41FA14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050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C187B93-2841-457E-B9BB-9264C437F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5EBBDC0F-04AB-4AD9-94EA-2A18632B4F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01E08894-5DED-4A03-9C45-BF07F38D53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ECBAE274-5A70-4D6C-A90C-89D1A0C12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FD21FBAA-1444-43C4-B6DC-EA5751DF3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7C9ADE16-D225-452A-ACD5-352FB5E3F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91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200F8A4-3709-4C4D-8E13-E8C09ADFA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8797BB4A-CF84-41B0-B54A-13A42F7C4C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559EED4-E8A8-42B1-BDF9-2086133F3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95F4A24-3D06-46E4-988E-F4309464C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338B161-60D9-4F61-BA2C-3C706258C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984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7BA7ECC9-0794-44F1-A3F6-EC619BFFE8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499A4667-F8CC-46BD-B79F-258D5289D4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C0DC8E7B-F84B-4DBF-80D9-C0F47FBE4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13101EF-1CF3-429B-BBF0-FC08589F2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95CBDD1-45C4-4773-9CAA-40EA86D5B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521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F9DB1870-586A-4D76-A954-99684AED6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F737E226-4A03-4B0C-B35E-EA3D906D0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F20F29A-DE2E-4C49-9790-9C8FCD9F98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75BE9-17CB-4FD5-8B2B-30514E1EE84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620DCA9-31C3-48ED-AC3E-3861D99B5F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BFF83DB-2E49-407E-8F28-555835112D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18A90-C3A7-4BC4-B4FE-A6FD98DD4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147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4">
            <a:extLst>
              <a:ext uri="{FF2B5EF4-FFF2-40B4-BE49-F238E27FC236}">
                <a16:creationId xmlns:a16="http://schemas.microsoft.com/office/drawing/2014/main" id="{0A838847-202B-448A-8110-9F595140803D}"/>
              </a:ext>
            </a:extLst>
          </p:cNvPr>
          <p:cNvGraphicFramePr>
            <a:graphicFrameLocks noGrp="1"/>
          </p:cNvGraphicFramePr>
          <p:nvPr/>
        </p:nvGraphicFramePr>
        <p:xfrm>
          <a:off x="21870" y="1000107"/>
          <a:ext cx="12146067" cy="56011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329">
                  <a:extLst>
                    <a:ext uri="{9D8B030D-6E8A-4147-A177-3AD203B41FA5}">
                      <a16:colId xmlns:a16="http://schemas.microsoft.com/office/drawing/2014/main" val="2504306013"/>
                    </a:ext>
                  </a:extLst>
                </a:gridCol>
                <a:gridCol w="2895186">
                  <a:extLst>
                    <a:ext uri="{9D8B030D-6E8A-4147-A177-3AD203B41FA5}">
                      <a16:colId xmlns:a16="http://schemas.microsoft.com/office/drawing/2014/main" val="1417730495"/>
                    </a:ext>
                  </a:extLst>
                </a:gridCol>
                <a:gridCol w="2940294">
                  <a:extLst>
                    <a:ext uri="{9D8B030D-6E8A-4147-A177-3AD203B41FA5}">
                      <a16:colId xmlns:a16="http://schemas.microsoft.com/office/drawing/2014/main" val="4054709640"/>
                    </a:ext>
                  </a:extLst>
                </a:gridCol>
                <a:gridCol w="3420092">
                  <a:extLst>
                    <a:ext uri="{9D8B030D-6E8A-4147-A177-3AD203B41FA5}">
                      <a16:colId xmlns:a16="http://schemas.microsoft.com/office/drawing/2014/main" val="1762764978"/>
                    </a:ext>
                  </a:extLst>
                </a:gridCol>
                <a:gridCol w="2437166">
                  <a:extLst>
                    <a:ext uri="{9D8B030D-6E8A-4147-A177-3AD203B41FA5}">
                      <a16:colId xmlns:a16="http://schemas.microsoft.com/office/drawing/2014/main" val="861996990"/>
                    </a:ext>
                  </a:extLst>
                </a:gridCol>
              </a:tblGrid>
              <a:tr h="903009">
                <a:tc>
                  <a:txBody>
                    <a:bodyPr/>
                    <a:lstStyle/>
                    <a:p>
                      <a:pPr algn="ctr"/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Model </a:t>
                      </a:r>
                    </a:p>
                  </a:txBody>
                  <a:tcPr vert="vert27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ผลการดำเนินงานตามแนวทาง            </a:t>
                      </a:r>
                      <a:r>
                        <a:rPr lang="en-US" sz="1800" b="1" u="non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(ที่ดำเนินการไปแล้ว) </a:t>
                      </a:r>
                    </a:p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Output Outcome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(ปัญหา) จากการวิเคราะห์ตามแนวทาง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endParaRPr lang="th-TH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ผลการดำเนินงานที่เกิดขึ้นระหว่าง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พ.ศ. 2565-2566 (แก้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Output Outcome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ความต้องการ (เพิ่มเติม)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351202"/>
                  </a:ext>
                </a:extLst>
              </a:tr>
              <a:tr h="1627700">
                <a:tc>
                  <a:txBody>
                    <a:bodyPr/>
                    <a:lstStyle/>
                    <a:p>
                      <a:pPr algn="ctr"/>
                      <a:r>
                        <a:rPr lang="en-US" sz="66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</a:t>
                      </a:r>
                    </a:p>
                    <a:p>
                      <a:pPr algn="ctr"/>
                      <a:endParaRPr lang="en-US" sz="40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Tx/>
                        <a:buChar char="-"/>
                      </a:pPr>
                      <a:endParaRPr lang="th-TH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285750" indent="-285750" algn="thaiDist">
                        <a:buFontTx/>
                        <a:buChar char="-"/>
                      </a:pPr>
                      <a:endParaRPr lang="th-TH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115783908"/>
                  </a:ext>
                </a:extLst>
              </a:tr>
              <a:tr h="1492195">
                <a:tc>
                  <a:txBody>
                    <a:bodyPr/>
                    <a:lstStyle/>
                    <a:p>
                      <a:pPr algn="ctr"/>
                      <a:r>
                        <a:rPr lang="en-US" sz="66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950635"/>
                  </a:ext>
                </a:extLst>
              </a:tr>
              <a:tr h="1487647">
                <a:tc>
                  <a:txBody>
                    <a:bodyPr/>
                    <a:lstStyle/>
                    <a:p>
                      <a:pPr algn="ctr"/>
                      <a:r>
                        <a:rPr lang="en-US" sz="66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en-US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213" indent="-176213" algn="thaiDist">
                        <a:buAutoNum type="arabicParenR"/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14367145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1DA52639-2537-4112-85C3-546245035A29}"/>
              </a:ext>
            </a:extLst>
          </p:cNvPr>
          <p:cNvSpPr/>
          <p:nvPr/>
        </p:nvSpPr>
        <p:spPr>
          <a:xfrm>
            <a:off x="2070100" y="381858"/>
            <a:ext cx="10097837" cy="5541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จังหวัด .............. </a:t>
            </a:r>
            <a:endParaRPr lang="en-US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FE8CECF6-79D4-43B9-95AD-FB37755B7BB4}"/>
              </a:ext>
            </a:extLst>
          </p:cNvPr>
          <p:cNvSpPr/>
          <p:nvPr/>
        </p:nvSpPr>
        <p:spPr>
          <a:xfrm>
            <a:off x="21870" y="381858"/>
            <a:ext cx="2340330" cy="554180"/>
          </a:xfrm>
          <a:prstGeom prst="homePlate">
            <a:avLst/>
          </a:prstGeom>
          <a:solidFill>
            <a:srgbClr val="92D050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 ............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ลูกศร: ขวา 11">
            <a:extLst>
              <a:ext uri="{FF2B5EF4-FFF2-40B4-BE49-F238E27FC236}">
                <a16:creationId xmlns:a16="http://schemas.microsoft.com/office/drawing/2014/main" id="{ED5EBD16-BCC5-4513-B733-779C69BC21DF}"/>
              </a:ext>
            </a:extLst>
          </p:cNvPr>
          <p:cNvSpPr/>
          <p:nvPr/>
        </p:nvSpPr>
        <p:spPr>
          <a:xfrm>
            <a:off x="6039484" y="1441080"/>
            <a:ext cx="569625" cy="278296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ln w="22225">
                <a:solidFill>
                  <a:srgbClr val="FFC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AECC48F1-29AA-477E-BFCD-776A87015B57}"/>
              </a:ext>
            </a:extLst>
          </p:cNvPr>
          <p:cNvSpPr txBox="1"/>
          <p:nvPr/>
        </p:nvSpPr>
        <p:spPr>
          <a:xfrm>
            <a:off x="8534392" y="6568574"/>
            <a:ext cx="3633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คำอธิบายตาราง และตัวอย่างอยู่ในหน้าถัดไป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8CDAD383-5FF8-4DF4-83D7-B9D741F8359D}"/>
              </a:ext>
            </a:extLst>
          </p:cNvPr>
          <p:cNvSpPr txBox="1"/>
          <p:nvPr/>
        </p:nvSpPr>
        <p:spPr>
          <a:xfrm>
            <a:off x="3534295" y="-127507"/>
            <a:ext cx="6149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การดำเนินงานตามแนวทาง </a:t>
            </a:r>
            <a:r>
              <a:rPr lang="en-US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BCG Model </a:t>
            </a:r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ด้านการเกษตร</a:t>
            </a:r>
            <a:endParaRPr lang="en-US" sz="28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93892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5C6F0F75-3E1C-4C43-843C-DA0649D54BCC}"/>
              </a:ext>
            </a:extLst>
          </p:cNvPr>
          <p:cNvSpPr txBox="1"/>
          <p:nvPr/>
        </p:nvSpPr>
        <p:spPr>
          <a:xfrm>
            <a:off x="745077" y="1078384"/>
            <a:ext cx="1124705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คำอธิบายตาราง </a:t>
            </a:r>
          </a:p>
          <a:p>
            <a:pPr marL="180975" indent="-180975">
              <a:buAutoNum type="arabicParenR"/>
            </a:pP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ผลการดำเนินงานตามแนวทาง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(ที่ดำเนินการไปแล้ว) (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Output Outcome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ผลการดำเนินงานที่ดำเนินการไปแล้วก่อนที่จะเริ่มมีกรอบ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(ก่อนปี 2565) แต่เมื่อพิจารณาแล้วเห็นว่าอยู่ในกรอบการดำเนินงานของ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</a:t>
            </a:r>
          </a:p>
          <a:p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Pain point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(ปัญหา) </a:t>
            </a: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ผลการวิเคราะห์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Pain point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ของสินค้าที่ได้จากการดำเนินงานตามแนวทาง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(ตั้งแต่ ปี 2564 – 2565)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180975" indent="-180975">
              <a:buFontTx/>
              <a:buAutoNum type="arabicParenR" startAt="3"/>
            </a:pP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ผลการดำเนินงานที่เกิดขึ้นระหว่าง พ.ศ. 2565-2566 (แก้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Pain point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(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Output Outcome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ผลการดำเนินงานที่เกิดขึ้นแล้วจากการแก้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Pain point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ตามแนวทาง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 </a:t>
            </a:r>
          </a:p>
          <a:p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ความต้องการ (เพิ่มเติม) </a:t>
            </a: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ความต้องการสำหรับแก้ไขปัญหาที่ยังไม่สำเร็จ และ/หรือความต้องการต่อยอดการดำเนินงานโดยใช้งานวิจัย เทคโนโลยี และนวัตกรรม</a:t>
            </a:r>
          </a:p>
          <a:p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563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4">
            <a:extLst>
              <a:ext uri="{FF2B5EF4-FFF2-40B4-BE49-F238E27FC236}">
                <a16:creationId xmlns:a16="http://schemas.microsoft.com/office/drawing/2014/main" id="{0A838847-202B-448A-8110-9F59514080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791948"/>
              </p:ext>
            </p:extLst>
          </p:nvPr>
        </p:nvGraphicFramePr>
        <p:xfrm>
          <a:off x="33901" y="954413"/>
          <a:ext cx="12122003" cy="58678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2431">
                  <a:extLst>
                    <a:ext uri="{9D8B030D-6E8A-4147-A177-3AD203B41FA5}">
                      <a16:colId xmlns:a16="http://schemas.microsoft.com/office/drawing/2014/main" val="2504306013"/>
                    </a:ext>
                  </a:extLst>
                </a:gridCol>
                <a:gridCol w="2889450">
                  <a:extLst>
                    <a:ext uri="{9D8B030D-6E8A-4147-A177-3AD203B41FA5}">
                      <a16:colId xmlns:a16="http://schemas.microsoft.com/office/drawing/2014/main" val="1417730495"/>
                    </a:ext>
                  </a:extLst>
                </a:gridCol>
                <a:gridCol w="2934469">
                  <a:extLst>
                    <a:ext uri="{9D8B030D-6E8A-4147-A177-3AD203B41FA5}">
                      <a16:colId xmlns:a16="http://schemas.microsoft.com/office/drawing/2014/main" val="4054709640"/>
                    </a:ext>
                  </a:extLst>
                </a:gridCol>
                <a:gridCol w="3413316">
                  <a:extLst>
                    <a:ext uri="{9D8B030D-6E8A-4147-A177-3AD203B41FA5}">
                      <a16:colId xmlns:a16="http://schemas.microsoft.com/office/drawing/2014/main" val="1762764978"/>
                    </a:ext>
                  </a:extLst>
                </a:gridCol>
                <a:gridCol w="2432337">
                  <a:extLst>
                    <a:ext uri="{9D8B030D-6E8A-4147-A177-3AD203B41FA5}">
                      <a16:colId xmlns:a16="http://schemas.microsoft.com/office/drawing/2014/main" val="861996990"/>
                    </a:ext>
                  </a:extLst>
                </a:gridCol>
              </a:tblGrid>
              <a:tr h="882695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Model </a:t>
                      </a:r>
                    </a:p>
                  </a:txBody>
                  <a:tcPr vert="vert27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ผลการดำเนินงานตามแนวทาง            </a:t>
                      </a:r>
                      <a:r>
                        <a:rPr lang="en-US" sz="1800" b="1" u="non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(ที่ดำเนินการไปแล้ว) </a:t>
                      </a:r>
                    </a:p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Output Outcome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(ปัญหา) จากการวิเคราะห์ตามแนวทาง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endParaRPr lang="th-TH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ผลการดำเนินงานที่เกิดขึ้นระหว่าง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พ.ศ. 2565-2566 (แก้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Output Outcome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ความต้องการ (เพิ่มเติม)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351202"/>
                  </a:ext>
                </a:extLst>
              </a:tr>
              <a:tr h="1500582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</a:t>
                      </a:r>
                    </a:p>
                    <a:p>
                      <a:pPr algn="ctr"/>
                      <a:endParaRPr lang="en-US" sz="3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สร้างมูลค่าเพิ่ม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000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ล้านบาท/ปี</a:t>
                      </a:r>
                    </a:p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9388" indent="-179388" algn="l">
                        <a:buFontTx/>
                        <a:buAutoNum type="arabicParenR"/>
                      </a:pPr>
                      <a:r>
                        <a:rPr lang="th-TH" sz="1600" b="0" i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เกษตรกรยังปลูกทุเรียนหลากหลายสายพันธุ์ในพื้นที่ ทำให้ขาดความเป็นเอกลักษณ์ในเรื่องของสายพันธุ์ </a:t>
                      </a:r>
                    </a:p>
                    <a:p>
                      <a:pPr marL="179388" indent="-179388" algn="l">
                        <a:buFontTx/>
                        <a:buAutoNum type="arabicParenR"/>
                      </a:pPr>
                      <a:r>
                        <a:rPr lang="th-TH" sz="1600" b="0" i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ยังขาดการสร้างมูลค่าเพิ่มจากทุเรียน</a:t>
                      </a:r>
                    </a:p>
                    <a:p>
                      <a:pPr marL="0" indent="0" algn="l">
                        <a:buFontTx/>
                        <a:buNone/>
                      </a:pPr>
                      <a:endParaRPr lang="th-TH" sz="1600" b="0" i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176213" indent="-176213" algn="l">
                        <a:buFontTx/>
                        <a:buAutoNum type="arabicParenR"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ทุเรียนสายพันธุ์ใหม่ 1 สายพันธุ์</a:t>
                      </a:r>
                    </a:p>
                    <a:p>
                      <a:pPr marL="176213" indent="-176213" algn="l">
                        <a:buFontTx/>
                        <a:buAutoNum type="arabicParenR"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ผลผลิตต่อไร่เพิ่มขึ้นร้อยละ 10 คิดเป็นมูลค่า ..... บาท/ไร่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การแปรรูปทุเรียนตกเกรดและไม่ได้ขนาด จำนวน 4 ผลิตภัณฑ์ ได้แก่ ไอศกรีมทุเรียน ทุเรียนทอด ขนมเปี๊ยะ และทุเรียนฟรีซดราย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การจัดเก็บข้อมูลเพื่อเป็นฐานในการสร้างปัญญาประดิษฐ์ </a:t>
                      </a:r>
                      <a:br>
                        <a:rPr lang="th-TH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ของ</a:t>
                      </a:r>
                      <a:r>
                        <a:rPr lang="th-TH" sz="1600" b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แอปพลิเคชั่น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DOAE Pest Forecast</a:t>
                      </a:r>
                      <a:endParaRPr lang="th-TH" sz="16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115783908"/>
                  </a:ext>
                </a:extLst>
              </a:tr>
              <a:tr h="1356781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en-US" sz="1600" b="0" i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l">
                        <a:buFontTx/>
                        <a:buNone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1) เปลือกทุเรียนที่เหลือจากการขายเนื้อทุเรียนมีจำนวนมาก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179388" indent="-179388" algn="l">
                        <a:buFontTx/>
                        <a:buAutoNum type="arabicParenR"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การแปรรูปเปลือกทุเรียน จำนวน 7 ผลิตภัณฑ์ ได้แก่    ปุ๋ยหมักชีวภาพ บรรจุภัณฑ์จากเปลือกทุเรียน         ถ่าน</a:t>
                      </a:r>
                      <a:r>
                        <a:rPr lang="th-TH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ไบ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โอ</a:t>
                      </a:r>
                      <a:r>
                        <a:rPr lang="th-TH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ชาร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์จากเปลือกทุเรียน ผ้าไหมใยเปลือกทุเรียน ผงด่างจากเถ้าเปลือกทุเรียน และของที่ระลึกจากเปลือกทุเรียน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วิจัยและพัฒนาเครื่องจักรในการแปรรูปเปลือกทุเรียน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en-US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950635"/>
                  </a:ext>
                </a:extLst>
              </a:tr>
              <a:tr h="1735967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การส่งเสริมการรับรองมาตรฐานการปฏิบัติทางการเกษตรที่ดี (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Good Agricultural Practices: GAP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จำนวน ..... ราย ..... ไร่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รับรองมาตรฐานอินทรีย์                      จำนวน .... ราย ..... ไร่ </a:t>
                      </a:r>
                    </a:p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สินค้า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GI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..... ราย ..... ไร่</a:t>
                      </a:r>
                    </a:p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สถานที่ท่องเที่ยวเชิงเกษตร .....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l">
                        <a:buFontTx/>
                        <a:buAutoNum type="arabicParenR"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เกษตรกรยังคงใช้สารเคมี และใช้ปุ๋ยเคมีเกินความจำเป็น ทำให้เกิดผลกระทบต่อสิ่งแวดล้อม เช่น แหล่งน้ำ ดิน และผลผลิต</a:t>
                      </a:r>
                    </a:p>
                    <a:p>
                      <a:pPr marL="0" indent="0" algn="l">
                        <a:buFontTx/>
                        <a:buNone/>
                      </a:pPr>
                      <a:endParaRPr lang="en-US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213" indent="-176213" algn="l">
                        <a:buFont typeface="+mj-lt"/>
                        <a:buAutoNum type="arabicParenR"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เกษตรกรได้การรับรองแปลงทุเรียนอินทรีย์เพิ่มขึ้น         จำนวน ..... ราย ..... ไร่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213" indent="-176213" algn="l">
                        <a:buFontTx/>
                        <a:buAutoNum type="arabicParenR"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ส่งเสริมการท่องเที่ยวเชิงเกษตร     และกิจกรรมท่องเที่ยวที่เป็นมิตร      ต่อสิ่งแวดล้อม </a:t>
                      </a:r>
                    </a:p>
                    <a:p>
                      <a:pPr marL="0" indent="0" algn="l">
                        <a:buFontTx/>
                        <a:buNone/>
                      </a:pPr>
                      <a:endParaRPr lang="th-TH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14367145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1DA52639-2537-4112-85C3-546245035A29}"/>
              </a:ext>
            </a:extLst>
          </p:cNvPr>
          <p:cNvSpPr/>
          <p:nvPr/>
        </p:nvSpPr>
        <p:spPr>
          <a:xfrm>
            <a:off x="2021305" y="387876"/>
            <a:ext cx="10146632" cy="5541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ทุเรียน </a:t>
            </a:r>
            <a:endParaRPr lang="en-US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FE8CECF6-79D4-43B9-95AD-FB37755B7BB4}"/>
              </a:ext>
            </a:extLst>
          </p:cNvPr>
          <p:cNvSpPr/>
          <p:nvPr/>
        </p:nvSpPr>
        <p:spPr>
          <a:xfrm>
            <a:off x="45933" y="387875"/>
            <a:ext cx="2276162" cy="554180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สินค้าด้านพืช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86638B82-8B4D-4694-8095-89762E88E666}"/>
              </a:ext>
            </a:extLst>
          </p:cNvPr>
          <p:cNvSpPr/>
          <p:nvPr/>
        </p:nvSpPr>
        <p:spPr>
          <a:xfrm>
            <a:off x="10627461" y="369031"/>
            <a:ext cx="1540476" cy="566537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 </a:t>
            </a:r>
            <a:endParaRPr lang="en-US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ลูกศร: ขวา 9">
            <a:extLst>
              <a:ext uri="{FF2B5EF4-FFF2-40B4-BE49-F238E27FC236}">
                <a16:creationId xmlns:a16="http://schemas.microsoft.com/office/drawing/2014/main" id="{1AE576CA-6FE8-4DE0-9B8D-D4C9B9B63FB4}"/>
              </a:ext>
            </a:extLst>
          </p:cNvPr>
          <p:cNvSpPr/>
          <p:nvPr/>
        </p:nvSpPr>
        <p:spPr>
          <a:xfrm>
            <a:off x="6094903" y="1475927"/>
            <a:ext cx="569625" cy="278296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ln w="22225">
                <a:solidFill>
                  <a:srgbClr val="FFC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B36C7BE9-8132-4384-BB7B-C4FCF635E5C9}"/>
              </a:ext>
            </a:extLst>
          </p:cNvPr>
          <p:cNvSpPr txBox="1"/>
          <p:nvPr/>
        </p:nvSpPr>
        <p:spPr>
          <a:xfrm>
            <a:off x="3534295" y="-127507"/>
            <a:ext cx="6149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การดำเนินงานตามแนวทาง </a:t>
            </a:r>
            <a:r>
              <a:rPr lang="en-US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BCG Model </a:t>
            </a:r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ด้านการเกษตร</a:t>
            </a:r>
            <a:endParaRPr lang="en-US" sz="28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51970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4">
            <a:extLst>
              <a:ext uri="{FF2B5EF4-FFF2-40B4-BE49-F238E27FC236}">
                <a16:creationId xmlns:a16="http://schemas.microsoft.com/office/drawing/2014/main" id="{0A838847-202B-448A-8110-9F59514080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614989"/>
              </p:ext>
            </p:extLst>
          </p:nvPr>
        </p:nvGraphicFramePr>
        <p:xfrm>
          <a:off x="21870" y="918390"/>
          <a:ext cx="12146067" cy="58791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329">
                  <a:extLst>
                    <a:ext uri="{9D8B030D-6E8A-4147-A177-3AD203B41FA5}">
                      <a16:colId xmlns:a16="http://schemas.microsoft.com/office/drawing/2014/main" val="2504306013"/>
                    </a:ext>
                  </a:extLst>
                </a:gridCol>
                <a:gridCol w="2895186">
                  <a:extLst>
                    <a:ext uri="{9D8B030D-6E8A-4147-A177-3AD203B41FA5}">
                      <a16:colId xmlns:a16="http://schemas.microsoft.com/office/drawing/2014/main" val="1417730495"/>
                    </a:ext>
                  </a:extLst>
                </a:gridCol>
                <a:gridCol w="2940294">
                  <a:extLst>
                    <a:ext uri="{9D8B030D-6E8A-4147-A177-3AD203B41FA5}">
                      <a16:colId xmlns:a16="http://schemas.microsoft.com/office/drawing/2014/main" val="4054709640"/>
                    </a:ext>
                  </a:extLst>
                </a:gridCol>
                <a:gridCol w="3420092">
                  <a:extLst>
                    <a:ext uri="{9D8B030D-6E8A-4147-A177-3AD203B41FA5}">
                      <a16:colId xmlns:a16="http://schemas.microsoft.com/office/drawing/2014/main" val="1762764978"/>
                    </a:ext>
                  </a:extLst>
                </a:gridCol>
                <a:gridCol w="2437166">
                  <a:extLst>
                    <a:ext uri="{9D8B030D-6E8A-4147-A177-3AD203B41FA5}">
                      <a16:colId xmlns:a16="http://schemas.microsoft.com/office/drawing/2014/main" val="861996990"/>
                    </a:ext>
                  </a:extLst>
                </a:gridCol>
              </a:tblGrid>
              <a:tr h="901535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Model </a:t>
                      </a:r>
                    </a:p>
                  </a:txBody>
                  <a:tcPr vert="vert27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ผลการดำเนินงานตามแนวทาง                  </a:t>
                      </a:r>
                      <a:r>
                        <a:rPr lang="en-US" sz="1800" b="1" u="non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(ที่ดำเนินการไปแล้ว) </a:t>
                      </a:r>
                    </a:p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Output Outcome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(ปัญหา) จากการวิเคราะห์ตามแนวทาง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endParaRPr lang="th-TH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ผลการดำเนินงานที่เกิดขึ้นระหว่าง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พ.ศ. 2565-2566 (แก้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Output Outcome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ความต้องการ (เพิ่มเติม)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351202"/>
                  </a:ext>
                </a:extLst>
              </a:tr>
              <a:tr h="1893224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</a:t>
                      </a:r>
                    </a:p>
                    <a:p>
                      <a:pPr algn="ctr"/>
                      <a:endParaRPr lang="en-US" sz="6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สร้างมูลค่าเพิ่ม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……..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บาท/ปี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1) การเกิดโรคระบาดในฟาร์มสุกร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Sand box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ระบบป้องกันทางชีวภาพ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Biosecurity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การกำหนดกฎเกณฑ์ และแนวทางปฏิบัติสำหรับฟาร์มเพื่อป้องกันการแพร่ระบาดของโรคไม่ว่าจากนอกฟาร์มหรือในฟาร์ม        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80975" indent="-180975" algn="l">
                        <a:buFontTx/>
                        <a:buNone/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115783908"/>
                  </a:ext>
                </a:extLst>
              </a:tr>
              <a:tr h="1511880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buFont typeface="+mj-lt"/>
                        <a:buAutoNum type="arabicParenR"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เกษตรกรนำมูลสุกรไปผลิตก๊าซชีวภาพ (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Biogas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 จำนวน ..... ราย/ฟาร์ม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l">
                        <a:buFont typeface="+mj-lt"/>
                        <a:buAutoNum type="arabicParenR"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มูลสุกรยังมีเป็นจำนวนมากไม่สามารถเอาออกมานอกฟาร์มได้เนื่องจากติดกฎหมายสิ่งแวดล้อม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น้ำเสียจากฟาร์มลงสู่แหล่งน้ำธรรมชาติ </a:t>
                      </a:r>
                    </a:p>
                    <a:p>
                      <a:pPr marL="0" indent="0" algn="l">
                        <a:buFont typeface="+mj-lt"/>
                        <a:buNone/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buFont typeface="+mj-lt"/>
                        <a:buAutoNum type="arabicParenR"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วิจัยและพัฒนาการนำมูลสุกรที่มีเหลือเป็นจำนวนมากไปใช้ประโยชน์ </a:t>
                      </a:r>
                    </a:p>
                    <a:p>
                      <a:pPr marL="182563" indent="-182563" algn="l">
                        <a:buFont typeface="+mj-lt"/>
                        <a:buAutoNum type="arabicParenR"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การแก้ไขกฎหมายสิ่งแวดล้อมให้สามารถนำของเสียออกจากฟาร์มนำมาใช้ประโยชน์ได้เต็มที่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950635"/>
                  </a:ext>
                </a:extLst>
              </a:tr>
              <a:tr h="1532610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การส่งเสริมการรับรองมาตรฐานการปฏิบัติทางการเกษตรที่ดีด้านปศุสัตว์ (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for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Livestock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 จำนวน ….. ราย/ฟาร์ม  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buFontTx/>
                        <a:buAutoNum type="arabicParenR"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การรับรองมาตรฐานฟาร์มเพิ่มขึ้น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14367145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1DA52639-2537-4112-85C3-546245035A29}"/>
              </a:ext>
            </a:extLst>
          </p:cNvPr>
          <p:cNvSpPr/>
          <p:nvPr/>
        </p:nvSpPr>
        <p:spPr>
          <a:xfrm>
            <a:off x="2009273" y="348075"/>
            <a:ext cx="10158663" cy="5541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สุกร </a:t>
            </a:r>
            <a:endParaRPr lang="en-US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FE8CECF6-79D4-43B9-95AD-FB37755B7BB4}"/>
              </a:ext>
            </a:extLst>
          </p:cNvPr>
          <p:cNvSpPr/>
          <p:nvPr/>
        </p:nvSpPr>
        <p:spPr>
          <a:xfrm>
            <a:off x="21870" y="309125"/>
            <a:ext cx="2312256" cy="554180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สินค้าด้านปศุสัตว์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2A5AE7DD-FE25-44F9-9368-C10D3A18093E}"/>
              </a:ext>
            </a:extLst>
          </p:cNvPr>
          <p:cNvSpPr/>
          <p:nvPr/>
        </p:nvSpPr>
        <p:spPr>
          <a:xfrm>
            <a:off x="10627460" y="335711"/>
            <a:ext cx="1540476" cy="566537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 </a:t>
            </a:r>
            <a:endParaRPr lang="en-US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ลูกศร: ขวา 9">
            <a:extLst>
              <a:ext uri="{FF2B5EF4-FFF2-40B4-BE49-F238E27FC236}">
                <a16:creationId xmlns:a16="http://schemas.microsoft.com/office/drawing/2014/main" id="{1AD7FD8D-7BD1-428B-983D-A92342B96D96}"/>
              </a:ext>
            </a:extLst>
          </p:cNvPr>
          <p:cNvSpPr/>
          <p:nvPr/>
        </p:nvSpPr>
        <p:spPr>
          <a:xfrm>
            <a:off x="6094903" y="1442879"/>
            <a:ext cx="569625" cy="278296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ln w="22225">
                <a:solidFill>
                  <a:srgbClr val="FFC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87534075-7CD6-409D-AB37-06037FFCF878}"/>
              </a:ext>
            </a:extLst>
          </p:cNvPr>
          <p:cNvSpPr txBox="1"/>
          <p:nvPr/>
        </p:nvSpPr>
        <p:spPr>
          <a:xfrm>
            <a:off x="3534295" y="-127507"/>
            <a:ext cx="6149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การดำเนินงานตามแนวทาง </a:t>
            </a:r>
            <a:r>
              <a:rPr lang="en-US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BCG Model </a:t>
            </a:r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ด้านการเกษตร</a:t>
            </a:r>
            <a:endParaRPr lang="en-US" sz="28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35450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4">
            <a:extLst>
              <a:ext uri="{FF2B5EF4-FFF2-40B4-BE49-F238E27FC236}">
                <a16:creationId xmlns:a16="http://schemas.microsoft.com/office/drawing/2014/main" id="{0A838847-202B-448A-8110-9F59514080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429827"/>
              </p:ext>
            </p:extLst>
          </p:nvPr>
        </p:nvGraphicFramePr>
        <p:xfrm>
          <a:off x="30997" y="947383"/>
          <a:ext cx="12136939" cy="582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2988">
                  <a:extLst>
                    <a:ext uri="{9D8B030D-6E8A-4147-A177-3AD203B41FA5}">
                      <a16:colId xmlns:a16="http://schemas.microsoft.com/office/drawing/2014/main" val="2504306013"/>
                    </a:ext>
                  </a:extLst>
                </a:gridCol>
                <a:gridCol w="2893010">
                  <a:extLst>
                    <a:ext uri="{9D8B030D-6E8A-4147-A177-3AD203B41FA5}">
                      <a16:colId xmlns:a16="http://schemas.microsoft.com/office/drawing/2014/main" val="1417730495"/>
                    </a:ext>
                  </a:extLst>
                </a:gridCol>
                <a:gridCol w="2938085">
                  <a:extLst>
                    <a:ext uri="{9D8B030D-6E8A-4147-A177-3AD203B41FA5}">
                      <a16:colId xmlns:a16="http://schemas.microsoft.com/office/drawing/2014/main" val="4054709640"/>
                    </a:ext>
                  </a:extLst>
                </a:gridCol>
                <a:gridCol w="3199215">
                  <a:extLst>
                    <a:ext uri="{9D8B030D-6E8A-4147-A177-3AD203B41FA5}">
                      <a16:colId xmlns:a16="http://schemas.microsoft.com/office/drawing/2014/main" val="1762764978"/>
                    </a:ext>
                  </a:extLst>
                </a:gridCol>
                <a:gridCol w="2653641">
                  <a:extLst>
                    <a:ext uri="{9D8B030D-6E8A-4147-A177-3AD203B41FA5}">
                      <a16:colId xmlns:a16="http://schemas.microsoft.com/office/drawing/2014/main" val="861996990"/>
                    </a:ext>
                  </a:extLst>
                </a:gridCol>
              </a:tblGrid>
              <a:tr h="872233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Model </a:t>
                      </a:r>
                    </a:p>
                  </a:txBody>
                  <a:tcPr vert="vert27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ผลการดำเนินงานตามแนวทาง            </a:t>
                      </a:r>
                      <a:r>
                        <a:rPr lang="en-US" sz="1800" b="1" u="non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(ที่ดำเนินการไปแล้ว) </a:t>
                      </a:r>
                    </a:p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Output Outcome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(ปัญหา) จากการวิเคราะห์ตามแนวทาง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BCG Model </a:t>
                      </a:r>
                      <a:endParaRPr lang="th-TH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ผลการดำเนินงานที่เกิดขึ้นระหว่าง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พ.ศ. 2565-2566 (แก้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Pain point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Output Outcome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ความต้องการ (เพิ่มเติม)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351202"/>
                  </a:ext>
                </a:extLst>
              </a:tr>
              <a:tr h="1482796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</a:t>
                      </a:r>
                    </a:p>
                    <a:p>
                      <a:pPr algn="ctr"/>
                      <a:endParaRPr lang="en-US" sz="3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สร้างมูลค่าเพิ่ม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708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ล้านบาท/ปี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ผลิตภัณฑ์แปรรูปจากน้ำมะพร้าว เช่น น้ำมะพร้าวพร้อมดื่ม น้ำส้มสายชูหมัก โยเก</a:t>
                      </a:r>
                      <a:r>
                        <a:rPr lang="th-TH" sz="16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ิร์ต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เป็นต้น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7800" indent="-177800" algn="l">
                        <a:buFont typeface="+mj-lt"/>
                        <a:buAutoNum type="arabicParenR"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การปลอมปนของการจำหน่ายหน่อพันธุ์มะพร้าวน้ำหอม</a:t>
                      </a:r>
                    </a:p>
                    <a:p>
                      <a:pPr marL="177800" indent="-177800" algn="l">
                        <a:buFont typeface="+mj-lt"/>
                        <a:buAutoNum type="arabicParenR"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น้ำมะพร้าวเก็บไว้ได้ไม่นานทำให้สร้างมูลค่าเพิ่มได้น้อย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6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การทำ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ฐานข้อมูลด้านความหลากหลายทางพันธุกรรมระดับจีโนมและสาระสำคัญของมะพร้าวน้ำหอมในแปลงผลิตพ่อแม่พันธุ์และแปลงปลูกมะพร้าว</a:t>
                      </a:r>
                      <a:endParaRPr lang="th-TH" sz="16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9388" indent="-179388" algn="l">
                        <a:buFontTx/>
                        <a:buAutoNum type="arabicParenR"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ผลิตภัณฑ์มูลค่าสูงจากมะพร้าวน้ำหอมราชบุรี การยืดอายุน้ำมะพร้าวบรรจุขวดจากเดิม 7-14 วัน เป็น 2 เดือน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 เทคโนโยลีการยืดอายุน้ำมะพร้าวด้วย </a:t>
                      </a:r>
                      <a:r>
                        <a:rPr lang="en-ZW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HPP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ZW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High Pressure Processing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115783908"/>
                  </a:ext>
                </a:extLst>
              </a:tr>
              <a:tr h="1455200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วัสดุรองพื้นการเลี้ยงสุกรชีวภาพ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ทำปุ๋ยหมัก</a:t>
                      </a:r>
                    </a:p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6213" indent="-176213" algn="l">
                        <a:buFontTx/>
                        <a:buAutoNum type="arabicParenR"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เปลือกมะพร้าวน้ำหอมทิ้งเป็นจำนวนมากทำให้เสียมูลค่า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วิจัยการนำเปลือกมะพร้าวมาใช้ประโยชน์ที่หลากหลายขึ้นเพื่อสร้างมูลค่าเพิ่ม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950635"/>
                  </a:ext>
                </a:extLst>
              </a:tr>
              <a:tr h="1470282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มี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GAP 19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298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ไร่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GI 1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684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ไร่ อินทรีย์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254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ไร่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en-US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7800" indent="-177800" algn="l">
                        <a:buFontTx/>
                        <a:buAutoNum type="arabicParenR"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เพิ่มจำนวนการรับรองมตารฐาน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เพิ่มช่องทางการตลาด เช่น สร้างแหล่งท่องเที่ยวสวนมะพร้าวน้ำหอม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14367145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1DA52639-2537-4112-85C3-546245035A29}"/>
              </a:ext>
            </a:extLst>
          </p:cNvPr>
          <p:cNvSpPr/>
          <p:nvPr/>
        </p:nvSpPr>
        <p:spPr>
          <a:xfrm>
            <a:off x="2021305" y="356014"/>
            <a:ext cx="10146632" cy="5541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มะพร้าวน้ำหอม </a:t>
            </a:r>
            <a:endParaRPr lang="en-US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FE8CECF6-79D4-43B9-95AD-FB37755B7BB4}"/>
              </a:ext>
            </a:extLst>
          </p:cNvPr>
          <p:cNvSpPr/>
          <p:nvPr/>
        </p:nvSpPr>
        <p:spPr>
          <a:xfrm>
            <a:off x="21869" y="325018"/>
            <a:ext cx="2360383" cy="554180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สินค้าด้านพืช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70466A07-1DB3-4FAD-A2DF-60B56F6701C9}"/>
              </a:ext>
            </a:extLst>
          </p:cNvPr>
          <p:cNvSpPr/>
          <p:nvPr/>
        </p:nvSpPr>
        <p:spPr>
          <a:xfrm>
            <a:off x="10627461" y="349410"/>
            <a:ext cx="1540476" cy="566537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 </a:t>
            </a:r>
            <a:endParaRPr lang="en-US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ลูกศร: ขวา 9">
            <a:extLst>
              <a:ext uri="{FF2B5EF4-FFF2-40B4-BE49-F238E27FC236}">
                <a16:creationId xmlns:a16="http://schemas.microsoft.com/office/drawing/2014/main" id="{A7CB4106-1BCB-4378-96C9-1C7A43F96A76}"/>
              </a:ext>
            </a:extLst>
          </p:cNvPr>
          <p:cNvSpPr/>
          <p:nvPr/>
        </p:nvSpPr>
        <p:spPr>
          <a:xfrm>
            <a:off x="6094903" y="1424951"/>
            <a:ext cx="569625" cy="278296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ln w="22225">
                <a:solidFill>
                  <a:srgbClr val="FFC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22FA4A77-00FD-44C0-B5D0-537CA81B1DED}"/>
              </a:ext>
            </a:extLst>
          </p:cNvPr>
          <p:cNvSpPr txBox="1"/>
          <p:nvPr/>
        </p:nvSpPr>
        <p:spPr>
          <a:xfrm>
            <a:off x="3534295" y="-127507"/>
            <a:ext cx="6149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การดำเนินงานตามแนวทาง </a:t>
            </a:r>
            <a:r>
              <a:rPr lang="en-US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BCG Model </a:t>
            </a:r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ด้านการเกษตร</a:t>
            </a:r>
            <a:endParaRPr lang="en-US" sz="28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34582122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TM03457515[[fn=View]]</Template>
  <TotalTime>663</TotalTime>
  <Words>1038</Words>
  <Application>Microsoft Office PowerPoint</Application>
  <PresentationFormat>Widescreen</PresentationFormat>
  <Paragraphs>118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TH SarabunIT๙</vt:lpstr>
      <vt:lpstr>TH SarabunPSK</vt:lpstr>
      <vt:lpstr>ธีมของ Office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ketsirin ajareewattana</cp:lastModifiedBy>
  <cp:revision>31</cp:revision>
  <cp:lastPrinted>2023-05-31T04:08:07Z</cp:lastPrinted>
  <dcterms:created xsi:type="dcterms:W3CDTF">2023-05-16T06:57:54Z</dcterms:created>
  <dcterms:modified xsi:type="dcterms:W3CDTF">2023-05-31T05:24:58Z</dcterms:modified>
</cp:coreProperties>
</file>