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95" r:id="rId2"/>
    <p:sldId id="303" r:id="rId3"/>
    <p:sldId id="304" r:id="rId4"/>
  </p:sldIdLst>
  <p:sldSz cx="12192000" cy="6858000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C55A11"/>
    <a:srgbClr val="203864"/>
    <a:srgbClr val="D4561E"/>
    <a:srgbClr val="F4A0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9" autoAdjust="0"/>
    <p:restoredTop sz="94660"/>
  </p:normalViewPr>
  <p:slideViewPr>
    <p:cSldViewPr snapToGrid="0">
      <p:cViewPr varScale="1">
        <p:scale>
          <a:sx n="71" d="100"/>
          <a:sy n="71" d="100"/>
        </p:scale>
        <p:origin x="72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F7C41F-7327-47AC-A4A4-425544E68347}" type="datetimeFigureOut">
              <a:rPr lang="th-TH" smtClean="0"/>
              <a:t>19/03/63</a:t>
            </a:fld>
            <a:endParaRPr lang="th-TH"/>
          </a:p>
        </p:txBody>
      </p:sp>
      <p:sp>
        <p:nvSpPr>
          <p:cNvPr id="4" name="ตัวแทนรูปบนสไลด์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87027B-BC86-4B62-B14B-0F2194BA001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077294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8A20B6-DBD0-4658-8700-D366E71C1FE6}" type="slidenum">
              <a:rPr lang="th-TH" smtClean="0"/>
              <a:t>1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6543201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="" xmlns:a16="http://schemas.microsoft.com/office/drawing/2014/main" id="{C90D1F0A-A24D-4D47-89E0-5E4FFAD1E8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ชื่อเรื่องรอง 2">
            <a:extLst>
              <a:ext uri="{FF2B5EF4-FFF2-40B4-BE49-F238E27FC236}">
                <a16:creationId xmlns="" xmlns:a16="http://schemas.microsoft.com/office/drawing/2014/main" id="{E83B4348-DFD7-4736-B443-F3E1B97EFDA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="" xmlns:a16="http://schemas.microsoft.com/office/drawing/2014/main" id="{260AC524-4761-41C6-90BA-8534EEDB2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F18B0-0AF6-47D7-9EA8-6F123F2C0545}" type="datetimeFigureOut">
              <a:rPr lang="th-TH" smtClean="0"/>
              <a:t>19/03/63</a:t>
            </a:fld>
            <a:endParaRPr lang="th-TH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="" xmlns:a16="http://schemas.microsoft.com/office/drawing/2014/main" id="{79DD0982-F943-4B7D-B8C6-C346B2F9E1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="" xmlns:a16="http://schemas.microsoft.com/office/drawing/2014/main" id="{0C1DAEE6-E738-4C53-A975-6EF547EF0F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927E1-05BA-4A24-AFA1-EFF913876B8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220968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="" xmlns:a16="http://schemas.microsoft.com/office/drawing/2014/main" id="{A70FD2E8-978E-4F13-8F13-9AA3508C80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แนวตั้ง 2">
            <a:extLst>
              <a:ext uri="{FF2B5EF4-FFF2-40B4-BE49-F238E27FC236}">
                <a16:creationId xmlns="" xmlns:a16="http://schemas.microsoft.com/office/drawing/2014/main" id="{C909C10F-365B-416D-8627-5B613B58657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="" xmlns:a16="http://schemas.microsoft.com/office/drawing/2014/main" id="{7E70FE3F-4474-4EC4-A775-035FEC2EC9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F18B0-0AF6-47D7-9EA8-6F123F2C0545}" type="datetimeFigureOut">
              <a:rPr lang="th-TH" smtClean="0"/>
              <a:t>19/03/63</a:t>
            </a:fld>
            <a:endParaRPr lang="th-TH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="" xmlns:a16="http://schemas.microsoft.com/office/drawing/2014/main" id="{84F9F82F-062C-4986-BA78-1A6E6C69FA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="" xmlns:a16="http://schemas.microsoft.com/office/drawing/2014/main" id="{D65A9920-A560-44DF-A3B1-0147C61643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927E1-05BA-4A24-AFA1-EFF913876B8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813003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>
            <a:extLst>
              <a:ext uri="{FF2B5EF4-FFF2-40B4-BE49-F238E27FC236}">
                <a16:creationId xmlns="" xmlns:a16="http://schemas.microsoft.com/office/drawing/2014/main" id="{27F083FD-4738-4019-8ED9-31D2F2C7D34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แนวตั้ง 2">
            <a:extLst>
              <a:ext uri="{FF2B5EF4-FFF2-40B4-BE49-F238E27FC236}">
                <a16:creationId xmlns="" xmlns:a16="http://schemas.microsoft.com/office/drawing/2014/main" id="{82E0AF8A-92CA-4B04-8939-C37C42592A6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="" xmlns:a16="http://schemas.microsoft.com/office/drawing/2014/main" id="{BD546951-5D44-445B-AABE-D4A60F54B2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F18B0-0AF6-47D7-9EA8-6F123F2C0545}" type="datetimeFigureOut">
              <a:rPr lang="th-TH" smtClean="0"/>
              <a:t>19/03/63</a:t>
            </a:fld>
            <a:endParaRPr lang="th-TH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="" xmlns:a16="http://schemas.microsoft.com/office/drawing/2014/main" id="{60B264C2-E28B-4F48-9FE6-7E85D7A63F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="" xmlns:a16="http://schemas.microsoft.com/office/drawing/2014/main" id="{3222CD5C-74A1-4C01-8C57-E4A0EFD649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927E1-05BA-4A24-AFA1-EFF913876B8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502948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="" xmlns:a16="http://schemas.microsoft.com/office/drawing/2014/main" id="{20CD6C81-8BCA-47AE-AB2B-672AD33224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="" xmlns:a16="http://schemas.microsoft.com/office/drawing/2014/main" id="{1E3A3B31-7F75-43E0-B50F-0D0124027A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="" xmlns:a16="http://schemas.microsoft.com/office/drawing/2014/main" id="{EFAB6340-C126-4CD3-8993-B79EA318FB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F18B0-0AF6-47D7-9EA8-6F123F2C0545}" type="datetimeFigureOut">
              <a:rPr lang="th-TH" smtClean="0"/>
              <a:t>19/03/63</a:t>
            </a:fld>
            <a:endParaRPr lang="th-TH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="" xmlns:a16="http://schemas.microsoft.com/office/drawing/2014/main" id="{EFFB0F6B-8EA0-4664-BAC6-885A9AEFE2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="" xmlns:a16="http://schemas.microsoft.com/office/drawing/2014/main" id="{BF18601F-524D-4856-A9BE-69809C9B5D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927E1-05BA-4A24-AFA1-EFF913876B8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825022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="" xmlns:a16="http://schemas.microsoft.com/office/drawing/2014/main" id="{79A7616F-C7E7-4969-8C02-F344C1C9CD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="" xmlns:a16="http://schemas.microsoft.com/office/drawing/2014/main" id="{DC9BD3E5-5178-4CE5-8318-86B8A40A12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="" xmlns:a16="http://schemas.microsoft.com/office/drawing/2014/main" id="{CA4CD1F4-1CB2-4FB8-91F8-F64361F3D2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F18B0-0AF6-47D7-9EA8-6F123F2C0545}" type="datetimeFigureOut">
              <a:rPr lang="th-TH" smtClean="0"/>
              <a:t>19/03/63</a:t>
            </a:fld>
            <a:endParaRPr lang="th-TH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="" xmlns:a16="http://schemas.microsoft.com/office/drawing/2014/main" id="{C9234C7C-F146-477F-9C7D-6C556985F8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="" xmlns:a16="http://schemas.microsoft.com/office/drawing/2014/main" id="{F2CF6705-0A87-46C2-81DD-4D81E8C7B8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927E1-05BA-4A24-AFA1-EFF913876B8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2091110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="" xmlns:a16="http://schemas.microsoft.com/office/drawing/2014/main" id="{73F1354B-6F44-4C12-95C2-458F4227D2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="" xmlns:a16="http://schemas.microsoft.com/office/drawing/2014/main" id="{CDB40B0D-B3E9-4411-A173-FFDB6ACCB61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เนื้อหา 3">
            <a:extLst>
              <a:ext uri="{FF2B5EF4-FFF2-40B4-BE49-F238E27FC236}">
                <a16:creationId xmlns="" xmlns:a16="http://schemas.microsoft.com/office/drawing/2014/main" id="{D420F84B-FB26-4260-986C-20B0600AB4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="" xmlns:a16="http://schemas.microsoft.com/office/drawing/2014/main" id="{7206610D-DD3D-4BBD-BC79-57D376D08B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F18B0-0AF6-47D7-9EA8-6F123F2C0545}" type="datetimeFigureOut">
              <a:rPr lang="th-TH" smtClean="0"/>
              <a:t>19/03/63</a:t>
            </a:fld>
            <a:endParaRPr lang="th-TH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="" xmlns:a16="http://schemas.microsoft.com/office/drawing/2014/main" id="{B7258044-0023-4F0E-8B27-1C8848E6D6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="" xmlns:a16="http://schemas.microsoft.com/office/drawing/2014/main" id="{7543DC6E-F1A0-4B17-97E8-4082F46927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927E1-05BA-4A24-AFA1-EFF913876B8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83850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="" xmlns:a16="http://schemas.microsoft.com/office/drawing/2014/main" id="{483FADAC-80D8-46A1-B844-7AD81B54FC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="" xmlns:a16="http://schemas.microsoft.com/office/drawing/2014/main" id="{7B66815D-FA89-4550-9D91-181CFC28F7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เนื้อหา 3">
            <a:extLst>
              <a:ext uri="{FF2B5EF4-FFF2-40B4-BE49-F238E27FC236}">
                <a16:creationId xmlns="" xmlns:a16="http://schemas.microsoft.com/office/drawing/2014/main" id="{A669AEC7-D727-4EFF-8BB0-B1A5DCD6221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ข้อความ 4">
            <a:extLst>
              <a:ext uri="{FF2B5EF4-FFF2-40B4-BE49-F238E27FC236}">
                <a16:creationId xmlns="" xmlns:a16="http://schemas.microsoft.com/office/drawing/2014/main" id="{B79595A7-3CE3-4ECF-A036-FA7908A0F3C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6" name="ตัวแทนเนื้อหา 5">
            <a:extLst>
              <a:ext uri="{FF2B5EF4-FFF2-40B4-BE49-F238E27FC236}">
                <a16:creationId xmlns="" xmlns:a16="http://schemas.microsoft.com/office/drawing/2014/main" id="{F04F89D6-333C-4CDB-A170-9326CC80B21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7" name="ตัวแทนวันที่ 6">
            <a:extLst>
              <a:ext uri="{FF2B5EF4-FFF2-40B4-BE49-F238E27FC236}">
                <a16:creationId xmlns="" xmlns:a16="http://schemas.microsoft.com/office/drawing/2014/main" id="{DC8EC2FD-5927-400B-A373-149F28FF16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F18B0-0AF6-47D7-9EA8-6F123F2C0545}" type="datetimeFigureOut">
              <a:rPr lang="th-TH" smtClean="0"/>
              <a:t>19/03/63</a:t>
            </a:fld>
            <a:endParaRPr lang="th-TH"/>
          </a:p>
        </p:txBody>
      </p:sp>
      <p:sp>
        <p:nvSpPr>
          <p:cNvPr id="8" name="ตัวแทนท้ายกระดาษ 7">
            <a:extLst>
              <a:ext uri="{FF2B5EF4-FFF2-40B4-BE49-F238E27FC236}">
                <a16:creationId xmlns="" xmlns:a16="http://schemas.microsoft.com/office/drawing/2014/main" id="{FC55FA8E-526F-466C-A569-5AE97554B4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แทนหมายเลขสไลด์ 8">
            <a:extLst>
              <a:ext uri="{FF2B5EF4-FFF2-40B4-BE49-F238E27FC236}">
                <a16:creationId xmlns="" xmlns:a16="http://schemas.microsoft.com/office/drawing/2014/main" id="{20A9C696-F09A-494F-9C55-A91D320D39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927E1-05BA-4A24-AFA1-EFF913876B8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098433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="" xmlns:a16="http://schemas.microsoft.com/office/drawing/2014/main" id="{238E80A8-E4BE-4CCA-9595-94CB815E02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วันที่ 2">
            <a:extLst>
              <a:ext uri="{FF2B5EF4-FFF2-40B4-BE49-F238E27FC236}">
                <a16:creationId xmlns="" xmlns:a16="http://schemas.microsoft.com/office/drawing/2014/main" id="{E8E48AB6-AC83-4088-BE0D-981EA50904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F18B0-0AF6-47D7-9EA8-6F123F2C0545}" type="datetimeFigureOut">
              <a:rPr lang="th-TH" smtClean="0"/>
              <a:t>19/03/63</a:t>
            </a:fld>
            <a:endParaRPr lang="th-TH"/>
          </a:p>
        </p:txBody>
      </p:sp>
      <p:sp>
        <p:nvSpPr>
          <p:cNvPr id="4" name="ตัวแทนท้ายกระดาษ 3">
            <a:extLst>
              <a:ext uri="{FF2B5EF4-FFF2-40B4-BE49-F238E27FC236}">
                <a16:creationId xmlns="" xmlns:a16="http://schemas.microsoft.com/office/drawing/2014/main" id="{34CB4820-1833-4D5C-962A-7F3AC7AFF3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หมายเลขสไลด์ 4">
            <a:extLst>
              <a:ext uri="{FF2B5EF4-FFF2-40B4-BE49-F238E27FC236}">
                <a16:creationId xmlns="" xmlns:a16="http://schemas.microsoft.com/office/drawing/2014/main" id="{486080A6-1277-4F3B-B60D-E638EC5004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927E1-05BA-4A24-AFA1-EFF913876B8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642010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>
            <a:extLst>
              <a:ext uri="{FF2B5EF4-FFF2-40B4-BE49-F238E27FC236}">
                <a16:creationId xmlns="" xmlns:a16="http://schemas.microsoft.com/office/drawing/2014/main" id="{F3035278-C6F7-47CE-9E33-A8D624AB3D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F18B0-0AF6-47D7-9EA8-6F123F2C0545}" type="datetimeFigureOut">
              <a:rPr lang="th-TH" smtClean="0"/>
              <a:t>19/03/63</a:t>
            </a:fld>
            <a:endParaRPr lang="th-TH"/>
          </a:p>
        </p:txBody>
      </p:sp>
      <p:sp>
        <p:nvSpPr>
          <p:cNvPr id="3" name="ตัวแทนท้ายกระดาษ 2">
            <a:extLst>
              <a:ext uri="{FF2B5EF4-FFF2-40B4-BE49-F238E27FC236}">
                <a16:creationId xmlns="" xmlns:a16="http://schemas.microsoft.com/office/drawing/2014/main" id="{A5B627A2-A405-446D-B957-3349BDC095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>
            <a:extLst>
              <a:ext uri="{FF2B5EF4-FFF2-40B4-BE49-F238E27FC236}">
                <a16:creationId xmlns="" xmlns:a16="http://schemas.microsoft.com/office/drawing/2014/main" id="{6E3AB10F-D115-4F48-A655-85871CD17F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927E1-05BA-4A24-AFA1-EFF913876B8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764783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="" xmlns:a16="http://schemas.microsoft.com/office/drawing/2014/main" id="{61FF69E7-407D-4C55-8481-943CD8030E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>
            <a:extLst>
              <a:ext uri="{FF2B5EF4-FFF2-40B4-BE49-F238E27FC236}">
                <a16:creationId xmlns="" xmlns:a16="http://schemas.microsoft.com/office/drawing/2014/main" id="{2C1D91ED-4B10-4033-BE96-5D9D7594FD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ข้อความ 3">
            <a:extLst>
              <a:ext uri="{FF2B5EF4-FFF2-40B4-BE49-F238E27FC236}">
                <a16:creationId xmlns="" xmlns:a16="http://schemas.microsoft.com/office/drawing/2014/main" id="{B9CD78A7-8EA9-4598-AF4E-EDA4C1D16A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="" xmlns:a16="http://schemas.microsoft.com/office/drawing/2014/main" id="{578A1FC5-C137-4202-A5B1-4EFEE32D85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F18B0-0AF6-47D7-9EA8-6F123F2C0545}" type="datetimeFigureOut">
              <a:rPr lang="th-TH" smtClean="0"/>
              <a:t>19/03/63</a:t>
            </a:fld>
            <a:endParaRPr lang="th-TH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="" xmlns:a16="http://schemas.microsoft.com/office/drawing/2014/main" id="{B9979BF0-B354-4E78-B698-07C165025E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="" xmlns:a16="http://schemas.microsoft.com/office/drawing/2014/main" id="{9A24A933-1F15-465E-8268-D2B69857EA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927E1-05BA-4A24-AFA1-EFF913876B8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289309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="" xmlns:a16="http://schemas.microsoft.com/office/drawing/2014/main" id="{AFEB948E-B2C0-40C4-8414-8055482364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รูปภาพ 2">
            <a:extLst>
              <a:ext uri="{FF2B5EF4-FFF2-40B4-BE49-F238E27FC236}">
                <a16:creationId xmlns="" xmlns:a16="http://schemas.microsoft.com/office/drawing/2014/main" id="{31F87EDD-F582-4C00-AE80-1C7CEB5D02F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>
            <a:extLst>
              <a:ext uri="{FF2B5EF4-FFF2-40B4-BE49-F238E27FC236}">
                <a16:creationId xmlns="" xmlns:a16="http://schemas.microsoft.com/office/drawing/2014/main" id="{F6A615E2-B68A-4E87-8FF8-CB8A9BC1D46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>
            <a:extLst>
              <a:ext uri="{FF2B5EF4-FFF2-40B4-BE49-F238E27FC236}">
                <a16:creationId xmlns="" xmlns:a16="http://schemas.microsoft.com/office/drawing/2014/main" id="{B909400C-4857-463F-B9C9-471D7ADA6F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1F18B0-0AF6-47D7-9EA8-6F123F2C0545}" type="datetimeFigureOut">
              <a:rPr lang="th-TH" smtClean="0"/>
              <a:t>19/03/63</a:t>
            </a:fld>
            <a:endParaRPr lang="th-TH"/>
          </a:p>
        </p:txBody>
      </p:sp>
      <p:sp>
        <p:nvSpPr>
          <p:cNvPr id="6" name="ตัวแทนท้ายกระดาษ 5">
            <a:extLst>
              <a:ext uri="{FF2B5EF4-FFF2-40B4-BE49-F238E27FC236}">
                <a16:creationId xmlns="" xmlns:a16="http://schemas.microsoft.com/office/drawing/2014/main" id="{92990090-75D6-422C-9093-ACA3C35118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>
            <a:extLst>
              <a:ext uri="{FF2B5EF4-FFF2-40B4-BE49-F238E27FC236}">
                <a16:creationId xmlns="" xmlns:a16="http://schemas.microsoft.com/office/drawing/2014/main" id="{9BA736A0-B2C3-415E-895B-C1F035E2A2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927E1-05BA-4A24-AFA1-EFF913876B8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904963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>
            <a:extLst>
              <a:ext uri="{FF2B5EF4-FFF2-40B4-BE49-F238E27FC236}">
                <a16:creationId xmlns="" xmlns:a16="http://schemas.microsoft.com/office/drawing/2014/main" id="{C1179F5D-A8D6-48F3-B9A5-3EC032A9E0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>
            <a:extLst>
              <a:ext uri="{FF2B5EF4-FFF2-40B4-BE49-F238E27FC236}">
                <a16:creationId xmlns="" xmlns:a16="http://schemas.microsoft.com/office/drawing/2014/main" id="{165907BA-BFFF-4E3B-88E5-9D31009E71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="" xmlns:a16="http://schemas.microsoft.com/office/drawing/2014/main" id="{8116A1F0-7DB3-4899-9267-07676950624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1F18B0-0AF6-47D7-9EA8-6F123F2C0545}" type="datetimeFigureOut">
              <a:rPr lang="th-TH" smtClean="0"/>
              <a:t>19/03/63</a:t>
            </a:fld>
            <a:endParaRPr lang="th-TH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="" xmlns:a16="http://schemas.microsoft.com/office/drawing/2014/main" id="{02AB1F7F-6CE4-4F4E-A2F4-F3C69D40EDE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="" xmlns:a16="http://schemas.microsoft.com/office/drawing/2014/main" id="{369367BE-F65C-4DB4-9304-BEC5302F0FB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0927E1-05BA-4A24-AFA1-EFF913876B8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01550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png"/><Relationship Id="rId9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/>
          <p:nvPr/>
        </p:nvSpPr>
        <p:spPr>
          <a:xfrm>
            <a:off x="1127448" y="1340768"/>
            <a:ext cx="9921552" cy="230425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91313" tIns="45655" rIns="91313" bIns="45655" rtlCol="0" anchor="ctr"/>
          <a:lstStyle/>
          <a:p>
            <a:pPr lvl="5" algn="ctr">
              <a:lnSpc>
                <a:spcPct val="80000"/>
              </a:lnSpc>
            </a:pPr>
            <a:r>
              <a:rPr lang="th-TH" sz="5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แบบนำเสนอการจำหน่ายผลผลิต</a:t>
            </a:r>
          </a:p>
          <a:p>
            <a:pPr lvl="5" algn="ctr">
              <a:lnSpc>
                <a:spcPct val="80000"/>
              </a:lnSpc>
            </a:pPr>
            <a:r>
              <a:rPr lang="th-TH" sz="5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สินค้าเกษตรที่สำคัญ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1052739"/>
            <a:ext cx="2349048" cy="4341196"/>
          </a:xfrm>
          <a:prstGeom prst="rect">
            <a:avLst/>
          </a:prstGeom>
        </p:spPr>
      </p:pic>
      <p:sp>
        <p:nvSpPr>
          <p:cNvPr id="11" name="Rectangle 2"/>
          <p:cNvSpPr/>
          <p:nvPr/>
        </p:nvSpPr>
        <p:spPr>
          <a:xfrm>
            <a:off x="1127448" y="6021288"/>
            <a:ext cx="9404464" cy="576064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13" tIns="45655" rIns="91313" bIns="45655" rtlCol="0" anchor="ctr"/>
          <a:lstStyle/>
          <a:p>
            <a:pPr algn="r">
              <a:lnSpc>
                <a:spcPct val="80000"/>
              </a:lnSpc>
            </a:pPr>
            <a:r>
              <a:rPr lang="th-TH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		</a:t>
            </a:r>
            <a:r>
              <a:rPr lang="th-TH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สำนักงานเกษตรและสหกรณ์จังหวัด.....................</a:t>
            </a:r>
          </a:p>
          <a:p>
            <a:pPr algn="r">
              <a:lnSpc>
                <a:spcPct val="80000"/>
              </a:lnSpc>
            </a:pPr>
            <a:r>
              <a:rPr lang="th-TH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................ 2563</a:t>
            </a:r>
            <a:endParaRPr lang="th-TH" sz="2000" b="1" dirty="0">
              <a:solidFill>
                <a:schemeClr val="tx1">
                  <a:lumMod val="50000"/>
                  <a:lumOff val="50000"/>
                </a:schemeClr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3095" b="89881" l="1786" r="9464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0013" y="3915095"/>
            <a:ext cx="1065001" cy="1065001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360436" y="216097"/>
            <a:ext cx="14555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000" b="1">
                <a:latin typeface="TH SarabunIT๙" panose="020B0500040200020003" pitchFamily="34" charset="-34"/>
                <a:cs typeface="TH SarabunIT๙" panose="020B0500040200020003" pitchFamily="34" charset="-34"/>
              </a:rPr>
              <a:t>ภาคผนวก </a:t>
            </a:r>
            <a:r>
              <a:rPr lang="th-TH" sz="2000" b="1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ช</a:t>
            </a:r>
            <a:endParaRPr lang="th-TH" sz="2000" b="1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pic>
        <p:nvPicPr>
          <p:cNvPr id="6" name="รูปภาพ 5">
            <a:extLst>
              <a:ext uri="{FF2B5EF4-FFF2-40B4-BE49-F238E27FC236}">
                <a16:creationId xmlns="" xmlns:a16="http://schemas.microsoft.com/office/drawing/2014/main" id="{55BF4E3C-67A9-4DD5-A8DF-657554AA49D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2475" y="4346913"/>
            <a:ext cx="826485" cy="826485"/>
          </a:xfrm>
          <a:prstGeom prst="rect">
            <a:avLst/>
          </a:prstGeom>
        </p:spPr>
      </p:pic>
      <p:pic>
        <p:nvPicPr>
          <p:cNvPr id="8" name="รูปภาพ 7">
            <a:extLst>
              <a:ext uri="{FF2B5EF4-FFF2-40B4-BE49-F238E27FC236}">
                <a16:creationId xmlns="" xmlns:a16="http://schemas.microsoft.com/office/drawing/2014/main" id="{E3CF67D7-8DD6-46D8-9F5D-B4280965D6E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9580" y="3984716"/>
            <a:ext cx="1722895" cy="1722895"/>
          </a:xfrm>
          <a:prstGeom prst="rect">
            <a:avLst/>
          </a:prstGeom>
        </p:spPr>
      </p:pic>
      <p:sp>
        <p:nvSpPr>
          <p:cNvPr id="15" name="สี่เหลี่ยมผืนผ้า 14">
            <a:extLst>
              <a:ext uri="{FF2B5EF4-FFF2-40B4-BE49-F238E27FC236}">
                <a16:creationId xmlns="" xmlns:a16="http://schemas.microsoft.com/office/drawing/2014/main" id="{21C6D20D-BCE2-4DDB-9478-5FEDD8B89DB0}"/>
              </a:ext>
            </a:extLst>
          </p:cNvPr>
          <p:cNvSpPr/>
          <p:nvPr/>
        </p:nvSpPr>
        <p:spPr>
          <a:xfrm>
            <a:off x="8139590" y="3761121"/>
            <a:ext cx="1222873" cy="343863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9" name="สี่เหลี่ยมผืนผ้า 8">
            <a:extLst>
              <a:ext uri="{FF2B5EF4-FFF2-40B4-BE49-F238E27FC236}">
                <a16:creationId xmlns="" xmlns:a16="http://schemas.microsoft.com/office/drawing/2014/main" id="{80C8A0B9-41C8-4E2C-A0DE-37982427276D}"/>
              </a:ext>
            </a:extLst>
          </p:cNvPr>
          <p:cNvSpPr/>
          <p:nvPr/>
        </p:nvSpPr>
        <p:spPr>
          <a:xfrm>
            <a:off x="7728761" y="3753883"/>
            <a:ext cx="2044530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400" dirty="0">
                <a:ln w="0">
                  <a:solidFill>
                    <a:schemeClr val="accent6"/>
                  </a:solidFill>
                </a:ln>
                <a:solidFill>
                  <a:schemeClr val="accent6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STORE</a:t>
            </a:r>
            <a:endParaRPr lang="th-TH" sz="3200" dirty="0">
              <a:ln w="0">
                <a:solidFill>
                  <a:schemeClr val="accent6"/>
                </a:solidFill>
              </a:ln>
              <a:solidFill>
                <a:schemeClr val="accent6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pic>
        <p:nvPicPr>
          <p:cNvPr id="17" name="รูปภาพ 16">
            <a:extLst>
              <a:ext uri="{FF2B5EF4-FFF2-40B4-BE49-F238E27FC236}">
                <a16:creationId xmlns="" xmlns:a16="http://schemas.microsoft.com/office/drawing/2014/main" id="{556155AF-8E66-4AC0-BF16-6F5C0EB62E8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0640" y="4536891"/>
            <a:ext cx="2128627" cy="1064314"/>
          </a:xfrm>
          <a:prstGeom prst="rect">
            <a:avLst/>
          </a:prstGeom>
        </p:spPr>
      </p:pic>
      <p:pic>
        <p:nvPicPr>
          <p:cNvPr id="21" name="รูปภาพ 20">
            <a:extLst>
              <a:ext uri="{FF2B5EF4-FFF2-40B4-BE49-F238E27FC236}">
                <a16:creationId xmlns="" xmlns:a16="http://schemas.microsoft.com/office/drawing/2014/main" id="{2E798428-E557-4EF3-8341-8BD07E8CA83A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7156" y="3693149"/>
            <a:ext cx="1938220" cy="193822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" name="Group 191">
            <a:extLst>
              <a:ext uri="{FF2B5EF4-FFF2-40B4-BE49-F238E27FC236}">
                <a16:creationId xmlns="" xmlns:a16="http://schemas.microsoft.com/office/drawing/2014/main" id="{1BED403C-A43A-4B47-BB94-C2A67956DCC4}"/>
              </a:ext>
            </a:extLst>
          </p:cNvPr>
          <p:cNvGrpSpPr/>
          <p:nvPr/>
        </p:nvGrpSpPr>
        <p:grpSpPr>
          <a:xfrm>
            <a:off x="-1" y="4941426"/>
            <a:ext cx="12192000" cy="1909138"/>
            <a:chOff x="0" y="4948862"/>
            <a:chExt cx="12192000" cy="1909138"/>
          </a:xfrm>
          <a:gradFill flip="none" rotWithShape="1">
            <a:gsLst>
              <a:gs pos="0">
                <a:schemeClr val="accent2">
                  <a:lumMod val="67000"/>
                </a:schemeClr>
              </a:gs>
              <a:gs pos="0">
                <a:srgbClr val="F1975A"/>
              </a:gs>
              <a:gs pos="9000">
                <a:schemeClr val="accent2">
                  <a:lumMod val="97000"/>
                  <a:lumOff val="3000"/>
                  <a:alpha val="55000"/>
                </a:schemeClr>
              </a:gs>
              <a:gs pos="52000">
                <a:schemeClr val="accent2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67" name="Freeform: Shape 193">
              <a:extLst>
                <a:ext uri="{FF2B5EF4-FFF2-40B4-BE49-F238E27FC236}">
                  <a16:creationId xmlns="" xmlns:a16="http://schemas.microsoft.com/office/drawing/2014/main" id="{A3F741A2-2517-494A-868D-957D47F779A9}"/>
                </a:ext>
              </a:extLst>
            </p:cNvPr>
            <p:cNvSpPr/>
            <p:nvPr/>
          </p:nvSpPr>
          <p:spPr>
            <a:xfrm>
              <a:off x="0" y="5563852"/>
              <a:ext cx="12192000" cy="1294147"/>
            </a:xfrm>
            <a:custGeom>
              <a:avLst/>
              <a:gdLst>
                <a:gd name="connsiteX0" fmla="*/ 0 w 12192000"/>
                <a:gd name="connsiteY0" fmla="*/ 0 h 1909138"/>
                <a:gd name="connsiteX1" fmla="*/ 227719 w 12192000"/>
                <a:gd name="connsiteY1" fmla="*/ 142350 h 1909138"/>
                <a:gd name="connsiteX2" fmla="*/ 6096001 w 12192000"/>
                <a:gd name="connsiteY2" fmla="*/ 1628919 h 1909138"/>
                <a:gd name="connsiteX3" fmla="*/ 11964283 w 12192000"/>
                <a:gd name="connsiteY3" fmla="*/ 142350 h 1909138"/>
                <a:gd name="connsiteX4" fmla="*/ 12192000 w 12192000"/>
                <a:gd name="connsiteY4" fmla="*/ 1 h 1909138"/>
                <a:gd name="connsiteX5" fmla="*/ 12192000 w 12192000"/>
                <a:gd name="connsiteY5" fmla="*/ 1909138 h 1909138"/>
                <a:gd name="connsiteX6" fmla="*/ 0 w 12192000"/>
                <a:gd name="connsiteY6" fmla="*/ 1909138 h 1909138"/>
                <a:gd name="connsiteX7" fmla="*/ 0 w 12192000"/>
                <a:gd name="connsiteY7" fmla="*/ 0 h 1909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2000" h="1909138">
                  <a:moveTo>
                    <a:pt x="0" y="0"/>
                  </a:moveTo>
                  <a:lnTo>
                    <a:pt x="227719" y="142350"/>
                  </a:lnTo>
                  <a:cubicBezTo>
                    <a:pt x="1777640" y="1065981"/>
                    <a:pt x="3836554" y="1628919"/>
                    <a:pt x="6096001" y="1628919"/>
                  </a:cubicBezTo>
                  <a:cubicBezTo>
                    <a:pt x="8355448" y="1628919"/>
                    <a:pt x="10414362" y="1065981"/>
                    <a:pt x="11964283" y="142350"/>
                  </a:cubicBezTo>
                  <a:lnTo>
                    <a:pt x="12192000" y="1"/>
                  </a:lnTo>
                  <a:lnTo>
                    <a:pt x="12192000" y="1909138"/>
                  </a:lnTo>
                  <a:lnTo>
                    <a:pt x="0" y="190913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IT๙" panose="020B0500040200020003" pitchFamily="34" charset="-34"/>
                <a:cs typeface="TH SarabunIT๙" panose="020B0500040200020003" pitchFamily="34" charset="-34"/>
              </a:endParaRPr>
            </a:p>
          </p:txBody>
        </p:sp>
        <p:sp>
          <p:nvSpPr>
            <p:cNvPr id="66" name="Freeform: Shape 192">
              <a:extLst>
                <a:ext uri="{FF2B5EF4-FFF2-40B4-BE49-F238E27FC236}">
                  <a16:creationId xmlns="" xmlns:a16="http://schemas.microsoft.com/office/drawing/2014/main" id="{45A43FA3-E6AD-4BC1-8F03-3B181CC959C7}"/>
                </a:ext>
              </a:extLst>
            </p:cNvPr>
            <p:cNvSpPr/>
            <p:nvPr/>
          </p:nvSpPr>
          <p:spPr>
            <a:xfrm>
              <a:off x="0" y="4948862"/>
              <a:ext cx="12192000" cy="1909138"/>
            </a:xfrm>
            <a:custGeom>
              <a:avLst/>
              <a:gdLst>
                <a:gd name="connsiteX0" fmla="*/ 0 w 12192000"/>
                <a:gd name="connsiteY0" fmla="*/ 0 h 1909138"/>
                <a:gd name="connsiteX1" fmla="*/ 227719 w 12192000"/>
                <a:gd name="connsiteY1" fmla="*/ 142350 h 1909138"/>
                <a:gd name="connsiteX2" fmla="*/ 6096001 w 12192000"/>
                <a:gd name="connsiteY2" fmla="*/ 1628919 h 1909138"/>
                <a:gd name="connsiteX3" fmla="*/ 11964283 w 12192000"/>
                <a:gd name="connsiteY3" fmla="*/ 142350 h 1909138"/>
                <a:gd name="connsiteX4" fmla="*/ 12192000 w 12192000"/>
                <a:gd name="connsiteY4" fmla="*/ 1 h 1909138"/>
                <a:gd name="connsiteX5" fmla="*/ 12192000 w 12192000"/>
                <a:gd name="connsiteY5" fmla="*/ 1909138 h 1909138"/>
                <a:gd name="connsiteX6" fmla="*/ 0 w 12192000"/>
                <a:gd name="connsiteY6" fmla="*/ 1909138 h 1909138"/>
                <a:gd name="connsiteX7" fmla="*/ 0 w 12192000"/>
                <a:gd name="connsiteY7" fmla="*/ 0 h 1909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2000" h="1909138">
                  <a:moveTo>
                    <a:pt x="0" y="0"/>
                  </a:moveTo>
                  <a:lnTo>
                    <a:pt x="227719" y="142350"/>
                  </a:lnTo>
                  <a:cubicBezTo>
                    <a:pt x="1777640" y="1065981"/>
                    <a:pt x="3836554" y="1628919"/>
                    <a:pt x="6096001" y="1628919"/>
                  </a:cubicBezTo>
                  <a:cubicBezTo>
                    <a:pt x="8355448" y="1628919"/>
                    <a:pt x="10414362" y="1065981"/>
                    <a:pt x="11964283" y="142350"/>
                  </a:cubicBezTo>
                  <a:lnTo>
                    <a:pt x="12192000" y="1"/>
                  </a:lnTo>
                  <a:lnTo>
                    <a:pt x="12192000" y="1909138"/>
                  </a:lnTo>
                  <a:lnTo>
                    <a:pt x="0" y="190913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IT๙" panose="020B0500040200020003" pitchFamily="34" charset="-34"/>
                <a:cs typeface="TH SarabunIT๙" panose="020B0500040200020003" pitchFamily="34" charset="-34"/>
              </a:endParaRPr>
            </a:p>
          </p:txBody>
        </p:sp>
      </p:grpSp>
      <p:sp>
        <p:nvSpPr>
          <p:cNvPr id="111" name="สี่เหลี่ยมผืนผ้า 110">
            <a:extLst>
              <a:ext uri="{FF2B5EF4-FFF2-40B4-BE49-F238E27FC236}">
                <a16:creationId xmlns="" xmlns:a16="http://schemas.microsoft.com/office/drawing/2014/main" id="{9466F0E0-C9D6-49B1-ADCB-AE5C0006A532}"/>
              </a:ext>
            </a:extLst>
          </p:cNvPr>
          <p:cNvSpPr/>
          <p:nvPr/>
        </p:nvSpPr>
        <p:spPr>
          <a:xfrm>
            <a:off x="3131349" y="1176083"/>
            <a:ext cx="8842937" cy="2463400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115" name="TextBox 38">
            <a:extLst>
              <a:ext uri="{FF2B5EF4-FFF2-40B4-BE49-F238E27FC236}">
                <a16:creationId xmlns="" xmlns:a16="http://schemas.microsoft.com/office/drawing/2014/main" id="{03C39917-8D97-475E-A0D4-943A7C4FD5FD}"/>
              </a:ext>
            </a:extLst>
          </p:cNvPr>
          <p:cNvSpPr txBox="1"/>
          <p:nvPr/>
        </p:nvSpPr>
        <p:spPr>
          <a:xfrm>
            <a:off x="8985957" y="1286253"/>
            <a:ext cx="1340232" cy="221599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chemeClr val="accent2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defTabSz="1071880">
              <a:buClr>
                <a:srgbClr val="000000"/>
              </a:buClr>
            </a:pPr>
            <a:r>
              <a:rPr lang="th-TH" sz="2000" b="1" kern="0" dirty="0">
                <a:solidFill>
                  <a:srgbClr val="3A81BA">
                    <a:lumMod val="50000"/>
                  </a:srgbClr>
                </a:solidFill>
                <a:latin typeface="TH SarabunIT๙" panose="020B0500040200020003" pitchFamily="34" charset="-34"/>
                <a:cs typeface="TH SarabunIT๙" panose="020B0500040200020003" pitchFamily="34" charset="-34"/>
                <a:sym typeface="Arial" panose="020B0604020202020204"/>
              </a:rPr>
              <a:t>สถานการณ์/ปัญหาอุปสรรค</a:t>
            </a:r>
          </a:p>
          <a:p>
            <a:pPr defTabSz="1071880">
              <a:buClr>
                <a:srgbClr val="000000"/>
              </a:buClr>
            </a:pPr>
            <a:r>
              <a:rPr lang="th-TH" sz="2000" b="1" kern="0" dirty="0">
                <a:solidFill>
                  <a:srgbClr val="3A81BA">
                    <a:lumMod val="50000"/>
                  </a:srgbClr>
                </a:solidFill>
                <a:latin typeface="TH SarabunIT๙" panose="020B0500040200020003" pitchFamily="34" charset="-34"/>
                <a:cs typeface="TH SarabunIT๙" panose="020B0500040200020003" pitchFamily="34" charset="-34"/>
                <a:sym typeface="Arial" panose="020B0604020202020204"/>
              </a:rPr>
              <a:t>........................</a:t>
            </a:r>
          </a:p>
          <a:p>
            <a:pPr defTabSz="1071880">
              <a:buClr>
                <a:srgbClr val="000000"/>
              </a:buClr>
            </a:pPr>
            <a:r>
              <a:rPr lang="th-TH" sz="2000" b="1" kern="0" dirty="0" smtClean="0">
                <a:solidFill>
                  <a:srgbClr val="3A81BA">
                    <a:lumMod val="50000"/>
                  </a:srgbClr>
                </a:solidFill>
                <a:latin typeface="TH SarabunIT๙" panose="020B0500040200020003" pitchFamily="34" charset="-34"/>
                <a:cs typeface="TH SarabunIT๙" panose="020B0500040200020003" pitchFamily="34" charset="-34"/>
                <a:sym typeface="Arial" panose="020B0604020202020204"/>
              </a:rPr>
              <a:t>........................</a:t>
            </a:r>
            <a:endParaRPr lang="th-TH" sz="2000" b="1" kern="0" dirty="0">
              <a:solidFill>
                <a:srgbClr val="3A81BA">
                  <a:lumMod val="50000"/>
                </a:srgbClr>
              </a:solidFill>
              <a:latin typeface="TH SarabunIT๙" panose="020B0500040200020003" pitchFamily="34" charset="-34"/>
              <a:cs typeface="TH SarabunIT๙" panose="020B0500040200020003" pitchFamily="34" charset="-34"/>
              <a:sym typeface="Arial" panose="020B0604020202020204"/>
            </a:endParaRPr>
          </a:p>
          <a:p>
            <a:pPr defTabSz="1071880">
              <a:buClr>
                <a:srgbClr val="000000"/>
              </a:buClr>
            </a:pPr>
            <a:r>
              <a:rPr lang="th-TH" sz="2000" b="1" kern="0" dirty="0" smtClean="0">
                <a:solidFill>
                  <a:srgbClr val="3A81BA">
                    <a:lumMod val="50000"/>
                  </a:srgbClr>
                </a:solidFill>
                <a:latin typeface="TH SarabunIT๙" panose="020B0500040200020003" pitchFamily="34" charset="-34"/>
                <a:cs typeface="TH SarabunIT๙" panose="020B0500040200020003" pitchFamily="34" charset="-34"/>
                <a:sym typeface="Arial" panose="020B0604020202020204"/>
              </a:rPr>
              <a:t>........................</a:t>
            </a:r>
            <a:endParaRPr lang="th-TH" sz="1600" b="1" kern="0" dirty="0">
              <a:solidFill>
                <a:srgbClr val="3A81BA">
                  <a:lumMod val="50000"/>
                </a:srgbClr>
              </a:solidFill>
              <a:latin typeface="TH SarabunIT๙" panose="020B0500040200020003" pitchFamily="34" charset="-34"/>
              <a:cs typeface="TH SarabunIT๙" panose="020B0500040200020003" pitchFamily="34" charset="-34"/>
              <a:sym typeface="Arial" panose="020B0604020202020204"/>
            </a:endParaRPr>
          </a:p>
          <a:p>
            <a:pPr defTabSz="1071880">
              <a:buClr>
                <a:srgbClr val="000000"/>
              </a:buClr>
            </a:pPr>
            <a:endParaRPr lang="th-TH" sz="1900" b="1" kern="0" dirty="0" smtClean="0">
              <a:solidFill>
                <a:srgbClr val="3A81BA">
                  <a:lumMod val="50000"/>
                </a:srgbClr>
              </a:solidFill>
              <a:latin typeface="TH SarabunIT๙" panose="020B0500040200020003" pitchFamily="34" charset="-34"/>
              <a:cs typeface="TH SarabunIT๙" panose="020B0500040200020003" pitchFamily="34" charset="-34"/>
              <a:sym typeface="Arial" panose="020B0604020202020204"/>
            </a:endParaRPr>
          </a:p>
          <a:p>
            <a:pPr defTabSz="1071880">
              <a:buClr>
                <a:srgbClr val="000000"/>
              </a:buClr>
            </a:pPr>
            <a:endParaRPr lang="th-TH" sz="1900" b="1" kern="0" dirty="0">
              <a:solidFill>
                <a:srgbClr val="3A81BA">
                  <a:lumMod val="50000"/>
                </a:srgbClr>
              </a:solidFill>
              <a:latin typeface="TH SarabunIT๙" panose="020B0500040200020003" pitchFamily="34" charset="-34"/>
              <a:cs typeface="TH SarabunIT๙" panose="020B0500040200020003" pitchFamily="34" charset="-34"/>
              <a:sym typeface="Arial" panose="020B0604020202020204"/>
            </a:endParaRPr>
          </a:p>
        </p:txBody>
      </p:sp>
      <p:sp>
        <p:nvSpPr>
          <p:cNvPr id="31" name="Rectangle 4">
            <a:extLst>
              <a:ext uri="{FF2B5EF4-FFF2-40B4-BE49-F238E27FC236}">
                <a16:creationId xmlns="" xmlns:a16="http://schemas.microsoft.com/office/drawing/2014/main" id="{5BDFAA5B-AC94-4990-ABC8-6D6DF6367E74}"/>
              </a:ext>
            </a:extLst>
          </p:cNvPr>
          <p:cNvSpPr/>
          <p:nvPr/>
        </p:nvSpPr>
        <p:spPr>
          <a:xfrm>
            <a:off x="128242" y="2405019"/>
            <a:ext cx="2099056" cy="2370181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th-TH" b="1" dirty="0" smtClean="0">
                <a:solidFill>
                  <a:srgbClr val="203864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แหล่งผลิต/ผู้ผลิต</a:t>
            </a:r>
          </a:p>
          <a:p>
            <a:pPr algn="ctr"/>
            <a:r>
              <a:rPr lang="th-TH" b="1" dirty="0" smtClean="0">
                <a:solidFill>
                  <a:srgbClr val="203864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.........................</a:t>
            </a:r>
          </a:p>
          <a:p>
            <a:pPr algn="ctr"/>
            <a:endParaRPr lang="th-TH" b="1" dirty="0">
              <a:solidFill>
                <a:srgbClr val="203864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algn="ctr"/>
            <a:r>
              <a:rPr lang="th-TH" b="1" dirty="0" smtClean="0">
                <a:solidFill>
                  <a:srgbClr val="203864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ปริมาณผลผลิต</a:t>
            </a:r>
          </a:p>
          <a:p>
            <a:pPr algn="ctr"/>
            <a:r>
              <a:rPr lang="th-TH" b="1" dirty="0" smtClean="0">
                <a:solidFill>
                  <a:srgbClr val="203864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.....................ตัน</a:t>
            </a:r>
          </a:p>
        </p:txBody>
      </p:sp>
      <p:sp>
        <p:nvSpPr>
          <p:cNvPr id="34" name="Freeform: Shape 57">
            <a:extLst>
              <a:ext uri="{FF2B5EF4-FFF2-40B4-BE49-F238E27FC236}">
                <a16:creationId xmlns="" xmlns:a16="http://schemas.microsoft.com/office/drawing/2014/main" id="{14C46E55-F8CD-44B3-884A-3CD55CE86C5B}"/>
              </a:ext>
            </a:extLst>
          </p:cNvPr>
          <p:cNvSpPr/>
          <p:nvPr/>
        </p:nvSpPr>
        <p:spPr>
          <a:xfrm>
            <a:off x="2312570" y="1966233"/>
            <a:ext cx="724262" cy="881214"/>
          </a:xfrm>
          <a:custGeom>
            <a:avLst/>
            <a:gdLst>
              <a:gd name="connsiteX0" fmla="*/ 667309 w 1019226"/>
              <a:gd name="connsiteY0" fmla="*/ 0 h 1334618"/>
              <a:gd name="connsiteX1" fmla="*/ 927056 w 1019226"/>
              <a:gd name="connsiteY1" fmla="*/ 52440 h 1334618"/>
              <a:gd name="connsiteX2" fmla="*/ 1019226 w 1019226"/>
              <a:gd name="connsiteY2" fmla="*/ 102469 h 1334618"/>
              <a:gd name="connsiteX3" fmla="*/ 1019226 w 1019226"/>
              <a:gd name="connsiteY3" fmla="*/ 1232149 h 1334618"/>
              <a:gd name="connsiteX4" fmla="*/ 927056 w 1019226"/>
              <a:gd name="connsiteY4" fmla="*/ 1282178 h 1334618"/>
              <a:gd name="connsiteX5" fmla="*/ 667309 w 1019226"/>
              <a:gd name="connsiteY5" fmla="*/ 1334618 h 1334618"/>
              <a:gd name="connsiteX6" fmla="*/ 0 w 1019226"/>
              <a:gd name="connsiteY6" fmla="*/ 667309 h 1334618"/>
              <a:gd name="connsiteX7" fmla="*/ 667309 w 1019226"/>
              <a:gd name="connsiteY7" fmla="*/ 0 h 1334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19226" h="1334618">
                <a:moveTo>
                  <a:pt x="667309" y="0"/>
                </a:moveTo>
                <a:cubicBezTo>
                  <a:pt x="759445" y="0"/>
                  <a:pt x="847220" y="18673"/>
                  <a:pt x="927056" y="52440"/>
                </a:cubicBezTo>
                <a:lnTo>
                  <a:pt x="1019226" y="102469"/>
                </a:lnTo>
                <a:lnTo>
                  <a:pt x="1019226" y="1232149"/>
                </a:lnTo>
                <a:lnTo>
                  <a:pt x="927056" y="1282178"/>
                </a:lnTo>
                <a:cubicBezTo>
                  <a:pt x="847220" y="1315945"/>
                  <a:pt x="759445" y="1334618"/>
                  <a:pt x="667309" y="1334618"/>
                </a:cubicBezTo>
                <a:cubicBezTo>
                  <a:pt x="298764" y="1334618"/>
                  <a:pt x="0" y="1035854"/>
                  <a:pt x="0" y="667309"/>
                </a:cubicBezTo>
                <a:cubicBezTo>
                  <a:pt x="0" y="298764"/>
                  <a:pt x="298764" y="0"/>
                  <a:pt x="667309" y="0"/>
                </a:cubicBezTo>
                <a:close/>
              </a:path>
            </a:pathLst>
          </a:custGeom>
          <a:solidFill>
            <a:srgbClr val="E265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1.</a:t>
            </a:r>
            <a:endParaRPr lang="en-US" sz="4000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42" name="Rectangle 4">
            <a:extLst>
              <a:ext uri="{FF2B5EF4-FFF2-40B4-BE49-F238E27FC236}">
                <a16:creationId xmlns="" xmlns:a16="http://schemas.microsoft.com/office/drawing/2014/main" id="{5BDFAA5B-AC94-4990-ABC8-6D6DF6367E74}"/>
              </a:ext>
            </a:extLst>
          </p:cNvPr>
          <p:cNvSpPr/>
          <p:nvPr/>
        </p:nvSpPr>
        <p:spPr>
          <a:xfrm>
            <a:off x="3276576" y="1416879"/>
            <a:ext cx="2045063" cy="1923604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lvl="0" algn="ctr"/>
            <a:endParaRPr lang="th-TH" sz="3200" b="1" dirty="0" smtClean="0">
              <a:solidFill>
                <a:srgbClr val="4472C4">
                  <a:lumMod val="50000"/>
                </a:srgbClr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lvl="0" algn="ctr"/>
            <a:r>
              <a:rPr lang="th-TH" b="1" dirty="0" smtClean="0">
                <a:solidFill>
                  <a:srgbClr val="4472C4">
                    <a:lumMod val="50000"/>
                  </a:srgbClr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แหล่ง</a:t>
            </a:r>
            <a:r>
              <a:rPr lang="th-TH" b="1" dirty="0">
                <a:solidFill>
                  <a:srgbClr val="4472C4">
                    <a:lumMod val="50000"/>
                  </a:srgbClr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รับซื้อ/ผู้</a:t>
            </a:r>
            <a:r>
              <a:rPr lang="th-TH" b="1" dirty="0" smtClean="0">
                <a:solidFill>
                  <a:srgbClr val="203864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ซื้อ</a:t>
            </a:r>
            <a:endParaRPr lang="th-TH" b="1" dirty="0">
              <a:solidFill>
                <a:srgbClr val="4472C4">
                  <a:lumMod val="50000"/>
                </a:srgbClr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lvl="0" algn="ctr"/>
            <a:r>
              <a:rPr lang="th-TH" b="1" dirty="0" smtClean="0">
                <a:solidFill>
                  <a:srgbClr val="4472C4">
                    <a:lumMod val="50000"/>
                  </a:srgbClr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.............................</a:t>
            </a:r>
            <a:endParaRPr lang="th-TH" b="1" dirty="0">
              <a:solidFill>
                <a:srgbClr val="4472C4">
                  <a:lumMod val="50000"/>
                </a:srgbClr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58" name="Rectangle 75">
            <a:extLst>
              <a:ext uri="{FF2B5EF4-FFF2-40B4-BE49-F238E27FC236}">
                <a16:creationId xmlns="" xmlns:a16="http://schemas.microsoft.com/office/drawing/2014/main" id="{A143D70A-FB24-4095-97E1-66E86B584479}"/>
              </a:ext>
            </a:extLst>
          </p:cNvPr>
          <p:cNvSpPr/>
          <p:nvPr/>
        </p:nvSpPr>
        <p:spPr>
          <a:xfrm flipH="1">
            <a:off x="-6" y="-12183"/>
            <a:ext cx="4891320" cy="36190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6" name="สี่เหลี่ยมผืนผ้า 5">
            <a:extLst>
              <a:ext uri="{FF2B5EF4-FFF2-40B4-BE49-F238E27FC236}">
                <a16:creationId xmlns="" xmlns:a16="http://schemas.microsoft.com/office/drawing/2014/main" id="{C714C183-4A62-4584-A7E2-082721418B89}"/>
              </a:ext>
            </a:extLst>
          </p:cNvPr>
          <p:cNvSpPr/>
          <p:nvPr/>
        </p:nvSpPr>
        <p:spPr>
          <a:xfrm>
            <a:off x="0" y="-17674"/>
            <a:ext cx="465908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000" b="1" dirty="0">
                <a:solidFill>
                  <a:sysClr val="windowText" lastClr="000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รายงานการจำหน่ายผลผลิตสินค้าที่</a:t>
            </a:r>
            <a:r>
              <a:rPr lang="th-TH" sz="2000" b="1" dirty="0" smtClean="0">
                <a:solidFill>
                  <a:sysClr val="windowText" lastClr="000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สำคัญ</a:t>
            </a:r>
            <a:r>
              <a:rPr lang="th-TH" sz="2000" b="1" dirty="0">
                <a:solidFill>
                  <a:srgbClr val="E7E6E6">
                    <a:lumMod val="10000"/>
                  </a:srgbClr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ของจังหวัด </a:t>
            </a:r>
            <a:r>
              <a:rPr lang="th-TH" sz="2000" b="1" dirty="0" smtClean="0">
                <a:solidFill>
                  <a:srgbClr val="E7E6E6">
                    <a:lumMod val="10000"/>
                  </a:srgbClr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ปี 2563</a:t>
            </a:r>
            <a:endParaRPr lang="en-US" sz="2000" b="1" dirty="0">
              <a:solidFill>
                <a:srgbClr val="E7E6E6">
                  <a:lumMod val="10000"/>
                </a:srgbClr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214" name="สี่เหลี่ยมผืนผ้า 213">
            <a:extLst>
              <a:ext uri="{FF2B5EF4-FFF2-40B4-BE49-F238E27FC236}">
                <a16:creationId xmlns="" xmlns:a16="http://schemas.microsoft.com/office/drawing/2014/main" id="{19335FB9-D2E2-4011-9192-8275B3A26D4B}"/>
              </a:ext>
            </a:extLst>
          </p:cNvPr>
          <p:cNvSpPr/>
          <p:nvPr/>
        </p:nvSpPr>
        <p:spPr>
          <a:xfrm>
            <a:off x="5321640" y="1416879"/>
            <a:ext cx="3094177" cy="192360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chemeClr val="accent2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th-TH" sz="2400" b="1" dirty="0">
                <a:solidFill>
                  <a:schemeClr val="accent1">
                    <a:lumMod val="50000"/>
                  </a:schemeClr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ปริมาณการจำหน่าย</a:t>
            </a:r>
            <a:r>
              <a:rPr lang="th-TH" sz="2400" b="1" dirty="0" smtClean="0">
                <a:solidFill>
                  <a:schemeClr val="accent1">
                    <a:lumMod val="50000"/>
                  </a:schemeClr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...............</a:t>
            </a:r>
            <a:r>
              <a:rPr lang="th-TH" sz="2400" b="1" dirty="0">
                <a:solidFill>
                  <a:schemeClr val="accent1">
                    <a:lumMod val="50000"/>
                  </a:schemeClr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ตัน</a:t>
            </a:r>
          </a:p>
          <a:p>
            <a:endParaRPr lang="th-TH" sz="1800" b="1" dirty="0">
              <a:solidFill>
                <a:schemeClr val="accent1">
                  <a:lumMod val="50000"/>
                </a:schemeClr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r>
              <a:rPr lang="th-TH" sz="2400" b="1" dirty="0" smtClean="0">
                <a:solidFill>
                  <a:schemeClr val="accent1">
                    <a:lumMod val="50000"/>
                  </a:schemeClr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ราคาต่อหน่วย................บาท/ตัน</a:t>
            </a:r>
          </a:p>
          <a:p>
            <a:endParaRPr lang="th-TH" sz="1800" b="1" dirty="0">
              <a:solidFill>
                <a:schemeClr val="accent1">
                  <a:lumMod val="50000"/>
                </a:schemeClr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r>
              <a:rPr lang="th-TH" sz="2400" b="1" dirty="0" smtClean="0">
                <a:solidFill>
                  <a:schemeClr val="accent1">
                    <a:lumMod val="50000"/>
                  </a:schemeClr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มูลค่า.....................................บาท</a:t>
            </a:r>
            <a:endParaRPr lang="th-TH" sz="2400" b="1" dirty="0">
              <a:solidFill>
                <a:schemeClr val="accent1">
                  <a:lumMod val="50000"/>
                </a:schemeClr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68" name="Rectangle 75">
            <a:extLst>
              <a:ext uri="{FF2B5EF4-FFF2-40B4-BE49-F238E27FC236}">
                <a16:creationId xmlns="" xmlns:a16="http://schemas.microsoft.com/office/drawing/2014/main" id="{A143D70A-FB24-4095-97E1-66E86B584479}"/>
              </a:ext>
            </a:extLst>
          </p:cNvPr>
          <p:cNvSpPr/>
          <p:nvPr/>
        </p:nvSpPr>
        <p:spPr>
          <a:xfrm flipH="1">
            <a:off x="0" y="329509"/>
            <a:ext cx="5379696" cy="36190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69" name="Rectangle 75">
            <a:extLst>
              <a:ext uri="{FF2B5EF4-FFF2-40B4-BE49-F238E27FC236}">
                <a16:creationId xmlns="" xmlns:a16="http://schemas.microsoft.com/office/drawing/2014/main" id="{A143D70A-FB24-4095-97E1-66E86B584479}"/>
              </a:ext>
            </a:extLst>
          </p:cNvPr>
          <p:cNvSpPr/>
          <p:nvPr/>
        </p:nvSpPr>
        <p:spPr>
          <a:xfrm flipH="1">
            <a:off x="-2" y="684939"/>
            <a:ext cx="5868069" cy="3619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71" name="Isosceles Triangle 70"/>
          <p:cNvSpPr/>
          <p:nvPr/>
        </p:nvSpPr>
        <p:spPr>
          <a:xfrm>
            <a:off x="5643423" y="675126"/>
            <a:ext cx="432150" cy="372543"/>
          </a:xfrm>
          <a:prstGeom prst="triangle">
            <a:avLst/>
          </a:prstGeom>
          <a:solidFill>
            <a:srgbClr val="C55A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70" name="Isosceles Triangle 69"/>
          <p:cNvSpPr/>
          <p:nvPr/>
        </p:nvSpPr>
        <p:spPr>
          <a:xfrm>
            <a:off x="4964039" y="330052"/>
            <a:ext cx="831304" cy="716641"/>
          </a:xfrm>
          <a:prstGeom prst="triangle">
            <a:avLst/>
          </a:prstGeom>
          <a:solidFill>
            <a:srgbClr val="F4A0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9" name="Isosceles Triangle 8"/>
          <p:cNvSpPr/>
          <p:nvPr/>
        </p:nvSpPr>
        <p:spPr>
          <a:xfrm>
            <a:off x="4268162" y="5019"/>
            <a:ext cx="1201354" cy="1041673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72" name="สี่เหลี่ยมผืนผ้า 5">
            <a:extLst>
              <a:ext uri="{FF2B5EF4-FFF2-40B4-BE49-F238E27FC236}">
                <a16:creationId xmlns="" xmlns:a16="http://schemas.microsoft.com/office/drawing/2014/main" id="{C714C183-4A62-4584-A7E2-082721418B89}"/>
              </a:ext>
            </a:extLst>
          </p:cNvPr>
          <p:cNvSpPr/>
          <p:nvPr/>
        </p:nvSpPr>
        <p:spPr>
          <a:xfrm>
            <a:off x="24723" y="325052"/>
            <a:ext cx="465908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0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ชื่อจังหวัด.............. ชื่อสินค้า.................. </a:t>
            </a:r>
            <a:endParaRPr lang="en-US" sz="2000" b="1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13" name="Right Arrow 12"/>
          <p:cNvSpPr/>
          <p:nvPr/>
        </p:nvSpPr>
        <p:spPr>
          <a:xfrm>
            <a:off x="8473641" y="2093310"/>
            <a:ext cx="454492" cy="493484"/>
          </a:xfrm>
          <a:prstGeom prst="rightArrow">
            <a:avLst>
              <a:gd name="adj1" fmla="val 50000"/>
              <a:gd name="adj2" fmla="val 53193"/>
            </a:avLst>
          </a:prstGeom>
          <a:solidFill>
            <a:srgbClr val="203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87" name="TextBox 38">
            <a:extLst>
              <a:ext uri="{FF2B5EF4-FFF2-40B4-BE49-F238E27FC236}">
                <a16:creationId xmlns="" xmlns:a16="http://schemas.microsoft.com/office/drawing/2014/main" id="{03C39917-8D97-475E-A0D4-943A7C4FD5FD}"/>
              </a:ext>
            </a:extLst>
          </p:cNvPr>
          <p:cNvSpPr txBox="1"/>
          <p:nvPr/>
        </p:nvSpPr>
        <p:spPr>
          <a:xfrm>
            <a:off x="10486437" y="1300766"/>
            <a:ext cx="1340232" cy="220060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chemeClr val="accent2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defTabSz="1071880">
              <a:buClr>
                <a:srgbClr val="000000"/>
              </a:buClr>
            </a:pPr>
            <a:r>
              <a:rPr lang="th-TH" sz="2000" b="1" kern="0" dirty="0" smtClean="0">
                <a:solidFill>
                  <a:srgbClr val="3A81BA">
                    <a:lumMod val="50000"/>
                  </a:srgbClr>
                </a:solidFill>
                <a:latin typeface="TH SarabunIT๙" panose="020B0500040200020003" pitchFamily="34" charset="-34"/>
                <a:cs typeface="TH SarabunIT๙" panose="020B0500040200020003" pitchFamily="34" charset="-34"/>
                <a:sym typeface="Arial" panose="020B0604020202020204"/>
              </a:rPr>
              <a:t>การแก้ไขปัญหา</a:t>
            </a:r>
            <a:endParaRPr lang="th-TH" sz="2000" b="1" kern="0" dirty="0">
              <a:solidFill>
                <a:srgbClr val="3A81BA">
                  <a:lumMod val="50000"/>
                </a:srgbClr>
              </a:solidFill>
              <a:latin typeface="TH SarabunIT๙" panose="020B0500040200020003" pitchFamily="34" charset="-34"/>
              <a:cs typeface="TH SarabunIT๙" panose="020B0500040200020003" pitchFamily="34" charset="-34"/>
              <a:sym typeface="Arial" panose="020B0604020202020204"/>
            </a:endParaRPr>
          </a:p>
          <a:p>
            <a:pPr defTabSz="1071880">
              <a:buClr>
                <a:srgbClr val="000000"/>
              </a:buClr>
            </a:pPr>
            <a:r>
              <a:rPr lang="th-TH" sz="2000" b="1" kern="0" dirty="0">
                <a:solidFill>
                  <a:srgbClr val="3A81BA">
                    <a:lumMod val="50000"/>
                  </a:srgbClr>
                </a:solidFill>
                <a:latin typeface="TH SarabunIT๙" panose="020B0500040200020003" pitchFamily="34" charset="-34"/>
                <a:cs typeface="TH SarabunIT๙" panose="020B0500040200020003" pitchFamily="34" charset="-34"/>
                <a:sym typeface="Arial" panose="020B0604020202020204"/>
              </a:rPr>
              <a:t>........................</a:t>
            </a:r>
          </a:p>
          <a:p>
            <a:pPr defTabSz="1071880">
              <a:buClr>
                <a:srgbClr val="000000"/>
              </a:buClr>
            </a:pPr>
            <a:r>
              <a:rPr lang="th-TH" sz="2000" b="1" kern="0" dirty="0" smtClean="0">
                <a:solidFill>
                  <a:srgbClr val="3A81BA">
                    <a:lumMod val="50000"/>
                  </a:srgbClr>
                </a:solidFill>
                <a:latin typeface="TH SarabunIT๙" panose="020B0500040200020003" pitchFamily="34" charset="-34"/>
                <a:cs typeface="TH SarabunIT๙" panose="020B0500040200020003" pitchFamily="34" charset="-34"/>
                <a:sym typeface="Arial" panose="020B0604020202020204"/>
              </a:rPr>
              <a:t>........................</a:t>
            </a:r>
            <a:endParaRPr lang="th-TH" sz="2000" b="1" kern="0" dirty="0">
              <a:solidFill>
                <a:srgbClr val="3A81BA">
                  <a:lumMod val="50000"/>
                </a:srgbClr>
              </a:solidFill>
              <a:latin typeface="TH SarabunIT๙" panose="020B0500040200020003" pitchFamily="34" charset="-34"/>
              <a:cs typeface="TH SarabunIT๙" panose="020B0500040200020003" pitchFamily="34" charset="-34"/>
              <a:sym typeface="Arial" panose="020B0604020202020204"/>
            </a:endParaRPr>
          </a:p>
          <a:p>
            <a:pPr defTabSz="1071880">
              <a:buClr>
                <a:srgbClr val="000000"/>
              </a:buClr>
            </a:pPr>
            <a:r>
              <a:rPr lang="th-TH" sz="2000" b="1" kern="0" dirty="0" smtClean="0">
                <a:solidFill>
                  <a:srgbClr val="3A81BA">
                    <a:lumMod val="50000"/>
                  </a:srgbClr>
                </a:solidFill>
                <a:latin typeface="TH SarabunIT๙" panose="020B0500040200020003" pitchFamily="34" charset="-34"/>
                <a:cs typeface="TH SarabunIT๙" panose="020B0500040200020003" pitchFamily="34" charset="-34"/>
                <a:sym typeface="Arial" panose="020B0604020202020204"/>
              </a:rPr>
              <a:t>........................</a:t>
            </a:r>
            <a:endParaRPr lang="th-TH" sz="1600" b="1" kern="0" dirty="0">
              <a:solidFill>
                <a:srgbClr val="3A81BA">
                  <a:lumMod val="50000"/>
                </a:srgbClr>
              </a:solidFill>
              <a:latin typeface="TH SarabunIT๙" panose="020B0500040200020003" pitchFamily="34" charset="-34"/>
              <a:cs typeface="TH SarabunIT๙" panose="020B0500040200020003" pitchFamily="34" charset="-34"/>
              <a:sym typeface="Arial" panose="020B0604020202020204"/>
            </a:endParaRPr>
          </a:p>
          <a:p>
            <a:pPr defTabSz="1071880">
              <a:buClr>
                <a:srgbClr val="000000"/>
              </a:buClr>
            </a:pPr>
            <a:r>
              <a:rPr lang="th-TH" sz="1900" b="1" kern="0" dirty="0" smtClean="0">
                <a:solidFill>
                  <a:srgbClr val="3A81BA">
                    <a:lumMod val="50000"/>
                  </a:srgbClr>
                </a:solidFill>
                <a:latin typeface="TH SarabunIT๙" panose="020B0500040200020003" pitchFamily="34" charset="-34"/>
                <a:cs typeface="TH SarabunIT๙" panose="020B0500040200020003" pitchFamily="34" charset="-34"/>
                <a:sym typeface="Arial" panose="020B0604020202020204"/>
              </a:rPr>
              <a:t>..........................</a:t>
            </a:r>
          </a:p>
          <a:p>
            <a:pPr defTabSz="1071880">
              <a:buClr>
                <a:srgbClr val="000000"/>
              </a:buClr>
            </a:pPr>
            <a:endParaRPr lang="th-TH" sz="1900" b="1" kern="0" dirty="0" smtClean="0">
              <a:solidFill>
                <a:srgbClr val="3A81BA">
                  <a:lumMod val="50000"/>
                </a:srgbClr>
              </a:solidFill>
              <a:latin typeface="TH SarabunIT๙" panose="020B0500040200020003" pitchFamily="34" charset="-34"/>
              <a:cs typeface="TH SarabunIT๙" panose="020B0500040200020003" pitchFamily="34" charset="-34"/>
              <a:sym typeface="Arial" panose="020B0604020202020204"/>
            </a:endParaRPr>
          </a:p>
          <a:p>
            <a:pPr defTabSz="1071880">
              <a:buClr>
                <a:srgbClr val="000000"/>
              </a:buClr>
            </a:pPr>
            <a:endParaRPr lang="th-TH" sz="1900" b="1" kern="0" dirty="0">
              <a:solidFill>
                <a:srgbClr val="3A81BA">
                  <a:lumMod val="50000"/>
                </a:srgbClr>
              </a:solidFill>
              <a:latin typeface="TH SarabunIT๙" panose="020B0500040200020003" pitchFamily="34" charset="-34"/>
              <a:cs typeface="TH SarabunIT๙" panose="020B0500040200020003" pitchFamily="34" charset="-34"/>
              <a:sym typeface="Arial" panose="020B0604020202020204"/>
            </a:endParaRPr>
          </a:p>
        </p:txBody>
      </p:sp>
      <p:sp>
        <p:nvSpPr>
          <p:cNvPr id="88" name="สี่เหลี่ยมผืนผ้า 110">
            <a:extLst>
              <a:ext uri="{FF2B5EF4-FFF2-40B4-BE49-F238E27FC236}">
                <a16:creationId xmlns="" xmlns:a16="http://schemas.microsoft.com/office/drawing/2014/main" id="{9466F0E0-C9D6-49B1-ADCB-AE5C0006A532}"/>
              </a:ext>
            </a:extLst>
          </p:cNvPr>
          <p:cNvSpPr/>
          <p:nvPr/>
        </p:nvSpPr>
        <p:spPr>
          <a:xfrm>
            <a:off x="3131349" y="3782154"/>
            <a:ext cx="8842937" cy="2463400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90" name="Freeform: Shape 57">
            <a:extLst>
              <a:ext uri="{FF2B5EF4-FFF2-40B4-BE49-F238E27FC236}">
                <a16:creationId xmlns="" xmlns:a16="http://schemas.microsoft.com/office/drawing/2014/main" id="{14C46E55-F8CD-44B3-884A-3CD55CE86C5B}"/>
              </a:ext>
            </a:extLst>
          </p:cNvPr>
          <p:cNvSpPr/>
          <p:nvPr/>
        </p:nvSpPr>
        <p:spPr>
          <a:xfrm>
            <a:off x="2312570" y="4572304"/>
            <a:ext cx="724262" cy="881214"/>
          </a:xfrm>
          <a:custGeom>
            <a:avLst/>
            <a:gdLst>
              <a:gd name="connsiteX0" fmla="*/ 667309 w 1019226"/>
              <a:gd name="connsiteY0" fmla="*/ 0 h 1334618"/>
              <a:gd name="connsiteX1" fmla="*/ 927056 w 1019226"/>
              <a:gd name="connsiteY1" fmla="*/ 52440 h 1334618"/>
              <a:gd name="connsiteX2" fmla="*/ 1019226 w 1019226"/>
              <a:gd name="connsiteY2" fmla="*/ 102469 h 1334618"/>
              <a:gd name="connsiteX3" fmla="*/ 1019226 w 1019226"/>
              <a:gd name="connsiteY3" fmla="*/ 1232149 h 1334618"/>
              <a:gd name="connsiteX4" fmla="*/ 927056 w 1019226"/>
              <a:gd name="connsiteY4" fmla="*/ 1282178 h 1334618"/>
              <a:gd name="connsiteX5" fmla="*/ 667309 w 1019226"/>
              <a:gd name="connsiteY5" fmla="*/ 1334618 h 1334618"/>
              <a:gd name="connsiteX6" fmla="*/ 0 w 1019226"/>
              <a:gd name="connsiteY6" fmla="*/ 667309 h 1334618"/>
              <a:gd name="connsiteX7" fmla="*/ 667309 w 1019226"/>
              <a:gd name="connsiteY7" fmla="*/ 0 h 1334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19226" h="1334618">
                <a:moveTo>
                  <a:pt x="667309" y="0"/>
                </a:moveTo>
                <a:cubicBezTo>
                  <a:pt x="759445" y="0"/>
                  <a:pt x="847220" y="18673"/>
                  <a:pt x="927056" y="52440"/>
                </a:cubicBezTo>
                <a:lnTo>
                  <a:pt x="1019226" y="102469"/>
                </a:lnTo>
                <a:lnTo>
                  <a:pt x="1019226" y="1232149"/>
                </a:lnTo>
                <a:lnTo>
                  <a:pt x="927056" y="1282178"/>
                </a:lnTo>
                <a:cubicBezTo>
                  <a:pt x="847220" y="1315945"/>
                  <a:pt x="759445" y="1334618"/>
                  <a:pt x="667309" y="1334618"/>
                </a:cubicBezTo>
                <a:cubicBezTo>
                  <a:pt x="298764" y="1334618"/>
                  <a:pt x="0" y="1035854"/>
                  <a:pt x="0" y="667309"/>
                </a:cubicBezTo>
                <a:cubicBezTo>
                  <a:pt x="0" y="298764"/>
                  <a:pt x="298764" y="0"/>
                  <a:pt x="667309" y="0"/>
                </a:cubicBezTo>
                <a:close/>
              </a:path>
            </a:pathLst>
          </a:custGeom>
          <a:solidFill>
            <a:srgbClr val="E265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2.</a:t>
            </a:r>
            <a:endParaRPr lang="en-US" sz="4000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91" name="Rectangle 4">
            <a:extLst>
              <a:ext uri="{FF2B5EF4-FFF2-40B4-BE49-F238E27FC236}">
                <a16:creationId xmlns="" xmlns:a16="http://schemas.microsoft.com/office/drawing/2014/main" id="{5BDFAA5B-AC94-4990-ABC8-6D6DF6367E74}"/>
              </a:ext>
            </a:extLst>
          </p:cNvPr>
          <p:cNvSpPr/>
          <p:nvPr/>
        </p:nvSpPr>
        <p:spPr>
          <a:xfrm>
            <a:off x="3276576" y="4022950"/>
            <a:ext cx="2045063" cy="1923604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lvl="0" algn="ctr"/>
            <a:endParaRPr lang="th-TH" sz="3200" b="1" dirty="0" smtClean="0">
              <a:solidFill>
                <a:srgbClr val="4472C4">
                  <a:lumMod val="50000"/>
                </a:srgbClr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lvl="0" algn="ctr"/>
            <a:r>
              <a:rPr lang="th-TH" b="1" dirty="0" smtClean="0">
                <a:solidFill>
                  <a:srgbClr val="4472C4">
                    <a:lumMod val="50000"/>
                  </a:srgbClr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แหล่ง</a:t>
            </a:r>
            <a:r>
              <a:rPr lang="th-TH" b="1" dirty="0">
                <a:solidFill>
                  <a:srgbClr val="4472C4">
                    <a:lumMod val="50000"/>
                  </a:srgbClr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รับซื้อ/ผู้</a:t>
            </a:r>
            <a:r>
              <a:rPr lang="th-TH" b="1" dirty="0" smtClean="0">
                <a:solidFill>
                  <a:srgbClr val="203864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ซื้อ</a:t>
            </a:r>
            <a:endParaRPr lang="th-TH" b="1" dirty="0">
              <a:solidFill>
                <a:srgbClr val="4472C4">
                  <a:lumMod val="50000"/>
                </a:srgbClr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lvl="0" algn="ctr"/>
            <a:r>
              <a:rPr lang="th-TH" b="1" dirty="0" smtClean="0">
                <a:solidFill>
                  <a:srgbClr val="4472C4">
                    <a:lumMod val="50000"/>
                  </a:srgbClr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.............................</a:t>
            </a:r>
            <a:endParaRPr lang="th-TH" b="1" dirty="0">
              <a:solidFill>
                <a:srgbClr val="4472C4">
                  <a:lumMod val="50000"/>
                </a:srgbClr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93" name="Right Arrow 92"/>
          <p:cNvSpPr/>
          <p:nvPr/>
        </p:nvSpPr>
        <p:spPr>
          <a:xfrm>
            <a:off x="8473641" y="4699381"/>
            <a:ext cx="454492" cy="493484"/>
          </a:xfrm>
          <a:prstGeom prst="rightArrow">
            <a:avLst>
              <a:gd name="adj1" fmla="val 50000"/>
              <a:gd name="adj2" fmla="val 53193"/>
            </a:avLst>
          </a:prstGeom>
          <a:solidFill>
            <a:srgbClr val="203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3644" y="684247"/>
            <a:ext cx="137730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0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เดือน..................</a:t>
            </a:r>
            <a:endParaRPr lang="th-TH" sz="2000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95" name="สี่เหลี่ยมผืนผ้า 213">
            <a:extLst>
              <a:ext uri="{FF2B5EF4-FFF2-40B4-BE49-F238E27FC236}">
                <a16:creationId xmlns="" xmlns:a16="http://schemas.microsoft.com/office/drawing/2014/main" id="{19335FB9-D2E2-4011-9192-8275B3A26D4B}"/>
              </a:ext>
            </a:extLst>
          </p:cNvPr>
          <p:cNvSpPr/>
          <p:nvPr/>
        </p:nvSpPr>
        <p:spPr>
          <a:xfrm>
            <a:off x="5332205" y="4022950"/>
            <a:ext cx="3094177" cy="192360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chemeClr val="accent2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th-TH" sz="2400" b="1" dirty="0">
                <a:solidFill>
                  <a:schemeClr val="accent1">
                    <a:lumMod val="50000"/>
                  </a:schemeClr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ปริมาณการจำหน่าย</a:t>
            </a:r>
            <a:r>
              <a:rPr lang="th-TH" sz="2400" b="1" dirty="0" smtClean="0">
                <a:solidFill>
                  <a:schemeClr val="accent1">
                    <a:lumMod val="50000"/>
                  </a:schemeClr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...............</a:t>
            </a:r>
            <a:r>
              <a:rPr lang="th-TH" sz="2400" b="1" dirty="0">
                <a:solidFill>
                  <a:schemeClr val="accent1">
                    <a:lumMod val="50000"/>
                  </a:schemeClr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ตัน</a:t>
            </a:r>
          </a:p>
          <a:p>
            <a:endParaRPr lang="th-TH" sz="1800" b="1" dirty="0">
              <a:solidFill>
                <a:schemeClr val="accent1">
                  <a:lumMod val="50000"/>
                </a:schemeClr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r>
              <a:rPr lang="th-TH" sz="2400" b="1" dirty="0" smtClean="0">
                <a:solidFill>
                  <a:schemeClr val="accent1">
                    <a:lumMod val="50000"/>
                  </a:schemeClr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ราคาต่อหน่วย................บาท/ตัน</a:t>
            </a:r>
          </a:p>
          <a:p>
            <a:endParaRPr lang="th-TH" sz="1800" b="1" dirty="0">
              <a:solidFill>
                <a:schemeClr val="accent1">
                  <a:lumMod val="50000"/>
                </a:schemeClr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r>
              <a:rPr lang="th-TH" sz="2400" b="1" dirty="0" smtClean="0">
                <a:solidFill>
                  <a:schemeClr val="accent1">
                    <a:lumMod val="50000"/>
                  </a:schemeClr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มูลค่า.....................................บาท</a:t>
            </a:r>
            <a:endParaRPr lang="th-TH" sz="2400" b="1" dirty="0">
              <a:solidFill>
                <a:schemeClr val="accent1">
                  <a:lumMod val="50000"/>
                </a:schemeClr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96" name="TextBox 38">
            <a:extLst>
              <a:ext uri="{FF2B5EF4-FFF2-40B4-BE49-F238E27FC236}">
                <a16:creationId xmlns="" xmlns:a16="http://schemas.microsoft.com/office/drawing/2014/main" id="{03C39917-8D97-475E-A0D4-943A7C4FD5FD}"/>
              </a:ext>
            </a:extLst>
          </p:cNvPr>
          <p:cNvSpPr txBox="1"/>
          <p:nvPr/>
        </p:nvSpPr>
        <p:spPr>
          <a:xfrm>
            <a:off x="8985957" y="3910557"/>
            <a:ext cx="1340232" cy="221599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chemeClr val="accent2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defTabSz="1071880">
              <a:buClr>
                <a:srgbClr val="000000"/>
              </a:buClr>
            </a:pPr>
            <a:r>
              <a:rPr lang="th-TH" sz="2000" b="1" kern="0" dirty="0">
                <a:solidFill>
                  <a:srgbClr val="3A81BA">
                    <a:lumMod val="50000"/>
                  </a:srgbClr>
                </a:solidFill>
                <a:latin typeface="TH SarabunIT๙" panose="020B0500040200020003" pitchFamily="34" charset="-34"/>
                <a:cs typeface="TH SarabunIT๙" panose="020B0500040200020003" pitchFamily="34" charset="-34"/>
                <a:sym typeface="Arial" panose="020B0604020202020204"/>
              </a:rPr>
              <a:t>สถานการณ์/ปัญหาอุปสรรค</a:t>
            </a:r>
          </a:p>
          <a:p>
            <a:pPr defTabSz="1071880">
              <a:buClr>
                <a:srgbClr val="000000"/>
              </a:buClr>
            </a:pPr>
            <a:r>
              <a:rPr lang="th-TH" sz="2000" b="1" kern="0" dirty="0">
                <a:solidFill>
                  <a:srgbClr val="3A81BA">
                    <a:lumMod val="50000"/>
                  </a:srgbClr>
                </a:solidFill>
                <a:latin typeface="TH SarabunIT๙" panose="020B0500040200020003" pitchFamily="34" charset="-34"/>
                <a:cs typeface="TH SarabunIT๙" panose="020B0500040200020003" pitchFamily="34" charset="-34"/>
                <a:sym typeface="Arial" panose="020B0604020202020204"/>
              </a:rPr>
              <a:t>........................</a:t>
            </a:r>
          </a:p>
          <a:p>
            <a:pPr defTabSz="1071880">
              <a:buClr>
                <a:srgbClr val="000000"/>
              </a:buClr>
            </a:pPr>
            <a:r>
              <a:rPr lang="th-TH" sz="2000" b="1" kern="0" dirty="0" smtClean="0">
                <a:solidFill>
                  <a:srgbClr val="3A81BA">
                    <a:lumMod val="50000"/>
                  </a:srgbClr>
                </a:solidFill>
                <a:latin typeface="TH SarabunIT๙" panose="020B0500040200020003" pitchFamily="34" charset="-34"/>
                <a:cs typeface="TH SarabunIT๙" panose="020B0500040200020003" pitchFamily="34" charset="-34"/>
                <a:sym typeface="Arial" panose="020B0604020202020204"/>
              </a:rPr>
              <a:t>........................</a:t>
            </a:r>
            <a:endParaRPr lang="th-TH" sz="2000" b="1" kern="0" dirty="0">
              <a:solidFill>
                <a:srgbClr val="3A81BA">
                  <a:lumMod val="50000"/>
                </a:srgbClr>
              </a:solidFill>
              <a:latin typeface="TH SarabunIT๙" panose="020B0500040200020003" pitchFamily="34" charset="-34"/>
              <a:cs typeface="TH SarabunIT๙" panose="020B0500040200020003" pitchFamily="34" charset="-34"/>
              <a:sym typeface="Arial" panose="020B0604020202020204"/>
            </a:endParaRPr>
          </a:p>
          <a:p>
            <a:pPr defTabSz="1071880">
              <a:buClr>
                <a:srgbClr val="000000"/>
              </a:buClr>
            </a:pPr>
            <a:r>
              <a:rPr lang="th-TH" sz="2000" b="1" kern="0" dirty="0" smtClean="0">
                <a:solidFill>
                  <a:srgbClr val="3A81BA">
                    <a:lumMod val="50000"/>
                  </a:srgbClr>
                </a:solidFill>
                <a:latin typeface="TH SarabunIT๙" panose="020B0500040200020003" pitchFamily="34" charset="-34"/>
                <a:cs typeface="TH SarabunIT๙" panose="020B0500040200020003" pitchFamily="34" charset="-34"/>
                <a:sym typeface="Arial" panose="020B0604020202020204"/>
              </a:rPr>
              <a:t>........................</a:t>
            </a:r>
            <a:endParaRPr lang="th-TH" sz="1600" b="1" kern="0" dirty="0">
              <a:solidFill>
                <a:srgbClr val="3A81BA">
                  <a:lumMod val="50000"/>
                </a:srgbClr>
              </a:solidFill>
              <a:latin typeface="TH SarabunIT๙" panose="020B0500040200020003" pitchFamily="34" charset="-34"/>
              <a:cs typeface="TH SarabunIT๙" panose="020B0500040200020003" pitchFamily="34" charset="-34"/>
              <a:sym typeface="Arial" panose="020B0604020202020204"/>
            </a:endParaRPr>
          </a:p>
          <a:p>
            <a:pPr defTabSz="1071880">
              <a:buClr>
                <a:srgbClr val="000000"/>
              </a:buClr>
            </a:pPr>
            <a:endParaRPr lang="th-TH" sz="1900" b="1" kern="0" dirty="0" smtClean="0">
              <a:solidFill>
                <a:srgbClr val="3A81BA">
                  <a:lumMod val="50000"/>
                </a:srgbClr>
              </a:solidFill>
              <a:latin typeface="TH SarabunIT๙" panose="020B0500040200020003" pitchFamily="34" charset="-34"/>
              <a:cs typeface="TH SarabunIT๙" panose="020B0500040200020003" pitchFamily="34" charset="-34"/>
              <a:sym typeface="Arial" panose="020B0604020202020204"/>
            </a:endParaRPr>
          </a:p>
          <a:p>
            <a:pPr defTabSz="1071880">
              <a:buClr>
                <a:srgbClr val="000000"/>
              </a:buClr>
            </a:pPr>
            <a:endParaRPr lang="th-TH" sz="1900" b="1" kern="0" dirty="0">
              <a:solidFill>
                <a:srgbClr val="3A81BA">
                  <a:lumMod val="50000"/>
                </a:srgbClr>
              </a:solidFill>
              <a:latin typeface="TH SarabunIT๙" panose="020B0500040200020003" pitchFamily="34" charset="-34"/>
              <a:cs typeface="TH SarabunIT๙" panose="020B0500040200020003" pitchFamily="34" charset="-34"/>
              <a:sym typeface="Arial" panose="020B0604020202020204"/>
            </a:endParaRPr>
          </a:p>
        </p:txBody>
      </p:sp>
      <p:sp>
        <p:nvSpPr>
          <p:cNvPr id="97" name="TextBox 38">
            <a:extLst>
              <a:ext uri="{FF2B5EF4-FFF2-40B4-BE49-F238E27FC236}">
                <a16:creationId xmlns="" xmlns:a16="http://schemas.microsoft.com/office/drawing/2014/main" id="{03C39917-8D97-475E-A0D4-943A7C4FD5FD}"/>
              </a:ext>
            </a:extLst>
          </p:cNvPr>
          <p:cNvSpPr txBox="1"/>
          <p:nvPr/>
        </p:nvSpPr>
        <p:spPr>
          <a:xfrm>
            <a:off x="10486437" y="3925070"/>
            <a:ext cx="1340232" cy="220060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chemeClr val="accent2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defTabSz="1071880">
              <a:buClr>
                <a:srgbClr val="000000"/>
              </a:buClr>
            </a:pPr>
            <a:r>
              <a:rPr lang="th-TH" sz="2000" b="1" kern="0" dirty="0" smtClean="0">
                <a:solidFill>
                  <a:srgbClr val="3A81BA">
                    <a:lumMod val="50000"/>
                  </a:srgbClr>
                </a:solidFill>
                <a:latin typeface="TH SarabunIT๙" panose="020B0500040200020003" pitchFamily="34" charset="-34"/>
                <a:cs typeface="TH SarabunIT๙" panose="020B0500040200020003" pitchFamily="34" charset="-34"/>
                <a:sym typeface="Arial" panose="020B0604020202020204"/>
              </a:rPr>
              <a:t>การแก้ไขปัญหา</a:t>
            </a:r>
            <a:endParaRPr lang="th-TH" sz="2000" b="1" kern="0" dirty="0">
              <a:solidFill>
                <a:srgbClr val="3A81BA">
                  <a:lumMod val="50000"/>
                </a:srgbClr>
              </a:solidFill>
              <a:latin typeface="TH SarabunIT๙" panose="020B0500040200020003" pitchFamily="34" charset="-34"/>
              <a:cs typeface="TH SarabunIT๙" panose="020B0500040200020003" pitchFamily="34" charset="-34"/>
              <a:sym typeface="Arial" panose="020B0604020202020204"/>
            </a:endParaRPr>
          </a:p>
          <a:p>
            <a:pPr defTabSz="1071880">
              <a:buClr>
                <a:srgbClr val="000000"/>
              </a:buClr>
            </a:pPr>
            <a:r>
              <a:rPr lang="th-TH" sz="2000" b="1" kern="0" dirty="0">
                <a:solidFill>
                  <a:srgbClr val="3A81BA">
                    <a:lumMod val="50000"/>
                  </a:srgbClr>
                </a:solidFill>
                <a:latin typeface="TH SarabunIT๙" panose="020B0500040200020003" pitchFamily="34" charset="-34"/>
                <a:cs typeface="TH SarabunIT๙" panose="020B0500040200020003" pitchFamily="34" charset="-34"/>
                <a:sym typeface="Arial" panose="020B0604020202020204"/>
              </a:rPr>
              <a:t>........................</a:t>
            </a:r>
          </a:p>
          <a:p>
            <a:pPr defTabSz="1071880">
              <a:buClr>
                <a:srgbClr val="000000"/>
              </a:buClr>
            </a:pPr>
            <a:r>
              <a:rPr lang="th-TH" sz="2000" b="1" kern="0" dirty="0" smtClean="0">
                <a:solidFill>
                  <a:srgbClr val="3A81BA">
                    <a:lumMod val="50000"/>
                  </a:srgbClr>
                </a:solidFill>
                <a:latin typeface="TH SarabunIT๙" panose="020B0500040200020003" pitchFamily="34" charset="-34"/>
                <a:cs typeface="TH SarabunIT๙" panose="020B0500040200020003" pitchFamily="34" charset="-34"/>
                <a:sym typeface="Arial" panose="020B0604020202020204"/>
              </a:rPr>
              <a:t>........................</a:t>
            </a:r>
            <a:endParaRPr lang="th-TH" sz="2000" b="1" kern="0" dirty="0">
              <a:solidFill>
                <a:srgbClr val="3A81BA">
                  <a:lumMod val="50000"/>
                </a:srgbClr>
              </a:solidFill>
              <a:latin typeface="TH SarabunIT๙" panose="020B0500040200020003" pitchFamily="34" charset="-34"/>
              <a:cs typeface="TH SarabunIT๙" panose="020B0500040200020003" pitchFamily="34" charset="-34"/>
              <a:sym typeface="Arial" panose="020B0604020202020204"/>
            </a:endParaRPr>
          </a:p>
          <a:p>
            <a:pPr defTabSz="1071880">
              <a:buClr>
                <a:srgbClr val="000000"/>
              </a:buClr>
            </a:pPr>
            <a:r>
              <a:rPr lang="th-TH" sz="2000" b="1" kern="0" dirty="0" smtClean="0">
                <a:solidFill>
                  <a:srgbClr val="3A81BA">
                    <a:lumMod val="50000"/>
                  </a:srgbClr>
                </a:solidFill>
                <a:latin typeface="TH SarabunIT๙" panose="020B0500040200020003" pitchFamily="34" charset="-34"/>
                <a:cs typeface="TH SarabunIT๙" panose="020B0500040200020003" pitchFamily="34" charset="-34"/>
                <a:sym typeface="Arial" panose="020B0604020202020204"/>
              </a:rPr>
              <a:t>........................</a:t>
            </a:r>
            <a:endParaRPr lang="th-TH" sz="1600" b="1" kern="0" dirty="0">
              <a:solidFill>
                <a:srgbClr val="3A81BA">
                  <a:lumMod val="50000"/>
                </a:srgbClr>
              </a:solidFill>
              <a:latin typeface="TH SarabunIT๙" panose="020B0500040200020003" pitchFamily="34" charset="-34"/>
              <a:cs typeface="TH SarabunIT๙" panose="020B0500040200020003" pitchFamily="34" charset="-34"/>
              <a:sym typeface="Arial" panose="020B0604020202020204"/>
            </a:endParaRPr>
          </a:p>
          <a:p>
            <a:pPr defTabSz="1071880">
              <a:buClr>
                <a:srgbClr val="000000"/>
              </a:buClr>
            </a:pPr>
            <a:r>
              <a:rPr lang="th-TH" sz="1900" b="1" kern="0" dirty="0" smtClean="0">
                <a:solidFill>
                  <a:srgbClr val="3A81BA">
                    <a:lumMod val="50000"/>
                  </a:srgbClr>
                </a:solidFill>
                <a:latin typeface="TH SarabunIT๙" panose="020B0500040200020003" pitchFamily="34" charset="-34"/>
                <a:cs typeface="TH SarabunIT๙" panose="020B0500040200020003" pitchFamily="34" charset="-34"/>
                <a:sym typeface="Arial" panose="020B0604020202020204"/>
              </a:rPr>
              <a:t>..........................</a:t>
            </a:r>
          </a:p>
          <a:p>
            <a:pPr defTabSz="1071880">
              <a:buClr>
                <a:srgbClr val="000000"/>
              </a:buClr>
            </a:pPr>
            <a:endParaRPr lang="th-TH" sz="1900" b="1" kern="0" dirty="0" smtClean="0">
              <a:solidFill>
                <a:srgbClr val="3A81BA">
                  <a:lumMod val="50000"/>
                </a:srgbClr>
              </a:solidFill>
              <a:latin typeface="TH SarabunIT๙" panose="020B0500040200020003" pitchFamily="34" charset="-34"/>
              <a:cs typeface="TH SarabunIT๙" panose="020B0500040200020003" pitchFamily="34" charset="-34"/>
              <a:sym typeface="Arial" panose="020B0604020202020204"/>
            </a:endParaRPr>
          </a:p>
          <a:p>
            <a:pPr defTabSz="1071880">
              <a:buClr>
                <a:srgbClr val="000000"/>
              </a:buClr>
            </a:pPr>
            <a:endParaRPr lang="th-TH" sz="1900" b="1" kern="0" dirty="0">
              <a:solidFill>
                <a:srgbClr val="3A81BA">
                  <a:lumMod val="50000"/>
                </a:srgbClr>
              </a:solidFill>
              <a:latin typeface="TH SarabunIT๙" panose="020B0500040200020003" pitchFamily="34" charset="-34"/>
              <a:cs typeface="TH SarabunIT๙" panose="020B0500040200020003" pitchFamily="34" charset="-34"/>
              <a:sym typeface="Arial" panose="020B0604020202020204"/>
            </a:endParaRPr>
          </a:p>
        </p:txBody>
      </p:sp>
    </p:spTree>
    <p:extLst>
      <p:ext uri="{BB962C8B-B14F-4D97-AF65-F5344CB8AC3E}">
        <p14:creationId xmlns:p14="http://schemas.microsoft.com/office/powerpoint/2010/main" val="30069329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" name="Group 191">
            <a:extLst>
              <a:ext uri="{FF2B5EF4-FFF2-40B4-BE49-F238E27FC236}">
                <a16:creationId xmlns="" xmlns:a16="http://schemas.microsoft.com/office/drawing/2014/main" id="{1BED403C-A43A-4B47-BB94-C2A67956DCC4}"/>
              </a:ext>
            </a:extLst>
          </p:cNvPr>
          <p:cNvGrpSpPr/>
          <p:nvPr/>
        </p:nvGrpSpPr>
        <p:grpSpPr>
          <a:xfrm>
            <a:off x="-1" y="4941426"/>
            <a:ext cx="12192000" cy="1909138"/>
            <a:chOff x="0" y="4948862"/>
            <a:chExt cx="12192000" cy="1909138"/>
          </a:xfrm>
          <a:gradFill flip="none" rotWithShape="1">
            <a:gsLst>
              <a:gs pos="0">
                <a:schemeClr val="accent2">
                  <a:lumMod val="67000"/>
                </a:schemeClr>
              </a:gs>
              <a:gs pos="0">
                <a:srgbClr val="F1975A"/>
              </a:gs>
              <a:gs pos="9000">
                <a:schemeClr val="accent2">
                  <a:lumMod val="97000"/>
                  <a:lumOff val="3000"/>
                  <a:alpha val="55000"/>
                </a:schemeClr>
              </a:gs>
              <a:gs pos="52000">
                <a:schemeClr val="accent2">
                  <a:lumMod val="60000"/>
                  <a:lumOff val="40000"/>
                </a:schemeClr>
              </a:gs>
            </a:gsLst>
            <a:lin ang="16200000" scaled="1"/>
            <a:tileRect/>
          </a:gradFill>
        </p:grpSpPr>
        <p:sp>
          <p:nvSpPr>
            <p:cNvPr id="67" name="Freeform: Shape 193">
              <a:extLst>
                <a:ext uri="{FF2B5EF4-FFF2-40B4-BE49-F238E27FC236}">
                  <a16:creationId xmlns="" xmlns:a16="http://schemas.microsoft.com/office/drawing/2014/main" id="{A3F741A2-2517-494A-868D-957D47F779A9}"/>
                </a:ext>
              </a:extLst>
            </p:cNvPr>
            <p:cNvSpPr/>
            <p:nvPr/>
          </p:nvSpPr>
          <p:spPr>
            <a:xfrm>
              <a:off x="0" y="5563852"/>
              <a:ext cx="12192000" cy="1294147"/>
            </a:xfrm>
            <a:custGeom>
              <a:avLst/>
              <a:gdLst>
                <a:gd name="connsiteX0" fmla="*/ 0 w 12192000"/>
                <a:gd name="connsiteY0" fmla="*/ 0 h 1909138"/>
                <a:gd name="connsiteX1" fmla="*/ 227719 w 12192000"/>
                <a:gd name="connsiteY1" fmla="*/ 142350 h 1909138"/>
                <a:gd name="connsiteX2" fmla="*/ 6096001 w 12192000"/>
                <a:gd name="connsiteY2" fmla="*/ 1628919 h 1909138"/>
                <a:gd name="connsiteX3" fmla="*/ 11964283 w 12192000"/>
                <a:gd name="connsiteY3" fmla="*/ 142350 h 1909138"/>
                <a:gd name="connsiteX4" fmla="*/ 12192000 w 12192000"/>
                <a:gd name="connsiteY4" fmla="*/ 1 h 1909138"/>
                <a:gd name="connsiteX5" fmla="*/ 12192000 w 12192000"/>
                <a:gd name="connsiteY5" fmla="*/ 1909138 h 1909138"/>
                <a:gd name="connsiteX6" fmla="*/ 0 w 12192000"/>
                <a:gd name="connsiteY6" fmla="*/ 1909138 h 1909138"/>
                <a:gd name="connsiteX7" fmla="*/ 0 w 12192000"/>
                <a:gd name="connsiteY7" fmla="*/ 0 h 1909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2000" h="1909138">
                  <a:moveTo>
                    <a:pt x="0" y="0"/>
                  </a:moveTo>
                  <a:lnTo>
                    <a:pt x="227719" y="142350"/>
                  </a:lnTo>
                  <a:cubicBezTo>
                    <a:pt x="1777640" y="1065981"/>
                    <a:pt x="3836554" y="1628919"/>
                    <a:pt x="6096001" y="1628919"/>
                  </a:cubicBezTo>
                  <a:cubicBezTo>
                    <a:pt x="8355448" y="1628919"/>
                    <a:pt x="10414362" y="1065981"/>
                    <a:pt x="11964283" y="142350"/>
                  </a:cubicBezTo>
                  <a:lnTo>
                    <a:pt x="12192000" y="1"/>
                  </a:lnTo>
                  <a:lnTo>
                    <a:pt x="12192000" y="1909138"/>
                  </a:lnTo>
                  <a:lnTo>
                    <a:pt x="0" y="190913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IT๙" panose="020B0500040200020003" pitchFamily="34" charset="-34"/>
                <a:cs typeface="TH SarabunIT๙" panose="020B0500040200020003" pitchFamily="34" charset="-34"/>
              </a:endParaRPr>
            </a:p>
          </p:txBody>
        </p:sp>
        <p:sp>
          <p:nvSpPr>
            <p:cNvPr id="66" name="Freeform: Shape 192">
              <a:extLst>
                <a:ext uri="{FF2B5EF4-FFF2-40B4-BE49-F238E27FC236}">
                  <a16:creationId xmlns="" xmlns:a16="http://schemas.microsoft.com/office/drawing/2014/main" id="{45A43FA3-E6AD-4BC1-8F03-3B181CC959C7}"/>
                </a:ext>
              </a:extLst>
            </p:cNvPr>
            <p:cNvSpPr/>
            <p:nvPr/>
          </p:nvSpPr>
          <p:spPr>
            <a:xfrm>
              <a:off x="0" y="4948862"/>
              <a:ext cx="12192000" cy="1909138"/>
            </a:xfrm>
            <a:custGeom>
              <a:avLst/>
              <a:gdLst>
                <a:gd name="connsiteX0" fmla="*/ 0 w 12192000"/>
                <a:gd name="connsiteY0" fmla="*/ 0 h 1909138"/>
                <a:gd name="connsiteX1" fmla="*/ 227719 w 12192000"/>
                <a:gd name="connsiteY1" fmla="*/ 142350 h 1909138"/>
                <a:gd name="connsiteX2" fmla="*/ 6096001 w 12192000"/>
                <a:gd name="connsiteY2" fmla="*/ 1628919 h 1909138"/>
                <a:gd name="connsiteX3" fmla="*/ 11964283 w 12192000"/>
                <a:gd name="connsiteY3" fmla="*/ 142350 h 1909138"/>
                <a:gd name="connsiteX4" fmla="*/ 12192000 w 12192000"/>
                <a:gd name="connsiteY4" fmla="*/ 1 h 1909138"/>
                <a:gd name="connsiteX5" fmla="*/ 12192000 w 12192000"/>
                <a:gd name="connsiteY5" fmla="*/ 1909138 h 1909138"/>
                <a:gd name="connsiteX6" fmla="*/ 0 w 12192000"/>
                <a:gd name="connsiteY6" fmla="*/ 1909138 h 1909138"/>
                <a:gd name="connsiteX7" fmla="*/ 0 w 12192000"/>
                <a:gd name="connsiteY7" fmla="*/ 0 h 1909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2000" h="1909138">
                  <a:moveTo>
                    <a:pt x="0" y="0"/>
                  </a:moveTo>
                  <a:lnTo>
                    <a:pt x="227719" y="142350"/>
                  </a:lnTo>
                  <a:cubicBezTo>
                    <a:pt x="1777640" y="1065981"/>
                    <a:pt x="3836554" y="1628919"/>
                    <a:pt x="6096001" y="1628919"/>
                  </a:cubicBezTo>
                  <a:cubicBezTo>
                    <a:pt x="8355448" y="1628919"/>
                    <a:pt x="10414362" y="1065981"/>
                    <a:pt x="11964283" y="142350"/>
                  </a:cubicBezTo>
                  <a:lnTo>
                    <a:pt x="12192000" y="1"/>
                  </a:lnTo>
                  <a:lnTo>
                    <a:pt x="12192000" y="1909138"/>
                  </a:lnTo>
                  <a:lnTo>
                    <a:pt x="0" y="190913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IT๙" panose="020B0500040200020003" pitchFamily="34" charset="-34"/>
                <a:cs typeface="TH SarabunIT๙" panose="020B0500040200020003" pitchFamily="34" charset="-34"/>
              </a:endParaRPr>
            </a:p>
          </p:txBody>
        </p:sp>
      </p:grpSp>
      <p:sp>
        <p:nvSpPr>
          <p:cNvPr id="111" name="สี่เหลี่ยมผืนผ้า 110">
            <a:extLst>
              <a:ext uri="{FF2B5EF4-FFF2-40B4-BE49-F238E27FC236}">
                <a16:creationId xmlns="" xmlns:a16="http://schemas.microsoft.com/office/drawing/2014/main" id="{9466F0E0-C9D6-49B1-ADCB-AE5C0006A532}"/>
              </a:ext>
            </a:extLst>
          </p:cNvPr>
          <p:cNvSpPr/>
          <p:nvPr/>
        </p:nvSpPr>
        <p:spPr>
          <a:xfrm>
            <a:off x="3131349" y="1176083"/>
            <a:ext cx="8842937" cy="2463400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115" name="TextBox 38">
            <a:extLst>
              <a:ext uri="{FF2B5EF4-FFF2-40B4-BE49-F238E27FC236}">
                <a16:creationId xmlns="" xmlns:a16="http://schemas.microsoft.com/office/drawing/2014/main" id="{03C39917-8D97-475E-A0D4-943A7C4FD5FD}"/>
              </a:ext>
            </a:extLst>
          </p:cNvPr>
          <p:cNvSpPr txBox="1"/>
          <p:nvPr/>
        </p:nvSpPr>
        <p:spPr>
          <a:xfrm>
            <a:off x="8985957" y="1286253"/>
            <a:ext cx="1340232" cy="224676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chemeClr val="accent2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defTabSz="1071880">
              <a:buClr>
                <a:srgbClr val="000000"/>
              </a:buClr>
            </a:pPr>
            <a:r>
              <a:rPr lang="th-TH" sz="2000" b="1" kern="0" dirty="0">
                <a:solidFill>
                  <a:srgbClr val="3A81BA">
                    <a:lumMod val="50000"/>
                  </a:srgbClr>
                </a:solidFill>
                <a:latin typeface="TH SarabunIT๙" panose="020B0500040200020003" pitchFamily="34" charset="-34"/>
                <a:cs typeface="TH SarabunIT๙" panose="020B0500040200020003" pitchFamily="34" charset="-34"/>
                <a:sym typeface="Arial" panose="020B0604020202020204"/>
              </a:rPr>
              <a:t>สถานการณ์/ปัญหาอุปสรรค</a:t>
            </a:r>
          </a:p>
          <a:p>
            <a:pPr defTabSz="1071880">
              <a:buClr>
                <a:srgbClr val="000000"/>
              </a:buClr>
            </a:pPr>
            <a:r>
              <a:rPr lang="th-TH" sz="2000" kern="0" dirty="0" smtClean="0">
                <a:solidFill>
                  <a:srgbClr val="0000FF"/>
                </a:solidFill>
                <a:latin typeface="TH SarabunIT๙" panose="020B0500040200020003" pitchFamily="34" charset="-34"/>
                <a:cs typeface="TH SarabunIT๙" panose="020B0500040200020003" pitchFamily="34" charset="-34"/>
                <a:sym typeface="Arial" panose="020B0604020202020204"/>
              </a:rPr>
              <a:t>ข้าวโพดอีก10ตันมีปริมาณความชื้อมากกว่า30</a:t>
            </a:r>
            <a:r>
              <a:rPr lang="en-US" sz="2000" kern="0" dirty="0" smtClean="0">
                <a:solidFill>
                  <a:srgbClr val="0000FF"/>
                </a:solidFill>
                <a:latin typeface="TH SarabunIT๙" panose="020B0500040200020003" pitchFamily="34" charset="-34"/>
                <a:cs typeface="TH SarabunIT๙" panose="020B0500040200020003" pitchFamily="34" charset="-34"/>
                <a:sym typeface="Arial" panose="020B0604020202020204"/>
              </a:rPr>
              <a:t>%</a:t>
            </a:r>
            <a:r>
              <a:rPr lang="th-TH" sz="2000" kern="0" dirty="0" smtClean="0">
                <a:solidFill>
                  <a:srgbClr val="0000FF"/>
                </a:solidFill>
                <a:latin typeface="TH SarabunIT๙" panose="020B0500040200020003" pitchFamily="34" charset="-34"/>
                <a:cs typeface="TH SarabunIT๙" panose="020B0500040200020003" pitchFamily="34" charset="-34"/>
                <a:sym typeface="Arial" panose="020B0604020202020204"/>
              </a:rPr>
              <a:t>ซึ่งไม่อยู่ในเกณฑ์การรับซื้อ</a:t>
            </a:r>
            <a:endParaRPr lang="th-TH" sz="1600" kern="0" dirty="0">
              <a:solidFill>
                <a:srgbClr val="0000FF"/>
              </a:solidFill>
              <a:latin typeface="TH SarabunIT๙" panose="020B0500040200020003" pitchFamily="34" charset="-34"/>
              <a:cs typeface="TH SarabunIT๙" panose="020B0500040200020003" pitchFamily="34" charset="-34"/>
              <a:sym typeface="Arial" panose="020B0604020202020204"/>
            </a:endParaRPr>
          </a:p>
        </p:txBody>
      </p:sp>
      <p:sp>
        <p:nvSpPr>
          <p:cNvPr id="31" name="Rectangle 4">
            <a:extLst>
              <a:ext uri="{FF2B5EF4-FFF2-40B4-BE49-F238E27FC236}">
                <a16:creationId xmlns="" xmlns:a16="http://schemas.microsoft.com/office/drawing/2014/main" id="{5BDFAA5B-AC94-4990-ABC8-6D6DF6367E74}"/>
              </a:ext>
            </a:extLst>
          </p:cNvPr>
          <p:cNvSpPr/>
          <p:nvPr/>
        </p:nvSpPr>
        <p:spPr>
          <a:xfrm>
            <a:off x="128242" y="2405019"/>
            <a:ext cx="2099056" cy="2674982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endParaRPr lang="th-TH" sz="1600" dirty="0" smtClean="0">
              <a:solidFill>
                <a:srgbClr val="203864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algn="ctr"/>
            <a:r>
              <a:rPr lang="th-TH" b="1" dirty="0" smtClean="0">
                <a:solidFill>
                  <a:srgbClr val="203864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แหล่งผลิต/ผู้ผลิต</a:t>
            </a:r>
          </a:p>
          <a:p>
            <a:pPr algn="ctr"/>
            <a:r>
              <a:rPr lang="th-TH" b="1" dirty="0" smtClean="0">
                <a:solidFill>
                  <a:srgbClr val="0000FF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สหกรณ์การเกษตร</a:t>
            </a:r>
            <a:br>
              <a:rPr lang="th-TH" b="1" dirty="0" smtClean="0">
                <a:solidFill>
                  <a:srgbClr val="0000FF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</a:br>
            <a:r>
              <a:rPr lang="th-TH" b="1" dirty="0" smtClean="0">
                <a:solidFill>
                  <a:srgbClr val="0000FF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ภูเวียง จำกัด</a:t>
            </a:r>
            <a:endParaRPr lang="th-TH" b="1" dirty="0">
              <a:solidFill>
                <a:srgbClr val="203864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algn="ctr"/>
            <a:r>
              <a:rPr lang="th-TH" b="1" dirty="0" smtClean="0">
                <a:solidFill>
                  <a:srgbClr val="203864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ปริมาณผลผลิต</a:t>
            </a:r>
          </a:p>
          <a:p>
            <a:pPr algn="ctr"/>
            <a:r>
              <a:rPr lang="th-TH" b="1" dirty="0" smtClean="0">
                <a:solidFill>
                  <a:srgbClr val="0000FF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180 ตัน</a:t>
            </a:r>
          </a:p>
        </p:txBody>
      </p:sp>
      <p:sp>
        <p:nvSpPr>
          <p:cNvPr id="34" name="Freeform: Shape 57">
            <a:extLst>
              <a:ext uri="{FF2B5EF4-FFF2-40B4-BE49-F238E27FC236}">
                <a16:creationId xmlns="" xmlns:a16="http://schemas.microsoft.com/office/drawing/2014/main" id="{14C46E55-F8CD-44B3-884A-3CD55CE86C5B}"/>
              </a:ext>
            </a:extLst>
          </p:cNvPr>
          <p:cNvSpPr/>
          <p:nvPr/>
        </p:nvSpPr>
        <p:spPr>
          <a:xfrm>
            <a:off x="2312570" y="1966233"/>
            <a:ext cx="724262" cy="881214"/>
          </a:xfrm>
          <a:custGeom>
            <a:avLst/>
            <a:gdLst>
              <a:gd name="connsiteX0" fmla="*/ 667309 w 1019226"/>
              <a:gd name="connsiteY0" fmla="*/ 0 h 1334618"/>
              <a:gd name="connsiteX1" fmla="*/ 927056 w 1019226"/>
              <a:gd name="connsiteY1" fmla="*/ 52440 h 1334618"/>
              <a:gd name="connsiteX2" fmla="*/ 1019226 w 1019226"/>
              <a:gd name="connsiteY2" fmla="*/ 102469 h 1334618"/>
              <a:gd name="connsiteX3" fmla="*/ 1019226 w 1019226"/>
              <a:gd name="connsiteY3" fmla="*/ 1232149 h 1334618"/>
              <a:gd name="connsiteX4" fmla="*/ 927056 w 1019226"/>
              <a:gd name="connsiteY4" fmla="*/ 1282178 h 1334618"/>
              <a:gd name="connsiteX5" fmla="*/ 667309 w 1019226"/>
              <a:gd name="connsiteY5" fmla="*/ 1334618 h 1334618"/>
              <a:gd name="connsiteX6" fmla="*/ 0 w 1019226"/>
              <a:gd name="connsiteY6" fmla="*/ 667309 h 1334618"/>
              <a:gd name="connsiteX7" fmla="*/ 667309 w 1019226"/>
              <a:gd name="connsiteY7" fmla="*/ 0 h 1334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19226" h="1334618">
                <a:moveTo>
                  <a:pt x="667309" y="0"/>
                </a:moveTo>
                <a:cubicBezTo>
                  <a:pt x="759445" y="0"/>
                  <a:pt x="847220" y="18673"/>
                  <a:pt x="927056" y="52440"/>
                </a:cubicBezTo>
                <a:lnTo>
                  <a:pt x="1019226" y="102469"/>
                </a:lnTo>
                <a:lnTo>
                  <a:pt x="1019226" y="1232149"/>
                </a:lnTo>
                <a:lnTo>
                  <a:pt x="927056" y="1282178"/>
                </a:lnTo>
                <a:cubicBezTo>
                  <a:pt x="847220" y="1315945"/>
                  <a:pt x="759445" y="1334618"/>
                  <a:pt x="667309" y="1334618"/>
                </a:cubicBezTo>
                <a:cubicBezTo>
                  <a:pt x="298764" y="1334618"/>
                  <a:pt x="0" y="1035854"/>
                  <a:pt x="0" y="667309"/>
                </a:cubicBezTo>
                <a:cubicBezTo>
                  <a:pt x="0" y="298764"/>
                  <a:pt x="298764" y="0"/>
                  <a:pt x="667309" y="0"/>
                </a:cubicBezTo>
                <a:close/>
              </a:path>
            </a:pathLst>
          </a:custGeom>
          <a:solidFill>
            <a:srgbClr val="E265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1.</a:t>
            </a:r>
            <a:endParaRPr lang="en-US" sz="4000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42" name="Rectangle 4">
            <a:extLst>
              <a:ext uri="{FF2B5EF4-FFF2-40B4-BE49-F238E27FC236}">
                <a16:creationId xmlns="" xmlns:a16="http://schemas.microsoft.com/office/drawing/2014/main" id="{5BDFAA5B-AC94-4990-ABC8-6D6DF6367E74}"/>
              </a:ext>
            </a:extLst>
          </p:cNvPr>
          <p:cNvSpPr/>
          <p:nvPr/>
        </p:nvSpPr>
        <p:spPr>
          <a:xfrm>
            <a:off x="3276576" y="1416879"/>
            <a:ext cx="2045063" cy="1923604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lvl="0" algn="ctr"/>
            <a:endParaRPr lang="th-TH" sz="3200" b="1" dirty="0" smtClean="0">
              <a:solidFill>
                <a:srgbClr val="4472C4">
                  <a:lumMod val="50000"/>
                </a:srgbClr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lvl="0" algn="ctr"/>
            <a:r>
              <a:rPr lang="th-TH" b="1" dirty="0" smtClean="0">
                <a:solidFill>
                  <a:srgbClr val="4472C4">
                    <a:lumMod val="50000"/>
                  </a:srgbClr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แหล่ง</a:t>
            </a:r>
            <a:r>
              <a:rPr lang="th-TH" b="1" dirty="0">
                <a:solidFill>
                  <a:srgbClr val="4472C4">
                    <a:lumMod val="50000"/>
                  </a:srgbClr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รับซื้อ/ผู้</a:t>
            </a:r>
            <a:r>
              <a:rPr lang="th-TH" b="1" dirty="0" smtClean="0">
                <a:solidFill>
                  <a:srgbClr val="203864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ซื้อ</a:t>
            </a:r>
            <a:endParaRPr lang="th-TH" b="1" dirty="0">
              <a:solidFill>
                <a:srgbClr val="4472C4">
                  <a:lumMod val="50000"/>
                </a:srgbClr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lvl="0" algn="ctr"/>
            <a:r>
              <a:rPr lang="th-TH" sz="2400" b="1" dirty="0" smtClean="0">
                <a:solidFill>
                  <a:srgbClr val="0000FF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สกก.คอนสาร จำกัด</a:t>
            </a:r>
            <a:endParaRPr lang="th-TH" sz="2400" b="1" dirty="0">
              <a:solidFill>
                <a:srgbClr val="0000FF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58" name="Rectangle 75">
            <a:extLst>
              <a:ext uri="{FF2B5EF4-FFF2-40B4-BE49-F238E27FC236}">
                <a16:creationId xmlns="" xmlns:a16="http://schemas.microsoft.com/office/drawing/2014/main" id="{A143D70A-FB24-4095-97E1-66E86B584479}"/>
              </a:ext>
            </a:extLst>
          </p:cNvPr>
          <p:cNvSpPr/>
          <p:nvPr/>
        </p:nvSpPr>
        <p:spPr>
          <a:xfrm flipH="1">
            <a:off x="-6" y="-12183"/>
            <a:ext cx="4891320" cy="36190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6" name="สี่เหลี่ยมผืนผ้า 5">
            <a:extLst>
              <a:ext uri="{FF2B5EF4-FFF2-40B4-BE49-F238E27FC236}">
                <a16:creationId xmlns="" xmlns:a16="http://schemas.microsoft.com/office/drawing/2014/main" id="{C714C183-4A62-4584-A7E2-082721418B89}"/>
              </a:ext>
            </a:extLst>
          </p:cNvPr>
          <p:cNvSpPr/>
          <p:nvPr/>
        </p:nvSpPr>
        <p:spPr>
          <a:xfrm>
            <a:off x="0" y="-17674"/>
            <a:ext cx="465908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000" b="1" dirty="0">
                <a:solidFill>
                  <a:sysClr val="windowText" lastClr="000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รายงานการจำหน่ายผลผลิตสินค้าที่</a:t>
            </a:r>
            <a:r>
              <a:rPr lang="th-TH" sz="2000" b="1" dirty="0" smtClean="0">
                <a:solidFill>
                  <a:sysClr val="windowText" lastClr="000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สำคัญ</a:t>
            </a:r>
            <a:r>
              <a:rPr lang="th-TH" sz="2000" b="1" dirty="0">
                <a:solidFill>
                  <a:srgbClr val="E7E6E6">
                    <a:lumMod val="10000"/>
                  </a:srgbClr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ของจังหวัด </a:t>
            </a:r>
            <a:r>
              <a:rPr lang="th-TH" sz="2000" b="1" dirty="0" smtClean="0">
                <a:solidFill>
                  <a:srgbClr val="E7E6E6">
                    <a:lumMod val="10000"/>
                  </a:srgbClr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ปี 2563</a:t>
            </a:r>
            <a:endParaRPr lang="en-US" sz="2000" b="1" dirty="0">
              <a:solidFill>
                <a:srgbClr val="E7E6E6">
                  <a:lumMod val="10000"/>
                </a:srgbClr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214" name="สี่เหลี่ยมผืนผ้า 213">
            <a:extLst>
              <a:ext uri="{FF2B5EF4-FFF2-40B4-BE49-F238E27FC236}">
                <a16:creationId xmlns="" xmlns:a16="http://schemas.microsoft.com/office/drawing/2014/main" id="{19335FB9-D2E2-4011-9192-8275B3A26D4B}"/>
              </a:ext>
            </a:extLst>
          </p:cNvPr>
          <p:cNvSpPr/>
          <p:nvPr/>
        </p:nvSpPr>
        <p:spPr>
          <a:xfrm>
            <a:off x="5321640" y="1416879"/>
            <a:ext cx="3094177" cy="192360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chemeClr val="accent2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th-TH" sz="2400" b="1" dirty="0">
                <a:solidFill>
                  <a:schemeClr val="accent1">
                    <a:lumMod val="50000"/>
                  </a:schemeClr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ปริมาณการ</a:t>
            </a:r>
            <a:r>
              <a:rPr lang="th-TH" sz="2400" b="1" dirty="0" smtClean="0">
                <a:solidFill>
                  <a:schemeClr val="accent1">
                    <a:lumMod val="50000"/>
                  </a:schemeClr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จำหน่าย </a:t>
            </a:r>
            <a:r>
              <a:rPr lang="th-TH" sz="2400" b="1" dirty="0" smtClean="0">
                <a:solidFill>
                  <a:srgbClr val="0000FF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10</a:t>
            </a:r>
            <a:r>
              <a:rPr lang="th-TH" sz="2400" b="1" dirty="0" smtClean="0">
                <a:solidFill>
                  <a:schemeClr val="accent1">
                    <a:lumMod val="50000"/>
                  </a:schemeClr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ตัน</a:t>
            </a:r>
            <a:endParaRPr lang="th-TH" sz="2400" b="1" dirty="0">
              <a:solidFill>
                <a:schemeClr val="accent1">
                  <a:lumMod val="50000"/>
                </a:schemeClr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endParaRPr lang="th-TH" sz="1800" b="1" dirty="0">
              <a:solidFill>
                <a:schemeClr val="accent1">
                  <a:lumMod val="50000"/>
                </a:schemeClr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r>
              <a:rPr lang="th-TH" sz="2400" b="1" dirty="0">
                <a:solidFill>
                  <a:schemeClr val="accent1">
                    <a:lumMod val="50000"/>
                  </a:schemeClr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ราคาต่อ</a:t>
            </a:r>
            <a:r>
              <a:rPr lang="th-TH" sz="2400" b="1" dirty="0" smtClean="0">
                <a:solidFill>
                  <a:schemeClr val="accent1">
                    <a:lumMod val="50000"/>
                  </a:schemeClr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หน่วย </a:t>
            </a:r>
            <a:r>
              <a:rPr lang="th-TH" sz="2400" b="1" dirty="0" smtClean="0">
                <a:solidFill>
                  <a:srgbClr val="0000FF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7.7</a:t>
            </a:r>
            <a:r>
              <a:rPr lang="th-TH" sz="2400" b="1" dirty="0" smtClean="0">
                <a:solidFill>
                  <a:schemeClr val="accent1">
                    <a:lumMod val="50000"/>
                  </a:schemeClr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บาท/ตัน</a:t>
            </a:r>
            <a:endParaRPr lang="th-TH" sz="2400" b="1" dirty="0">
              <a:solidFill>
                <a:schemeClr val="accent1">
                  <a:lumMod val="50000"/>
                </a:schemeClr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endParaRPr lang="th-TH" sz="1800" b="1" dirty="0" smtClean="0">
              <a:solidFill>
                <a:schemeClr val="accent1">
                  <a:lumMod val="50000"/>
                </a:schemeClr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r>
              <a:rPr lang="th-TH" sz="2400" b="1" dirty="0" smtClean="0">
                <a:solidFill>
                  <a:schemeClr val="accent1">
                    <a:lumMod val="50000"/>
                  </a:schemeClr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มูลค่า </a:t>
            </a:r>
            <a:r>
              <a:rPr lang="th-TH" sz="2400" b="1" dirty="0" smtClean="0">
                <a:solidFill>
                  <a:srgbClr val="0000FF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77,000 </a:t>
            </a:r>
            <a:r>
              <a:rPr lang="th-TH" sz="2400" b="1" dirty="0" smtClean="0">
                <a:solidFill>
                  <a:schemeClr val="accent1">
                    <a:lumMod val="50000"/>
                  </a:schemeClr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บาท</a:t>
            </a:r>
            <a:endParaRPr lang="th-TH" sz="2400" b="1" dirty="0">
              <a:solidFill>
                <a:schemeClr val="accent1">
                  <a:lumMod val="50000"/>
                </a:schemeClr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68" name="Rectangle 75">
            <a:extLst>
              <a:ext uri="{FF2B5EF4-FFF2-40B4-BE49-F238E27FC236}">
                <a16:creationId xmlns="" xmlns:a16="http://schemas.microsoft.com/office/drawing/2014/main" id="{A143D70A-FB24-4095-97E1-66E86B584479}"/>
              </a:ext>
            </a:extLst>
          </p:cNvPr>
          <p:cNvSpPr/>
          <p:nvPr/>
        </p:nvSpPr>
        <p:spPr>
          <a:xfrm flipH="1">
            <a:off x="0" y="329509"/>
            <a:ext cx="5379696" cy="36190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69" name="Rectangle 75">
            <a:extLst>
              <a:ext uri="{FF2B5EF4-FFF2-40B4-BE49-F238E27FC236}">
                <a16:creationId xmlns="" xmlns:a16="http://schemas.microsoft.com/office/drawing/2014/main" id="{A143D70A-FB24-4095-97E1-66E86B584479}"/>
              </a:ext>
            </a:extLst>
          </p:cNvPr>
          <p:cNvSpPr/>
          <p:nvPr/>
        </p:nvSpPr>
        <p:spPr>
          <a:xfrm flipH="1">
            <a:off x="-2" y="684939"/>
            <a:ext cx="5868069" cy="3619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71" name="Isosceles Triangle 70"/>
          <p:cNvSpPr/>
          <p:nvPr/>
        </p:nvSpPr>
        <p:spPr>
          <a:xfrm>
            <a:off x="5643423" y="675126"/>
            <a:ext cx="432150" cy="372543"/>
          </a:xfrm>
          <a:prstGeom prst="triangle">
            <a:avLst/>
          </a:prstGeom>
          <a:solidFill>
            <a:srgbClr val="C55A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70" name="Isosceles Triangle 69"/>
          <p:cNvSpPr/>
          <p:nvPr/>
        </p:nvSpPr>
        <p:spPr>
          <a:xfrm>
            <a:off x="4964039" y="330052"/>
            <a:ext cx="831304" cy="716641"/>
          </a:xfrm>
          <a:prstGeom prst="triangle">
            <a:avLst/>
          </a:prstGeom>
          <a:solidFill>
            <a:srgbClr val="F4A0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9" name="Isosceles Triangle 8"/>
          <p:cNvSpPr/>
          <p:nvPr/>
        </p:nvSpPr>
        <p:spPr>
          <a:xfrm>
            <a:off x="4268162" y="5019"/>
            <a:ext cx="1201354" cy="1041673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72" name="สี่เหลี่ยมผืนผ้า 5">
            <a:extLst>
              <a:ext uri="{FF2B5EF4-FFF2-40B4-BE49-F238E27FC236}">
                <a16:creationId xmlns="" xmlns:a16="http://schemas.microsoft.com/office/drawing/2014/main" id="{C714C183-4A62-4584-A7E2-082721418B89}"/>
              </a:ext>
            </a:extLst>
          </p:cNvPr>
          <p:cNvSpPr/>
          <p:nvPr/>
        </p:nvSpPr>
        <p:spPr>
          <a:xfrm>
            <a:off x="24723" y="310405"/>
            <a:ext cx="465908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0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จังหวัดขอนแก่น สินค้าข้าวโพดเลี้ยงสัตว์</a:t>
            </a:r>
          </a:p>
        </p:txBody>
      </p:sp>
      <p:sp>
        <p:nvSpPr>
          <p:cNvPr id="13" name="Right Arrow 12"/>
          <p:cNvSpPr/>
          <p:nvPr/>
        </p:nvSpPr>
        <p:spPr>
          <a:xfrm>
            <a:off x="8473641" y="2093310"/>
            <a:ext cx="454492" cy="493484"/>
          </a:xfrm>
          <a:prstGeom prst="rightArrow">
            <a:avLst>
              <a:gd name="adj1" fmla="val 50000"/>
              <a:gd name="adj2" fmla="val 53193"/>
            </a:avLst>
          </a:prstGeom>
          <a:solidFill>
            <a:srgbClr val="203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87" name="TextBox 38">
            <a:extLst>
              <a:ext uri="{FF2B5EF4-FFF2-40B4-BE49-F238E27FC236}">
                <a16:creationId xmlns="" xmlns:a16="http://schemas.microsoft.com/office/drawing/2014/main" id="{03C39917-8D97-475E-A0D4-943A7C4FD5FD}"/>
              </a:ext>
            </a:extLst>
          </p:cNvPr>
          <p:cNvSpPr txBox="1"/>
          <p:nvPr/>
        </p:nvSpPr>
        <p:spPr>
          <a:xfrm>
            <a:off x="10486437" y="1286252"/>
            <a:ext cx="1340232" cy="221599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chemeClr val="accent2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defTabSz="1071880">
              <a:buClr>
                <a:srgbClr val="000000"/>
              </a:buClr>
            </a:pPr>
            <a:r>
              <a:rPr lang="th-TH" sz="2000" b="1" kern="0" dirty="0" smtClean="0">
                <a:solidFill>
                  <a:srgbClr val="3A81BA">
                    <a:lumMod val="50000"/>
                  </a:srgbClr>
                </a:solidFill>
                <a:latin typeface="TH SarabunIT๙" panose="020B0500040200020003" pitchFamily="34" charset="-34"/>
                <a:cs typeface="TH SarabunIT๙" panose="020B0500040200020003" pitchFamily="34" charset="-34"/>
                <a:sym typeface="Arial" panose="020B0604020202020204"/>
              </a:rPr>
              <a:t>การแก้ไขปัญหา</a:t>
            </a:r>
            <a:endParaRPr lang="th-TH" sz="2000" b="1" kern="0" dirty="0">
              <a:solidFill>
                <a:srgbClr val="3A81BA">
                  <a:lumMod val="50000"/>
                </a:srgbClr>
              </a:solidFill>
              <a:latin typeface="TH SarabunIT๙" panose="020B0500040200020003" pitchFamily="34" charset="-34"/>
              <a:cs typeface="TH SarabunIT๙" panose="020B0500040200020003" pitchFamily="34" charset="-34"/>
              <a:sym typeface="Arial" panose="020B0604020202020204"/>
            </a:endParaRPr>
          </a:p>
          <a:p>
            <a:pPr defTabSz="1071880">
              <a:buClr>
                <a:srgbClr val="000000"/>
              </a:buClr>
            </a:pPr>
            <a:r>
              <a:rPr lang="th-TH" sz="2000" kern="0" dirty="0" smtClean="0">
                <a:solidFill>
                  <a:srgbClr val="0000FF"/>
                </a:solidFill>
                <a:latin typeface="TH SarabunIT๙" panose="020B0500040200020003" pitchFamily="34" charset="-34"/>
                <a:cs typeface="TH SarabunIT๙" panose="020B0500040200020003" pitchFamily="34" charset="-34"/>
                <a:sym typeface="Arial" panose="020B0604020202020204"/>
              </a:rPr>
              <a:t>การนำข้าวโพดไปตากแดดเพื่อลดความชื้น</a:t>
            </a:r>
          </a:p>
          <a:p>
            <a:pPr defTabSz="1071880">
              <a:buClr>
                <a:srgbClr val="000000"/>
              </a:buClr>
            </a:pPr>
            <a:endParaRPr lang="th-TH" sz="2000" b="1" kern="0" dirty="0">
              <a:solidFill>
                <a:srgbClr val="3A81BA">
                  <a:lumMod val="50000"/>
                </a:srgbClr>
              </a:solidFill>
              <a:latin typeface="TH SarabunIT๙" panose="020B0500040200020003" pitchFamily="34" charset="-34"/>
              <a:cs typeface="TH SarabunIT๙" panose="020B0500040200020003" pitchFamily="34" charset="-34"/>
              <a:sym typeface="Arial" panose="020B0604020202020204"/>
            </a:endParaRPr>
          </a:p>
          <a:p>
            <a:pPr defTabSz="1071880">
              <a:buClr>
                <a:srgbClr val="000000"/>
              </a:buClr>
            </a:pPr>
            <a:endParaRPr lang="th-TH" sz="1900" b="1" kern="0" dirty="0" smtClean="0">
              <a:solidFill>
                <a:srgbClr val="3A81BA">
                  <a:lumMod val="50000"/>
                </a:srgbClr>
              </a:solidFill>
              <a:latin typeface="TH SarabunIT๙" panose="020B0500040200020003" pitchFamily="34" charset="-34"/>
              <a:cs typeface="TH SarabunIT๙" panose="020B0500040200020003" pitchFamily="34" charset="-34"/>
              <a:sym typeface="Arial" panose="020B0604020202020204"/>
            </a:endParaRPr>
          </a:p>
          <a:p>
            <a:pPr defTabSz="1071880">
              <a:buClr>
                <a:srgbClr val="000000"/>
              </a:buClr>
            </a:pPr>
            <a:endParaRPr lang="th-TH" sz="1900" b="1" kern="0" dirty="0">
              <a:solidFill>
                <a:srgbClr val="3A81BA">
                  <a:lumMod val="50000"/>
                </a:srgbClr>
              </a:solidFill>
              <a:latin typeface="TH SarabunIT๙" panose="020B0500040200020003" pitchFamily="34" charset="-34"/>
              <a:cs typeface="TH SarabunIT๙" panose="020B0500040200020003" pitchFamily="34" charset="-34"/>
              <a:sym typeface="Arial" panose="020B0604020202020204"/>
            </a:endParaRPr>
          </a:p>
        </p:txBody>
      </p:sp>
      <p:sp>
        <p:nvSpPr>
          <p:cNvPr id="88" name="สี่เหลี่ยมผืนผ้า 110">
            <a:extLst>
              <a:ext uri="{FF2B5EF4-FFF2-40B4-BE49-F238E27FC236}">
                <a16:creationId xmlns="" xmlns:a16="http://schemas.microsoft.com/office/drawing/2014/main" id="{9466F0E0-C9D6-49B1-ADCB-AE5C0006A532}"/>
              </a:ext>
            </a:extLst>
          </p:cNvPr>
          <p:cNvSpPr/>
          <p:nvPr/>
        </p:nvSpPr>
        <p:spPr>
          <a:xfrm>
            <a:off x="3131349" y="3782154"/>
            <a:ext cx="8842937" cy="2463400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89" name="TextBox 38">
            <a:extLst>
              <a:ext uri="{FF2B5EF4-FFF2-40B4-BE49-F238E27FC236}">
                <a16:creationId xmlns="" xmlns:a16="http://schemas.microsoft.com/office/drawing/2014/main" id="{03C39917-8D97-475E-A0D4-943A7C4FD5FD}"/>
              </a:ext>
            </a:extLst>
          </p:cNvPr>
          <p:cNvSpPr txBox="1"/>
          <p:nvPr/>
        </p:nvSpPr>
        <p:spPr>
          <a:xfrm>
            <a:off x="8985957" y="4022950"/>
            <a:ext cx="1340232" cy="192360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chemeClr val="accent2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defTabSz="1071880">
              <a:buClr>
                <a:srgbClr val="000000"/>
              </a:buClr>
            </a:pPr>
            <a:r>
              <a:rPr lang="th-TH" sz="2000" b="1" kern="0" dirty="0">
                <a:solidFill>
                  <a:srgbClr val="3A81BA">
                    <a:lumMod val="50000"/>
                  </a:srgbClr>
                </a:solidFill>
                <a:latin typeface="TH SarabunIT๙" panose="020B0500040200020003" pitchFamily="34" charset="-34"/>
                <a:cs typeface="TH SarabunIT๙" panose="020B0500040200020003" pitchFamily="34" charset="-34"/>
                <a:sym typeface="Arial" panose="020B0604020202020204"/>
              </a:rPr>
              <a:t>สถานการณ์/ปัญหาอุปสรรค</a:t>
            </a:r>
          </a:p>
          <a:p>
            <a:pPr defTabSz="1071880">
              <a:buClr>
                <a:srgbClr val="000000"/>
              </a:buClr>
            </a:pPr>
            <a:r>
              <a:rPr lang="th-TH" sz="2000" b="1" kern="0" dirty="0">
                <a:solidFill>
                  <a:srgbClr val="3A81BA">
                    <a:lumMod val="50000"/>
                  </a:srgbClr>
                </a:solidFill>
                <a:latin typeface="TH SarabunIT๙" panose="020B0500040200020003" pitchFamily="34" charset="-34"/>
                <a:cs typeface="TH SarabunIT๙" panose="020B0500040200020003" pitchFamily="34" charset="-34"/>
                <a:sym typeface="Arial" panose="020B0604020202020204"/>
              </a:rPr>
              <a:t>........................</a:t>
            </a:r>
          </a:p>
          <a:p>
            <a:pPr defTabSz="1071880">
              <a:buClr>
                <a:srgbClr val="000000"/>
              </a:buClr>
            </a:pPr>
            <a:r>
              <a:rPr lang="th-TH" sz="2000" b="1" kern="0" dirty="0" smtClean="0">
                <a:solidFill>
                  <a:srgbClr val="3A81BA">
                    <a:lumMod val="50000"/>
                  </a:srgbClr>
                </a:solidFill>
                <a:latin typeface="TH SarabunIT๙" panose="020B0500040200020003" pitchFamily="34" charset="-34"/>
                <a:cs typeface="TH SarabunIT๙" panose="020B0500040200020003" pitchFamily="34" charset="-34"/>
                <a:sym typeface="Arial" panose="020B0604020202020204"/>
              </a:rPr>
              <a:t>........................</a:t>
            </a:r>
            <a:endParaRPr lang="th-TH" sz="2000" b="1" kern="0" dirty="0">
              <a:solidFill>
                <a:srgbClr val="3A81BA">
                  <a:lumMod val="50000"/>
                </a:srgbClr>
              </a:solidFill>
              <a:latin typeface="TH SarabunIT๙" panose="020B0500040200020003" pitchFamily="34" charset="-34"/>
              <a:cs typeface="TH SarabunIT๙" panose="020B0500040200020003" pitchFamily="34" charset="-34"/>
              <a:sym typeface="Arial" panose="020B0604020202020204"/>
            </a:endParaRPr>
          </a:p>
          <a:p>
            <a:pPr defTabSz="1071880">
              <a:buClr>
                <a:srgbClr val="000000"/>
              </a:buClr>
            </a:pPr>
            <a:r>
              <a:rPr lang="th-TH" sz="2000" b="1" kern="0" dirty="0" smtClean="0">
                <a:solidFill>
                  <a:srgbClr val="3A81BA">
                    <a:lumMod val="50000"/>
                  </a:srgbClr>
                </a:solidFill>
                <a:latin typeface="TH SarabunIT๙" panose="020B0500040200020003" pitchFamily="34" charset="-34"/>
                <a:cs typeface="TH SarabunIT๙" panose="020B0500040200020003" pitchFamily="34" charset="-34"/>
                <a:sym typeface="Arial" panose="020B0604020202020204"/>
              </a:rPr>
              <a:t>........................</a:t>
            </a:r>
            <a:endParaRPr lang="th-TH" sz="1600" b="1" kern="0" dirty="0">
              <a:solidFill>
                <a:srgbClr val="3A81BA">
                  <a:lumMod val="50000"/>
                </a:srgbClr>
              </a:solidFill>
              <a:latin typeface="TH SarabunIT๙" panose="020B0500040200020003" pitchFamily="34" charset="-34"/>
              <a:cs typeface="TH SarabunIT๙" panose="020B0500040200020003" pitchFamily="34" charset="-34"/>
              <a:sym typeface="Arial" panose="020B0604020202020204"/>
            </a:endParaRPr>
          </a:p>
          <a:p>
            <a:pPr defTabSz="1071880">
              <a:buClr>
                <a:srgbClr val="000000"/>
              </a:buClr>
            </a:pPr>
            <a:endParaRPr lang="th-TH" sz="1900" b="1" kern="0" dirty="0">
              <a:solidFill>
                <a:srgbClr val="3A81BA">
                  <a:lumMod val="50000"/>
                </a:srgbClr>
              </a:solidFill>
              <a:latin typeface="TH SarabunIT๙" panose="020B0500040200020003" pitchFamily="34" charset="-34"/>
              <a:cs typeface="TH SarabunIT๙" panose="020B0500040200020003" pitchFamily="34" charset="-34"/>
              <a:sym typeface="Arial" panose="020B0604020202020204"/>
            </a:endParaRPr>
          </a:p>
        </p:txBody>
      </p:sp>
      <p:sp>
        <p:nvSpPr>
          <p:cNvPr id="90" name="Freeform: Shape 57">
            <a:extLst>
              <a:ext uri="{FF2B5EF4-FFF2-40B4-BE49-F238E27FC236}">
                <a16:creationId xmlns="" xmlns:a16="http://schemas.microsoft.com/office/drawing/2014/main" id="{14C46E55-F8CD-44B3-884A-3CD55CE86C5B}"/>
              </a:ext>
            </a:extLst>
          </p:cNvPr>
          <p:cNvSpPr/>
          <p:nvPr/>
        </p:nvSpPr>
        <p:spPr>
          <a:xfrm>
            <a:off x="2312570" y="4572304"/>
            <a:ext cx="724262" cy="881214"/>
          </a:xfrm>
          <a:custGeom>
            <a:avLst/>
            <a:gdLst>
              <a:gd name="connsiteX0" fmla="*/ 667309 w 1019226"/>
              <a:gd name="connsiteY0" fmla="*/ 0 h 1334618"/>
              <a:gd name="connsiteX1" fmla="*/ 927056 w 1019226"/>
              <a:gd name="connsiteY1" fmla="*/ 52440 h 1334618"/>
              <a:gd name="connsiteX2" fmla="*/ 1019226 w 1019226"/>
              <a:gd name="connsiteY2" fmla="*/ 102469 h 1334618"/>
              <a:gd name="connsiteX3" fmla="*/ 1019226 w 1019226"/>
              <a:gd name="connsiteY3" fmla="*/ 1232149 h 1334618"/>
              <a:gd name="connsiteX4" fmla="*/ 927056 w 1019226"/>
              <a:gd name="connsiteY4" fmla="*/ 1282178 h 1334618"/>
              <a:gd name="connsiteX5" fmla="*/ 667309 w 1019226"/>
              <a:gd name="connsiteY5" fmla="*/ 1334618 h 1334618"/>
              <a:gd name="connsiteX6" fmla="*/ 0 w 1019226"/>
              <a:gd name="connsiteY6" fmla="*/ 667309 h 1334618"/>
              <a:gd name="connsiteX7" fmla="*/ 667309 w 1019226"/>
              <a:gd name="connsiteY7" fmla="*/ 0 h 1334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19226" h="1334618">
                <a:moveTo>
                  <a:pt x="667309" y="0"/>
                </a:moveTo>
                <a:cubicBezTo>
                  <a:pt x="759445" y="0"/>
                  <a:pt x="847220" y="18673"/>
                  <a:pt x="927056" y="52440"/>
                </a:cubicBezTo>
                <a:lnTo>
                  <a:pt x="1019226" y="102469"/>
                </a:lnTo>
                <a:lnTo>
                  <a:pt x="1019226" y="1232149"/>
                </a:lnTo>
                <a:lnTo>
                  <a:pt x="927056" y="1282178"/>
                </a:lnTo>
                <a:cubicBezTo>
                  <a:pt x="847220" y="1315945"/>
                  <a:pt x="759445" y="1334618"/>
                  <a:pt x="667309" y="1334618"/>
                </a:cubicBezTo>
                <a:cubicBezTo>
                  <a:pt x="298764" y="1334618"/>
                  <a:pt x="0" y="1035854"/>
                  <a:pt x="0" y="667309"/>
                </a:cubicBezTo>
                <a:cubicBezTo>
                  <a:pt x="0" y="298764"/>
                  <a:pt x="298764" y="0"/>
                  <a:pt x="667309" y="0"/>
                </a:cubicBezTo>
                <a:close/>
              </a:path>
            </a:pathLst>
          </a:custGeom>
          <a:solidFill>
            <a:srgbClr val="E265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2.</a:t>
            </a:r>
            <a:endParaRPr lang="en-US" sz="4000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91" name="Rectangle 4">
            <a:extLst>
              <a:ext uri="{FF2B5EF4-FFF2-40B4-BE49-F238E27FC236}">
                <a16:creationId xmlns="" xmlns:a16="http://schemas.microsoft.com/office/drawing/2014/main" id="{5BDFAA5B-AC94-4990-ABC8-6D6DF6367E74}"/>
              </a:ext>
            </a:extLst>
          </p:cNvPr>
          <p:cNvSpPr/>
          <p:nvPr/>
        </p:nvSpPr>
        <p:spPr>
          <a:xfrm>
            <a:off x="3276576" y="4022950"/>
            <a:ext cx="2045063" cy="1923604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lvl="0" algn="ctr"/>
            <a:endParaRPr lang="th-TH" sz="3200" b="1" dirty="0" smtClean="0">
              <a:solidFill>
                <a:srgbClr val="4472C4">
                  <a:lumMod val="50000"/>
                </a:srgbClr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lvl="0" algn="ctr"/>
            <a:r>
              <a:rPr lang="th-TH" b="1" dirty="0" smtClean="0">
                <a:solidFill>
                  <a:srgbClr val="4472C4">
                    <a:lumMod val="50000"/>
                  </a:srgbClr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แหล่ง</a:t>
            </a:r>
            <a:r>
              <a:rPr lang="th-TH" b="1" dirty="0">
                <a:solidFill>
                  <a:srgbClr val="4472C4">
                    <a:lumMod val="50000"/>
                  </a:srgbClr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รับซื้อ/ผู้</a:t>
            </a:r>
            <a:r>
              <a:rPr lang="th-TH" b="1" dirty="0" smtClean="0">
                <a:solidFill>
                  <a:srgbClr val="203864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ซื้อ</a:t>
            </a:r>
            <a:endParaRPr lang="th-TH" b="1" dirty="0">
              <a:solidFill>
                <a:srgbClr val="4472C4">
                  <a:lumMod val="50000"/>
                </a:srgbClr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lvl="0" algn="ctr"/>
            <a:r>
              <a:rPr lang="th-TH" sz="2400" b="1" dirty="0" smtClean="0">
                <a:solidFill>
                  <a:srgbClr val="0000FF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หจก.จินดาวัฒนา</a:t>
            </a:r>
            <a:endParaRPr lang="th-TH" sz="2400" b="1" dirty="0">
              <a:solidFill>
                <a:srgbClr val="0000FF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92" name="สี่เหลี่ยมผืนผ้า 213">
            <a:extLst>
              <a:ext uri="{FF2B5EF4-FFF2-40B4-BE49-F238E27FC236}">
                <a16:creationId xmlns="" xmlns:a16="http://schemas.microsoft.com/office/drawing/2014/main" id="{19335FB9-D2E2-4011-9192-8275B3A26D4B}"/>
              </a:ext>
            </a:extLst>
          </p:cNvPr>
          <p:cNvSpPr/>
          <p:nvPr/>
        </p:nvSpPr>
        <p:spPr>
          <a:xfrm>
            <a:off x="5321640" y="4022950"/>
            <a:ext cx="3094177" cy="192360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chemeClr val="accent2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th-TH" sz="2400" b="1" dirty="0">
                <a:solidFill>
                  <a:schemeClr val="accent1">
                    <a:lumMod val="50000"/>
                  </a:schemeClr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ปริมาณการ</a:t>
            </a:r>
            <a:r>
              <a:rPr lang="th-TH" sz="2400" b="1" dirty="0" smtClean="0">
                <a:solidFill>
                  <a:schemeClr val="accent1">
                    <a:lumMod val="50000"/>
                  </a:schemeClr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จำหน่าย </a:t>
            </a:r>
            <a:r>
              <a:rPr lang="th-TH" sz="2400" b="1" dirty="0" smtClean="0">
                <a:solidFill>
                  <a:srgbClr val="0000FF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160</a:t>
            </a:r>
            <a:r>
              <a:rPr lang="th-TH" sz="2400" b="1" dirty="0" smtClean="0">
                <a:solidFill>
                  <a:schemeClr val="accent1">
                    <a:lumMod val="50000"/>
                  </a:schemeClr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ตัน</a:t>
            </a:r>
            <a:endParaRPr lang="th-TH" sz="2400" b="1" dirty="0">
              <a:solidFill>
                <a:schemeClr val="accent1">
                  <a:lumMod val="50000"/>
                </a:schemeClr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endParaRPr lang="th-TH" sz="1800" b="1" dirty="0">
              <a:solidFill>
                <a:schemeClr val="accent1">
                  <a:lumMod val="50000"/>
                </a:schemeClr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r>
              <a:rPr lang="th-TH" sz="2400" b="1" dirty="0">
                <a:solidFill>
                  <a:schemeClr val="accent1">
                    <a:lumMod val="50000"/>
                  </a:schemeClr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ราคาต่อหน่วย </a:t>
            </a:r>
            <a:r>
              <a:rPr lang="th-TH" sz="2400" b="1" dirty="0">
                <a:solidFill>
                  <a:srgbClr val="0000FF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5</a:t>
            </a:r>
            <a:r>
              <a:rPr lang="th-TH" sz="2400" b="1" dirty="0" smtClean="0">
                <a:solidFill>
                  <a:schemeClr val="accent1">
                    <a:lumMod val="50000"/>
                  </a:schemeClr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</a:t>
            </a:r>
            <a:r>
              <a:rPr lang="th-TH" sz="2400" b="1" dirty="0">
                <a:solidFill>
                  <a:schemeClr val="accent1">
                    <a:lumMod val="50000"/>
                  </a:schemeClr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บาท/ตัน</a:t>
            </a:r>
          </a:p>
          <a:p>
            <a:endParaRPr lang="th-TH" sz="1800" b="1" dirty="0">
              <a:solidFill>
                <a:schemeClr val="accent1">
                  <a:lumMod val="50000"/>
                </a:schemeClr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r>
              <a:rPr lang="th-TH" sz="2400" b="1" dirty="0">
                <a:solidFill>
                  <a:schemeClr val="accent1">
                    <a:lumMod val="50000"/>
                  </a:schemeClr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มูลค่า </a:t>
            </a:r>
            <a:r>
              <a:rPr lang="th-TH" sz="2400" b="1" dirty="0" smtClean="0">
                <a:solidFill>
                  <a:srgbClr val="0000FF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825,000 </a:t>
            </a:r>
            <a:r>
              <a:rPr lang="th-TH" sz="2400" b="1" dirty="0">
                <a:solidFill>
                  <a:schemeClr val="accent1">
                    <a:lumMod val="50000"/>
                  </a:schemeClr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บาท</a:t>
            </a:r>
          </a:p>
        </p:txBody>
      </p:sp>
      <p:sp>
        <p:nvSpPr>
          <p:cNvPr id="93" name="Right Arrow 92"/>
          <p:cNvSpPr/>
          <p:nvPr/>
        </p:nvSpPr>
        <p:spPr>
          <a:xfrm>
            <a:off x="8473641" y="4699381"/>
            <a:ext cx="454492" cy="493484"/>
          </a:xfrm>
          <a:prstGeom prst="rightArrow">
            <a:avLst>
              <a:gd name="adj1" fmla="val 50000"/>
              <a:gd name="adj2" fmla="val 53193"/>
            </a:avLst>
          </a:prstGeom>
          <a:solidFill>
            <a:srgbClr val="2038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94" name="TextBox 38">
            <a:extLst>
              <a:ext uri="{FF2B5EF4-FFF2-40B4-BE49-F238E27FC236}">
                <a16:creationId xmlns="" xmlns:a16="http://schemas.microsoft.com/office/drawing/2014/main" id="{03C39917-8D97-475E-A0D4-943A7C4FD5FD}"/>
              </a:ext>
            </a:extLst>
          </p:cNvPr>
          <p:cNvSpPr txBox="1"/>
          <p:nvPr/>
        </p:nvSpPr>
        <p:spPr>
          <a:xfrm>
            <a:off x="10486437" y="4022949"/>
            <a:ext cx="1340232" cy="190821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chemeClr val="accent2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defTabSz="1071880">
              <a:buClr>
                <a:srgbClr val="000000"/>
              </a:buClr>
            </a:pPr>
            <a:r>
              <a:rPr lang="th-TH" sz="2000" b="1" kern="0" dirty="0" smtClean="0">
                <a:solidFill>
                  <a:srgbClr val="3A81BA">
                    <a:lumMod val="50000"/>
                  </a:srgbClr>
                </a:solidFill>
                <a:latin typeface="TH SarabunIT๙" panose="020B0500040200020003" pitchFamily="34" charset="-34"/>
                <a:cs typeface="TH SarabunIT๙" panose="020B0500040200020003" pitchFamily="34" charset="-34"/>
                <a:sym typeface="Arial" panose="020B0604020202020204"/>
              </a:rPr>
              <a:t>การแก้ไขปัญหา</a:t>
            </a:r>
            <a:endParaRPr lang="th-TH" sz="2000" b="1" kern="0" dirty="0">
              <a:solidFill>
                <a:srgbClr val="3A81BA">
                  <a:lumMod val="50000"/>
                </a:srgbClr>
              </a:solidFill>
              <a:latin typeface="TH SarabunIT๙" panose="020B0500040200020003" pitchFamily="34" charset="-34"/>
              <a:cs typeface="TH SarabunIT๙" panose="020B0500040200020003" pitchFamily="34" charset="-34"/>
              <a:sym typeface="Arial" panose="020B0604020202020204"/>
            </a:endParaRPr>
          </a:p>
          <a:p>
            <a:pPr defTabSz="1071880">
              <a:buClr>
                <a:srgbClr val="000000"/>
              </a:buClr>
            </a:pPr>
            <a:r>
              <a:rPr lang="th-TH" sz="2000" b="1" kern="0" dirty="0">
                <a:solidFill>
                  <a:srgbClr val="3A81BA">
                    <a:lumMod val="50000"/>
                  </a:srgbClr>
                </a:solidFill>
                <a:latin typeface="TH SarabunIT๙" panose="020B0500040200020003" pitchFamily="34" charset="-34"/>
                <a:cs typeface="TH SarabunIT๙" panose="020B0500040200020003" pitchFamily="34" charset="-34"/>
                <a:sym typeface="Arial" panose="020B0604020202020204"/>
              </a:rPr>
              <a:t>........................</a:t>
            </a:r>
          </a:p>
          <a:p>
            <a:pPr defTabSz="1071880">
              <a:buClr>
                <a:srgbClr val="000000"/>
              </a:buClr>
            </a:pPr>
            <a:r>
              <a:rPr lang="th-TH" sz="2000" b="1" kern="0" dirty="0" smtClean="0">
                <a:solidFill>
                  <a:srgbClr val="3A81BA">
                    <a:lumMod val="50000"/>
                  </a:srgbClr>
                </a:solidFill>
                <a:latin typeface="TH SarabunIT๙" panose="020B0500040200020003" pitchFamily="34" charset="-34"/>
                <a:cs typeface="TH SarabunIT๙" panose="020B0500040200020003" pitchFamily="34" charset="-34"/>
                <a:sym typeface="Arial" panose="020B0604020202020204"/>
              </a:rPr>
              <a:t>........................</a:t>
            </a:r>
            <a:endParaRPr lang="th-TH" sz="2000" b="1" kern="0" dirty="0">
              <a:solidFill>
                <a:srgbClr val="3A81BA">
                  <a:lumMod val="50000"/>
                </a:srgbClr>
              </a:solidFill>
              <a:latin typeface="TH SarabunIT๙" panose="020B0500040200020003" pitchFamily="34" charset="-34"/>
              <a:cs typeface="TH SarabunIT๙" panose="020B0500040200020003" pitchFamily="34" charset="-34"/>
              <a:sym typeface="Arial" panose="020B0604020202020204"/>
            </a:endParaRPr>
          </a:p>
          <a:p>
            <a:pPr defTabSz="1071880">
              <a:buClr>
                <a:srgbClr val="000000"/>
              </a:buClr>
            </a:pPr>
            <a:r>
              <a:rPr lang="th-TH" sz="2000" b="1" kern="0" dirty="0" smtClean="0">
                <a:solidFill>
                  <a:srgbClr val="3A81BA">
                    <a:lumMod val="50000"/>
                  </a:srgbClr>
                </a:solidFill>
                <a:latin typeface="TH SarabunIT๙" panose="020B0500040200020003" pitchFamily="34" charset="-34"/>
                <a:cs typeface="TH SarabunIT๙" panose="020B0500040200020003" pitchFamily="34" charset="-34"/>
                <a:sym typeface="Arial" panose="020B0604020202020204"/>
              </a:rPr>
              <a:t>........................</a:t>
            </a:r>
            <a:endParaRPr lang="th-TH" sz="1600" b="1" kern="0" dirty="0">
              <a:solidFill>
                <a:srgbClr val="3A81BA">
                  <a:lumMod val="50000"/>
                </a:srgbClr>
              </a:solidFill>
              <a:latin typeface="TH SarabunIT๙" panose="020B0500040200020003" pitchFamily="34" charset="-34"/>
              <a:cs typeface="TH SarabunIT๙" panose="020B0500040200020003" pitchFamily="34" charset="-34"/>
              <a:sym typeface="Arial" panose="020B0604020202020204"/>
            </a:endParaRPr>
          </a:p>
          <a:p>
            <a:pPr defTabSz="1071880">
              <a:buClr>
                <a:srgbClr val="000000"/>
              </a:buClr>
            </a:pPr>
            <a:r>
              <a:rPr lang="th-TH" sz="1900" b="1" kern="0" dirty="0" smtClean="0">
                <a:solidFill>
                  <a:srgbClr val="3A81BA">
                    <a:lumMod val="50000"/>
                  </a:srgbClr>
                </a:solidFill>
                <a:latin typeface="TH SarabunIT๙" panose="020B0500040200020003" pitchFamily="34" charset="-34"/>
                <a:cs typeface="TH SarabunIT๙" panose="020B0500040200020003" pitchFamily="34" charset="-34"/>
                <a:sym typeface="Arial" panose="020B0604020202020204"/>
              </a:rPr>
              <a:t>..........................</a:t>
            </a:r>
          </a:p>
          <a:p>
            <a:pPr defTabSz="1071880">
              <a:buClr>
                <a:srgbClr val="000000"/>
              </a:buClr>
            </a:pPr>
            <a:endParaRPr lang="th-TH" sz="1900" b="1" kern="0" dirty="0">
              <a:solidFill>
                <a:srgbClr val="3A81BA">
                  <a:lumMod val="50000"/>
                </a:srgbClr>
              </a:solidFill>
              <a:latin typeface="TH SarabunIT๙" panose="020B0500040200020003" pitchFamily="34" charset="-34"/>
              <a:cs typeface="TH SarabunIT๙" panose="020B0500040200020003" pitchFamily="34" charset="-34"/>
              <a:sym typeface="Arial" panose="020B0604020202020204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4723" y="681617"/>
            <a:ext cx="18277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0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เดือนพฤษภาคม </a:t>
            </a:r>
            <a:r>
              <a:rPr lang="th-TH" sz="20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2563</a:t>
            </a:r>
            <a:endParaRPr lang="th-TH" sz="2000" b="1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61796868"/>
      </p:ext>
    </p:extLst>
  </p:cSld>
  <p:clrMapOvr>
    <a:masterClrMapping/>
  </p:clrMapOvr>
</p:sld>
</file>

<file path=ppt/theme/theme1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262</TotalTime>
  <Words>246</Words>
  <Application>Microsoft Office PowerPoint</Application>
  <PresentationFormat>Widescreen</PresentationFormat>
  <Paragraphs>91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Angsana New</vt:lpstr>
      <vt:lpstr>Arial</vt:lpstr>
      <vt:lpstr>Calibri</vt:lpstr>
      <vt:lpstr>Calibri Light</vt:lpstr>
      <vt:lpstr>Cordia New</vt:lpstr>
      <vt:lpstr>TH SarabunIT๙</vt:lpstr>
      <vt:lpstr>ธีมของ Office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bussakon prommin</dc:creator>
  <cp:lastModifiedBy>thitaphat itthisawetpong</cp:lastModifiedBy>
  <cp:revision>56</cp:revision>
  <dcterms:created xsi:type="dcterms:W3CDTF">2019-05-03T02:24:25Z</dcterms:created>
  <dcterms:modified xsi:type="dcterms:W3CDTF">2020-03-19T08:56:08Z</dcterms:modified>
</cp:coreProperties>
</file>