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4747"/>
    <a:srgbClr val="999999"/>
    <a:srgbClr val="93E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howGuides="1">
      <p:cViewPr>
        <p:scale>
          <a:sx n="125" d="100"/>
          <a:sy n="125" d="100"/>
        </p:scale>
        <p:origin x="636" y="10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hitaphat_it\Downloads\&#3649;&#3612;&#3609;&#3616;&#3641;&#3617;&#3636;&#3611;&#3619;&#3632;&#3592;&#3623;&#3610;&#3588;&#3637;&#3619;&#3637;&#3586;&#3633;&#3609;&#3608;&#3660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941328126431397"/>
          <c:y val="0.28951413854544727"/>
          <c:w val="0.49435869516852199"/>
          <c:h val="0.67522815868576025"/>
        </c:manualLayout>
      </c:layout>
      <c:doughnut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1089591006461481"/>
          <c:y val="0.1554391875287631"/>
          <c:w val="0.59726097286184121"/>
          <c:h val="0.673485435735368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3721275018532245E-2"/>
                  <c:y val="-7.379434851502015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197" b="0" i="0" u="none" strike="noStrike" kern="1200" baseline="0">
                        <a:solidFill>
                          <a:srgbClr val="777C84">
                            <a:lumMod val="50000"/>
                          </a:srgb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197" b="0" i="0" u="none" strike="noStrike" kern="1200" baseline="0" dirty="0" smtClean="0">
                        <a:solidFill>
                          <a:srgbClr val="777C84">
                            <a:lumMod val="50000"/>
                          </a:srgbClr>
                        </a:solidFill>
                      </a:rPr>
                      <a:t>333,229,579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197" b="0" i="0" u="none" strike="noStrike" kern="1200" baseline="0">
                      <a:solidFill>
                        <a:srgbClr val="777C84">
                          <a:lumMod val="50000"/>
                        </a:srgb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5F4-4889-9E82-3444EB19E54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9651593773165306E-2"/>
                  <c:y val="-1.548564254150667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4,179,728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#,##0_);_(* \(#,##0\);_(* "-"??_);_(@_)</c:formatCode>
                <c:ptCount val="2"/>
                <c:pt idx="0">
                  <c:v>333229579</c:v>
                </c:pt>
                <c:pt idx="1">
                  <c:v>4179728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D36-4FFF-B489-C18D36872F9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1512231282431325E-2"/>
                  <c:y val="1.548564254150664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933,042,010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5F4-4889-9E82-3444EB19E54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4825796886582653E-2"/>
                  <c:y val="-1.475862606012598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192</a:t>
                    </a:r>
                    <a:r>
                      <a:rPr lang="en-US" sz="1200" b="1" dirty="0" smtClean="0">
                        <a:solidFill>
                          <a:schemeClr val="bg1"/>
                        </a:solidFill>
                        <a:latin typeface="TH Chakra Petch" panose="02000506000000020004" pitchFamily="2" charset="-34"/>
                        <a:ea typeface="Arial Unicode MS"/>
                        <a:cs typeface="TH Chakra Petch" panose="02000506000000020004" pitchFamily="2" charset="-34"/>
                      </a:rPr>
                      <a:t>,</a:t>
                    </a:r>
                    <a:r>
                      <a:rPr lang="en-US" dirty="0" smtClean="0"/>
                      <a:t>351,286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5F4-4889-9E82-3444EB19E54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#,##0_);_(* \(#,##0\);_(* "-"??_);_(@_)</c:formatCode>
                <c:ptCount val="2"/>
                <c:pt idx="0">
                  <c:v>933042010</c:v>
                </c:pt>
                <c:pt idx="1">
                  <c:v>192351286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D36-4FFF-B489-C18D36872F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255200560"/>
        <c:axId val="256398248"/>
      </c:barChart>
      <c:catAx>
        <c:axId val="2552005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56398248"/>
        <c:crosses val="autoZero"/>
        <c:auto val="1"/>
        <c:lblAlgn val="ctr"/>
        <c:lblOffset val="100"/>
        <c:noMultiLvlLbl val="0"/>
      </c:catAx>
      <c:valAx>
        <c:axId val="256398248"/>
        <c:scaling>
          <c:orientation val="minMax"/>
        </c:scaling>
        <c:delete val="1"/>
        <c:axPos val="b"/>
        <c:numFmt formatCode="_(* #,##0_);_(* \(#,##0\);_(* &quot;-&quot;??_);_(@_)" sourceLinked="1"/>
        <c:majorTickMark val="none"/>
        <c:minorTickMark val="none"/>
        <c:tickLblPos val="nextTo"/>
        <c:crossAx val="255200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8332763260040972"/>
          <c:y val="6.4955150838845427E-2"/>
          <c:w val="0.1655282711603229"/>
          <c:h val="0.238615745335133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accent6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258230824891457E-2"/>
          <c:y val="0.3201599464700470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FB3-4697-82EA-61FECBF6B3F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FB3-4697-82EA-61FECBF6B3F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56539344"/>
        <c:axId val="256552304"/>
      </c:barChart>
      <c:catAx>
        <c:axId val="2565393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56552304"/>
        <c:crosses val="autoZero"/>
        <c:auto val="1"/>
        <c:lblAlgn val="ctr"/>
        <c:lblOffset val="100"/>
        <c:noMultiLvlLbl val="0"/>
      </c:catAx>
      <c:valAx>
        <c:axId val="256552304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6539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258230824891457E-2"/>
          <c:y val="0.3201599464700470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3689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7A6-4E1F-834A-B66D296781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7A6-4E1F-834A-B66D2967814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56590768"/>
        <c:axId val="256591152"/>
      </c:barChart>
      <c:catAx>
        <c:axId val="256590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56591152"/>
        <c:crosses val="autoZero"/>
        <c:auto val="1"/>
        <c:lblAlgn val="ctr"/>
        <c:lblOffset val="100"/>
        <c:noMultiLvlLbl val="0"/>
      </c:catAx>
      <c:valAx>
        <c:axId val="256591152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6590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258230824891457E-2"/>
          <c:y val="0.3201599464700470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3B-4254-A027-75C9F15B620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3B-4254-A027-75C9F15B620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55008712"/>
        <c:axId val="255009104"/>
      </c:barChart>
      <c:catAx>
        <c:axId val="255008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55009104"/>
        <c:crosses val="autoZero"/>
        <c:auto val="1"/>
        <c:lblAlgn val="ctr"/>
        <c:lblOffset val="100"/>
        <c:noMultiLvlLbl val="0"/>
      </c:catAx>
      <c:valAx>
        <c:axId val="255009104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5008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พื้นที่เกษตรกรรม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sz="2128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7378552680914886"/>
          <c:y val="0.4267205922676171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72"/>
          <c:w val="0.38347619047619053"/>
          <c:h val="0.575214285714285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00-467C-AAEE-C4DC270D5820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00-467C-AAEE-C4DC270D5820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D00-467C-AAEE-C4DC270D5820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D00-467C-AAEE-C4DC270D5820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D00-467C-AAEE-C4DC270D5820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DD00-467C-AAEE-C4DC270D5820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DD00-467C-AAEE-C4DC270D5820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DD00-467C-AAEE-C4DC270D5820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DD00-467C-AAEE-C4DC270D5820}"/>
              </c:ext>
            </c:extLst>
          </c:dPt>
          <c:dLbls>
            <c:dLbl>
              <c:idx val="0"/>
              <c:layout>
                <c:manualLayout>
                  <c:x val="7.5508061492313372E-2"/>
                  <c:y val="4.475901044998932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21045444319460069"/>
                      <c:h val="0.3230944329107202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6484439445069456E-2"/>
                  <c:y val="0.1301809271373296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19580914885639294"/>
                      <c:h val="0.2628127706616875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8.5050243719535054E-2"/>
                  <c:y val="-8.539199428971851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D00-467C-AAEE-C4DC270D5820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dLbl>
              <c:idx val="3"/>
              <c:layout>
                <c:manualLayout>
                  <c:x val="0.29983914510686166"/>
                  <c:y val="6.218445471598748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20204124484439445"/>
                      <c:h val="0.24891169957740153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0.17190476190476192"/>
                  <c:y val="0.2556791818138964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16259505061867263"/>
                      <c:h val="0.26333718202175976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9.2314210723659543E-2"/>
                  <c:y val="6.972051479662622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23878552680914886"/>
                      <c:h val="0.16957154613343117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2.2421447319085113E-2"/>
                  <c:y val="-2.765830689134828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27214285714285713"/>
                      <c:h val="0.19243593580773899"/>
                    </c:manualLayout>
                  </c15:layout>
                </c:ext>
              </c:extLst>
            </c:dLbl>
            <c:dLbl>
              <c:idx val="7"/>
              <c:layout>
                <c:manualLayout>
                  <c:x val="0.21929058867641546"/>
                  <c:y val="-4.612633201440503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DD00-467C-AAEE-C4DC270D5820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0.49342763404574419"/>
                  <c:y val="3.2457335499806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DD00-467C-AAEE-C4DC270D5820}"/>
                </c:ex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20556312483210498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3"/>
                <c:pt idx="0">
                  <c:v>พืชสวน</c:v>
                </c:pt>
                <c:pt idx="1">
                  <c:v>พืชไร่</c:v>
                </c:pt>
                <c:pt idx="2">
                  <c:v>พื้นที่ปลูกข้าว</c:v>
                </c:pt>
              </c:strCache>
            </c:strRef>
          </c:cat>
          <c:val>
            <c:numRef>
              <c:f>Sheet1!$B$2:$B$10</c:f>
              <c:numCache>
                <c:formatCode>_(* #,##0_);_(* \(#,##0\);_(* "-"??_);_(@_)</c:formatCode>
                <c:ptCount val="9"/>
                <c:pt idx="0">
                  <c:v>776890</c:v>
                </c:pt>
                <c:pt idx="1">
                  <c:v>789296</c:v>
                </c:pt>
                <c:pt idx="2">
                  <c:v>2998504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DD00-467C-AAEE-C4DC270D5820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พืชเศรษฐกิจ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sz="140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37226450096879249"/>
          <c:y val="0.403951597952559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022743950199942"/>
          <c:y val="0.20279538268012773"/>
          <c:w val="0.4963622871748361"/>
          <c:h val="0.630543187609779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FBB-4B58-B497-57FBE6EFA4B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FBB-4B58-B497-57FBE6EFA4B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FBB-4B58-B497-57FBE6EFA4B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FBB-4B58-B497-57FBE6EFA4B8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FBB-4B58-B497-57FBE6EFA4B8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FBB-4B58-B497-57FBE6EFA4B8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FBB-4B58-B497-57FBE6EFA4B8}"/>
              </c:ext>
            </c:extLst>
          </c:dPt>
          <c:dLbls>
            <c:dLbl>
              <c:idx val="0"/>
              <c:layout>
                <c:manualLayout>
                  <c:x val="8.1537494331533067E-2"/>
                  <c:y val="-7.431241378660270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19894444444444445"/>
                      <c:h val="0.2527083333333333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5787463412623159"/>
                  <c:y val="0.1715509142155090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31399999999999995"/>
                      <c:h val="0.17409722222222221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20440697530609722"/>
                  <c:y val="-4.633240220245445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3062777777777777"/>
                      <c:h val="0.19493055555555555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1.2580079976913881E-2"/>
                  <c:y val="-0.10128116905628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27640103887537615"/>
                      <c:h val="0.38536144950578843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0.24444444444444444"/>
                  <c:y val="-0.10416666666666673"/>
                </c:manualLayout>
              </c:layout>
              <c:spPr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25272222222222224"/>
                      <c:h val="0.27131944444444445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0.31111111111111112"/>
                  <c:y val="-0.23263916229221346"/>
                </c:manualLayout>
              </c:layout>
              <c:spPr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21288888888888891"/>
                      <c:h val="0.29694444444444446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3.6111111111111108E-2"/>
                  <c:y val="-0.14930582895888014"/>
                </c:manualLayout>
              </c:layout>
              <c:spPr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9FBB-4B58-B497-57FBE6EFA4B8}"/>
                </c:ext>
                <c:ext xmlns:c15="http://schemas.microsoft.com/office/drawing/2012/chart" uri="{CE6537A1-D6FC-4f65-9D91-7224C49458BB}">
                  <c15:layout>
                    <c:manualLayout>
                      <c:w val="0.29288888888888887"/>
                      <c:h val="0.22749999999999998"/>
                    </c:manualLayout>
                  </c15:layout>
                </c:ext>
              </c:extLst>
            </c:dLbl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4"/>
                <c:pt idx="0">
                  <c:v>ข้าว</c:v>
                </c:pt>
                <c:pt idx="1">
                  <c:v>ยางพารา</c:v>
                </c:pt>
                <c:pt idx="2">
                  <c:v>มันสำปะหลัง</c:v>
                </c:pt>
                <c:pt idx="3">
                  <c:v>อ้อยโรงงาน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2935501</c:v>
                </c:pt>
                <c:pt idx="1">
                  <c:v>303772</c:v>
                </c:pt>
                <c:pt idx="2">
                  <c:v>329963</c:v>
                </c:pt>
                <c:pt idx="3">
                  <c:v>269252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9FBB-4B58-B497-57FBE6EFA4B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6A31-404F-8C13-C6F4E0DFB5A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6A31-404F-8C13-C6F4E0DFB5A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6A31-404F-8C13-C6F4E0DFB5A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6A31-404F-8C13-C6F4E0DFB5A8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6A31-404F-8C13-C6F4E0DFB5A8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6A31-404F-8C13-C6F4E0DFB5A8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6A31-404F-8C13-C6F4E0DFB5A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4"/>
                <c:pt idx="0">
                  <c:v>ข้าว</c:v>
                </c:pt>
                <c:pt idx="1">
                  <c:v>ยางพารา</c:v>
                </c:pt>
                <c:pt idx="2">
                  <c:v>มันสำปะหลัง</c:v>
                </c:pt>
                <c:pt idx="3">
                  <c:v>อ้อยโรงงาน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7-9FBB-4B58-B497-57FBE6EFA4B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9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สัตว์เศรษฐกิจ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sz="140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(ตัว)</a:t>
            </a:r>
          </a:p>
        </c:rich>
      </c:tx>
      <c:layout>
        <c:manualLayout>
          <c:xMode val="edge"/>
          <c:yMode val="edge"/>
          <c:x val="0.27304040227937754"/>
          <c:y val="0.402777777777777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19797669476551052"/>
          <c:y val="0.21033027121609799"/>
          <c:w val="0.45402971175375251"/>
          <c:h val="0.5795773184601924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8D9-4C4A-8E33-CDD424FF50A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8D9-4C4A-8E33-CDD424FF50A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8D9-4C4A-8E33-CDD424FF50A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8D9-4C4A-8E33-CDD424FF50A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8D9-4C4A-8E33-CDD424FF50A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8D9-4C4A-8E33-CDD424FF50A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8D9-4C4A-8E33-CDD424FF50A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68D9-4C4A-8E33-CDD424FF50AB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68D9-4C4A-8E33-CDD424FF50AB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68D9-4C4A-8E33-CDD424FF50AB}"/>
              </c:ext>
            </c:extLst>
          </c:dPt>
          <c:dPt>
            <c:idx val="1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68D9-4C4A-8E33-CDD424FF50AB}"/>
              </c:ext>
            </c:extLst>
          </c:dPt>
          <c:dLbls>
            <c:dLbl>
              <c:idx val="0"/>
              <c:layout>
                <c:manualLayout>
                  <c:x val="2.271631512572346E-2"/>
                  <c:y val="8.680637576552931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8D9-4C4A-8E33-CDD424FF50AB}"/>
                </c:ext>
                <c:ext xmlns:c15="http://schemas.microsoft.com/office/drawing/2012/chart" uri="{CE6537A1-D6FC-4f65-9D91-7224C49458BB}">
                  <c15:layout>
                    <c:manualLayout>
                      <c:w val="0.32652901245964328"/>
                      <c:h val="0.26107666229221344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2512331350179504"/>
                  <c:y val="-2.083333333333339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8D9-4C4A-8E33-CDD424FF50A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9669179996730873E-3"/>
                  <c:y val="0.3472222222222222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68D9-4C4A-8E33-CDD424FF50AB}"/>
                </c:ext>
                <c:ext xmlns:c15="http://schemas.microsoft.com/office/drawing/2012/chart" uri="{CE6537A1-D6FC-4f65-9D91-7224C49458BB}">
                  <c15:layout>
                    <c:manualLayout>
                      <c:w val="0.26144781151712609"/>
                      <c:h val="0.16208333333333333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0.12166422442844832"/>
                  <c:y val="0.1805555555555555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68D9-4C4A-8E33-CDD424FF50AB}"/>
                </c:ext>
                <c:ext xmlns:c15="http://schemas.microsoft.com/office/drawing/2012/chart" uri="{CE6537A1-D6FC-4f65-9D91-7224C49458BB}">
                  <c15:layout>
                    <c:manualLayout>
                      <c:w val="0.22417894064640603"/>
                      <c:h val="0.23270833333333332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0.1482306159092846"/>
                  <c:y val="-0.1041666666666666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68D9-4C4A-8E33-CDD424FF50AB}"/>
                </c:ext>
                <c:ext xmlns:c15="http://schemas.microsoft.com/office/drawing/2012/chart" uri="{CE6537A1-D6FC-4f65-9D91-7224C49458BB}">
                  <c15:layout>
                    <c:manualLayout>
                      <c:w val="0.26249360276319456"/>
                      <c:h val="0.2327083333333333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1.2633128249897069E-2"/>
                  <c:y val="-6.054352580927384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68D9-4C4A-8E33-CDD424FF50AB}"/>
                </c:ext>
                <c:ext xmlns:c15="http://schemas.microsoft.com/office/drawing/2012/chart" uri="{CE6537A1-D6FC-4f65-9D91-7224C49458BB}">
                  <c15:layout>
                    <c:manualLayout>
                      <c:w val="0.28941566427371718"/>
                      <c:h val="0.34440999562554681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0.21803635812668321"/>
                  <c:y val="-3.472222222222222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68D9-4C4A-8E33-CDD424FF50A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0.30464806765654445"/>
                  <c:y val="-0.208333333333333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68D9-4C4A-8E33-CDD424FF50AB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0.22848605074240833"/>
                  <c:y val="0.263888888888888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68D9-4C4A-8E33-CDD424FF50AB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0.4080108048971578"/>
                  <c:y val="0.2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68D9-4C4A-8E33-CDD424FF50AB}"/>
                </c:ext>
                <c:ext xmlns:c15="http://schemas.microsoft.com/office/drawing/2012/chart" uri="{CE6537A1-D6FC-4f65-9D91-7224C49458BB}">
                  <c15:layout>
                    <c:manualLayout>
                      <c:w val="0.27510808538199022"/>
                      <c:h val="0.1898611111111111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Sheet1!$A$2:$A$12</c:f>
              <c:strCache>
                <c:ptCount val="7"/>
                <c:pt idx="0">
                  <c:v>ไก่เนื้อ</c:v>
                </c:pt>
                <c:pt idx="1">
                  <c:v>โคนม</c:v>
                </c:pt>
                <c:pt idx="2">
                  <c:v>แพะ</c:v>
                </c:pt>
                <c:pt idx="3">
                  <c:v>โคเนื้อ</c:v>
                </c:pt>
                <c:pt idx="4">
                  <c:v>ไก่พื้นเมือง</c:v>
                </c:pt>
                <c:pt idx="5">
                  <c:v>กระบือ</c:v>
                </c:pt>
                <c:pt idx="6">
                  <c:v>สุกร</c:v>
                </c:pt>
              </c:strCache>
            </c:strRef>
          </c:cat>
          <c:val>
            <c:numRef>
              <c:f>Sheet1!$B$2:$B$12</c:f>
              <c:numCache>
                <c:formatCode>#,##0</c:formatCode>
                <c:ptCount val="11"/>
                <c:pt idx="0">
                  <c:v>9212752</c:v>
                </c:pt>
                <c:pt idx="1">
                  <c:v>6227</c:v>
                </c:pt>
                <c:pt idx="2">
                  <c:v>17122</c:v>
                </c:pt>
                <c:pt idx="3">
                  <c:v>526368</c:v>
                </c:pt>
                <c:pt idx="4">
                  <c:v>2648970</c:v>
                </c:pt>
                <c:pt idx="5">
                  <c:v>99655</c:v>
                </c:pt>
                <c:pt idx="6">
                  <c:v>276563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68D9-4C4A-8E33-CDD424FF50A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065" cy="4968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092" y="0"/>
            <a:ext cx="2946065" cy="4968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685E0-4BB3-44CA-AB52-7F96780F814A}" type="datetimeFigureOut">
              <a:rPr lang="th-TH" smtClean="0"/>
              <a:t>07/07/68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39838"/>
            <a:ext cx="231775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160" y="4777006"/>
            <a:ext cx="5439355" cy="390922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803"/>
            <a:ext cx="2946065" cy="4968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092" y="9429803"/>
            <a:ext cx="2946065" cy="4968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413FB-EF6A-48DA-93C8-AB3F1B474A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597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413FB-EF6A-48DA-93C8-AB3F1B474A89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3150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13" Type="http://schemas.openxmlformats.org/officeDocument/2006/relationships/image" Target="../media/image2.jpeg"/><Relationship Id="rId3" Type="http://schemas.openxmlformats.org/officeDocument/2006/relationships/chart" Target="../charts/chart1.xml"/><Relationship Id="rId7" Type="http://schemas.openxmlformats.org/officeDocument/2006/relationships/chart" Target="../charts/chart3.xml"/><Relationship Id="rId12" Type="http://schemas.openxmlformats.org/officeDocument/2006/relationships/chart" Target="../charts/chart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11" Type="http://schemas.openxmlformats.org/officeDocument/2006/relationships/chart" Target="../charts/chart7.xml"/><Relationship Id="rId5" Type="http://schemas.microsoft.com/office/2007/relationships/hdphoto" Target="../media/hdphoto1.wdp"/><Relationship Id="rId10" Type="http://schemas.openxmlformats.org/officeDocument/2006/relationships/chart" Target="../charts/chart6.xml"/><Relationship Id="rId4" Type="http://schemas.openxmlformats.org/officeDocument/2006/relationships/image" Target="../media/image1.png"/><Relationship Id="rId9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3A3AFFD-AC11-4530-A2BF-2AAF6D70132E}"/>
              </a:ext>
            </a:extLst>
          </p:cNvPr>
          <p:cNvSpPr/>
          <p:nvPr/>
        </p:nvSpPr>
        <p:spPr>
          <a:xfrm>
            <a:off x="4221030" y="58167"/>
            <a:ext cx="361552" cy="1949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0F7C726-7DDE-4877-B275-040B56BCCB7A}"/>
              </a:ext>
            </a:extLst>
          </p:cNvPr>
          <p:cNvSpPr/>
          <p:nvPr/>
        </p:nvSpPr>
        <p:spPr>
          <a:xfrm>
            <a:off x="76200" y="1887773"/>
            <a:ext cx="2743200" cy="16316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xmlns="" id="{42D45F43-89B8-4FED-8238-3B3F98EED926}"/>
              </a:ext>
            </a:extLst>
          </p:cNvPr>
          <p:cNvSpPr/>
          <p:nvPr/>
        </p:nvSpPr>
        <p:spPr>
          <a:xfrm>
            <a:off x="76200" y="3579108"/>
            <a:ext cx="4953000" cy="1847602"/>
          </a:xfrm>
          <a:prstGeom prst="rect">
            <a:avLst/>
          </a:prstGeom>
          <a:solidFill>
            <a:schemeClr val="bg2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sz="1000" dirty="0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xmlns="" id="{B33B1EF4-36B4-4910-A573-BE3398DFA256}"/>
              </a:ext>
            </a:extLst>
          </p:cNvPr>
          <p:cNvSpPr/>
          <p:nvPr/>
        </p:nvSpPr>
        <p:spPr>
          <a:xfrm>
            <a:off x="5105400" y="3579108"/>
            <a:ext cx="1676400" cy="184823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บุรีรัมย์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xmlns="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rgbClr val="FFFFFF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rgbClr val="FFFFFF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3DA67E3B-1F52-4A3E-88D4-86FB835C6543}"/>
              </a:ext>
            </a:extLst>
          </p:cNvPr>
          <p:cNvSpPr/>
          <p:nvPr/>
        </p:nvSpPr>
        <p:spPr>
          <a:xfrm>
            <a:off x="76200" y="2013972"/>
            <a:ext cx="2743200" cy="139780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45626962-6E4C-4EF2-B13F-D720EC0E6C1E}"/>
              </a:ext>
            </a:extLst>
          </p:cNvPr>
          <p:cNvSpPr txBox="1"/>
          <p:nvPr/>
        </p:nvSpPr>
        <p:spPr>
          <a:xfrm>
            <a:off x="3928353" y="2084011"/>
            <a:ext cx="284178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u="sng" dirty="0"/>
              <a:t>ผ้าไหมมัดหมี่ซิ่นตีนแดงบุรีรัมย์</a:t>
            </a:r>
          </a:p>
          <a:p>
            <a:r>
              <a:rPr lang="th-TH" sz="600" dirty="0"/>
              <a:t>หมายถึง ผ้าไหมมัดหมี่ที่ทอประดิษฐ์ขึ้นให้เกิดลวดลายบนผืนผ้า โดยมีเส้นยืนและเส้นพุ่ง หัวซิ่นและตีนซิ่นเป็นสีแดง ทอลวดลายให้เด่นบนผืนผ้าด้วยการมัดหมี่และทอเรียงเส้นตามลวดลายสวยงาม เป็นผ้าเอกลักษณ์ท้องถิ่นชาวจังหวัดบุรีรัมย์ เป็นสินค้าสิ่งบ่งชี้ทางภูมิศาสตร์กับกรมทรัพย์สินทางปัญญา และกรมทรัพย์สินทางปัญญาได้ขึ้นทะเบียน  ตามเลขที่ </a:t>
            </a:r>
            <a:r>
              <a:rPr lang="th-TH" sz="600" dirty="0" err="1"/>
              <a:t>สช</a:t>
            </a:r>
            <a:r>
              <a:rPr lang="th-TH" sz="600" dirty="0"/>
              <a:t> 58100072 เมื่อวันที่ 2 สิงหาคม 2558 จนถึงปัจจุบันไม่มีผู้ผลิตและผู้ประกอบการค้ารายใดได้รับอนุญาตใช้ตราสินค้าสิ่งบ่งชี้ทางภูมิศาสตร์ ผู้ไหมมัดหมี่ซิ่นตีนแดงบุรีรัมย์ เมื่อวันที่27 เมษายน 2566 ได้มิติคณะกรรมการระดับจังหวัดภายใต้คณะกรรมการควบคุมตรวจสอบกระบวนการผลิตและจำหน่ายสินค้าสิ่งบ่งชี้ทางภูมิศาสตร์ไทย “ผ้าไหมมัดหมี่ซิ่นตีนแดงบุรีรัมย์” ผ่านแบบรายเดี่ยว 12 ราย และแบบกลุ่ม 9 กลุ่ม</a:t>
            </a:r>
            <a:r>
              <a:rPr lang="th-TH" sz="600" dirty="0" smtClean="0"/>
              <a:t> </a:t>
            </a:r>
            <a:endParaRPr lang="en-US" sz="600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97AA2DD-5D8A-45DF-9698-7E83FB3845CD}"/>
              </a:ext>
            </a:extLst>
          </p:cNvPr>
          <p:cNvSpPr txBox="1"/>
          <p:nvPr/>
        </p:nvSpPr>
        <p:spPr>
          <a:xfrm>
            <a:off x="50542" y="2022792"/>
            <a:ext cx="29097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cs typeface="+mj-cs"/>
              </a:rPr>
              <a:t>GPP</a:t>
            </a:r>
            <a:r>
              <a:rPr lang="th-TH" sz="1400" dirty="0">
                <a:cs typeface="+mj-cs"/>
              </a:rPr>
              <a:t> </a:t>
            </a:r>
            <a:r>
              <a:rPr lang="en-US" sz="1400" dirty="0" smtClean="0"/>
              <a:t>104,962</a:t>
            </a:r>
            <a:r>
              <a:rPr lang="en-US" sz="1400" dirty="0" smtClean="0">
                <a:cs typeface="+mj-cs"/>
              </a:rPr>
              <a:t> </a:t>
            </a:r>
            <a:r>
              <a:rPr lang="th-TH" sz="1400" dirty="0">
                <a:cs typeface="+mj-cs"/>
              </a:rPr>
              <a:t>ล้านบาท (ปี </a:t>
            </a:r>
            <a:r>
              <a:rPr lang="th-TH" sz="1400" dirty="0" smtClean="0">
                <a:cs typeface="+mj-cs"/>
              </a:rPr>
              <a:t>256</a:t>
            </a:r>
            <a:r>
              <a:rPr lang="th-TH" sz="1400" dirty="0">
                <a:cs typeface="+mj-cs"/>
              </a:rPr>
              <a:t>5</a:t>
            </a:r>
            <a:r>
              <a:rPr lang="th-TH" sz="1400" dirty="0" smtClean="0">
                <a:cs typeface="+mj-cs"/>
              </a:rPr>
              <a:t>)</a:t>
            </a:r>
            <a:endParaRPr lang="th-TH" sz="1400" dirty="0">
              <a:cs typeface="+mj-cs"/>
            </a:endParaRPr>
          </a:p>
          <a:p>
            <a:r>
              <a:rPr lang="th-TH" sz="1400" dirty="0">
                <a:cs typeface="+mj-cs"/>
              </a:rPr>
              <a:t>จำนวนประชากร </a:t>
            </a:r>
            <a:r>
              <a:rPr lang="th-TH" sz="1400" dirty="0" smtClean="0">
                <a:cs typeface="+mj-cs"/>
              </a:rPr>
              <a:t>815,093 </a:t>
            </a:r>
            <a:r>
              <a:rPr lang="th-TH" sz="1400" dirty="0">
                <a:cs typeface="+mj-cs"/>
              </a:rPr>
              <a:t>ครัวเรือน</a:t>
            </a:r>
            <a:br>
              <a:rPr lang="th-TH" sz="1400" dirty="0">
                <a:cs typeface="+mj-cs"/>
              </a:rPr>
            </a:br>
            <a:r>
              <a:rPr lang="th-TH" sz="1400" dirty="0">
                <a:cs typeface="+mj-cs"/>
              </a:rPr>
              <a:t>เป็นภาคการเกษตร</a:t>
            </a:r>
            <a:r>
              <a:rPr lang="en-US" sz="1400" dirty="0">
                <a:cs typeface="+mj-cs"/>
              </a:rPr>
              <a:t> </a:t>
            </a:r>
            <a:r>
              <a:rPr lang="en-US" sz="1400" dirty="0" smtClean="0">
                <a:cs typeface="+mj-cs"/>
              </a:rPr>
              <a:t>237,405 </a:t>
            </a:r>
            <a:r>
              <a:rPr lang="th-TH" sz="1400" dirty="0">
                <a:cs typeface="+mj-cs"/>
              </a:rPr>
              <a:t>ครัวเรือน </a:t>
            </a:r>
            <a:endParaRPr lang="en-US" sz="1400" b="1" dirty="0">
              <a:cs typeface="+mj-cs"/>
            </a:endParaRPr>
          </a:p>
          <a:p>
            <a:r>
              <a:rPr lang="th-TH" sz="1400" dirty="0">
                <a:cs typeface="+mj-cs"/>
              </a:rPr>
              <a:t>มีแรงงานภาคเกษตรกร </a:t>
            </a:r>
            <a:r>
              <a:rPr lang="th-TH" sz="1400" dirty="0" smtClean="0">
                <a:cs typeface="+mj-cs"/>
              </a:rPr>
              <a:t>689</a:t>
            </a:r>
            <a:r>
              <a:rPr lang="en-US" sz="1400" dirty="0" smtClean="0">
                <a:cs typeface="+mj-cs"/>
              </a:rPr>
              <a:t>,</a:t>
            </a:r>
            <a:r>
              <a:rPr lang="th-TH" sz="1400" dirty="0" smtClean="0">
                <a:cs typeface="+mj-cs"/>
              </a:rPr>
              <a:t>708</a:t>
            </a:r>
            <a:r>
              <a:rPr lang="en-US" sz="1400" dirty="0" smtClean="0">
                <a:cs typeface="+mj-cs"/>
              </a:rPr>
              <a:t> </a:t>
            </a:r>
            <a:r>
              <a:rPr lang="th-TH" sz="1400" dirty="0">
                <a:cs typeface="+mj-cs"/>
              </a:rPr>
              <a:t>คน</a:t>
            </a:r>
          </a:p>
          <a:p>
            <a:r>
              <a:rPr lang="th-TH" sz="1400" dirty="0"/>
              <a:t>ปริมาณน้ำภาพรวมจังหวัด </a:t>
            </a:r>
            <a:r>
              <a:rPr lang="th-TH" sz="1400" dirty="0" smtClean="0"/>
              <a:t>132</a:t>
            </a:r>
            <a:r>
              <a:rPr lang="en-US" sz="1400" dirty="0" smtClean="0"/>
              <a:t>,662 </a:t>
            </a:r>
            <a:r>
              <a:rPr lang="th-TH" sz="1400" dirty="0"/>
              <a:t>ล้าน ลบ.ม.</a:t>
            </a:r>
          </a:p>
          <a:p>
            <a:r>
              <a:rPr lang="th-TH" sz="1400" dirty="0"/>
              <a:t>ปริมาณน้ำฝน</a:t>
            </a:r>
            <a:r>
              <a:rPr lang="th-TH" sz="1400" dirty="0" smtClean="0"/>
              <a:t>สะสม</a:t>
            </a:r>
            <a:r>
              <a:rPr lang="en-US" sz="1400" dirty="0" smtClean="0"/>
              <a:t> 113,</a:t>
            </a:r>
            <a:r>
              <a:rPr lang="th-TH" sz="1400" dirty="0" smtClean="0"/>
              <a:t>259</a:t>
            </a:r>
            <a:r>
              <a:rPr lang="th-TH" sz="1400" dirty="0" smtClean="0"/>
              <a:t> </a:t>
            </a:r>
            <a:r>
              <a:rPr lang="th-TH" sz="1400" dirty="0"/>
              <a:t>ลบ.ม. </a:t>
            </a:r>
            <a:r>
              <a:rPr lang="th-TH" sz="1200" dirty="0"/>
              <a:t>(1 ม.ค.</a:t>
            </a:r>
            <a:r>
              <a:rPr lang="th-TH" sz="1200" dirty="0" smtClean="0"/>
              <a:t>6</a:t>
            </a:r>
            <a:r>
              <a:rPr lang="th-TH" sz="1200" dirty="0"/>
              <a:t>8</a:t>
            </a:r>
            <a:r>
              <a:rPr lang="en-US" sz="1200" dirty="0" smtClean="0"/>
              <a:t>-</a:t>
            </a:r>
            <a:r>
              <a:rPr lang="th-TH" sz="1200" dirty="0" smtClean="0"/>
              <a:t> </a:t>
            </a:r>
            <a:r>
              <a:rPr lang="th-TH" sz="1200" dirty="0" smtClean="0"/>
              <a:t>4 </a:t>
            </a:r>
            <a:r>
              <a:rPr lang="th-TH" sz="1200" dirty="0" err="1" smtClean="0"/>
              <a:t>ก.ค</a:t>
            </a:r>
            <a:r>
              <a:rPr lang="en-US" sz="1200" dirty="0" smtClean="0"/>
              <a:t>.</a:t>
            </a:r>
            <a:r>
              <a:rPr lang="en-US" sz="1200" dirty="0" smtClean="0"/>
              <a:t>68</a:t>
            </a:r>
            <a:r>
              <a:rPr lang="th-TH" sz="1200" dirty="0" smtClean="0"/>
              <a:t>)</a:t>
            </a:r>
            <a:endParaRPr lang="th-TH" sz="14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C9CD065D-6DF9-43A0-A469-A33B8C7A14F1}"/>
              </a:ext>
            </a:extLst>
          </p:cNvPr>
          <p:cNvSpPr/>
          <p:nvPr/>
        </p:nvSpPr>
        <p:spPr>
          <a:xfrm>
            <a:off x="3048000" y="1905000"/>
            <a:ext cx="1524000" cy="2286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solidFill>
                  <a:schemeClr val="bg1"/>
                </a:solidFill>
              </a:rPr>
              <a:t>สินค้าเด่น/</a:t>
            </a:r>
            <a:r>
              <a:rPr lang="en-US" sz="1400" dirty="0">
                <a:solidFill>
                  <a:schemeClr val="bg1"/>
                </a:solidFill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xmlns="" id="{D54A3FD6-1F20-49F0-88D7-9974646C20EE}"/>
              </a:ext>
            </a:extLst>
          </p:cNvPr>
          <p:cNvSpPr/>
          <p:nvPr/>
        </p:nvSpPr>
        <p:spPr>
          <a:xfrm>
            <a:off x="76200" y="5502910"/>
            <a:ext cx="2209800" cy="4343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xmlns="" id="{6041CDDF-2729-48B3-9A24-C255B54BCE3A}"/>
              </a:ext>
            </a:extLst>
          </p:cNvPr>
          <p:cNvSpPr/>
          <p:nvPr/>
        </p:nvSpPr>
        <p:spPr>
          <a:xfrm>
            <a:off x="2339340" y="5448042"/>
            <a:ext cx="4419600" cy="1905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xmlns="" id="{3E4C2232-D082-44C4-BE05-CFE924E92A90}"/>
              </a:ext>
            </a:extLst>
          </p:cNvPr>
          <p:cNvSpPr/>
          <p:nvPr/>
        </p:nvSpPr>
        <p:spPr>
          <a:xfrm>
            <a:off x="2362200" y="7467600"/>
            <a:ext cx="4419600" cy="2362200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xmlns="" id="{CC03C469-1A3D-4CD5-A69C-2962B9CBE979}"/>
              </a:ext>
            </a:extLst>
          </p:cNvPr>
          <p:cNvSpPr/>
          <p:nvPr/>
        </p:nvSpPr>
        <p:spPr>
          <a:xfrm>
            <a:off x="2433955" y="7498080"/>
            <a:ext cx="4271645" cy="1036320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 </a:t>
            </a:r>
            <a:r>
              <a:rPr lang="en-US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Function </a:t>
            </a: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มีภารกิจสำคัญ คือ </a:t>
            </a:r>
            <a:endParaRPr lang="en-US" sz="110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 smtClean="0"/>
              <a:t>โครงการ </a:t>
            </a:r>
            <a:r>
              <a:rPr lang="th-TH" sz="1100" dirty="0"/>
              <a:t>ส่งเสริมการผลิต การแปรรูป การตลาดสินค้าเกษตรปลอดภัย </a:t>
            </a:r>
            <a:endParaRPr lang="th-TH" sz="1100" dirty="0" smtClean="0"/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โครงการควบคุม ป้องกัน โรคระบาดสัตว์ </a:t>
            </a:r>
            <a:endParaRPr lang="th-TH" sz="1100" dirty="0" smtClean="0"/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โครงการส่งเสริมการพัฒนาอาชีพ เพื่อแก้ปัญหาที่ดินทำกินของเกษตรกร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โครงการยกระดับสถาบันเกษตรกรให้เป็นผู้ประกอบการธุรกิจเกษตร </a:t>
            </a:r>
            <a:endParaRPr lang="en-US" sz="1100" u="none" strike="noStrike" kern="0" spc="0" dirty="0">
              <a:ln>
                <a:noFill/>
              </a:ln>
              <a:solidFill>
                <a:srgbClr val="FF0000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xmlns="" id="{1E587433-8162-4057-B892-C591BE9EC51C}"/>
              </a:ext>
            </a:extLst>
          </p:cNvPr>
          <p:cNvSpPr/>
          <p:nvPr/>
        </p:nvSpPr>
        <p:spPr>
          <a:xfrm>
            <a:off x="2434157" y="8564880"/>
            <a:ext cx="4269376" cy="1248028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endParaRPr lang="th-TH" sz="1100" b="1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 คือ</a:t>
            </a:r>
            <a:r>
              <a:rPr lang="th-TH" sz="1100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</a:t>
            </a:r>
            <a:endParaRPr lang="en-US" sz="110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 ส่งเสริมการผลิต การแปรรูป การตลาดสินค้าเกษตร</a:t>
            </a:r>
            <a:r>
              <a:rPr lang="th-TH" sz="1100" dirty="0" smtClean="0"/>
              <a:t>ปลอดภัย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 smtClean="0"/>
              <a:t>โครงการ</a:t>
            </a:r>
            <a:r>
              <a:rPr lang="th-TH" sz="1100" dirty="0"/>
              <a:t>กิจกรรมพัฒนาเกษตรกรผู้เลี้ยงแพะ แกะ สู่มาตรบาน </a:t>
            </a:r>
            <a:r>
              <a:rPr lang="en-US" sz="1100" dirty="0"/>
              <a:t>GFM </a:t>
            </a:r>
            <a:endParaRPr lang="th-TH" sz="1100" dirty="0" smtClean="0"/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 smtClean="0"/>
              <a:t>โครงการ</a:t>
            </a:r>
            <a:r>
              <a:rPr lang="th-TH" sz="1100" dirty="0"/>
              <a:t>ปรับระบบการเลี้ยงสัตว์ปีกหลังบ้าน เพื่อยกระดับสู่มาตรฐานอาหารปลอดภัย</a:t>
            </a:r>
            <a:endParaRPr lang="th-TH" sz="1100" kern="0" dirty="0">
              <a:solidFill>
                <a:srgbClr val="FF0000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โครงการส่งเสริมการเพิ่มศักยภาพการผลิตโค</a:t>
            </a:r>
            <a:r>
              <a:rPr lang="th-TH" sz="1100" dirty="0" smtClean="0"/>
              <a:t>เนื้อ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โครงการพัฒนานวัตกรรมเกษตรและอาหารปลอดภัย กลุ่มนครชัยบุรินทร์</a:t>
            </a:r>
            <a:endParaRPr lang="en-US" sz="1100" strike="noStrike" kern="0" spc="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xmlns="" id="{1F6898A9-FFBD-4395-AB39-8D6701CF83C6}"/>
              </a:ext>
            </a:extLst>
          </p:cNvPr>
          <p:cNvSpPr/>
          <p:nvPr/>
        </p:nvSpPr>
        <p:spPr>
          <a:xfrm>
            <a:off x="152400" y="5600065"/>
            <a:ext cx="2057400" cy="191135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graphicFrame>
        <p:nvGraphicFramePr>
          <p:cNvPr id="47" name="แผนภูมิ 1">
            <a:extLst>
              <a:ext uri="{FF2B5EF4-FFF2-40B4-BE49-F238E27FC236}">
                <a16:creationId xmlns:a16="http://schemas.microsoft.com/office/drawing/2014/main" xmlns="" id="{00000000-0008-0000-03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3458542"/>
              </p:ext>
            </p:extLst>
          </p:nvPr>
        </p:nvGraphicFramePr>
        <p:xfrm>
          <a:off x="365125" y="5791200"/>
          <a:ext cx="1631950" cy="1194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BFC22990-DFEE-4E28-A7D2-A3DD85429565}"/>
              </a:ext>
            </a:extLst>
          </p:cNvPr>
          <p:cNvSpPr txBox="1"/>
          <p:nvPr/>
        </p:nvSpPr>
        <p:spPr>
          <a:xfrm>
            <a:off x="75780" y="5791200"/>
            <a:ext cx="21801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u="sng" dirty="0"/>
              <a:t>เกษตรอินทรีย์</a:t>
            </a:r>
            <a:r>
              <a:rPr lang="th-TH" sz="1100" b="1" dirty="0"/>
              <a:t/>
            </a:r>
            <a:br>
              <a:rPr lang="th-TH" sz="1100" b="1" dirty="0"/>
            </a:br>
            <a:r>
              <a:rPr lang="th-TH" sz="1100" dirty="0"/>
              <a:t>- ข้าว รับรองแล้ว เกษตรกร </a:t>
            </a:r>
            <a:r>
              <a:rPr lang="th-TH" sz="1100" dirty="0" smtClean="0"/>
              <a:t>1</a:t>
            </a:r>
            <a:r>
              <a:rPr lang="en-US" sz="1100" dirty="0" smtClean="0"/>
              <a:t>,</a:t>
            </a:r>
            <a:r>
              <a:rPr lang="th-TH" sz="1100" dirty="0" smtClean="0"/>
              <a:t>969/2</a:t>
            </a:r>
            <a:r>
              <a:rPr lang="en-US" sz="1100" dirty="0" smtClean="0"/>
              <a:t>,</a:t>
            </a:r>
            <a:r>
              <a:rPr lang="th-TH" sz="1100" dirty="0" smtClean="0"/>
              <a:t>524 </a:t>
            </a:r>
            <a:r>
              <a:rPr lang="th-TH" sz="1100" dirty="0"/>
              <a:t>ราย/แปลง </a:t>
            </a:r>
            <a:br>
              <a:rPr lang="th-TH" sz="1100" dirty="0"/>
            </a:br>
            <a:r>
              <a:rPr lang="th-TH" sz="1100" dirty="0"/>
              <a:t>  พื้นที่ </a:t>
            </a:r>
            <a:r>
              <a:rPr lang="th-TH" sz="1100" dirty="0" smtClean="0"/>
              <a:t>21</a:t>
            </a:r>
            <a:r>
              <a:rPr lang="en-US" sz="1100" dirty="0" smtClean="0"/>
              <a:t>,</a:t>
            </a:r>
            <a:r>
              <a:rPr lang="th-TH" sz="1100" dirty="0" smtClean="0"/>
              <a:t>543.25ไร่  </a:t>
            </a:r>
            <a:endParaRPr lang="th-TH" sz="1100" dirty="0"/>
          </a:p>
          <a:p>
            <a:r>
              <a:rPr lang="th-TH" sz="1100" dirty="0"/>
              <a:t>- พืช รับรองแล้ว เกษตรกร </a:t>
            </a:r>
            <a:r>
              <a:rPr lang="th-TH" sz="1100" dirty="0" smtClean="0"/>
              <a:t>183 ราย</a:t>
            </a:r>
            <a:r>
              <a:rPr lang="th-TH" sz="1100" dirty="0"/>
              <a:t>/แปลง </a:t>
            </a:r>
            <a:br>
              <a:rPr lang="th-TH" sz="1100" dirty="0"/>
            </a:br>
            <a:r>
              <a:rPr lang="th-TH" sz="1100" dirty="0"/>
              <a:t>  พื้นที่ </a:t>
            </a:r>
            <a:r>
              <a:rPr lang="th-TH" sz="1100" dirty="0" smtClean="0"/>
              <a:t>242.258ไร่ </a:t>
            </a:r>
            <a:endParaRPr lang="th-TH" sz="11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BFC22990-DFEE-4E28-A7D2-A3DD85429565}"/>
              </a:ext>
            </a:extLst>
          </p:cNvPr>
          <p:cNvSpPr txBox="1"/>
          <p:nvPr/>
        </p:nvSpPr>
        <p:spPr>
          <a:xfrm>
            <a:off x="75780" y="6797433"/>
            <a:ext cx="23304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u="sng" dirty="0"/>
              <a:t>GAP</a:t>
            </a:r>
          </a:p>
          <a:p>
            <a:r>
              <a:rPr lang="th-TH" sz="1100" dirty="0" smtClean="0"/>
              <a:t>- ด้าน</a:t>
            </a:r>
            <a:r>
              <a:rPr lang="th-TH" sz="1100" dirty="0"/>
              <a:t>พืชและด้านข้าว เกษตรกร </a:t>
            </a:r>
            <a:r>
              <a:rPr lang="th-TH" sz="1100" dirty="0" smtClean="0"/>
              <a:t>1</a:t>
            </a:r>
            <a:r>
              <a:rPr lang="en-US" sz="1100" dirty="0" smtClean="0"/>
              <a:t>,</a:t>
            </a:r>
            <a:r>
              <a:rPr lang="th-TH" sz="1100" dirty="0" smtClean="0"/>
              <a:t>368/1</a:t>
            </a:r>
            <a:r>
              <a:rPr lang="en-US" sz="1100" dirty="0" smtClean="0"/>
              <a:t>,</a:t>
            </a:r>
            <a:r>
              <a:rPr lang="th-TH" sz="1100" dirty="0" smtClean="0"/>
              <a:t>379 ราย/แปลง </a:t>
            </a:r>
            <a:r>
              <a:rPr lang="th-TH" sz="1100" dirty="0"/>
              <a:t/>
            </a:r>
            <a:br>
              <a:rPr lang="th-TH" sz="1100" dirty="0"/>
            </a:br>
            <a:r>
              <a:rPr lang="th-TH" sz="1100" dirty="0"/>
              <a:t>  พื้นที่ </a:t>
            </a:r>
            <a:r>
              <a:rPr lang="th-TH" sz="1100" dirty="0" smtClean="0"/>
              <a:t>3</a:t>
            </a:r>
            <a:r>
              <a:rPr lang="en-US" sz="1100" smtClean="0"/>
              <a:t>,</a:t>
            </a:r>
            <a:r>
              <a:rPr lang="th-TH" sz="1100" smtClean="0"/>
              <a:t>652.19 </a:t>
            </a:r>
            <a:r>
              <a:rPr lang="th-TH" sz="1100" dirty="0" smtClean="0"/>
              <a:t>ไร่</a:t>
            </a:r>
          </a:p>
          <a:p>
            <a:r>
              <a:rPr lang="th-TH" sz="1100" dirty="0" smtClean="0"/>
              <a:t>- ประมง 20 ฟาร์ม</a:t>
            </a:r>
            <a:r>
              <a:rPr lang="th-TH" sz="1100" dirty="0"/>
              <a:t/>
            </a:r>
            <a:br>
              <a:rPr lang="th-TH" sz="1100" dirty="0"/>
            </a:br>
            <a:r>
              <a:rPr lang="th-TH" sz="1100" dirty="0"/>
              <a:t>- ปศุสัตว์ </a:t>
            </a:r>
            <a:r>
              <a:rPr lang="th-TH" sz="1100" dirty="0" smtClean="0"/>
              <a:t>248 </a:t>
            </a:r>
            <a:r>
              <a:rPr lang="th-TH" sz="1100" dirty="0"/>
              <a:t>ฟาร์ม </a:t>
            </a:r>
            <a:endParaRPr lang="th-TH" sz="1100" dirty="0" smtClean="0"/>
          </a:p>
          <a:p>
            <a:r>
              <a:rPr lang="th-TH" sz="1100" dirty="0" smtClean="0"/>
              <a:t>- หม่อนไหม 55 แปลง พื้นที่ 52.3 ไร่</a:t>
            </a:r>
            <a:endParaRPr lang="th-TH" sz="1100" dirty="0"/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xmlns="" id="{366BAB66-BAAD-4520-A159-707A0107661D}"/>
              </a:ext>
            </a:extLst>
          </p:cNvPr>
          <p:cNvSpPr/>
          <p:nvPr/>
        </p:nvSpPr>
        <p:spPr>
          <a:xfrm>
            <a:off x="2518900" y="6918960"/>
            <a:ext cx="4114800" cy="350520"/>
          </a:xfrm>
          <a:prstGeom prst="rect">
            <a:avLst/>
          </a:prstGeom>
          <a:solidFill>
            <a:srgbClr val="5C5C5C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ปี</a:t>
            </a:r>
            <a:r>
              <a:rPr lang="en-US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</a:t>
            </a:r>
            <a:r>
              <a:rPr lang="en-US" sz="1400" dirty="0" smtClean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68 </a:t>
            </a:r>
            <a:r>
              <a:rPr lang="th-TH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มีงบประมาณเพื่อการพัฒนาการเกษตร รวม 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</a:t>
            </a:r>
            <a:r>
              <a:rPr lang="th-TH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1</a:t>
            </a:r>
            <a:r>
              <a:rPr lang="en-US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,</a:t>
            </a:r>
            <a:r>
              <a:rPr lang="th-TH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166</a:t>
            </a:r>
            <a:r>
              <a:rPr lang="en-US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,</a:t>
            </a:r>
            <a:r>
              <a:rPr lang="th-TH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807</a:t>
            </a:r>
            <a:r>
              <a:rPr lang="en-US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,</a:t>
            </a:r>
            <a:r>
              <a:rPr lang="th-TH" sz="1400" b="1" dirty="0" smtClean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212 </a:t>
            </a:r>
            <a:r>
              <a:rPr lang="th-TH" sz="1400" dirty="0" smtClean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บาท</a:t>
            </a:r>
            <a:endParaRPr lang="en-US" sz="1400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F6898A9-FFBD-4395-AB39-8D6701CF83C6}"/>
              </a:ext>
            </a:extLst>
          </p:cNvPr>
          <p:cNvSpPr/>
          <p:nvPr/>
        </p:nvSpPr>
        <p:spPr>
          <a:xfrm>
            <a:off x="133350" y="8016240"/>
            <a:ext cx="2057400" cy="213483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20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751" y="8230483"/>
            <a:ext cx="22679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-114300">
              <a:buFont typeface="Arial" panose="020B0604020202020204" pitchFamily="34" charset="0"/>
              <a:buChar char="•"/>
            </a:pPr>
            <a:r>
              <a:rPr lang="th-TH" sz="1100" b="1" u="sng" dirty="0"/>
              <a:t>พื้นที่ภัยแล้ง</a:t>
            </a:r>
            <a:r>
              <a:rPr lang="en-US" sz="1100" b="1" dirty="0"/>
              <a:t>  </a:t>
            </a:r>
            <a:r>
              <a:rPr lang="th-TH" sz="1100" dirty="0" smtClean="0"/>
              <a:t>13,329 ราย </a:t>
            </a:r>
            <a:r>
              <a:rPr lang="th-TH" sz="1100" dirty="0"/>
              <a:t>(ผ่านประชาคมแล้ว) วงเงิน</a:t>
            </a:r>
            <a:r>
              <a:rPr lang="th-TH" sz="1100" dirty="0" smtClean="0"/>
              <a:t>ช่วยเหลือ 162,604,925 ล้าน</a:t>
            </a:r>
            <a:r>
              <a:rPr lang="th-TH" sz="1100" dirty="0"/>
              <a:t>บาท </a:t>
            </a:r>
            <a:br>
              <a:rPr lang="th-TH" sz="1100" dirty="0"/>
            </a:br>
            <a:r>
              <a:rPr lang="th-TH" sz="1100" b="1" u="sng" dirty="0"/>
              <a:t>พื้นที่อุทกภัย </a:t>
            </a:r>
            <a:r>
              <a:rPr lang="th-TH" sz="1100" b="1" dirty="0"/>
              <a:t> </a:t>
            </a:r>
            <a:r>
              <a:rPr lang="th-TH" sz="1100" dirty="0" smtClean="0"/>
              <a:t>548 ราย </a:t>
            </a:r>
            <a:r>
              <a:rPr lang="th-TH" sz="1100" dirty="0"/>
              <a:t>วงเงิน</a:t>
            </a:r>
            <a:r>
              <a:rPr lang="th-TH" sz="1100" dirty="0" smtClean="0"/>
              <a:t>ช่วยเหลือ 3,972,840ล้าน</a:t>
            </a:r>
            <a:r>
              <a:rPr lang="th-TH" sz="1100" dirty="0"/>
              <a:t>บาท </a:t>
            </a:r>
            <a:endParaRPr lang="th-TH" sz="1100" dirty="0" smtClean="0"/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th-TH" sz="1100" b="1" u="sng" dirty="0" smtClean="0"/>
              <a:t>ภัยด้านพืช</a:t>
            </a:r>
            <a:r>
              <a:rPr lang="th-TH" sz="1100" b="1" dirty="0" smtClean="0"/>
              <a:t>      ......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th-TH" sz="1100" b="1" dirty="0" smtClean="0"/>
              <a:t>พื้นที่คาดว่าเสียหายทุกพืช .......</a:t>
            </a:r>
            <a:endParaRPr lang="th-TH" sz="110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1F6898A9-FFBD-4395-AB39-8D6701CF83C6}"/>
              </a:ext>
            </a:extLst>
          </p:cNvPr>
          <p:cNvSpPr/>
          <p:nvPr/>
        </p:nvSpPr>
        <p:spPr>
          <a:xfrm>
            <a:off x="304829" y="1659173"/>
            <a:ext cx="1669010" cy="1524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พื้นที่เกษตรกรรมรวม </a:t>
            </a:r>
            <a:r>
              <a:rPr lang="th-TH" sz="1200" dirty="0"/>
              <a:t>4,565,079</a:t>
            </a:r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ไร่</a:t>
            </a:r>
            <a:endParaRPr lang="en-US" sz="120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484" b="73438" l="53148" r="67204"/>
                    </a14:imgEffect>
                  </a14:imgLayer>
                </a14:imgProps>
              </a:ext>
            </a:extLst>
          </a:blip>
          <a:srcRect l="52928" t="44793" r="32431" b="26041"/>
          <a:stretch/>
        </p:blipFill>
        <p:spPr>
          <a:xfrm>
            <a:off x="3174901" y="2133600"/>
            <a:ext cx="550463" cy="683448"/>
          </a:xfrm>
          <a:prstGeom prst="rect">
            <a:avLst/>
          </a:prstGeom>
        </p:spPr>
      </p:pic>
      <p:graphicFrame>
        <p:nvGraphicFramePr>
          <p:cNvPr id="39" name="Chart 42">
            <a:extLst>
              <a:ext uri="{FF2B5EF4-FFF2-40B4-BE49-F238E27FC236}">
                <a16:creationId xmlns:a16="http://schemas.microsoft.com/office/drawing/2014/main" xmlns="" id="{285C0C3F-C452-4C72-9549-9774B78755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8822626"/>
              </p:ext>
            </p:extLst>
          </p:nvPr>
        </p:nvGraphicFramePr>
        <p:xfrm>
          <a:off x="2382358" y="5577205"/>
          <a:ext cx="4283075" cy="1566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3" name="Chart 13"/>
          <p:cNvGraphicFramePr/>
          <p:nvPr>
            <p:extLst>
              <p:ext uri="{D42A27DB-BD31-4B8C-83A1-F6EECF244321}">
                <p14:modId xmlns:p14="http://schemas.microsoft.com/office/powerpoint/2010/main" val="2339167183"/>
              </p:ext>
            </p:extLst>
          </p:nvPr>
        </p:nvGraphicFramePr>
        <p:xfrm>
          <a:off x="60296" y="3475035"/>
          <a:ext cx="1569575" cy="1554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44" name="Chart 13"/>
          <p:cNvGraphicFramePr/>
          <p:nvPr>
            <p:extLst>
              <p:ext uri="{D42A27DB-BD31-4B8C-83A1-F6EECF244321}">
                <p14:modId xmlns:p14="http://schemas.microsoft.com/office/powerpoint/2010/main" val="1992802519"/>
              </p:ext>
            </p:extLst>
          </p:nvPr>
        </p:nvGraphicFramePr>
        <p:xfrm>
          <a:off x="1721975" y="3462731"/>
          <a:ext cx="1513004" cy="1554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3"/>
          <p:cNvGraphicFramePr/>
          <p:nvPr>
            <p:extLst>
              <p:ext uri="{D42A27DB-BD31-4B8C-83A1-F6EECF244321}">
                <p14:modId xmlns:p14="http://schemas.microsoft.com/office/powerpoint/2010/main" val="3750267932"/>
              </p:ext>
            </p:extLst>
          </p:nvPr>
        </p:nvGraphicFramePr>
        <p:xfrm>
          <a:off x="3386033" y="3606382"/>
          <a:ext cx="1553672" cy="1407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6" name="Chart 21"/>
          <p:cNvGraphicFramePr/>
          <p:nvPr>
            <p:extLst>
              <p:ext uri="{D42A27DB-BD31-4B8C-83A1-F6EECF244321}">
                <p14:modId xmlns:p14="http://schemas.microsoft.com/office/powerpoint/2010/main" val="3636840466"/>
              </p:ext>
            </p:extLst>
          </p:nvPr>
        </p:nvGraphicFramePr>
        <p:xfrm>
          <a:off x="37847" y="-20540"/>
          <a:ext cx="2667000" cy="1838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51" name="Chart 17"/>
          <p:cNvGraphicFramePr/>
          <p:nvPr>
            <p:extLst>
              <p:ext uri="{D42A27DB-BD31-4B8C-83A1-F6EECF244321}">
                <p14:modId xmlns:p14="http://schemas.microsoft.com/office/powerpoint/2010/main" val="1958804912"/>
              </p:ext>
            </p:extLst>
          </p:nvPr>
        </p:nvGraphicFramePr>
        <p:xfrm>
          <a:off x="2306472" y="58342"/>
          <a:ext cx="2425700" cy="1909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52" name="Chart 36"/>
          <p:cNvGraphicFramePr/>
          <p:nvPr>
            <p:extLst>
              <p:ext uri="{D42A27DB-BD31-4B8C-83A1-F6EECF244321}">
                <p14:modId xmlns:p14="http://schemas.microsoft.com/office/powerpoint/2010/main" val="2849790339"/>
              </p:ext>
            </p:extLst>
          </p:nvPr>
        </p:nvGraphicFramePr>
        <p:xfrm>
          <a:off x="4876800" y="76200"/>
          <a:ext cx="2428783" cy="182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9C148FC-F4A4-4CF8-9301-17D4777B79A6}"/>
              </a:ext>
            </a:extLst>
          </p:cNvPr>
          <p:cNvSpPr txBox="1"/>
          <p:nvPr/>
        </p:nvSpPr>
        <p:spPr>
          <a:xfrm>
            <a:off x="5965803" y="5948690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หน่วย</a:t>
            </a: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th-TH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บาท</a:t>
            </a:r>
          </a:p>
        </p:txBody>
      </p:sp>
      <p:sp>
        <p:nvSpPr>
          <p:cNvPr id="3" name="TextBox 34">
            <a:extLst>
              <a:ext uri="{FF2B5EF4-FFF2-40B4-BE49-F238E27FC236}">
                <a16:creationId xmlns:a16="http://schemas.microsoft.com/office/drawing/2014/main" xmlns="" id="{AFAC8DB3-E78D-1E58-47F2-73A7C3032F45}"/>
              </a:ext>
            </a:extLst>
          </p:cNvPr>
          <p:cNvSpPr txBox="1"/>
          <p:nvPr/>
        </p:nvSpPr>
        <p:spPr>
          <a:xfrm>
            <a:off x="3963867" y="2775683"/>
            <a:ext cx="284178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0" i="0" u="sng" dirty="0">
                <a:effectLst/>
                <a:latin typeface="C-Font-Article-Light"/>
              </a:rPr>
              <a:t>ข้าวหอมมะลิดินภูเขาไฟบุรีรัมย์ </a:t>
            </a:r>
            <a:endParaRPr lang="en-US" sz="1000" b="0" i="0" u="sng" dirty="0">
              <a:effectLst/>
              <a:latin typeface="C-Font-Article-Light"/>
            </a:endParaRPr>
          </a:p>
          <a:p>
            <a:r>
              <a:rPr lang="th-TH" sz="700" b="0" i="0" dirty="0" smtClean="0">
                <a:solidFill>
                  <a:srgbClr val="333333"/>
                </a:solidFill>
                <a:effectLst/>
                <a:latin typeface="C-Font-Article-Light"/>
              </a:rPr>
              <a:t>เป็นข้าวเปลือก ข้าวกล้อง และข้าวขาว ที่แปรรูปมาจากข้าวหอมมะลิพันธุ์ข้าวขาวดอกมะลิ 105 และพันธุ์ </a:t>
            </a:r>
            <a:r>
              <a:rPr lang="th-TH" sz="700" b="0" i="0" dirty="0" err="1" smtClean="0">
                <a:solidFill>
                  <a:srgbClr val="333333"/>
                </a:solidFill>
                <a:effectLst/>
                <a:latin typeface="C-Font-Article-Light"/>
              </a:rPr>
              <a:t>กข</a:t>
            </a:r>
            <a:r>
              <a:rPr lang="th-TH" sz="700" b="0" i="0" dirty="0" smtClean="0">
                <a:solidFill>
                  <a:srgbClr val="333333"/>
                </a:solidFill>
                <a:effectLst/>
                <a:latin typeface="C-Font-Article-Light"/>
              </a:rPr>
              <a:t> 15 ปลูกในฤดูนาปี บนพื้นที่ที่มีแร่ธาตุจากดินภูเขาไฟบุรีรัมย์ซึ่งเป็นลักษณะเฉพาะ ทำให้เมล็ดข้าวเรียวยาวเลื่อมมัน มีท้องไข่น้อย เมื่อหุงสุกจะเหนียวนุ่มไม่แข็งกระด้าง” ปี 2564 </a:t>
            </a:r>
            <a:r>
              <a:rPr lang="th-TH" sz="700" dirty="0" smtClean="0"/>
              <a:t>เกษตรกรได้รับการรับรอง 733 ราย พื้นที่ 5,758 ไร่ และในปีการผลิต 2565 มีเกษตรกรได้รับการรับรอง 1,095 ราย พื้นที่ 10,193 ไร่ </a:t>
            </a:r>
            <a:r>
              <a:rPr lang="th-TH" sz="700" dirty="0"/>
              <a:t>พื้นที่ 10,193 ไร่ และ ปีการผลิต 2566 มีเกษตรกรได้รับรับรอง 1,145 ราย (จำนวน 29 กลุ่ม)  พื้นที่ 9,945 ไร่</a:t>
            </a:r>
            <a:endParaRPr lang="en-US" sz="700" dirty="0"/>
          </a:p>
          <a:p>
            <a:endParaRPr lang="en-US" sz="800" dirty="0" smtClean="0"/>
          </a:p>
          <a:p>
            <a:endParaRPr lang="en-US" sz="9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“ข้าวหอมมะลิดินภูเขาไฟบุรีรัมย์” มีเอกลักษณ์ ไม่ธรรมดา จนคว้า GI">
            <a:extLst>
              <a:ext uri="{FF2B5EF4-FFF2-40B4-BE49-F238E27FC236}">
                <a16:creationId xmlns:a16="http://schemas.microsoft.com/office/drawing/2014/main" xmlns="" id="{C48D231F-2BB3-BADE-255C-F4BBED20A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261" y="2882701"/>
            <a:ext cx="869742" cy="58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2208</TotalTime>
  <Words>586</Words>
  <Application>Microsoft Office PowerPoint</Application>
  <PresentationFormat>กระดาษ A4 (210x297 มม.)</PresentationFormat>
  <Paragraphs>65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10" baseType="lpstr">
      <vt:lpstr>Arial Unicode MS</vt:lpstr>
      <vt:lpstr>Arial</vt:lpstr>
      <vt:lpstr>Calibri</vt:lpstr>
      <vt:lpstr>C-Font-Article-Light</vt:lpstr>
      <vt:lpstr>Cordia New</vt:lpstr>
      <vt:lpstr>Helvetica Neue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User</cp:lastModifiedBy>
  <cp:revision>178</cp:revision>
  <cp:lastPrinted>2020-05-29T08:20:32Z</cp:lastPrinted>
  <dcterms:created xsi:type="dcterms:W3CDTF">2019-07-31T14:04:36Z</dcterms:created>
  <dcterms:modified xsi:type="dcterms:W3CDTF">2025-07-07T01:58:04Z</dcterms:modified>
</cp:coreProperties>
</file>