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2.xml" ContentType="application/vnd.openxmlformats-officedocument.themeOverr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3.xml" ContentType="application/vnd.openxmlformats-officedocument.themeOverr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4.xml" ContentType="application/vnd.openxmlformats-officedocument.themeOverride+xml"/>
  <Override PartName="/ppt/charts/chart6.xml" ContentType="application/vnd.openxmlformats-officedocument.drawingml.chart+xml"/>
  <Override PartName="/ppt/theme/themeOverride5.xml" ContentType="application/vnd.openxmlformats-officedocument.themeOverride+xml"/>
  <Override PartName="/ppt/charts/chart7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theme/themeOverride6.xml" ContentType="application/vnd.openxmlformats-officedocument.themeOverride+xml"/>
  <Override PartName="/ppt/charts/chart8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theme/themeOverride7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9906000" type="A4"/>
  <p:notesSz cx="7053263" cy="93091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74747"/>
    <a:srgbClr val="999999"/>
    <a:srgbClr val="93E3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howGuides="1">
      <p:cViewPr varScale="1">
        <p:scale>
          <a:sx n="49" d="100"/>
          <a:sy n="49" d="100"/>
        </p:scale>
        <p:origin x="2274" y="4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thitaphat_it\Downloads\&#3649;&#3612;&#3609;&#3616;&#3641;&#3617;&#3636;&#3611;&#3619;&#3632;&#3592;&#3623;&#3610;&#3588;&#3637;&#3619;&#3637;&#3586;&#3633;&#3609;&#3608;&#3660;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Worksheet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package" Target="../embeddings/Microsoft_Excel_Worksheet1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package" Target="../embeddings/Microsoft_Excel_Worksheet2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package" Target="../embeddings/Microsoft_Excel_Worksheet3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4.xlsx"/><Relationship Id="rId1" Type="http://schemas.openxmlformats.org/officeDocument/2006/relationships/themeOverride" Target="../theme/themeOverride5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6.xml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package" Target="../embeddings/Microsoft_Excel_Worksheet5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7.xml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package" Target="../embeddings/Microsoft_Excel_Worksheet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7941328126431397"/>
          <c:y val="0.28951413854544727"/>
          <c:w val="0.49435869516852199"/>
          <c:h val="0.67522815868576025"/>
        </c:manualLayout>
      </c:layout>
      <c:doughnutChart>
        <c:varyColors val="1"/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1089591006461481"/>
          <c:y val="0.1554391875287631"/>
          <c:w val="0.59726097286184121"/>
          <c:h val="0.6734854357353686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2.3721275018532245E-2"/>
                  <c:y val="-7.3794348515020154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197" b="0" i="0" u="none" strike="noStrike" kern="1200" baseline="0">
                        <a:solidFill>
                          <a:srgbClr val="777C84">
                            <a:lumMod val="50000"/>
                          </a:srgb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197" b="0" i="0" u="none" strike="noStrike" kern="1200" baseline="0" dirty="0">
                        <a:solidFill>
                          <a:srgbClr val="777C84">
                            <a:lumMod val="50000"/>
                          </a:srgbClr>
                        </a:solidFill>
                      </a:rPr>
                      <a:t>956,152,003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197" b="0" i="0" u="none" strike="noStrike" kern="1200" baseline="0">
                      <a:solidFill>
                        <a:srgbClr val="777C84">
                          <a:lumMod val="50000"/>
                        </a:srgb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D5F4-4889-9E82-3444EB19E544}"/>
                </c:ext>
              </c:extLst>
            </c:dLbl>
            <c:dLbl>
              <c:idx val="1"/>
              <c:layout>
                <c:manualLayout>
                  <c:x val="2.9651593773165306E-2"/>
                  <c:y val="-1.5485642541506679E-2"/>
                </c:manualLayout>
              </c:layout>
              <c:tx>
                <c:rich>
                  <a:bodyPr/>
                  <a:lstStyle/>
                  <a:p>
                    <a:r>
                      <a:rPr lang="en-US" sz="1197" b="0" i="0" u="none" strike="noStrike" kern="1200" baseline="0" dirty="0">
                        <a:solidFill>
                          <a:srgbClr val="777C84">
                            <a:lumMod val="50000"/>
                          </a:srgbClr>
                        </a:solidFill>
                      </a:rPr>
                      <a:t>191,939,651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8BFF-40FE-8FAD-BEB8C0638F9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accent6">
                        <a:lumMod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งบจังหวัด/กลุ่มจังหวัด</c:v>
                </c:pt>
              </c:strCache>
            </c:strRef>
          </c:cat>
          <c:val>
            <c:numRef>
              <c:f>Sheet1!$B$2:$B$3</c:f>
              <c:numCache>
                <c:formatCode>_(* #,##0_);_(* \(#,##0\);_(* "-"??_);_(@_)</c:formatCode>
                <c:ptCount val="2"/>
                <c:pt idx="0">
                  <c:v>95652003</c:v>
                </c:pt>
                <c:pt idx="1">
                  <c:v>191939651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D36-4FFF-B489-C18D36872F9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4.1512231282431325E-2"/>
                  <c:y val="1.5485642541506641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956,152,003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D5F4-4889-9E82-3444EB19E544}"/>
                </c:ext>
              </c:extLst>
            </c:dLbl>
            <c:dLbl>
              <c:idx val="1"/>
              <c:layout>
                <c:manualLayout>
                  <c:x val="1.4825796886582653E-2"/>
                  <c:y val="-1.4758626060125986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191,939,651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D5F4-4889-9E82-3444EB19E54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accent6">
                        <a:lumMod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งบจังหวัด/กลุ่มจังหวัด</c:v>
                </c:pt>
              </c:strCache>
            </c:strRef>
          </c:cat>
          <c:val>
            <c:numRef>
              <c:f>Sheet1!$C$2:$C$3</c:f>
              <c:numCache>
                <c:formatCode>_(* #,##0_);_(* \(#,##0\);_(* "-"??_);_(@_)</c:formatCode>
                <c:ptCount val="2"/>
                <c:pt idx="0">
                  <c:v>95652003</c:v>
                </c:pt>
                <c:pt idx="1">
                  <c:v>191939651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D36-4FFF-B489-C18D36872F9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2"/>
        <c:axId val="255200560"/>
        <c:axId val="256398248"/>
      </c:barChart>
      <c:catAx>
        <c:axId val="25520056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accent6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256398248"/>
        <c:crosses val="autoZero"/>
        <c:auto val="1"/>
        <c:lblAlgn val="ctr"/>
        <c:lblOffset val="100"/>
        <c:noMultiLvlLbl val="0"/>
      </c:catAx>
      <c:valAx>
        <c:axId val="256398248"/>
        <c:scaling>
          <c:orientation val="minMax"/>
        </c:scaling>
        <c:delete val="1"/>
        <c:axPos val="b"/>
        <c:numFmt formatCode="_(* #,##0_);_(* \(#,##0\);_(* &quot;-&quot;??_);_(@_)" sourceLinked="1"/>
        <c:majorTickMark val="none"/>
        <c:minorTickMark val="none"/>
        <c:tickLblPos val="nextTo"/>
        <c:crossAx val="2552005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78332763260040972"/>
          <c:y val="6.4955150838845427E-2"/>
          <c:w val="0.1655282711603229"/>
          <c:h val="0.2386157453351335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accent6">
                  <a:lumMod val="50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4.5258230824891457E-2"/>
          <c:y val="0.41821240839751139"/>
          <c:w val="0.78630202443336572"/>
          <c:h val="0.412845258545812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353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FB3-4697-82EA-61FECBF6B3F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rgbClr val="93E3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435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FB3-4697-82EA-61FECBF6B3F6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256539344"/>
        <c:axId val="256552304"/>
      </c:barChart>
      <c:catAx>
        <c:axId val="25653934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endParaRPr lang="th-TH"/>
          </a:p>
        </c:txPr>
        <c:crossAx val="256552304"/>
        <c:crosses val="autoZero"/>
        <c:auto val="1"/>
        <c:lblAlgn val="ctr"/>
        <c:lblOffset val="100"/>
        <c:noMultiLvlLbl val="0"/>
      </c:catAx>
      <c:valAx>
        <c:axId val="256552304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2565393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4.5258230824891457E-2"/>
          <c:y val="0.32015994647004703"/>
          <c:w val="0.89958128919798008"/>
          <c:h val="0.510897746121336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3712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7A6-4E1F-834A-B66D2967814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rgbClr val="93E3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4100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7A6-4E1F-834A-B66D29678147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256590768"/>
        <c:axId val="256591152"/>
      </c:barChart>
      <c:catAx>
        <c:axId val="25659076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endParaRPr lang="th-TH"/>
          </a:p>
        </c:txPr>
        <c:crossAx val="256591152"/>
        <c:crosses val="autoZero"/>
        <c:auto val="1"/>
        <c:lblAlgn val="ctr"/>
        <c:lblOffset val="100"/>
        <c:noMultiLvlLbl val="0"/>
      </c:catAx>
      <c:valAx>
        <c:axId val="256591152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2565907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4.5258230824891457E-2"/>
          <c:y val="0.32015994647004703"/>
          <c:w val="0.89958128919798008"/>
          <c:h val="0.510897746121336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238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73B-4254-A027-75C9F15B620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rgbClr val="93E3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240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73B-4254-A027-75C9F15B620C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255008712"/>
        <c:axId val="255009104"/>
      </c:barChart>
      <c:catAx>
        <c:axId val="2550087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endParaRPr lang="th-TH"/>
          </a:p>
        </c:txPr>
        <c:crossAx val="255009104"/>
        <c:crosses val="autoZero"/>
        <c:auto val="1"/>
        <c:lblAlgn val="ctr"/>
        <c:lblOffset val="100"/>
        <c:noMultiLvlLbl val="0"/>
      </c:catAx>
      <c:valAx>
        <c:axId val="255009104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2550087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4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accent6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400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400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พื้นที่เกษตรกรรม </a:t>
            </a:r>
            <a:endParaRPr lang="en-US" sz="1400" dirty="0">
              <a:solidFill>
                <a:schemeClr val="accent6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defRPr sz="2128" b="1" i="0" u="none" strike="noStrike" kern="1200" baseline="0">
                <a:solidFill>
                  <a:schemeClr val="accent6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h-TH" sz="1400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(ไร่)</a:t>
            </a:r>
          </a:p>
        </c:rich>
      </c:tx>
      <c:layout>
        <c:manualLayout>
          <c:xMode val="edge"/>
          <c:yMode val="edge"/>
          <c:x val="0.27378552680914886"/>
          <c:y val="0.42672059226761716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27492875890513685"/>
          <c:y val="0.24621428571428572"/>
          <c:w val="0.38347619047619053"/>
          <c:h val="0.57521428571428579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DD00-467C-AAEE-C4DC270D5820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DD00-467C-AAEE-C4DC270D5820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DD00-467C-AAEE-C4DC270D5820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DD00-467C-AAEE-C4DC270D5820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DD00-467C-AAEE-C4DC270D5820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DD00-467C-AAEE-C4DC270D5820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DD00-467C-AAEE-C4DC270D5820}"/>
              </c:ext>
            </c:extLst>
          </c:dPt>
          <c:dPt>
            <c:idx val="7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DD00-467C-AAEE-C4DC270D5820}"/>
              </c:ext>
            </c:extLst>
          </c:dPt>
          <c:dPt>
            <c:idx val="8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DD00-467C-AAEE-C4DC270D5820}"/>
              </c:ext>
            </c:extLst>
          </c:dPt>
          <c:dLbls>
            <c:dLbl>
              <c:idx val="0"/>
              <c:layout>
                <c:manualLayout>
                  <c:x val="5.4079490063742033E-2"/>
                  <c:y val="4.475901044998933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000" b="0" i="0" u="none" strike="noStrike" kern="1200" baseline="0">
                        <a:solidFill>
                          <a:schemeClr val="accent6">
                            <a:lumMod val="50000"/>
                          </a:schemeClr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dirty="0"/>
                      <a:t>พืชผัก4,460.02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8188301462317211"/>
                      <c:h val="0.32309443291072026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1-DD00-467C-AAEE-C4DC270D5820}"/>
                </c:ext>
              </c:extLst>
            </c:dLbl>
            <c:dLbl>
              <c:idx val="1"/>
              <c:layout>
                <c:manualLayout>
                  <c:x val="5.6008248968878988E-2"/>
                  <c:y val="0.1301809271373296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000" b="0" i="0" u="none" strike="noStrike" kern="1200" baseline="0">
                        <a:solidFill>
                          <a:schemeClr val="accent6">
                            <a:lumMod val="50000"/>
                          </a:schemeClr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505497F7-77E5-4C5A-8664-990C84394DBC}" type="CATEGORYNAME">
                      <a:rPr lang="th-TH"/>
                      <a:pPr>
                        <a:defRPr sz="1000" b="0" i="0" u="none" strike="noStrike" kern="1200" baseline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defRPr>
                      </a:pPr>
                      <a:t>[ชื่อประเภท]</a:t>
                    </a:fld>
                    <a:r>
                      <a:rPr lang="th-TH" baseline="0" dirty="0"/>
                      <a:t>;  4,045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1485676790401201"/>
                      <c:h val="0.26281277066168757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DD00-467C-AAEE-C4DC270D5820}"/>
                </c:ext>
              </c:extLst>
            </c:dLbl>
            <c:dLbl>
              <c:idx val="2"/>
              <c:layout>
                <c:manualLayout>
                  <c:x val="-4.219310086239221E-2"/>
                  <c:y val="-8.884667110606243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000" b="0" i="0" u="none" strike="noStrike" kern="1200" baseline="0">
                        <a:solidFill>
                          <a:schemeClr val="accent6">
                            <a:lumMod val="50000"/>
                          </a:schemeClr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baseline="0" dirty="0"/>
                      <a:t>พื้นที่ข้าว 2,926,838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7261904761904759"/>
                      <c:h val="0.28535630503000947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5-DD00-467C-AAEE-C4DC270D5820}"/>
                </c:ext>
              </c:extLst>
            </c:dLbl>
            <c:dLbl>
              <c:idx val="3"/>
              <c:layout>
                <c:manualLayout>
                  <c:x val="0.29983914510686166"/>
                  <c:y val="6.2184454715987485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0204124484439445"/>
                      <c:h val="0.2489116995774015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DD00-467C-AAEE-C4DC270D5820}"/>
                </c:ext>
              </c:extLst>
            </c:dLbl>
            <c:dLbl>
              <c:idx val="4"/>
              <c:layout>
                <c:manualLayout>
                  <c:x val="-0.17190476190476192"/>
                  <c:y val="0.2556791818138964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16259505061867263"/>
                      <c:h val="0.2633371820217597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DD00-467C-AAEE-C4DC270D5820}"/>
                </c:ext>
              </c:extLst>
            </c:dLbl>
            <c:dLbl>
              <c:idx val="5"/>
              <c:layout>
                <c:manualLayout>
                  <c:x val="-9.2314210723659543E-2"/>
                  <c:y val="6.972051479662622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3878552680914886"/>
                      <c:h val="0.1695715461334311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DD00-467C-AAEE-C4DC270D5820}"/>
                </c:ext>
              </c:extLst>
            </c:dLbl>
            <c:dLbl>
              <c:idx val="6"/>
              <c:layout>
                <c:manualLayout>
                  <c:x val="2.2421447319085113E-2"/>
                  <c:y val="-2.7658306891348287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7214285714285713"/>
                      <c:h val="0.1924359358077389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D-DD00-467C-AAEE-C4DC270D5820}"/>
                </c:ext>
              </c:extLst>
            </c:dLbl>
            <c:dLbl>
              <c:idx val="7"/>
              <c:layout>
                <c:manualLayout>
                  <c:x val="0.21929058867641546"/>
                  <c:y val="-4.6126332014405039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DD00-467C-AAEE-C4DC270D5820}"/>
                </c:ext>
              </c:extLst>
            </c:dLbl>
            <c:dLbl>
              <c:idx val="8"/>
              <c:layout>
                <c:manualLayout>
                  <c:x val="0.49342763404574419"/>
                  <c:y val="3.245733549980604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2847619047619042"/>
                      <c:h val="0.2055631248321049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1-DD00-467C-AAEE-C4DC270D582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accent6">
                        <a:lumMod val="50000"/>
                      </a:schemeClr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ctr"/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Sheet1!$A$2:$A$10</c:f>
              <c:strCache>
                <c:ptCount val="3"/>
                <c:pt idx="0">
                  <c:v>พืชสวน</c:v>
                </c:pt>
                <c:pt idx="1">
                  <c:v>พืชไร่</c:v>
                </c:pt>
                <c:pt idx="2">
                  <c:v>พื้นที่ปลูกข้าว</c:v>
                </c:pt>
              </c:strCache>
            </c:strRef>
          </c:cat>
          <c:val>
            <c:numRef>
              <c:f>Sheet1!$B$2:$B$10</c:f>
              <c:numCache>
                <c:formatCode>_(* #,##0_);_(* \(#,##0\);_(* "-"??_);_(@_)</c:formatCode>
                <c:ptCount val="9"/>
                <c:pt idx="0">
                  <c:v>776890</c:v>
                </c:pt>
                <c:pt idx="1">
                  <c:v>498982</c:v>
                </c:pt>
                <c:pt idx="2">
                  <c:v>2926838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DD00-467C-AAEE-C4DC270D5820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r>
              <a:rPr lang="th-TH" sz="1400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พืชเศรษฐกิจ </a:t>
            </a:r>
            <a:endParaRPr lang="en-US" sz="1400" dirty="0">
              <a:solidFill>
                <a:schemeClr val="accent6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defRPr sz="140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pPr>
            <a:r>
              <a:rPr lang="th-TH" sz="1400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(ไร่)</a:t>
            </a:r>
          </a:p>
        </c:rich>
      </c:tx>
      <c:layout>
        <c:manualLayout>
          <c:xMode val="edge"/>
          <c:yMode val="edge"/>
          <c:x val="0.37226450096879249"/>
          <c:y val="0.4039515979525594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accent6">
                  <a:lumMod val="50000"/>
                </a:schemeClr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3022743950199942"/>
          <c:y val="0.20279538268012773"/>
          <c:w val="0.4963622871748361"/>
          <c:h val="0.63054318760977968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พืชเศรษฐกิจ (ตัน)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9FBB-4B58-B497-57FBE6EFA4B8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9FBB-4B58-B497-57FBE6EFA4B8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9FBB-4B58-B497-57FBE6EFA4B8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9FBB-4B58-B497-57FBE6EFA4B8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9FBB-4B58-B497-57FBE6EFA4B8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5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9FBB-4B58-B497-57FBE6EFA4B8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1">
                      <a:lumMod val="80000"/>
                      <a:lumOff val="2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80000"/>
                      <a:lumOff val="2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80000"/>
                      <a:lumOff val="2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9FBB-4B58-B497-57FBE6EFA4B8}"/>
              </c:ext>
            </c:extLst>
          </c:dPt>
          <c:dLbls>
            <c:dLbl>
              <c:idx val="0"/>
              <c:layout>
                <c:manualLayout>
                  <c:x val="8.1537494331533067E-2"/>
                  <c:y val="-7.4312413786602706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000" b="0" i="0" u="none" strike="noStrike" kern="1200" baseline="0">
                        <a:solidFill>
                          <a:schemeClr val="accent6">
                            <a:lumMod val="50000"/>
                          </a:schemeClr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65CC2905-0E62-49AA-9EFE-E1BA45A03B76}" type="CATEGORYNAME">
                      <a:rPr lang="th-TH"/>
                      <a:pPr>
                        <a:defRPr sz="100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[ชื่อประเภท]</a:t>
                    </a:fld>
                    <a:r>
                      <a:rPr lang="th-TH" baseline="0" dirty="0"/>
                      <a:t>; 2,926838; </a:t>
                    </a:r>
                    <a:fld id="{80D0BE1F-9BA7-4AEF-B5D4-21495D172C83}" type="PERCENTAGE">
                      <a:rPr lang="th-TH" baseline="0"/>
                      <a:pPr>
                        <a:defRPr sz="100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[เปอร์เซ็นต์]</a:t>
                    </a:fld>
                    <a:endParaRPr lang="th-TH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19894444444444445"/>
                      <c:h val="0.2527083333333333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9FBB-4B58-B497-57FBE6EFA4B8}"/>
                </c:ext>
              </c:extLst>
            </c:dLbl>
            <c:dLbl>
              <c:idx val="1"/>
              <c:layout>
                <c:manualLayout>
                  <c:x val="-0.15787463412623159"/>
                  <c:y val="0.1715509142155090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1399999999999995"/>
                      <c:h val="0.1740972222222222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9FBB-4B58-B497-57FBE6EFA4B8}"/>
                </c:ext>
              </c:extLst>
            </c:dLbl>
            <c:dLbl>
              <c:idx val="2"/>
              <c:layout>
                <c:manualLayout>
                  <c:x val="-0.20440697530609722"/>
                  <c:y val="-4.633240220245445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062777777777777"/>
                      <c:h val="0.1949305555555555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9FBB-4B58-B497-57FBE6EFA4B8}"/>
                </c:ext>
              </c:extLst>
            </c:dLbl>
            <c:dLbl>
              <c:idx val="3"/>
              <c:layout>
                <c:manualLayout>
                  <c:x val="1.2580079976913881E-2"/>
                  <c:y val="-0.1012811690562899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7640103887537615"/>
                      <c:h val="0.3853614495057884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9FBB-4B58-B497-57FBE6EFA4B8}"/>
                </c:ext>
              </c:extLst>
            </c:dLbl>
            <c:dLbl>
              <c:idx val="4"/>
              <c:layout>
                <c:manualLayout>
                  <c:x val="-0.24444444444444444"/>
                  <c:y val="-0.10416666666666673"/>
                </c:manualLayout>
              </c:layout>
              <c:spPr>
                <a:solidFill>
                  <a:sysClr val="window" lastClr="FFFFFF">
                    <a:lumMod val="85000"/>
                  </a:sys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5272222222222224"/>
                      <c:h val="0.2713194444444444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9FBB-4B58-B497-57FBE6EFA4B8}"/>
                </c:ext>
              </c:extLst>
            </c:dLbl>
            <c:dLbl>
              <c:idx val="5"/>
              <c:layout>
                <c:manualLayout>
                  <c:x val="-0.31111111111111112"/>
                  <c:y val="-0.23263916229221346"/>
                </c:manualLayout>
              </c:layout>
              <c:spPr>
                <a:solidFill>
                  <a:sysClr val="window" lastClr="FFFFFF">
                    <a:lumMod val="85000"/>
                  </a:sys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1288888888888891"/>
                      <c:h val="0.2969444444444444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9FBB-4B58-B497-57FBE6EFA4B8}"/>
                </c:ext>
              </c:extLst>
            </c:dLbl>
            <c:dLbl>
              <c:idx val="6"/>
              <c:layout>
                <c:manualLayout>
                  <c:x val="3.6111111111111108E-2"/>
                  <c:y val="-0.14930582895888014"/>
                </c:manualLayout>
              </c:layout>
              <c:spPr>
                <a:solidFill>
                  <a:sysClr val="window" lastClr="FFFFFF">
                    <a:lumMod val="85000"/>
                  </a:sys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288888888888887"/>
                      <c:h val="0.2274999999999999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D-9FBB-4B58-B497-57FBE6EFA4B8}"/>
                </c:ext>
              </c:extLst>
            </c:dLbl>
            <c:spPr>
              <a:solidFill>
                <a:sysClr val="window" lastClr="FFFFFF">
                  <a:lumMod val="85000"/>
                </a:sys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accent6">
                        <a:lumMod val="50000"/>
                      </a:schemeClr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4"/>
                <c:pt idx="0">
                  <c:v>ข้าว</c:v>
                </c:pt>
                <c:pt idx="1">
                  <c:v>ยางพารา</c:v>
                </c:pt>
                <c:pt idx="2">
                  <c:v>มันสำปะหลัง</c:v>
                </c:pt>
                <c:pt idx="3">
                  <c:v>อ้อยโรงงาน</c:v>
                </c:pt>
              </c:strCache>
            </c:strRef>
          </c:cat>
          <c:val>
            <c:numRef>
              <c:f>Sheet1!$B$2:$B$8</c:f>
              <c:numCache>
                <c:formatCode>#,##0</c:formatCode>
                <c:ptCount val="7"/>
                <c:pt idx="0">
                  <c:v>2926838</c:v>
                </c:pt>
                <c:pt idx="1">
                  <c:v>285595</c:v>
                </c:pt>
                <c:pt idx="2">
                  <c:v>319411</c:v>
                </c:pt>
                <c:pt idx="3">
                  <c:v>243712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6-9FBB-4B58-B497-57FBE6EFA4B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คอลัมน์1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7-6A31-404F-8C13-C6F4E0DFB5A8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9-6A31-404F-8C13-C6F4E0DFB5A8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B-6A31-404F-8C13-C6F4E0DFB5A8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D-6A31-404F-8C13-C6F4E0DFB5A8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F-6A31-404F-8C13-C6F4E0DFB5A8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5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21-6A31-404F-8C13-C6F4E0DFB5A8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1">
                      <a:lumMod val="80000"/>
                      <a:lumOff val="2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80000"/>
                      <a:lumOff val="2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80000"/>
                      <a:lumOff val="2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23-6A31-404F-8C13-C6F4E0DFB5A8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4"/>
                <c:pt idx="0">
                  <c:v>ข้าว</c:v>
                </c:pt>
                <c:pt idx="1">
                  <c:v>ยางพารา</c:v>
                </c:pt>
                <c:pt idx="2">
                  <c:v>มันสำปะหลัง</c:v>
                </c:pt>
                <c:pt idx="3">
                  <c:v>อ้อยโรงงาน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</c:numCache>
            </c:numRef>
          </c:val>
          <c:extLst>
            <c:ext xmlns:c16="http://schemas.microsoft.com/office/drawing/2014/chart" uri="{C3380CC4-5D6E-409C-BE32-E72D297353CC}">
              <c16:uniqueId val="{00000017-9FBB-4B58-B497-57FBE6EFA4B8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9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4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r>
              <a:rPr lang="th-TH" sz="1400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สัตว์เศรษฐกิจ </a:t>
            </a:r>
            <a:endParaRPr lang="en-US" sz="1400" dirty="0">
              <a:solidFill>
                <a:schemeClr val="accent6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defRPr sz="140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pPr>
            <a:r>
              <a:rPr lang="th-TH" sz="1400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(ตัว)</a:t>
            </a:r>
          </a:p>
        </c:rich>
      </c:tx>
      <c:layout>
        <c:manualLayout>
          <c:xMode val="edge"/>
          <c:yMode val="edge"/>
          <c:x val="0.27304040227937754"/>
          <c:y val="0.4027777777777777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accent6">
                  <a:lumMod val="50000"/>
                </a:schemeClr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9797669476551052"/>
          <c:y val="0.21033027121609799"/>
          <c:w val="0.45402971175375251"/>
          <c:h val="0.57957731846019245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สัตว์เศรษฐกิจ (ตัว)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68D9-4C4A-8E33-CDD424FF50AB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68D9-4C4A-8E33-CDD424FF50AB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68D9-4C4A-8E33-CDD424FF50AB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68D9-4C4A-8E33-CDD424FF50AB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68D9-4C4A-8E33-CDD424FF50AB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68D9-4C4A-8E33-CDD424FF50AB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68D9-4C4A-8E33-CDD424FF50AB}"/>
              </c:ext>
            </c:extLst>
          </c:dPt>
          <c:dPt>
            <c:idx val="7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68D9-4C4A-8E33-CDD424FF50AB}"/>
              </c:ext>
            </c:extLst>
          </c:dPt>
          <c:dPt>
            <c:idx val="8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68D9-4C4A-8E33-CDD424FF50AB}"/>
              </c:ext>
            </c:extLst>
          </c:dPt>
          <c:dPt>
            <c:idx val="9"/>
            <c:bubble3D val="0"/>
            <c:spPr>
              <a:gradFill rotWithShape="1">
                <a:gsLst>
                  <a:gs pos="0">
                    <a:schemeClr val="accent4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3-68D9-4C4A-8E33-CDD424FF50AB}"/>
              </c:ext>
            </c:extLst>
          </c:dPt>
          <c:dPt>
            <c:idx val="10"/>
            <c:bubble3D val="0"/>
            <c:spPr>
              <a:gradFill rotWithShape="1">
                <a:gsLst>
                  <a:gs pos="0">
                    <a:schemeClr val="accent5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5-68D9-4C4A-8E33-CDD424FF50AB}"/>
              </c:ext>
            </c:extLst>
          </c:dPt>
          <c:dLbls>
            <c:dLbl>
              <c:idx val="0"/>
              <c:layout>
                <c:manualLayout>
                  <c:x val="2.271631512572346E-2"/>
                  <c:y val="8.6806375765529312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2652901245964328"/>
                      <c:h val="0.2610766622922134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68D9-4C4A-8E33-CDD424FF50AB}"/>
                </c:ext>
              </c:extLst>
            </c:dLbl>
            <c:dLbl>
              <c:idx val="1"/>
              <c:layout>
                <c:manualLayout>
                  <c:x val="-0.12512331350179504"/>
                  <c:y val="-2.0833333333333398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8D9-4C4A-8E33-CDD424FF50AB}"/>
                </c:ext>
              </c:extLst>
            </c:dLbl>
            <c:dLbl>
              <c:idx val="2"/>
              <c:layout>
                <c:manualLayout>
                  <c:x val="-2.9669179996730873E-3"/>
                  <c:y val="0.34722222222222221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6144781151712609"/>
                      <c:h val="0.1620833333333333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68D9-4C4A-8E33-CDD424FF50AB}"/>
                </c:ext>
              </c:extLst>
            </c:dLbl>
            <c:dLbl>
              <c:idx val="3"/>
              <c:layout>
                <c:manualLayout>
                  <c:x val="-0.12166422442844832"/>
                  <c:y val="0.18055555555555555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2417894064640603"/>
                      <c:h val="0.2327083333333333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68D9-4C4A-8E33-CDD424FF50AB}"/>
                </c:ext>
              </c:extLst>
            </c:dLbl>
            <c:dLbl>
              <c:idx val="4"/>
              <c:layout>
                <c:manualLayout>
                  <c:x val="-0.1482306159092846"/>
                  <c:y val="-0.10416666666666667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6249360276319456"/>
                      <c:h val="0.2327083333333333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68D9-4C4A-8E33-CDD424FF50AB}"/>
                </c:ext>
              </c:extLst>
            </c:dLbl>
            <c:dLbl>
              <c:idx val="5"/>
              <c:layout>
                <c:manualLayout>
                  <c:x val="1.2633128249897069E-2"/>
                  <c:y val="-6.054352580927384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8941566427371718"/>
                      <c:h val="0.3444099956255468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68D9-4C4A-8E33-CDD424FF50AB}"/>
                </c:ext>
              </c:extLst>
            </c:dLbl>
            <c:dLbl>
              <c:idx val="6"/>
              <c:layout>
                <c:manualLayout>
                  <c:x val="0.21803635812668321"/>
                  <c:y val="-3.4722222222222224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68D9-4C4A-8E33-CDD424FF50AB}"/>
                </c:ext>
              </c:extLst>
            </c:dLbl>
            <c:dLbl>
              <c:idx val="7"/>
              <c:layout>
                <c:manualLayout>
                  <c:x val="-0.30464806765654445"/>
                  <c:y val="-0.2083333333333334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68D9-4C4A-8E33-CDD424FF50AB}"/>
                </c:ext>
              </c:extLst>
            </c:dLbl>
            <c:dLbl>
              <c:idx val="8"/>
              <c:layout>
                <c:manualLayout>
                  <c:x val="-0.22848605074240833"/>
                  <c:y val="0.2638888888888889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68D9-4C4A-8E33-CDD424FF50AB}"/>
                </c:ext>
              </c:extLst>
            </c:dLbl>
            <c:dLbl>
              <c:idx val="9"/>
              <c:layout>
                <c:manualLayout>
                  <c:x val="0.4080108048971578"/>
                  <c:y val="0.25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7510808538199022"/>
                      <c:h val="0.1898611111111111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3-68D9-4C4A-8E33-CDD424FF50A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accent6">
                        <a:lumMod val="50000"/>
                      </a:schemeClr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Sheet1!$A$2:$A$12</c:f>
              <c:strCache>
                <c:ptCount val="7"/>
                <c:pt idx="0">
                  <c:v>ไก่เนื้อ</c:v>
                </c:pt>
                <c:pt idx="1">
                  <c:v>โคนม</c:v>
                </c:pt>
                <c:pt idx="2">
                  <c:v>แพะ</c:v>
                </c:pt>
                <c:pt idx="3">
                  <c:v>โคเนื้อ</c:v>
                </c:pt>
                <c:pt idx="4">
                  <c:v>ไก่พื้นเมือง</c:v>
                </c:pt>
                <c:pt idx="5">
                  <c:v>กระบือ</c:v>
                </c:pt>
                <c:pt idx="6">
                  <c:v>สุกร</c:v>
                </c:pt>
              </c:strCache>
            </c:strRef>
          </c:cat>
          <c:val>
            <c:numRef>
              <c:f>Sheet1!$B$2:$B$12</c:f>
              <c:numCache>
                <c:formatCode>#,##0</c:formatCode>
                <c:ptCount val="11"/>
                <c:pt idx="0">
                  <c:v>9916402</c:v>
                </c:pt>
                <c:pt idx="1">
                  <c:v>4931</c:v>
                </c:pt>
                <c:pt idx="2">
                  <c:v>20466</c:v>
                </c:pt>
                <c:pt idx="3">
                  <c:v>557859</c:v>
                </c:pt>
                <c:pt idx="4">
                  <c:v>1510791</c:v>
                </c:pt>
                <c:pt idx="5">
                  <c:v>159848</c:v>
                </c:pt>
                <c:pt idx="6">
                  <c:v>276563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6-68D9-4C4A-8E33-CDD424FF50AB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064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064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064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56835" cy="4659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994853" y="0"/>
            <a:ext cx="3056835" cy="4659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E685E0-4BB3-44CA-AB52-7F96780F814A}" type="datetimeFigureOut">
              <a:rPr lang="th-TH" smtClean="0"/>
              <a:t>03/12/68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2438400" y="1162050"/>
            <a:ext cx="2176463" cy="31432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704697" y="4479828"/>
            <a:ext cx="5643871" cy="366603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1" y="8843174"/>
            <a:ext cx="3056835" cy="46592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994853" y="8843174"/>
            <a:ext cx="3056835" cy="46592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C413FB-EF6A-48DA-93C8-AB3F1B474A8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75976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413FB-EF6A-48DA-93C8-AB3F1B474A89}" type="slidenum">
              <a:rPr lang="th-TH" smtClean="0"/>
              <a:t>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231508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4.xml"/><Relationship Id="rId13" Type="http://schemas.openxmlformats.org/officeDocument/2006/relationships/image" Target="../media/image2.jpeg"/><Relationship Id="rId3" Type="http://schemas.openxmlformats.org/officeDocument/2006/relationships/chart" Target="../charts/chart1.xml"/><Relationship Id="rId7" Type="http://schemas.openxmlformats.org/officeDocument/2006/relationships/chart" Target="../charts/chart3.xml"/><Relationship Id="rId12" Type="http://schemas.openxmlformats.org/officeDocument/2006/relationships/chart" Target="../charts/chart8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2.xml"/><Relationship Id="rId11" Type="http://schemas.openxmlformats.org/officeDocument/2006/relationships/chart" Target="../charts/chart7.xml"/><Relationship Id="rId5" Type="http://schemas.microsoft.com/office/2007/relationships/hdphoto" Target="../media/hdphoto1.wdp"/><Relationship Id="rId10" Type="http://schemas.openxmlformats.org/officeDocument/2006/relationships/chart" Target="../charts/chart6.xml"/><Relationship Id="rId4" Type="http://schemas.openxmlformats.org/officeDocument/2006/relationships/image" Target="../media/image1.png"/><Relationship Id="rId9" Type="http://schemas.openxmlformats.org/officeDocument/2006/relationships/chart" Target="../charts/char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3A3AFFD-AC11-4530-A2BF-2AAF6D70132E}"/>
              </a:ext>
            </a:extLst>
          </p:cNvPr>
          <p:cNvSpPr/>
          <p:nvPr/>
        </p:nvSpPr>
        <p:spPr>
          <a:xfrm>
            <a:off x="4221030" y="58167"/>
            <a:ext cx="361552" cy="1949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18F7904-C0FA-4BAA-A5E2-CD0B4A1E3E1C}"/>
              </a:ext>
            </a:extLst>
          </p:cNvPr>
          <p:cNvSpPr/>
          <p:nvPr/>
        </p:nvSpPr>
        <p:spPr>
          <a:xfrm>
            <a:off x="76200" y="76200"/>
            <a:ext cx="6705600" cy="17526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76200" y="1887773"/>
            <a:ext cx="2743200" cy="16316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76200" y="3579108"/>
            <a:ext cx="4953000" cy="1847602"/>
          </a:xfrm>
          <a:prstGeom prst="rect">
            <a:avLst/>
          </a:prstGeom>
          <a:solidFill>
            <a:schemeClr val="bg2"/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 sz="1000" dirty="0"/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5105400" y="3579108"/>
            <a:ext cx="1676400" cy="1848237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ln>
                  <a:noFill/>
                </a:ln>
                <a:solidFill>
                  <a:srgbClr val="FFFFFF"/>
                </a:solidFill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บุรีรัมย์</a:t>
            </a:r>
            <a:endParaRPr lang="en-US" sz="3200" b="1" dirty="0">
              <a:ln>
                <a:noFill/>
              </a:ln>
              <a:solidFill>
                <a:srgbClr val="FFFFFF"/>
              </a:solidFill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ln>
                  <a:noFill/>
                </a:ln>
                <a:solidFill>
                  <a:srgbClr val="FFFFFF"/>
                </a:solidFill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In</a:t>
            </a:r>
            <a:r>
              <a:rPr lang="en-US" sz="1600" dirty="0">
                <a:solidFill>
                  <a:srgbClr val="FFFFFF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fo graphic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2000" b="1" dirty="0">
                <a:solidFill>
                  <a:srgbClr val="FFFFFF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ข้อมูลพื้นฐานจังหวัด</a:t>
            </a:r>
            <a:endParaRPr lang="en-US" sz="2000" b="1" dirty="0">
              <a:ln>
                <a:noFill/>
              </a:ln>
              <a:solidFill>
                <a:srgbClr val="FFFFFF"/>
              </a:solidFill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152400" y="5029200"/>
            <a:ext cx="4796790" cy="343535"/>
          </a:xfrm>
          <a:prstGeom prst="rect">
            <a:avLst/>
          </a:prstGeom>
          <a:solidFill>
            <a:srgbClr val="474747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1400" dirty="0">
                <a:ln>
                  <a:noFill/>
                </a:ln>
                <a:solidFill>
                  <a:srgbClr val="FFFFFF"/>
                </a:solidFill>
                <a:effectLst/>
                <a:latin typeface="Helvetica Neue"/>
                <a:ea typeface="Arial Unicode MS"/>
                <a:cs typeface="TH Chakra Petch" panose="02000506000000020004" pitchFamily="2" charset="-34"/>
              </a:rPr>
              <a:t>ประสิทธิภาพการผลิตสินค้าเกษตรด้านพืช (กก./ไร่)</a:t>
            </a:r>
            <a:endParaRPr lang="en-US" sz="1400" dirty="0">
              <a:ln>
                <a:noFill/>
              </a:ln>
              <a:solidFill>
                <a:srgbClr val="FFFFFF"/>
              </a:solidFill>
              <a:effectLst/>
              <a:latin typeface="Helvetica Neue"/>
              <a:ea typeface="Arial Unicode MS"/>
              <a:cs typeface="Arial Unicode MS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DA67E3B-1F52-4A3E-88D4-86FB835C6543}"/>
              </a:ext>
            </a:extLst>
          </p:cNvPr>
          <p:cNvSpPr/>
          <p:nvPr/>
        </p:nvSpPr>
        <p:spPr>
          <a:xfrm>
            <a:off x="152400" y="1981200"/>
            <a:ext cx="2552447" cy="14222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45626962-6E4C-4EF2-B13F-D720EC0E6C1E}"/>
              </a:ext>
            </a:extLst>
          </p:cNvPr>
          <p:cNvSpPr txBox="1"/>
          <p:nvPr/>
        </p:nvSpPr>
        <p:spPr>
          <a:xfrm>
            <a:off x="3940012" y="2008380"/>
            <a:ext cx="284178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u="sng" dirty="0"/>
              <a:t>ผ้าไหมมัดหมี่ซิ่นตีนแดงบุรีรัมย์</a:t>
            </a:r>
          </a:p>
          <a:p>
            <a:pPr algn="thaiDist"/>
            <a:r>
              <a:rPr lang="th-TH" sz="600" dirty="0"/>
              <a:t>หมายถึง ผ้าไหมมัดหมี่ที่ทอประดิษฐ์ขึ้นให้เกิดลวดลายบนผืนผ้า โดยมีเส้นยืนและเส้นพุ่ง หัวซิ่นและตีนซิ่นเป็นสีแดง               ทอลวดลายให้เด่นบนผืนผ้าด้วยการมัดหมี่และทอเรียงเส้นตามลวดลายสวยงาม เป็นผ้าเอกลักษณ์ท้องถิ่นชาวจังหวัดบุรีรัมย์     เป็นสินค้าสิ่งบ่งชี้ทางภูมิศาสตร์กับกรมทรัพย์สินทางปัญญา และกรมทรัพย์สินทางปัญญาได้ขึ้นทะเบียน  ตามเลขที่ สช 58100072 เมื่อวันที่ 6 สิงหาคม 2558 (มีผลตั้งแต่ วันที่ 12 มิ.ย.56 )จนถึงปัจจุบันไม่มีผู้ผลิตและผู้ประกอบการค้ารายใดได้รับอนุญาตใช้ตราสินค้า สิ่งบ่งชี้ทางภูมิศาสตร์ ผู้ไหมมัดหมี่ซิ่นตีนแดงบุรีรัมย์ เมื่อวันที่27 เมษายน 2566 ได้มิติคณะกรรมการระดับจังหวัดภายใต้คณะกรรมการตรวจสอบกระบวนการผลิตและจำหน่ายสินค้าสิ่งบ่งชี้ทางภูมิศาสตร์ไทย “ผ้าไหมมัดหมี่ซิ่นตีนแดงบุรีรัมย์” ผ่านแบบรายเดี่ยว 17 ราย และแบบกลุ่ม 9 ราย  </a:t>
            </a:r>
            <a:endParaRPr lang="en-US" sz="6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152400" y="1967805"/>
            <a:ext cx="290971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cs typeface="+mj-cs"/>
              </a:rPr>
              <a:t>GPP</a:t>
            </a:r>
            <a:r>
              <a:rPr lang="th-TH" sz="1400" dirty="0">
                <a:cs typeface="+mj-cs"/>
              </a:rPr>
              <a:t> </a:t>
            </a:r>
            <a:r>
              <a:rPr lang="en-US" sz="1400" dirty="0"/>
              <a:t>108,467.40</a:t>
            </a:r>
            <a:r>
              <a:rPr lang="en-US" sz="1400" dirty="0">
                <a:cs typeface="+mj-cs"/>
              </a:rPr>
              <a:t> </a:t>
            </a:r>
            <a:r>
              <a:rPr lang="th-TH" sz="1400" dirty="0">
                <a:cs typeface="+mj-cs"/>
              </a:rPr>
              <a:t>ล้านบาท (ปี 2566)</a:t>
            </a:r>
          </a:p>
          <a:p>
            <a:r>
              <a:rPr lang="th-TH" sz="1400" dirty="0">
                <a:cs typeface="+mj-cs"/>
              </a:rPr>
              <a:t>จำนวนประชากร 477,931 ครัวเรือน</a:t>
            </a:r>
            <a:br>
              <a:rPr lang="th-TH" sz="1400" dirty="0">
                <a:cs typeface="+mj-cs"/>
              </a:rPr>
            </a:br>
            <a:r>
              <a:rPr lang="th-TH" sz="1400" dirty="0">
                <a:cs typeface="+mj-cs"/>
              </a:rPr>
              <a:t>ภาคการเกษตร</a:t>
            </a:r>
            <a:r>
              <a:rPr lang="en-US" sz="1400" dirty="0">
                <a:cs typeface="+mj-cs"/>
              </a:rPr>
              <a:t> 233,018 </a:t>
            </a:r>
            <a:r>
              <a:rPr lang="th-TH" sz="1400" dirty="0">
                <a:cs typeface="+mj-cs"/>
              </a:rPr>
              <a:t>ครัวเรือน </a:t>
            </a:r>
            <a:endParaRPr lang="en-US" sz="1400" b="1" dirty="0">
              <a:cs typeface="+mj-cs"/>
            </a:endParaRPr>
          </a:p>
          <a:p>
            <a:r>
              <a:rPr lang="th-TH" sz="1400" dirty="0">
                <a:cs typeface="+mj-cs"/>
              </a:rPr>
              <a:t>แรงงานภาคการเกษตรกร 689</a:t>
            </a:r>
            <a:r>
              <a:rPr lang="en-US" sz="1400" dirty="0">
                <a:cs typeface="+mj-cs"/>
              </a:rPr>
              <a:t>,</a:t>
            </a:r>
            <a:r>
              <a:rPr lang="th-TH" sz="1400" dirty="0">
                <a:cs typeface="+mj-cs"/>
              </a:rPr>
              <a:t>708</a:t>
            </a:r>
            <a:r>
              <a:rPr lang="en-US" sz="1400" dirty="0">
                <a:cs typeface="+mj-cs"/>
              </a:rPr>
              <a:t> </a:t>
            </a:r>
            <a:r>
              <a:rPr lang="th-TH" sz="1400" dirty="0">
                <a:cs typeface="+mj-cs"/>
              </a:rPr>
              <a:t>คน</a:t>
            </a:r>
          </a:p>
          <a:p>
            <a:r>
              <a:rPr lang="th-TH" sz="1400" dirty="0"/>
              <a:t>ปริมาณน้ำภาพรวมจังหวัด </a:t>
            </a:r>
            <a:r>
              <a:rPr lang="en-US" sz="1400" dirty="0"/>
              <a:t>219,987</a:t>
            </a:r>
            <a:r>
              <a:rPr lang="en-US" sz="1400" dirty="0">
                <a:solidFill>
                  <a:srgbClr val="FF0000"/>
                </a:solidFill>
              </a:rPr>
              <a:t> </a:t>
            </a:r>
            <a:r>
              <a:rPr lang="th-TH" sz="1400" dirty="0"/>
              <a:t>ล้าน ลบ.ม.</a:t>
            </a:r>
          </a:p>
          <a:p>
            <a:r>
              <a:rPr lang="th-TH" sz="1400" dirty="0"/>
              <a:t>ปริมาณน้ำฝนสะสม</a:t>
            </a:r>
            <a:r>
              <a:rPr lang="en-US" sz="1400" dirty="0"/>
              <a:t> 1,</a:t>
            </a:r>
            <a:r>
              <a:rPr lang="th-TH" sz="1400" dirty="0"/>
              <a:t>332.9 ลบ.ม. </a:t>
            </a:r>
            <a:r>
              <a:rPr lang="th-TH" sz="1200" dirty="0"/>
              <a:t>(</a:t>
            </a:r>
            <a:r>
              <a:rPr lang="en-US" sz="1200" dirty="0"/>
              <a:t>26 </a:t>
            </a:r>
            <a:r>
              <a:rPr lang="th-TH" sz="1200" dirty="0"/>
              <a:t>พ</a:t>
            </a:r>
            <a:r>
              <a:rPr lang="en-US" sz="1200" dirty="0"/>
              <a:t>.</a:t>
            </a:r>
            <a:r>
              <a:rPr lang="th-TH" sz="1200" dirty="0"/>
              <a:t>ย</a:t>
            </a:r>
            <a:r>
              <a:rPr lang="en-US" sz="1200" dirty="0"/>
              <a:t>.68</a:t>
            </a:r>
            <a:r>
              <a:rPr lang="th-TH" sz="1200" dirty="0"/>
              <a:t>)</a:t>
            </a:r>
            <a:endParaRPr lang="th-TH" sz="1400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2935301" y="1861210"/>
            <a:ext cx="1524000" cy="228600"/>
          </a:xfrm>
          <a:prstGeom prst="rect">
            <a:avLst/>
          </a:prstGeom>
          <a:solidFill>
            <a:srgbClr val="4747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dirty="0">
                <a:solidFill>
                  <a:schemeClr val="bg1"/>
                </a:solidFill>
              </a:rPr>
              <a:t>สินค้าเด่น/</a:t>
            </a:r>
            <a:r>
              <a:rPr lang="en-US" sz="1400" dirty="0">
                <a:solidFill>
                  <a:schemeClr val="bg1"/>
                </a:solidFill>
              </a:rPr>
              <a:t>GI</a:t>
            </a: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74258" y="5426710"/>
            <a:ext cx="2209800" cy="440309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2339340" y="5448042"/>
            <a:ext cx="4419600" cy="190500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8" name="officeArt object">
            <a:extLst>
              <a:ext uri="{FF2B5EF4-FFF2-40B4-BE49-F238E27FC236}">
                <a16:creationId xmlns:a16="http://schemas.microsoft.com/office/drawing/2014/main" id="{3E4C2232-D082-44C4-BE05-CFE924E92A90}"/>
              </a:ext>
            </a:extLst>
          </p:cNvPr>
          <p:cNvSpPr/>
          <p:nvPr/>
        </p:nvSpPr>
        <p:spPr>
          <a:xfrm>
            <a:off x="2362200" y="7467600"/>
            <a:ext cx="4419600" cy="2362200"/>
          </a:xfrm>
          <a:prstGeom prst="rect">
            <a:avLst/>
          </a:prstGeom>
          <a:solidFill>
            <a:srgbClr val="999999"/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8" name="officeArt object">
            <a:extLst>
              <a:ext uri="{FF2B5EF4-FFF2-40B4-BE49-F238E27FC236}">
                <a16:creationId xmlns:a16="http://schemas.microsoft.com/office/drawing/2014/main" id="{CC03C469-1A3D-4CD5-A69C-2962B9CBE979}"/>
              </a:ext>
            </a:extLst>
          </p:cNvPr>
          <p:cNvSpPr/>
          <p:nvPr/>
        </p:nvSpPr>
        <p:spPr>
          <a:xfrm>
            <a:off x="2433955" y="7498080"/>
            <a:ext cx="4271645" cy="1036320"/>
          </a:xfrm>
          <a:prstGeom prst="rect">
            <a:avLst/>
          </a:prstGeom>
          <a:solidFill>
            <a:srgbClr val="EBEBEB"/>
          </a:solidFill>
          <a:ln w="12700" cap="flat">
            <a:solidFill>
              <a:srgbClr val="5E5E5E"/>
            </a:solidFill>
            <a:prstDash val="sysDot"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l">
              <a:spcBef>
                <a:spcPts val="0"/>
              </a:spcBef>
              <a:spcAft>
                <a:spcPts val="0"/>
              </a:spcAft>
            </a:pPr>
            <a:r>
              <a:rPr lang="th-TH" sz="1100" b="1" dirty="0">
                <a:ln>
                  <a:noFill/>
                </a:ln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งบ </a:t>
            </a:r>
            <a:r>
              <a:rPr lang="en-US" sz="1100" b="1" dirty="0">
                <a:ln>
                  <a:noFill/>
                </a:ln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Function </a:t>
            </a:r>
            <a:r>
              <a:rPr lang="th-TH" sz="1100" b="1" dirty="0">
                <a:ln>
                  <a:noFill/>
                </a:ln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มีภารกิจสำคัญ คือ </a:t>
            </a:r>
            <a:endParaRPr lang="en-US" sz="1100" dirty="0">
              <a:ln>
                <a:noFill/>
              </a:ln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  <a:p>
            <a:pPr marL="114300" lvl="0" indent="-114300" fontAlgn="base">
              <a:buFont typeface="Arial" panose="020B0604020202020204" pitchFamily="34" charset="0"/>
              <a:buChar char="•"/>
            </a:pPr>
            <a:r>
              <a:rPr lang="th-TH" sz="1100" dirty="0"/>
              <a:t>โครงการ ส่งเสริมการผลิต การแปรรูป การตลาดสินค้าเกษตรปลอดภัย </a:t>
            </a:r>
          </a:p>
          <a:p>
            <a:pPr marL="114300" lvl="0" indent="-114300" fontAlgn="base">
              <a:buFont typeface="Arial" panose="020B0604020202020204" pitchFamily="34" charset="0"/>
              <a:buChar char="•"/>
            </a:pPr>
            <a:r>
              <a:rPr lang="th-TH" sz="1100" dirty="0"/>
              <a:t>โครงการควบคุม ป้องกัน โรคระบาดสัตว์ </a:t>
            </a:r>
          </a:p>
          <a:p>
            <a:pPr marL="114300" lvl="0" indent="-114300" fontAlgn="base">
              <a:buFont typeface="Arial" panose="020B0604020202020204" pitchFamily="34" charset="0"/>
              <a:buChar char="•"/>
            </a:pPr>
            <a:r>
              <a:rPr lang="th-TH" sz="1100" dirty="0"/>
              <a:t>โครงการส่งเสริมการพัฒนาอาชีพ เพื่อแก้ปัญหาที่ดินทำกินของเกษตรกร</a:t>
            </a:r>
          </a:p>
          <a:p>
            <a:pPr marL="114300" lvl="0" indent="-114300" fontAlgn="base">
              <a:buFont typeface="Arial" panose="020B0604020202020204" pitchFamily="34" charset="0"/>
              <a:buChar char="•"/>
            </a:pPr>
            <a:r>
              <a:rPr lang="th-TH" sz="1100" dirty="0"/>
              <a:t>โครงการยกระดับสถาบันเกษตรกรให้เป็นผู้ประกอบการธุรกิจเกษตร </a:t>
            </a:r>
            <a:endParaRPr lang="en-US" sz="1100" u="none" strike="noStrike" kern="0" spc="0" dirty="0">
              <a:ln>
                <a:noFill/>
              </a:ln>
              <a:solidFill>
                <a:srgbClr val="FF0000"/>
              </a:solidFill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59" name="officeArt object">
            <a:extLst>
              <a:ext uri="{FF2B5EF4-FFF2-40B4-BE49-F238E27FC236}">
                <a16:creationId xmlns:a16="http://schemas.microsoft.com/office/drawing/2014/main" id="{1E587433-8162-4057-B892-C591BE9EC51C}"/>
              </a:ext>
            </a:extLst>
          </p:cNvPr>
          <p:cNvSpPr/>
          <p:nvPr/>
        </p:nvSpPr>
        <p:spPr>
          <a:xfrm>
            <a:off x="2434157" y="8564880"/>
            <a:ext cx="4269376" cy="1248028"/>
          </a:xfrm>
          <a:prstGeom prst="rect">
            <a:avLst/>
          </a:prstGeom>
          <a:solidFill>
            <a:srgbClr val="EBEBEB"/>
          </a:solidFill>
          <a:ln w="12700" cap="flat">
            <a:solidFill>
              <a:srgbClr val="5E5E5E"/>
            </a:solidFill>
            <a:prstDash val="sysDot"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l">
              <a:spcBef>
                <a:spcPts val="0"/>
              </a:spcBef>
              <a:spcAft>
                <a:spcPts val="0"/>
              </a:spcAft>
            </a:pPr>
            <a:endParaRPr lang="th-TH" sz="100" b="1" dirty="0">
              <a:ln>
                <a:noFill/>
              </a:ln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  <a:p>
            <a:pPr marL="0" marR="0" algn="l">
              <a:spcBef>
                <a:spcPts val="0"/>
              </a:spcBef>
              <a:spcAft>
                <a:spcPts val="0"/>
              </a:spcAft>
            </a:pPr>
            <a:r>
              <a:rPr lang="th-TH" sz="1100" b="1" dirty="0">
                <a:ln>
                  <a:noFill/>
                </a:ln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งบจังหวัด</a:t>
            </a:r>
            <a:r>
              <a:rPr lang="en-US" sz="1100" b="1" dirty="0">
                <a:ln>
                  <a:noFill/>
                </a:ln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/</a:t>
            </a:r>
            <a:r>
              <a:rPr lang="th-TH" sz="1100" b="1" dirty="0">
                <a:ln>
                  <a:noFill/>
                </a:ln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กลุ่มจังหวัด มีภารกิจสำคัญ คือ</a:t>
            </a:r>
            <a:r>
              <a:rPr lang="th-TH" sz="1100" dirty="0">
                <a:ln>
                  <a:noFill/>
                </a:ln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 </a:t>
            </a:r>
            <a:endParaRPr lang="en-US" sz="1100" dirty="0">
              <a:ln>
                <a:noFill/>
              </a:ln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  <a:p>
            <a:pPr marL="114300" lvl="0" indent="-114300" fontAlgn="base">
              <a:buFont typeface="Arial" panose="020B0604020202020204" pitchFamily="34" charset="0"/>
              <a:buChar char="•"/>
            </a:pPr>
            <a:r>
              <a:rPr lang="th-TH" sz="1100" dirty="0"/>
              <a:t>โครงการ ส่งเสริมการผลิต การแปรรูป การตลาดสินค้าเกษตรปลอดภัย</a:t>
            </a:r>
          </a:p>
          <a:p>
            <a:pPr marL="114300" lvl="0" indent="-114300" fontAlgn="base">
              <a:buFont typeface="Arial" panose="020B0604020202020204" pitchFamily="34" charset="0"/>
              <a:buChar char="•"/>
            </a:pPr>
            <a:r>
              <a:rPr lang="th-TH" sz="1100" dirty="0"/>
              <a:t>โครงการกิจกรรมพัฒนาเกษตรกรผู้เลี้ยงแพะ แกะ สู่มาตรบาน </a:t>
            </a:r>
            <a:r>
              <a:rPr lang="en-US" sz="1100" dirty="0"/>
              <a:t>GFM </a:t>
            </a:r>
            <a:endParaRPr lang="th-TH" sz="1100" dirty="0"/>
          </a:p>
          <a:p>
            <a:pPr marL="114300" lvl="0" indent="-114300" fontAlgn="base">
              <a:buFont typeface="Arial" panose="020B0604020202020204" pitchFamily="34" charset="0"/>
              <a:buChar char="•"/>
            </a:pPr>
            <a:r>
              <a:rPr lang="th-TH" sz="1100" dirty="0"/>
              <a:t>โครงการปรับระบบการเลี้ยงสัตว์ปีกหลังบ้าน เพื่อยกระดับสู่มาตรฐานอาหารปลอดภัย</a:t>
            </a:r>
            <a:endParaRPr lang="th-TH" sz="1100" kern="0" dirty="0">
              <a:solidFill>
                <a:srgbClr val="FF0000"/>
              </a:solidFill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  <a:p>
            <a:pPr marL="114300" lvl="0" indent="-114300" fontAlgn="base">
              <a:buFont typeface="Arial" panose="020B0604020202020204" pitchFamily="34" charset="0"/>
              <a:buChar char="•"/>
            </a:pPr>
            <a:r>
              <a:rPr lang="th-TH" sz="1100" dirty="0"/>
              <a:t>โครงการส่งเสริมการเพิ่มศักยภาพการผลิตโคเนื้อ</a:t>
            </a:r>
          </a:p>
          <a:p>
            <a:pPr marL="114300" lvl="0" indent="-114300" fontAlgn="base">
              <a:buFont typeface="Arial" panose="020B0604020202020204" pitchFamily="34" charset="0"/>
              <a:buChar char="•"/>
            </a:pPr>
            <a:r>
              <a:rPr lang="th-TH" sz="1100" dirty="0"/>
              <a:t>โครงการพัฒนานวัตกรรมเกษตรและอาหารปลอดภัย กลุ่มนครชัยบุรินทร์</a:t>
            </a:r>
            <a:endParaRPr lang="en-US" sz="1100" strike="noStrike" kern="0" spc="0" dirty="0">
              <a:ln>
                <a:noFill/>
              </a:ln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152400" y="5600065"/>
            <a:ext cx="2057400" cy="191135"/>
          </a:xfrm>
          <a:prstGeom prst="rect">
            <a:avLst/>
          </a:prstGeom>
          <a:solidFill>
            <a:srgbClr val="4747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ปริมาณสินค้าเกษตรที่ได้รับรองมาตรฐาน</a:t>
            </a:r>
            <a:endParaRPr lang="en-US" sz="1200" dirty="0">
              <a:solidFill>
                <a:schemeClr val="bg1"/>
              </a:solidFill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graphicFrame>
        <p:nvGraphicFramePr>
          <p:cNvPr id="47" name="แผนภูมิ 1">
            <a:extLst>
              <a:ext uri="{FF2B5EF4-FFF2-40B4-BE49-F238E27FC236}">
                <a16:creationId xmlns:a16="http://schemas.microsoft.com/office/drawing/2014/main" id="{00000000-0008-0000-03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13458542"/>
              </p:ext>
            </p:extLst>
          </p:nvPr>
        </p:nvGraphicFramePr>
        <p:xfrm>
          <a:off x="365125" y="5791200"/>
          <a:ext cx="1631950" cy="11948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8" name="TextBox 37">
            <a:extLst>
              <a:ext uri="{FF2B5EF4-FFF2-40B4-BE49-F238E27FC236}">
                <a16:creationId xmlns:a16="http://schemas.microsoft.com/office/drawing/2014/main" id="{BFC22990-DFEE-4E28-A7D2-A3DD85429565}"/>
              </a:ext>
            </a:extLst>
          </p:cNvPr>
          <p:cNvSpPr txBox="1"/>
          <p:nvPr/>
        </p:nvSpPr>
        <p:spPr>
          <a:xfrm>
            <a:off x="77275" y="5740940"/>
            <a:ext cx="218016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u="sng" dirty="0"/>
              <a:t>เกษตรอินทรีย์</a:t>
            </a:r>
            <a:br>
              <a:rPr lang="th-TH" sz="1100" b="1" dirty="0"/>
            </a:br>
            <a:r>
              <a:rPr lang="th-TH" sz="1100" dirty="0"/>
              <a:t>- </a:t>
            </a:r>
            <a:r>
              <a:rPr lang="th-TH" sz="1100" b="1" dirty="0"/>
              <a:t>ข้าว </a:t>
            </a:r>
            <a:r>
              <a:rPr lang="th-TH" sz="1100" dirty="0"/>
              <a:t>109 กลุ่ม เกษตรกร 1</a:t>
            </a:r>
            <a:r>
              <a:rPr lang="en-US" sz="1100" dirty="0"/>
              <a:t>,</a:t>
            </a:r>
            <a:r>
              <a:rPr lang="th-TH" sz="1100" dirty="0"/>
              <a:t>926 ราย </a:t>
            </a:r>
            <a:br>
              <a:rPr lang="th-TH" sz="1100" dirty="0"/>
            </a:br>
            <a:r>
              <a:rPr lang="th-TH" sz="1100" dirty="0"/>
              <a:t>  พื้นที่ 20</a:t>
            </a:r>
            <a:r>
              <a:rPr lang="en-US" sz="1100" dirty="0"/>
              <a:t>,</a:t>
            </a:r>
            <a:r>
              <a:rPr lang="th-TH" sz="1100" dirty="0"/>
              <a:t>237.50 ไร่  </a:t>
            </a:r>
          </a:p>
          <a:p>
            <a:r>
              <a:rPr lang="th-TH" sz="1100" dirty="0"/>
              <a:t>- </a:t>
            </a:r>
            <a:r>
              <a:rPr lang="th-TH" sz="1100" b="1" dirty="0"/>
              <a:t>พืชผัก</a:t>
            </a:r>
            <a:r>
              <a:rPr lang="th-TH" sz="1100" dirty="0"/>
              <a:t> เกษตรกร 118 ราย </a:t>
            </a:r>
            <a:br>
              <a:rPr lang="th-TH" sz="1100" dirty="0"/>
            </a:br>
            <a:r>
              <a:rPr lang="th-TH" sz="1100" dirty="0"/>
              <a:t>  พื้นที่ 364 ไร่ 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BFC22990-DFEE-4E28-A7D2-A3DD85429565}"/>
              </a:ext>
            </a:extLst>
          </p:cNvPr>
          <p:cNvSpPr txBox="1"/>
          <p:nvPr/>
        </p:nvSpPr>
        <p:spPr>
          <a:xfrm>
            <a:off x="75871" y="6559276"/>
            <a:ext cx="233044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u="sng" dirty="0"/>
              <a:t>GAP</a:t>
            </a:r>
          </a:p>
          <a:p>
            <a:r>
              <a:rPr lang="th-TH" sz="1100" dirty="0"/>
              <a:t>- </a:t>
            </a:r>
            <a:r>
              <a:rPr lang="th-TH" sz="1100" b="1" dirty="0"/>
              <a:t>ข้าว</a:t>
            </a:r>
            <a:r>
              <a:rPr lang="th-TH" sz="1100" dirty="0"/>
              <a:t> เกษตรกร 6 กลุ่ม 204 ราย พื้นที่ </a:t>
            </a:r>
            <a:r>
              <a:rPr lang="en-US" sz="1100" dirty="0"/>
              <a:t>2,</a:t>
            </a:r>
            <a:r>
              <a:rPr lang="th-TH" sz="1100" dirty="0"/>
              <a:t>630 ไร่</a:t>
            </a:r>
          </a:p>
          <a:p>
            <a:r>
              <a:rPr lang="th-TH" sz="1100" dirty="0"/>
              <a:t>- </a:t>
            </a:r>
            <a:r>
              <a:rPr lang="th-TH" sz="1100" b="1" dirty="0"/>
              <a:t>พืชผัก 909 ราย</a:t>
            </a:r>
            <a:r>
              <a:rPr lang="th-TH" sz="1100" dirty="0"/>
              <a:t> พื้นที่ 2</a:t>
            </a:r>
            <a:r>
              <a:rPr lang="en-US" sz="1100" dirty="0"/>
              <a:t>,2</a:t>
            </a:r>
            <a:r>
              <a:rPr lang="th-TH" sz="1100" dirty="0"/>
              <a:t>24 ไร่</a:t>
            </a:r>
          </a:p>
          <a:p>
            <a:r>
              <a:rPr lang="th-TH" sz="1100" dirty="0"/>
              <a:t>- </a:t>
            </a:r>
            <a:r>
              <a:rPr lang="th-TH" sz="1100" b="1" dirty="0"/>
              <a:t>ปศุสัตว์ </a:t>
            </a:r>
            <a:r>
              <a:rPr lang="th-TH" sz="1100" dirty="0"/>
              <a:t>358 ฟาร์ม </a:t>
            </a:r>
          </a:p>
          <a:p>
            <a:r>
              <a:rPr lang="th-TH" sz="1100" dirty="0"/>
              <a:t>- </a:t>
            </a:r>
            <a:r>
              <a:rPr lang="th-TH" sz="1100" b="1" dirty="0"/>
              <a:t>ประมง</a:t>
            </a:r>
            <a:r>
              <a:rPr lang="th-TH" sz="1100" dirty="0"/>
              <a:t> 24 ราย พื้นที่ 39.42 ไร่</a:t>
            </a:r>
            <a:br>
              <a:rPr lang="th-TH" sz="1100" dirty="0"/>
            </a:br>
            <a:r>
              <a:rPr lang="th-TH" sz="1100" dirty="0"/>
              <a:t>- </a:t>
            </a:r>
            <a:r>
              <a:rPr lang="th-TH" sz="1100" b="1" dirty="0"/>
              <a:t>หม่อนไหม </a:t>
            </a:r>
            <a:r>
              <a:rPr lang="th-TH" sz="1100" dirty="0"/>
              <a:t>55 แปลง พื้นที่ 52.3 ไร่</a:t>
            </a:r>
          </a:p>
        </p:txBody>
      </p:sp>
      <p:sp>
        <p:nvSpPr>
          <p:cNvPr id="50" name="officeArt object">
            <a:extLst>
              <a:ext uri="{FF2B5EF4-FFF2-40B4-BE49-F238E27FC236}">
                <a16:creationId xmlns:a16="http://schemas.microsoft.com/office/drawing/2014/main" id="{366BAB66-BAAD-4520-A159-707A0107661D}"/>
              </a:ext>
            </a:extLst>
          </p:cNvPr>
          <p:cNvSpPr/>
          <p:nvPr/>
        </p:nvSpPr>
        <p:spPr>
          <a:xfrm>
            <a:off x="2518900" y="6918960"/>
            <a:ext cx="4114800" cy="350520"/>
          </a:xfrm>
          <a:prstGeom prst="rect">
            <a:avLst/>
          </a:prstGeom>
          <a:solidFill>
            <a:srgbClr val="5C5C5C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algn="ctr"/>
            <a:r>
              <a:rPr lang="th-TH" sz="1400" dirty="0">
                <a:ln>
                  <a:noFill/>
                </a:ln>
                <a:solidFill>
                  <a:schemeClr val="bg1"/>
                </a:solidFill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ปี</a:t>
            </a:r>
            <a:r>
              <a:rPr lang="en-US" sz="1400" dirty="0">
                <a:ln>
                  <a:noFill/>
                </a:ln>
                <a:solidFill>
                  <a:schemeClr val="bg1"/>
                </a:solidFill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 68 </a:t>
            </a:r>
            <a:r>
              <a:rPr lang="th-TH" sz="1400" dirty="0">
                <a:ln>
                  <a:noFill/>
                </a:ln>
                <a:solidFill>
                  <a:schemeClr val="bg1"/>
                </a:solidFill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มีงบประมาณเพื่อการพัฒนาการเกษตร รวม </a:t>
            </a:r>
            <a:r>
              <a:rPr lang="th-TH" sz="1400" b="1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 1</a:t>
            </a:r>
            <a:r>
              <a:rPr lang="en-US" sz="1400" b="1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,188,633,</a:t>
            </a:r>
            <a:r>
              <a:rPr lang="th-TH" sz="1400" b="1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491 </a:t>
            </a:r>
            <a:r>
              <a:rPr lang="th-TH" sz="1400" dirty="0">
                <a:ln>
                  <a:noFill/>
                </a:ln>
                <a:solidFill>
                  <a:schemeClr val="bg1"/>
                </a:solidFill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บาท</a:t>
            </a:r>
            <a:endParaRPr lang="en-US" sz="1400" dirty="0">
              <a:ln>
                <a:noFill/>
              </a:ln>
              <a:solidFill>
                <a:schemeClr val="bg1"/>
              </a:solidFill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152400" y="7655029"/>
            <a:ext cx="2057400" cy="213483"/>
          </a:xfrm>
          <a:prstGeom prst="rect">
            <a:avLst/>
          </a:prstGeom>
          <a:solidFill>
            <a:srgbClr val="4747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50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สถานการณ์และการช่วยเหลือภัยพิบัติด้านเกษตร</a:t>
            </a:r>
            <a:endParaRPr lang="en-US" sz="1050" dirty="0">
              <a:solidFill>
                <a:schemeClr val="bg1"/>
              </a:solidFill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4258" y="7821793"/>
            <a:ext cx="2267932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100" b="1" u="sng" dirty="0"/>
              <a:t>1. อุทกภัย</a:t>
            </a:r>
          </a:p>
          <a:p>
            <a:r>
              <a:rPr lang="th-TH" sz="1100" dirty="0"/>
              <a:t>   1.1 พื้นที่ประสบภัย จำนวน 79,218.50 ไร่ </a:t>
            </a:r>
          </a:p>
          <a:p>
            <a:r>
              <a:rPr lang="th-TH" sz="1100" dirty="0"/>
              <a:t>   1.2 พื้นที่ที่คาดว่าจะเสียหาย จำนวน 71</a:t>
            </a:r>
            <a:r>
              <a:rPr lang="en-US" sz="1100" dirty="0"/>
              <a:t>,</a:t>
            </a:r>
            <a:r>
              <a:rPr lang="th-TH" sz="1100" dirty="0"/>
              <a:t>494 ไร่ ประกอบด้วย</a:t>
            </a:r>
          </a:p>
          <a:p>
            <a:r>
              <a:rPr lang="th-TH" sz="1100" dirty="0"/>
              <a:t>       -  นาข้าว จำนวน 59</a:t>
            </a:r>
            <a:r>
              <a:rPr lang="en-US" sz="1100" dirty="0"/>
              <a:t>,</a:t>
            </a:r>
            <a:r>
              <a:rPr lang="th-TH" sz="1100" dirty="0"/>
              <a:t>683.25 ไร่   </a:t>
            </a:r>
          </a:p>
          <a:p>
            <a:r>
              <a:rPr lang="th-TH" sz="1100" dirty="0"/>
              <a:t>       -  พืชไร่และพืชผัก จำนวน </a:t>
            </a:r>
            <a:r>
              <a:rPr lang="en-US" sz="1100" dirty="0"/>
              <a:t>11,</a:t>
            </a:r>
            <a:r>
              <a:rPr lang="th-TH" sz="1100" dirty="0"/>
              <a:t>671.75 ไร่</a:t>
            </a:r>
          </a:p>
          <a:p>
            <a:r>
              <a:rPr lang="th-TH" sz="1100" dirty="0"/>
              <a:t>       -  ไม้ผลและไม้ยืนต้น จำนวน 139 ไร่</a:t>
            </a:r>
          </a:p>
          <a:p>
            <a:r>
              <a:rPr lang="th-TH" sz="1100" b="1" u="sng" dirty="0"/>
              <a:t>2. ภัยแล้ง</a:t>
            </a:r>
          </a:p>
          <a:p>
            <a:r>
              <a:rPr lang="th-TH" sz="1100" dirty="0"/>
              <a:t>    2.1 พื้นที่ประสบภัย จำนวน 28</a:t>
            </a:r>
            <a:r>
              <a:rPr lang="en-US" sz="1100" dirty="0"/>
              <a:t>,</a:t>
            </a:r>
            <a:r>
              <a:rPr lang="th-TH" sz="1100" dirty="0"/>
              <a:t>791 ไร่</a:t>
            </a:r>
          </a:p>
          <a:p>
            <a:r>
              <a:rPr lang="th-TH" sz="1100" dirty="0"/>
              <a:t>    2.2 พื้นที่ที่คาดว่าจะเสียหาย จำนวน 25</a:t>
            </a:r>
            <a:r>
              <a:rPr lang="en-US" sz="1100" dirty="0"/>
              <a:t>,</a:t>
            </a:r>
            <a:r>
              <a:rPr lang="th-TH" sz="1100" dirty="0"/>
              <a:t>690 ไร่</a:t>
            </a:r>
          </a:p>
          <a:p>
            <a:r>
              <a:rPr lang="th-TH" sz="1100" dirty="0"/>
              <a:t>         - นาข้าว จำนวน 25</a:t>
            </a:r>
            <a:r>
              <a:rPr lang="en-US" sz="1100" dirty="0"/>
              <a:t>,</a:t>
            </a:r>
            <a:r>
              <a:rPr lang="th-TH" sz="1100" dirty="0"/>
              <a:t>690 ไร่</a:t>
            </a:r>
          </a:p>
          <a:p>
            <a:br>
              <a:rPr lang="th-TH" sz="1100" dirty="0"/>
            </a:br>
            <a:endParaRPr lang="th-TH" sz="1100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304829" y="1659173"/>
            <a:ext cx="1669010" cy="152400"/>
          </a:xfrm>
          <a:prstGeom prst="rect">
            <a:avLst/>
          </a:prstGeom>
          <a:solidFill>
            <a:srgbClr val="4747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พื้นที่เกษตรกรรมรวม </a:t>
            </a:r>
            <a:r>
              <a:rPr lang="th-TH" sz="1200" dirty="0"/>
              <a:t>4,565,079</a:t>
            </a:r>
            <a:r>
              <a:rPr lang="th-TH" sz="1200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 ไร่</a:t>
            </a:r>
            <a:endParaRPr lang="en-US" sz="1200" dirty="0">
              <a:solidFill>
                <a:schemeClr val="bg1"/>
              </a:solidFill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pic>
        <p:nvPicPr>
          <p:cNvPr id="5" name="รูปภาพ 4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6484" b="73438" l="53148" r="67204"/>
                    </a14:imgEffect>
                  </a14:imgLayer>
                </a14:imgProps>
              </a:ext>
            </a:extLst>
          </a:blip>
          <a:srcRect l="52928" t="44793" r="32431" b="26041"/>
          <a:stretch/>
        </p:blipFill>
        <p:spPr>
          <a:xfrm>
            <a:off x="3249615" y="2071290"/>
            <a:ext cx="550463" cy="683448"/>
          </a:xfrm>
          <a:prstGeom prst="rect">
            <a:avLst/>
          </a:prstGeom>
        </p:spPr>
      </p:pic>
      <p:graphicFrame>
        <p:nvGraphicFramePr>
          <p:cNvPr id="39" name="Chart 42">
            <a:extLst>
              <a:ext uri="{FF2B5EF4-FFF2-40B4-BE49-F238E27FC236}">
                <a16:creationId xmlns:a16="http://schemas.microsoft.com/office/drawing/2014/main" id="{285C0C3F-C452-4C72-9549-9774B787554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23716836"/>
              </p:ext>
            </p:extLst>
          </p:nvPr>
        </p:nvGraphicFramePr>
        <p:xfrm>
          <a:off x="2375086" y="5605265"/>
          <a:ext cx="4283075" cy="15666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43" name="Chart 13"/>
          <p:cNvGraphicFramePr/>
          <p:nvPr>
            <p:extLst>
              <p:ext uri="{D42A27DB-BD31-4B8C-83A1-F6EECF244321}">
                <p14:modId xmlns:p14="http://schemas.microsoft.com/office/powerpoint/2010/main" val="2365181859"/>
              </p:ext>
            </p:extLst>
          </p:nvPr>
        </p:nvGraphicFramePr>
        <p:xfrm>
          <a:off x="60296" y="3475035"/>
          <a:ext cx="1569575" cy="15542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44" name="Chart 13"/>
          <p:cNvGraphicFramePr/>
          <p:nvPr>
            <p:extLst>
              <p:ext uri="{D42A27DB-BD31-4B8C-83A1-F6EECF244321}">
                <p14:modId xmlns:p14="http://schemas.microsoft.com/office/powerpoint/2010/main" val="1420484816"/>
              </p:ext>
            </p:extLst>
          </p:nvPr>
        </p:nvGraphicFramePr>
        <p:xfrm>
          <a:off x="1721975" y="3462731"/>
          <a:ext cx="1513004" cy="15542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45" name="Chart 13"/>
          <p:cNvGraphicFramePr/>
          <p:nvPr>
            <p:extLst>
              <p:ext uri="{D42A27DB-BD31-4B8C-83A1-F6EECF244321}">
                <p14:modId xmlns:p14="http://schemas.microsoft.com/office/powerpoint/2010/main" val="2070497339"/>
              </p:ext>
            </p:extLst>
          </p:nvPr>
        </p:nvGraphicFramePr>
        <p:xfrm>
          <a:off x="3386033" y="3606382"/>
          <a:ext cx="1553672" cy="14075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46" name="Chart 21"/>
          <p:cNvGraphicFramePr/>
          <p:nvPr>
            <p:extLst>
              <p:ext uri="{D42A27DB-BD31-4B8C-83A1-F6EECF244321}">
                <p14:modId xmlns:p14="http://schemas.microsoft.com/office/powerpoint/2010/main" val="2436981677"/>
              </p:ext>
            </p:extLst>
          </p:nvPr>
        </p:nvGraphicFramePr>
        <p:xfrm>
          <a:off x="37847" y="-20540"/>
          <a:ext cx="2667000" cy="18380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51" name="Chart 17"/>
          <p:cNvGraphicFramePr/>
          <p:nvPr>
            <p:extLst>
              <p:ext uri="{D42A27DB-BD31-4B8C-83A1-F6EECF244321}">
                <p14:modId xmlns:p14="http://schemas.microsoft.com/office/powerpoint/2010/main" val="4191646089"/>
              </p:ext>
            </p:extLst>
          </p:nvPr>
        </p:nvGraphicFramePr>
        <p:xfrm>
          <a:off x="2306472" y="58342"/>
          <a:ext cx="2425700" cy="19095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graphicFrame>
        <p:nvGraphicFramePr>
          <p:cNvPr id="52" name="Chart 36"/>
          <p:cNvGraphicFramePr/>
          <p:nvPr>
            <p:extLst>
              <p:ext uri="{D42A27DB-BD31-4B8C-83A1-F6EECF244321}">
                <p14:modId xmlns:p14="http://schemas.microsoft.com/office/powerpoint/2010/main" val="2056755208"/>
              </p:ext>
            </p:extLst>
          </p:nvPr>
        </p:nvGraphicFramePr>
        <p:xfrm>
          <a:off x="4876800" y="76200"/>
          <a:ext cx="2428783" cy="1828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sp>
        <p:nvSpPr>
          <p:cNvPr id="33" name="TextBox 32">
            <a:extLst>
              <a:ext uri="{FF2B5EF4-FFF2-40B4-BE49-F238E27FC236}">
                <a16:creationId xmlns:a16="http://schemas.microsoft.com/office/drawing/2014/main" id="{C9C148FC-F4A4-4CF8-9301-17D4777B79A6}"/>
              </a:ext>
            </a:extLst>
          </p:cNvPr>
          <p:cNvSpPr txBox="1"/>
          <p:nvPr/>
        </p:nvSpPr>
        <p:spPr>
          <a:xfrm>
            <a:off x="5965803" y="5948690"/>
            <a:ext cx="64312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หน่วย</a:t>
            </a:r>
            <a:r>
              <a:rPr lang="en-US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th-TH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บาท</a:t>
            </a:r>
          </a:p>
        </p:txBody>
      </p:sp>
      <p:sp>
        <p:nvSpPr>
          <p:cNvPr id="3" name="TextBox 34">
            <a:extLst>
              <a:ext uri="{FF2B5EF4-FFF2-40B4-BE49-F238E27FC236}">
                <a16:creationId xmlns:a16="http://schemas.microsoft.com/office/drawing/2014/main" id="{AFAC8DB3-E78D-1E58-47F2-73A7C3032F45}"/>
              </a:ext>
            </a:extLst>
          </p:cNvPr>
          <p:cNvSpPr txBox="1"/>
          <p:nvPr/>
        </p:nvSpPr>
        <p:spPr>
          <a:xfrm>
            <a:off x="3940012" y="2786383"/>
            <a:ext cx="2841788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0" i="0" u="sng" dirty="0">
                <a:effectLst/>
                <a:latin typeface="C-Font-Article-Light"/>
              </a:rPr>
              <a:t>ข้าวหอมมะลิดินภูเขาไฟบุรีรัมย์ </a:t>
            </a:r>
            <a:endParaRPr lang="en-US" sz="1000" b="0" i="0" u="sng" dirty="0">
              <a:effectLst/>
              <a:latin typeface="C-Font-Article-Light"/>
            </a:endParaRPr>
          </a:p>
          <a:p>
            <a:pPr algn="thaiDist"/>
            <a:r>
              <a:rPr lang="th-TH" sz="700" b="0" i="0" dirty="0">
                <a:effectLst/>
                <a:latin typeface="C-Font-Article-Light"/>
              </a:rPr>
              <a:t>เป็นข้าวเปลือก ข้าวกล้อง และข้าวขาว ที่แปรรูปมาจากข้าวหอมมะลิพันธุ์ข้าวขาวดอกมะลิ 105 และพันธุ์ กข 15 ปลูกในฤดูนาปี บนพื้นที่ที่มีแร่ธาตุจากดินภูเขาไฟบุรีรัมย์ซึ่งเป็นลักษณะเฉพาะ ทำให้เมล็ดข้าวเรียวยาวเลื่อมมัน มีท้องไข่น้อย เมื่อหุงสุกจะเหนียวนุ่มไม่แข็งกระด้าง” ปี 256</a:t>
            </a:r>
            <a:r>
              <a:rPr lang="th-TH" sz="700" dirty="0">
                <a:latin typeface="C-Font-Article-Light"/>
              </a:rPr>
              <a:t>4</a:t>
            </a:r>
            <a:r>
              <a:rPr lang="th-TH" sz="700" b="0" i="0" dirty="0">
                <a:effectLst/>
                <a:latin typeface="C-Font-Article-Light"/>
              </a:rPr>
              <a:t>-67 </a:t>
            </a:r>
            <a:r>
              <a:rPr lang="th-TH" sz="700" dirty="0"/>
              <a:t>เกษตรกรได้รับการรับรอง 670 ราย         พื้นที่ 5,758 ไร่ และในปีการผลิต 2565 มีเกษตรกรได้รับการรับรอง 1,095 ราย พื้นที่ 10,193 ไร่ พื้นที่ 10,193 ไร่      และปีการผลิต 2566 มีเกษตรกรได้รับรับรอง 1,145 ราย (จำนวน 29 กลุ่ม)  พื้นที่ 9,945 ไร่</a:t>
            </a:r>
            <a:endParaRPr lang="en-US" sz="700" dirty="0"/>
          </a:p>
          <a:p>
            <a:endParaRPr lang="en-US" sz="800" dirty="0"/>
          </a:p>
          <a:p>
            <a:endParaRPr lang="en-US" sz="9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“ข้าวหอมมะลิดินภูเขาไฟบุรีรัมย์” มีเอกลักษณ์ ไม่ธรรมดา จนคว้า GI">
            <a:extLst>
              <a:ext uri="{FF2B5EF4-FFF2-40B4-BE49-F238E27FC236}">
                <a16:creationId xmlns:a16="http://schemas.microsoft.com/office/drawing/2014/main" id="{C48D231F-2BB3-BADE-255C-F4BBED20A3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7261" y="2882701"/>
            <a:ext cx="869742" cy="580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85440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เฉลียง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  <a:fontScheme name="Custom 2">
    <a:majorFont>
      <a:latin typeface="TH Chakra Petch"/>
      <a:ea typeface=""/>
      <a:cs typeface="TH Chakra Petch"/>
    </a:majorFont>
    <a:minorFont>
      <a:latin typeface="TH Chakra Petch"/>
      <a:ea typeface=""/>
      <a:cs typeface="TH Chakra Petch"/>
    </a:minorFont>
  </a:fontScheme>
  <a:fmtScheme name="Office Them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เฉลียง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  <a:fontScheme name="Custom 2">
    <a:majorFont>
      <a:latin typeface="TH Chakra Petch"/>
      <a:ea typeface=""/>
      <a:cs typeface="TH Chakra Petch"/>
    </a:majorFont>
    <a:minorFont>
      <a:latin typeface="TH Chakra Petch"/>
      <a:ea typeface=""/>
      <a:cs typeface="TH Chakra Petch"/>
    </a:minorFont>
  </a:fontScheme>
  <a:fmtScheme name="Office Them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เฉลียง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  <a:fontScheme name="Custom 2">
    <a:majorFont>
      <a:latin typeface="TH Chakra Petch"/>
      <a:ea typeface=""/>
      <a:cs typeface="TH Chakra Petch"/>
    </a:majorFont>
    <a:minorFont>
      <a:latin typeface="TH Chakra Petch"/>
      <a:ea typeface=""/>
      <a:cs typeface="TH Chakra Petch"/>
    </a:minorFont>
  </a:fontScheme>
  <a:fmtScheme name="Office Them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เฉลียง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  <a:fontScheme name="Custom 2">
    <a:majorFont>
      <a:latin typeface="TH Chakra Petch"/>
      <a:ea typeface=""/>
      <a:cs typeface="TH Chakra Petch"/>
    </a:majorFont>
    <a:minorFont>
      <a:latin typeface="TH Chakra Petch"/>
      <a:ea typeface=""/>
      <a:cs typeface="TH Chakra Petch"/>
    </a:minorFont>
  </a:fontScheme>
  <a:fmtScheme name="Office Them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เฉลียง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  <a:fontScheme name="Custom 2">
    <a:majorFont>
      <a:latin typeface="TH Chakra Petch"/>
      <a:ea typeface=""/>
      <a:cs typeface="TH Chakra Petch"/>
    </a:majorFont>
    <a:minorFont>
      <a:latin typeface="TH Chakra Petch"/>
      <a:ea typeface=""/>
      <a:cs typeface="TH Chakra Petch"/>
    </a:minorFont>
  </a:fontScheme>
  <a:fmtScheme name="Office Them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.xml><?xml version="1.0" encoding="utf-8"?>
<a:themeOverride xmlns:a="http://schemas.openxmlformats.org/drawingml/2006/main">
  <a:clrScheme name="เฉลียง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  <a:fontScheme name="Custom 2">
    <a:majorFont>
      <a:latin typeface="TH Chakra Petch"/>
      <a:ea typeface=""/>
      <a:cs typeface="TH Chakra Petch"/>
    </a:majorFont>
    <a:minorFont>
      <a:latin typeface="TH Chakra Petch"/>
      <a:ea typeface=""/>
      <a:cs typeface="TH Chakra Petch"/>
    </a:minorFont>
  </a:fontScheme>
  <a:fmtScheme name="Office Them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7.xml><?xml version="1.0" encoding="utf-8"?>
<a:themeOverride xmlns:a="http://schemas.openxmlformats.org/drawingml/2006/main">
  <a:clrScheme name="เฉลียง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  <a:fontScheme name="Custom 2">
    <a:majorFont>
      <a:latin typeface="TH Chakra Petch"/>
      <a:ea typeface=""/>
      <a:cs typeface="TH Chakra Petch"/>
    </a:majorFont>
    <a:minorFont>
      <a:latin typeface="TH Chakra Petch"/>
      <a:ea typeface=""/>
      <a:cs typeface="TH Chakra Petch"/>
    </a:minorFont>
  </a:fontScheme>
  <a:fmtScheme name="Office Them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2767</TotalTime>
  <Words>753</Words>
  <Application>Microsoft Office PowerPoint</Application>
  <PresentationFormat>กระดาษ A4 (210x297 มม.)</PresentationFormat>
  <Paragraphs>74</Paragraphs>
  <Slides>1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8" baseType="lpstr">
      <vt:lpstr>Arial</vt:lpstr>
      <vt:lpstr>Calibri</vt:lpstr>
      <vt:lpstr>C-Font-Article-Light</vt:lpstr>
      <vt:lpstr>Helvetica Neue</vt:lpstr>
      <vt:lpstr>TH Chakra Petch</vt:lpstr>
      <vt:lpstr>TH SarabunPSK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Acer</cp:lastModifiedBy>
  <cp:revision>203</cp:revision>
  <cp:lastPrinted>2025-11-28T10:20:59Z</cp:lastPrinted>
  <dcterms:created xsi:type="dcterms:W3CDTF">2019-07-31T14:04:36Z</dcterms:created>
  <dcterms:modified xsi:type="dcterms:W3CDTF">2025-12-03T09:16:24Z</dcterms:modified>
</cp:coreProperties>
</file>