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x="10693400" cy="7556500"/>
  <p:notesSz cx="6858000" cy="9144000"/>
  <p:embeddedFontLst>
    <p:embeddedFont>
      <p:font typeface="Athachantr Bold" charset="1" panose="0000000000000000000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jpeg" Type="http://schemas.openxmlformats.org/officeDocument/2006/relationships/image"/><Relationship Id="rId6" Target="../media/image5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6.jpeg" Type="http://schemas.openxmlformats.org/officeDocument/2006/relationships/image"/><Relationship Id="rId6" Target="../media/image7.png" Type="http://schemas.openxmlformats.org/officeDocument/2006/relationships/image"/><Relationship Id="rId7" Target="../media/image8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9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10.jpeg" Type="http://schemas.openxmlformats.org/officeDocument/2006/relationships/image"/><Relationship Id="rId6" Target="../media/image11.png" Type="http://schemas.openxmlformats.org/officeDocument/2006/relationships/image"/><Relationship Id="rId7" Target="../media/image12.jpeg" Type="http://schemas.openxmlformats.org/officeDocument/2006/relationships/image"/><Relationship Id="rId8" Target="../media/image13.jpeg" Type="http://schemas.openxmlformats.org/officeDocument/2006/relationships/image"/><Relationship Id="rId9" Target="../media/image14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15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10.jpeg" Type="http://schemas.openxmlformats.org/officeDocument/2006/relationships/image"/><Relationship Id="rId6" Target="../media/image11.png" Type="http://schemas.openxmlformats.org/officeDocument/2006/relationships/image"/><Relationship Id="rId7" Target="../media/image12.jpeg" Type="http://schemas.openxmlformats.org/officeDocument/2006/relationships/image"/><Relationship Id="rId8" Target="../media/image13.jpeg" Type="http://schemas.openxmlformats.org/officeDocument/2006/relationships/image"/><Relationship Id="rId9" Target="../media/image14.jpe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16.jpe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17.jpe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18.jpeg" Type="http://schemas.openxmlformats.org/officeDocument/2006/relationships/image"/><Relationship Id="rId6" Target="../media/image19.jpeg" Type="http://schemas.openxmlformats.org/officeDocument/2006/relationships/image"/><Relationship Id="rId7" Target="../media/image20.jpeg" Type="http://schemas.openxmlformats.org/officeDocument/2006/relationships/image"/><Relationship Id="rId8" Target="../media/image16.jpe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21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22.png" Type="http://schemas.openxmlformats.org/officeDocument/2006/relationships/image"/><Relationship Id="rId6" Target="../media/image23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24.jpeg" Type="http://schemas.openxmlformats.org/officeDocument/2006/relationships/image"/><Relationship Id="rId6" Target="../media/image25.jpeg" Type="http://schemas.openxmlformats.org/officeDocument/2006/relationships/image"/><Relationship Id="rId7" Target="../media/image26.png" Type="http://schemas.openxmlformats.org/officeDocument/2006/relationships/image"/><Relationship Id="rId8" Target="../media/image27.jpe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428000" y="0"/>
            <a:ext cx="7560000" cy="7560000"/>
          </a:xfrm>
          <a:custGeom>
            <a:avLst/>
            <a:gdLst/>
            <a:ahLst/>
            <a:cxnLst/>
            <a:rect r="r" b="b" t="t" l="l"/>
            <a:pathLst>
              <a:path h="7560000" w="7560000">
                <a:moveTo>
                  <a:pt x="0" y="0"/>
                </a:moveTo>
                <a:lnTo>
                  <a:pt x="7560000" y="0"/>
                </a:lnTo>
                <a:lnTo>
                  <a:pt x="7560000" y="7560000"/>
                </a:lnTo>
                <a:lnTo>
                  <a:pt x="0" y="756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132000" y="0"/>
            <a:ext cx="7560000" cy="7560000"/>
          </a:xfrm>
          <a:custGeom>
            <a:avLst/>
            <a:gdLst/>
            <a:ahLst/>
            <a:cxnLst/>
            <a:rect r="r" b="b" t="t" l="l"/>
            <a:pathLst>
              <a:path h="7560000" w="7560000">
                <a:moveTo>
                  <a:pt x="0" y="0"/>
                </a:moveTo>
                <a:lnTo>
                  <a:pt x="7560000" y="0"/>
                </a:lnTo>
                <a:lnTo>
                  <a:pt x="7560000" y="7560000"/>
                </a:lnTo>
                <a:lnTo>
                  <a:pt x="0" y="756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756000" y="253981"/>
            <a:ext cx="9180000" cy="1985175"/>
          </a:xfrm>
          <a:custGeom>
            <a:avLst/>
            <a:gdLst/>
            <a:ahLst/>
            <a:cxnLst/>
            <a:rect r="r" b="b" t="t" l="l"/>
            <a:pathLst>
              <a:path h="1985175" w="9180000">
                <a:moveTo>
                  <a:pt x="0" y="0"/>
                </a:moveTo>
                <a:lnTo>
                  <a:pt x="9180000" y="0"/>
                </a:lnTo>
                <a:lnTo>
                  <a:pt x="9180000" y="1985175"/>
                </a:lnTo>
                <a:lnTo>
                  <a:pt x="0" y="198517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216527" y="2425628"/>
            <a:ext cx="8299159" cy="4378372"/>
            <a:chOff x="0" y="0"/>
            <a:chExt cx="1749548" cy="923006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749548" cy="923006"/>
            </a:xfrm>
            <a:custGeom>
              <a:avLst/>
              <a:gdLst/>
              <a:ahLst/>
              <a:cxnLst/>
              <a:rect r="r" b="b" t="t" l="l"/>
              <a:pathLst>
                <a:path h="923006" w="1749548">
                  <a:moveTo>
                    <a:pt x="15859" y="0"/>
                  </a:moveTo>
                  <a:lnTo>
                    <a:pt x="1733689" y="0"/>
                  </a:lnTo>
                  <a:cubicBezTo>
                    <a:pt x="1742448" y="0"/>
                    <a:pt x="1749548" y="7100"/>
                    <a:pt x="1749548" y="15859"/>
                  </a:cubicBezTo>
                  <a:lnTo>
                    <a:pt x="1749548" y="907147"/>
                  </a:lnTo>
                  <a:cubicBezTo>
                    <a:pt x="1749548" y="911353"/>
                    <a:pt x="1747877" y="915387"/>
                    <a:pt x="1744903" y="918361"/>
                  </a:cubicBezTo>
                  <a:cubicBezTo>
                    <a:pt x="1741929" y="921335"/>
                    <a:pt x="1737895" y="923006"/>
                    <a:pt x="1733689" y="923006"/>
                  </a:cubicBezTo>
                  <a:lnTo>
                    <a:pt x="15859" y="923006"/>
                  </a:lnTo>
                  <a:cubicBezTo>
                    <a:pt x="7100" y="923006"/>
                    <a:pt x="0" y="915905"/>
                    <a:pt x="0" y="907147"/>
                  </a:cubicBezTo>
                  <a:lnTo>
                    <a:pt x="0" y="15859"/>
                  </a:lnTo>
                  <a:cubicBezTo>
                    <a:pt x="0" y="7100"/>
                    <a:pt x="7100" y="0"/>
                    <a:pt x="15859" y="0"/>
                  </a:cubicBezTo>
                  <a:close/>
                </a:path>
              </a:pathLst>
            </a:custGeom>
            <a:blipFill>
              <a:blip r:embed="rId5"/>
              <a:stretch>
                <a:fillRect l="0" t="-3350" r="0" b="-335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221250" y="253981"/>
            <a:ext cx="1734353" cy="1734353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6"/>
              <a:stretch>
                <a:fillRect l="0" t="-100" r="0" b="-100"/>
              </a:stretch>
            </a:blipFill>
          </p:spPr>
        </p:sp>
      </p:grpSp>
      <p:sp>
        <p:nvSpPr>
          <p:cNvPr name="TextBox 9" id="9"/>
          <p:cNvSpPr txBox="true"/>
          <p:nvPr/>
        </p:nvSpPr>
        <p:spPr>
          <a:xfrm rot="0">
            <a:off x="1088427" y="564578"/>
            <a:ext cx="9180000" cy="12211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 b="true">
                <a:solidFill>
                  <a:srgbClr val="004AAD"/>
                </a:solidFill>
                <a:latin typeface="Athachantr Bold"/>
                <a:ea typeface="Athachantr Bold"/>
                <a:cs typeface="Athachantr Bold"/>
                <a:sym typeface="Athachantr Bold"/>
              </a:rPr>
              <a:t>องค์กรคุณธรรม 2569</a:t>
            </a:r>
          </a:p>
          <a:p>
            <a:pPr algn="ctr">
              <a:lnSpc>
                <a:spcPts val="4480"/>
              </a:lnSpc>
            </a:pPr>
            <a:r>
              <a:rPr lang="en-US" sz="3200" b="true">
                <a:solidFill>
                  <a:srgbClr val="004AAD"/>
                </a:solidFill>
                <a:latin typeface="Athachantr Bold"/>
                <a:ea typeface="Athachantr Bold"/>
                <a:cs typeface="Athachantr Bold"/>
                <a:sym typeface="Athachantr Bold"/>
              </a:rPr>
              <a:t>สำนักงานเกษตรและสหกรณ์จังหวัดบุรีรัมย์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428000" y="0"/>
            <a:ext cx="7560000" cy="7560000"/>
          </a:xfrm>
          <a:custGeom>
            <a:avLst/>
            <a:gdLst/>
            <a:ahLst/>
            <a:cxnLst/>
            <a:rect r="r" b="b" t="t" l="l"/>
            <a:pathLst>
              <a:path h="7560000" w="7560000">
                <a:moveTo>
                  <a:pt x="0" y="0"/>
                </a:moveTo>
                <a:lnTo>
                  <a:pt x="7560000" y="0"/>
                </a:lnTo>
                <a:lnTo>
                  <a:pt x="7560000" y="7560000"/>
                </a:lnTo>
                <a:lnTo>
                  <a:pt x="0" y="756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132000" y="0"/>
            <a:ext cx="7560000" cy="7560000"/>
          </a:xfrm>
          <a:custGeom>
            <a:avLst/>
            <a:gdLst/>
            <a:ahLst/>
            <a:cxnLst/>
            <a:rect r="r" b="b" t="t" l="l"/>
            <a:pathLst>
              <a:path h="7560000" w="7560000">
                <a:moveTo>
                  <a:pt x="0" y="0"/>
                </a:moveTo>
                <a:lnTo>
                  <a:pt x="7560000" y="0"/>
                </a:lnTo>
                <a:lnTo>
                  <a:pt x="7560000" y="7560000"/>
                </a:lnTo>
                <a:lnTo>
                  <a:pt x="0" y="756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08400" y="406381"/>
            <a:ext cx="9180000" cy="1985175"/>
          </a:xfrm>
          <a:custGeom>
            <a:avLst/>
            <a:gdLst/>
            <a:ahLst/>
            <a:cxnLst/>
            <a:rect r="r" b="b" t="t" l="l"/>
            <a:pathLst>
              <a:path h="1985175" w="9180000">
                <a:moveTo>
                  <a:pt x="0" y="0"/>
                </a:moveTo>
                <a:lnTo>
                  <a:pt x="9180000" y="0"/>
                </a:lnTo>
                <a:lnTo>
                  <a:pt x="9180000" y="1985175"/>
                </a:lnTo>
                <a:lnTo>
                  <a:pt x="0" y="198517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426350" y="2535824"/>
            <a:ext cx="3163115" cy="4375814"/>
            <a:chOff x="0" y="0"/>
            <a:chExt cx="740742" cy="1024734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740742" cy="1024734"/>
            </a:xfrm>
            <a:custGeom>
              <a:avLst/>
              <a:gdLst/>
              <a:ahLst/>
              <a:cxnLst/>
              <a:rect r="r" b="b" t="t" l="l"/>
              <a:pathLst>
                <a:path h="1024734" w="740742">
                  <a:moveTo>
                    <a:pt x="41609" y="0"/>
                  </a:moveTo>
                  <a:lnTo>
                    <a:pt x="699134" y="0"/>
                  </a:lnTo>
                  <a:cubicBezTo>
                    <a:pt x="722114" y="0"/>
                    <a:pt x="740742" y="18629"/>
                    <a:pt x="740742" y="41609"/>
                  </a:cubicBezTo>
                  <a:lnTo>
                    <a:pt x="740742" y="983125"/>
                  </a:lnTo>
                  <a:cubicBezTo>
                    <a:pt x="740742" y="994161"/>
                    <a:pt x="736359" y="1004744"/>
                    <a:pt x="728556" y="1012547"/>
                  </a:cubicBezTo>
                  <a:cubicBezTo>
                    <a:pt x="720753" y="1020350"/>
                    <a:pt x="710169" y="1024734"/>
                    <a:pt x="699134" y="1024734"/>
                  </a:cubicBezTo>
                  <a:lnTo>
                    <a:pt x="41609" y="1024734"/>
                  </a:lnTo>
                  <a:cubicBezTo>
                    <a:pt x="30573" y="1024734"/>
                    <a:pt x="19990" y="1020350"/>
                    <a:pt x="12187" y="1012547"/>
                  </a:cubicBezTo>
                  <a:cubicBezTo>
                    <a:pt x="4384" y="1004744"/>
                    <a:pt x="0" y="994161"/>
                    <a:pt x="0" y="983125"/>
                  </a:cubicBezTo>
                  <a:lnTo>
                    <a:pt x="0" y="41609"/>
                  </a:lnTo>
                  <a:cubicBezTo>
                    <a:pt x="0" y="30573"/>
                    <a:pt x="4384" y="19990"/>
                    <a:pt x="12187" y="12187"/>
                  </a:cubicBezTo>
                  <a:cubicBezTo>
                    <a:pt x="19990" y="4384"/>
                    <a:pt x="30573" y="0"/>
                    <a:pt x="41609" y="0"/>
                  </a:cubicBezTo>
                  <a:close/>
                </a:path>
              </a:pathLst>
            </a:custGeom>
            <a:blipFill>
              <a:blip r:embed="rId5"/>
              <a:stretch>
                <a:fillRect l="0" t="-1449" r="0" b="-1449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3856165" y="2535824"/>
            <a:ext cx="2979670" cy="4268176"/>
          </a:xfrm>
          <a:custGeom>
            <a:avLst/>
            <a:gdLst/>
            <a:ahLst/>
            <a:cxnLst/>
            <a:rect r="r" b="b" t="t" l="l"/>
            <a:pathLst>
              <a:path h="4268176" w="2979670">
                <a:moveTo>
                  <a:pt x="0" y="0"/>
                </a:moveTo>
                <a:lnTo>
                  <a:pt x="2979670" y="0"/>
                </a:lnTo>
                <a:lnTo>
                  <a:pt x="2979670" y="4268176"/>
                </a:lnTo>
                <a:lnTo>
                  <a:pt x="0" y="426817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180300" t="-45682" r="-163767" b="-28697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7104821" y="2535824"/>
            <a:ext cx="2983579" cy="4268176"/>
          </a:xfrm>
          <a:custGeom>
            <a:avLst/>
            <a:gdLst/>
            <a:ahLst/>
            <a:cxnLst/>
            <a:rect r="r" b="b" t="t" l="l"/>
            <a:pathLst>
              <a:path h="4268176" w="2983579">
                <a:moveTo>
                  <a:pt x="0" y="0"/>
                </a:moveTo>
                <a:lnTo>
                  <a:pt x="2983579" y="0"/>
                </a:lnTo>
                <a:lnTo>
                  <a:pt x="2983579" y="4268176"/>
                </a:lnTo>
                <a:lnTo>
                  <a:pt x="0" y="426817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182530" t="-50896" r="-173872" b="-28562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238558" y="594075"/>
            <a:ext cx="9180000" cy="13989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19"/>
              </a:lnSpc>
            </a:pPr>
            <a:r>
              <a:rPr lang="en-US" sz="3799" b="true">
                <a:solidFill>
                  <a:srgbClr val="004AAD"/>
                </a:solidFill>
                <a:latin typeface="Athachantr Bold"/>
                <a:ea typeface="Athachantr Bold"/>
                <a:cs typeface="Athachantr Bold"/>
                <a:sym typeface="Athachantr Bold"/>
              </a:rPr>
              <a:t>1.ประกาศเจตนารมณ์</a:t>
            </a:r>
          </a:p>
          <a:p>
            <a:pPr algn="ctr">
              <a:lnSpc>
                <a:spcPts val="5319"/>
              </a:lnSpc>
            </a:pPr>
            <a:r>
              <a:rPr lang="en-US" sz="3799" b="true">
                <a:solidFill>
                  <a:srgbClr val="004AAD"/>
                </a:solidFill>
                <a:latin typeface="Athachantr Bold"/>
                <a:ea typeface="Athachantr Bold"/>
                <a:cs typeface="Athachantr Bold"/>
                <a:sym typeface="Athachantr Bold"/>
              </a:rPr>
              <a:t>เพื่อขับเคลื่อนสู่องค์กรคุณธรรม 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428000" y="0"/>
            <a:ext cx="7560000" cy="7560000"/>
          </a:xfrm>
          <a:custGeom>
            <a:avLst/>
            <a:gdLst/>
            <a:ahLst/>
            <a:cxnLst/>
            <a:rect r="r" b="b" t="t" l="l"/>
            <a:pathLst>
              <a:path h="7560000" w="7560000">
                <a:moveTo>
                  <a:pt x="0" y="0"/>
                </a:moveTo>
                <a:lnTo>
                  <a:pt x="7560000" y="0"/>
                </a:lnTo>
                <a:lnTo>
                  <a:pt x="7560000" y="7560000"/>
                </a:lnTo>
                <a:lnTo>
                  <a:pt x="0" y="756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132000" y="0"/>
            <a:ext cx="7560000" cy="7560000"/>
          </a:xfrm>
          <a:custGeom>
            <a:avLst/>
            <a:gdLst/>
            <a:ahLst/>
            <a:cxnLst/>
            <a:rect r="r" b="b" t="t" l="l"/>
            <a:pathLst>
              <a:path h="7560000" w="7560000">
                <a:moveTo>
                  <a:pt x="0" y="0"/>
                </a:moveTo>
                <a:lnTo>
                  <a:pt x="7560000" y="0"/>
                </a:lnTo>
                <a:lnTo>
                  <a:pt x="7560000" y="7560000"/>
                </a:lnTo>
                <a:lnTo>
                  <a:pt x="0" y="756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08400" y="406381"/>
            <a:ext cx="9180000" cy="1985175"/>
          </a:xfrm>
          <a:custGeom>
            <a:avLst/>
            <a:gdLst/>
            <a:ahLst/>
            <a:cxnLst/>
            <a:rect r="r" b="b" t="t" l="l"/>
            <a:pathLst>
              <a:path h="1985175" w="9180000">
                <a:moveTo>
                  <a:pt x="0" y="0"/>
                </a:moveTo>
                <a:lnTo>
                  <a:pt x="9180000" y="0"/>
                </a:lnTo>
                <a:lnTo>
                  <a:pt x="9180000" y="1985175"/>
                </a:lnTo>
                <a:lnTo>
                  <a:pt x="0" y="198517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2673218" y="2664084"/>
            <a:ext cx="5931857" cy="4552834"/>
          </a:xfrm>
          <a:custGeom>
            <a:avLst/>
            <a:gdLst/>
            <a:ahLst/>
            <a:cxnLst/>
            <a:rect r="r" b="b" t="t" l="l"/>
            <a:pathLst>
              <a:path h="4552834" w="5931857">
                <a:moveTo>
                  <a:pt x="0" y="0"/>
                </a:moveTo>
                <a:lnTo>
                  <a:pt x="5931857" y="0"/>
                </a:lnTo>
                <a:lnTo>
                  <a:pt x="5931857" y="4552833"/>
                </a:lnTo>
                <a:lnTo>
                  <a:pt x="0" y="455283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59873" t="-43869" r="-55875" b="-14248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908400" y="618553"/>
            <a:ext cx="9180000" cy="13989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19"/>
              </a:lnSpc>
            </a:pPr>
            <a:r>
              <a:rPr lang="en-US" sz="3799" b="true">
                <a:solidFill>
                  <a:srgbClr val="004AAD"/>
                </a:solidFill>
                <a:latin typeface="Athachantr Bold"/>
                <a:ea typeface="Athachantr Bold"/>
                <a:cs typeface="Athachantr Bold"/>
                <a:sym typeface="Athachantr Bold"/>
              </a:rPr>
              <a:t>1.กำหนดคุรธรรมเป้าหมาย </a:t>
            </a:r>
          </a:p>
          <a:p>
            <a:pPr algn="ctr">
              <a:lnSpc>
                <a:spcPts val="5319"/>
              </a:lnSpc>
            </a:pPr>
            <a:r>
              <a:rPr lang="en-US" sz="3799" b="true">
                <a:solidFill>
                  <a:srgbClr val="004AAD"/>
                </a:solidFill>
                <a:latin typeface="Athachantr Bold"/>
                <a:ea typeface="Athachantr Bold"/>
                <a:cs typeface="Athachantr Bold"/>
                <a:sym typeface="Athachantr Bold"/>
              </a:rPr>
              <a:t>ปัญหาที่อยากแก้</a:t>
            </a:r>
            <a:r>
              <a:rPr lang="en-US" sz="3799" b="true">
                <a:solidFill>
                  <a:srgbClr val="004AAD"/>
                </a:solidFill>
                <a:latin typeface="Athachantr Bold"/>
                <a:ea typeface="Athachantr Bold"/>
                <a:cs typeface="Athachantr Bold"/>
                <a:sym typeface="Athachantr Bold"/>
              </a:rPr>
              <a:t>และความดีที่อยากทำ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428000" y="0"/>
            <a:ext cx="7560000" cy="7560000"/>
          </a:xfrm>
          <a:custGeom>
            <a:avLst/>
            <a:gdLst/>
            <a:ahLst/>
            <a:cxnLst/>
            <a:rect r="r" b="b" t="t" l="l"/>
            <a:pathLst>
              <a:path h="7560000" w="7560000">
                <a:moveTo>
                  <a:pt x="0" y="0"/>
                </a:moveTo>
                <a:lnTo>
                  <a:pt x="7560000" y="0"/>
                </a:lnTo>
                <a:lnTo>
                  <a:pt x="7560000" y="7560000"/>
                </a:lnTo>
                <a:lnTo>
                  <a:pt x="0" y="756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132000" y="0"/>
            <a:ext cx="7560000" cy="7560000"/>
          </a:xfrm>
          <a:custGeom>
            <a:avLst/>
            <a:gdLst/>
            <a:ahLst/>
            <a:cxnLst/>
            <a:rect r="r" b="b" t="t" l="l"/>
            <a:pathLst>
              <a:path h="7560000" w="7560000">
                <a:moveTo>
                  <a:pt x="0" y="0"/>
                </a:moveTo>
                <a:lnTo>
                  <a:pt x="7560000" y="0"/>
                </a:lnTo>
                <a:lnTo>
                  <a:pt x="7560000" y="7560000"/>
                </a:lnTo>
                <a:lnTo>
                  <a:pt x="0" y="756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08400" y="406381"/>
            <a:ext cx="9180000" cy="1985175"/>
          </a:xfrm>
          <a:custGeom>
            <a:avLst/>
            <a:gdLst/>
            <a:ahLst/>
            <a:cxnLst/>
            <a:rect r="r" b="b" t="t" l="l"/>
            <a:pathLst>
              <a:path h="1985175" w="9180000">
                <a:moveTo>
                  <a:pt x="0" y="0"/>
                </a:moveTo>
                <a:lnTo>
                  <a:pt x="9180000" y="0"/>
                </a:lnTo>
                <a:lnTo>
                  <a:pt x="9180000" y="1985175"/>
                </a:lnTo>
                <a:lnTo>
                  <a:pt x="0" y="198517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887664" y="2706731"/>
            <a:ext cx="3171976" cy="2146539"/>
            <a:chOff x="0" y="0"/>
            <a:chExt cx="812800" cy="550038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550038"/>
            </a:xfrm>
            <a:custGeom>
              <a:avLst/>
              <a:gdLst/>
              <a:ahLst/>
              <a:cxnLst/>
              <a:rect r="r" b="b" t="t" l="l"/>
              <a:pathLst>
                <a:path h="550038" w="812800">
                  <a:moveTo>
                    <a:pt x="41492" y="0"/>
                  </a:moveTo>
                  <a:lnTo>
                    <a:pt x="771308" y="0"/>
                  </a:lnTo>
                  <a:cubicBezTo>
                    <a:pt x="794223" y="0"/>
                    <a:pt x="812800" y="18577"/>
                    <a:pt x="812800" y="41492"/>
                  </a:cubicBezTo>
                  <a:lnTo>
                    <a:pt x="812800" y="508546"/>
                  </a:lnTo>
                  <a:cubicBezTo>
                    <a:pt x="812800" y="531461"/>
                    <a:pt x="794223" y="550038"/>
                    <a:pt x="771308" y="550038"/>
                  </a:cubicBezTo>
                  <a:lnTo>
                    <a:pt x="41492" y="550038"/>
                  </a:lnTo>
                  <a:cubicBezTo>
                    <a:pt x="18577" y="550038"/>
                    <a:pt x="0" y="531461"/>
                    <a:pt x="0" y="508546"/>
                  </a:cubicBezTo>
                  <a:lnTo>
                    <a:pt x="0" y="41492"/>
                  </a:lnTo>
                  <a:cubicBezTo>
                    <a:pt x="0" y="18577"/>
                    <a:pt x="18577" y="0"/>
                    <a:pt x="41492" y="0"/>
                  </a:cubicBezTo>
                  <a:close/>
                </a:path>
              </a:pathLst>
            </a:custGeom>
            <a:blipFill>
              <a:blip r:embed="rId5"/>
              <a:stretch>
                <a:fillRect l="-10152" t="0" r="-10152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301677" y="4942708"/>
            <a:ext cx="3171976" cy="2146539"/>
            <a:chOff x="0" y="0"/>
            <a:chExt cx="812800" cy="550038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550038"/>
            </a:xfrm>
            <a:custGeom>
              <a:avLst/>
              <a:gdLst/>
              <a:ahLst/>
              <a:cxnLst/>
              <a:rect r="r" b="b" t="t" l="l"/>
              <a:pathLst>
                <a:path h="550038" w="812800">
                  <a:moveTo>
                    <a:pt x="41492" y="0"/>
                  </a:moveTo>
                  <a:lnTo>
                    <a:pt x="771308" y="0"/>
                  </a:lnTo>
                  <a:cubicBezTo>
                    <a:pt x="794223" y="0"/>
                    <a:pt x="812800" y="18577"/>
                    <a:pt x="812800" y="41492"/>
                  </a:cubicBezTo>
                  <a:lnTo>
                    <a:pt x="812800" y="508546"/>
                  </a:lnTo>
                  <a:cubicBezTo>
                    <a:pt x="812800" y="531461"/>
                    <a:pt x="794223" y="550038"/>
                    <a:pt x="771308" y="550038"/>
                  </a:cubicBezTo>
                  <a:lnTo>
                    <a:pt x="41492" y="550038"/>
                  </a:lnTo>
                  <a:cubicBezTo>
                    <a:pt x="18577" y="550038"/>
                    <a:pt x="0" y="531461"/>
                    <a:pt x="0" y="508546"/>
                  </a:cubicBezTo>
                  <a:lnTo>
                    <a:pt x="0" y="41492"/>
                  </a:lnTo>
                  <a:cubicBezTo>
                    <a:pt x="0" y="18577"/>
                    <a:pt x="18577" y="0"/>
                    <a:pt x="41492" y="0"/>
                  </a:cubicBezTo>
                  <a:close/>
                </a:path>
              </a:pathLst>
            </a:custGeom>
            <a:blipFill>
              <a:blip r:embed="rId6"/>
              <a:stretch>
                <a:fillRect l="-40019" t="-21558" r="-40771" b="-28718"/>
              </a:stretch>
            </a:blipFill>
          </p:spPr>
        </p:sp>
      </p:grpSp>
      <p:grpSp>
        <p:nvGrpSpPr>
          <p:cNvPr name="Group 9" id="9"/>
          <p:cNvGrpSpPr/>
          <p:nvPr/>
        </p:nvGrpSpPr>
        <p:grpSpPr>
          <a:xfrm rot="0">
            <a:off x="5592712" y="2706731"/>
            <a:ext cx="3171976" cy="2146539"/>
            <a:chOff x="0" y="0"/>
            <a:chExt cx="812800" cy="55003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550038"/>
            </a:xfrm>
            <a:custGeom>
              <a:avLst/>
              <a:gdLst/>
              <a:ahLst/>
              <a:cxnLst/>
              <a:rect r="r" b="b" t="t" l="l"/>
              <a:pathLst>
                <a:path h="550038" w="812800">
                  <a:moveTo>
                    <a:pt x="41492" y="0"/>
                  </a:moveTo>
                  <a:lnTo>
                    <a:pt x="771308" y="0"/>
                  </a:lnTo>
                  <a:cubicBezTo>
                    <a:pt x="794223" y="0"/>
                    <a:pt x="812800" y="18577"/>
                    <a:pt x="812800" y="41492"/>
                  </a:cubicBezTo>
                  <a:lnTo>
                    <a:pt x="812800" y="508546"/>
                  </a:lnTo>
                  <a:cubicBezTo>
                    <a:pt x="812800" y="531461"/>
                    <a:pt x="794223" y="550038"/>
                    <a:pt x="771308" y="550038"/>
                  </a:cubicBezTo>
                  <a:lnTo>
                    <a:pt x="41492" y="550038"/>
                  </a:lnTo>
                  <a:cubicBezTo>
                    <a:pt x="18577" y="550038"/>
                    <a:pt x="0" y="531461"/>
                    <a:pt x="0" y="508546"/>
                  </a:cubicBezTo>
                  <a:lnTo>
                    <a:pt x="0" y="41492"/>
                  </a:lnTo>
                  <a:cubicBezTo>
                    <a:pt x="0" y="18577"/>
                    <a:pt x="18577" y="0"/>
                    <a:pt x="41492" y="0"/>
                  </a:cubicBezTo>
                  <a:close/>
                </a:path>
              </a:pathLst>
            </a:custGeom>
            <a:blipFill>
              <a:blip r:embed="rId7"/>
              <a:stretch>
                <a:fillRect l="0" t="-5691" r="0" b="-5691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7178700" y="4942708"/>
            <a:ext cx="3171976" cy="2146539"/>
            <a:chOff x="0" y="0"/>
            <a:chExt cx="812800" cy="550038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550038"/>
            </a:xfrm>
            <a:custGeom>
              <a:avLst/>
              <a:gdLst/>
              <a:ahLst/>
              <a:cxnLst/>
              <a:rect r="r" b="b" t="t" l="l"/>
              <a:pathLst>
                <a:path h="550038" w="812800">
                  <a:moveTo>
                    <a:pt x="41492" y="0"/>
                  </a:moveTo>
                  <a:lnTo>
                    <a:pt x="771308" y="0"/>
                  </a:lnTo>
                  <a:cubicBezTo>
                    <a:pt x="794223" y="0"/>
                    <a:pt x="812800" y="18577"/>
                    <a:pt x="812800" y="41492"/>
                  </a:cubicBezTo>
                  <a:lnTo>
                    <a:pt x="812800" y="508546"/>
                  </a:lnTo>
                  <a:cubicBezTo>
                    <a:pt x="812800" y="531461"/>
                    <a:pt x="794223" y="550038"/>
                    <a:pt x="771308" y="550038"/>
                  </a:cubicBezTo>
                  <a:lnTo>
                    <a:pt x="41492" y="550038"/>
                  </a:lnTo>
                  <a:cubicBezTo>
                    <a:pt x="18577" y="550038"/>
                    <a:pt x="0" y="531461"/>
                    <a:pt x="0" y="508546"/>
                  </a:cubicBezTo>
                  <a:lnTo>
                    <a:pt x="0" y="41492"/>
                  </a:lnTo>
                  <a:cubicBezTo>
                    <a:pt x="0" y="18577"/>
                    <a:pt x="18577" y="0"/>
                    <a:pt x="41492" y="0"/>
                  </a:cubicBezTo>
                  <a:close/>
                </a:path>
              </a:pathLst>
            </a:custGeom>
            <a:blipFill>
              <a:blip r:embed="rId8"/>
              <a:stretch>
                <a:fillRect l="-10152" t="0" r="-10152" b="0"/>
              </a:stretch>
            </a:blip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3740024" y="4942708"/>
            <a:ext cx="3171976" cy="2146539"/>
            <a:chOff x="0" y="0"/>
            <a:chExt cx="812800" cy="550038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550038"/>
            </a:xfrm>
            <a:custGeom>
              <a:avLst/>
              <a:gdLst/>
              <a:ahLst/>
              <a:cxnLst/>
              <a:rect r="r" b="b" t="t" l="l"/>
              <a:pathLst>
                <a:path h="550038" w="812800">
                  <a:moveTo>
                    <a:pt x="41492" y="0"/>
                  </a:moveTo>
                  <a:lnTo>
                    <a:pt x="771308" y="0"/>
                  </a:lnTo>
                  <a:cubicBezTo>
                    <a:pt x="794223" y="0"/>
                    <a:pt x="812800" y="18577"/>
                    <a:pt x="812800" y="41492"/>
                  </a:cubicBezTo>
                  <a:lnTo>
                    <a:pt x="812800" y="508546"/>
                  </a:lnTo>
                  <a:cubicBezTo>
                    <a:pt x="812800" y="531461"/>
                    <a:pt x="794223" y="550038"/>
                    <a:pt x="771308" y="550038"/>
                  </a:cubicBezTo>
                  <a:lnTo>
                    <a:pt x="41492" y="550038"/>
                  </a:lnTo>
                  <a:cubicBezTo>
                    <a:pt x="18577" y="550038"/>
                    <a:pt x="0" y="531461"/>
                    <a:pt x="0" y="508546"/>
                  </a:cubicBezTo>
                  <a:lnTo>
                    <a:pt x="0" y="41492"/>
                  </a:lnTo>
                  <a:cubicBezTo>
                    <a:pt x="0" y="18577"/>
                    <a:pt x="18577" y="0"/>
                    <a:pt x="41492" y="0"/>
                  </a:cubicBezTo>
                  <a:close/>
                </a:path>
              </a:pathLst>
            </a:custGeom>
            <a:blipFill>
              <a:blip r:embed="rId9"/>
              <a:stretch>
                <a:fillRect l="0" t="-5426" r="0" b="-5426"/>
              </a:stretch>
            </a:blip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908400" y="613790"/>
            <a:ext cx="9180000" cy="13989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19"/>
              </a:lnSpc>
            </a:pPr>
            <a:r>
              <a:rPr lang="en-US" sz="3799" b="true">
                <a:solidFill>
                  <a:srgbClr val="004AAD"/>
                </a:solidFill>
                <a:latin typeface="Athachantr Bold"/>
                <a:ea typeface="Athachantr Bold"/>
                <a:cs typeface="Athachantr Bold"/>
                <a:sym typeface="Athachantr Bold"/>
              </a:rPr>
              <a:t>กิจกรรมคุณธรรม 5 ประการ</a:t>
            </a:r>
          </a:p>
          <a:p>
            <a:pPr algn="ctr">
              <a:lnSpc>
                <a:spcPts val="5319"/>
              </a:lnSpc>
            </a:pPr>
            <a:r>
              <a:rPr lang="en-US" sz="3799" b="true">
                <a:solidFill>
                  <a:srgbClr val="004AAD"/>
                </a:solidFill>
                <a:latin typeface="Athachantr Bold"/>
                <a:ea typeface="Athachantr Bold"/>
                <a:cs typeface="Athachantr Bold"/>
                <a:sym typeface="Athachantr Bold"/>
              </a:rPr>
              <a:t>พอเพียง วินัย สุจริต จิตอาสา กตัญญู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428000" y="0"/>
            <a:ext cx="7560000" cy="7560000"/>
          </a:xfrm>
          <a:custGeom>
            <a:avLst/>
            <a:gdLst/>
            <a:ahLst/>
            <a:cxnLst/>
            <a:rect r="r" b="b" t="t" l="l"/>
            <a:pathLst>
              <a:path h="7560000" w="7560000">
                <a:moveTo>
                  <a:pt x="0" y="0"/>
                </a:moveTo>
                <a:lnTo>
                  <a:pt x="7560000" y="0"/>
                </a:lnTo>
                <a:lnTo>
                  <a:pt x="7560000" y="7560000"/>
                </a:lnTo>
                <a:lnTo>
                  <a:pt x="0" y="756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132000" y="0"/>
            <a:ext cx="7560000" cy="7560000"/>
          </a:xfrm>
          <a:custGeom>
            <a:avLst/>
            <a:gdLst/>
            <a:ahLst/>
            <a:cxnLst/>
            <a:rect r="r" b="b" t="t" l="l"/>
            <a:pathLst>
              <a:path h="7560000" w="7560000">
                <a:moveTo>
                  <a:pt x="0" y="0"/>
                </a:moveTo>
                <a:lnTo>
                  <a:pt x="7560000" y="0"/>
                </a:lnTo>
                <a:lnTo>
                  <a:pt x="7560000" y="7560000"/>
                </a:lnTo>
                <a:lnTo>
                  <a:pt x="0" y="756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08400" y="406381"/>
            <a:ext cx="9180000" cy="1985175"/>
          </a:xfrm>
          <a:custGeom>
            <a:avLst/>
            <a:gdLst/>
            <a:ahLst/>
            <a:cxnLst/>
            <a:rect r="r" b="b" t="t" l="l"/>
            <a:pathLst>
              <a:path h="1985175" w="9180000">
                <a:moveTo>
                  <a:pt x="0" y="0"/>
                </a:moveTo>
                <a:lnTo>
                  <a:pt x="9180000" y="0"/>
                </a:lnTo>
                <a:lnTo>
                  <a:pt x="9180000" y="1985175"/>
                </a:lnTo>
                <a:lnTo>
                  <a:pt x="0" y="198517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476273" y="2533432"/>
            <a:ext cx="8044254" cy="4464561"/>
          </a:xfrm>
          <a:custGeom>
            <a:avLst/>
            <a:gdLst/>
            <a:ahLst/>
            <a:cxnLst/>
            <a:rect r="r" b="b" t="t" l="l"/>
            <a:pathLst>
              <a:path h="4464561" w="8044254">
                <a:moveTo>
                  <a:pt x="0" y="0"/>
                </a:moveTo>
                <a:lnTo>
                  <a:pt x="8044254" y="0"/>
                </a:lnTo>
                <a:lnTo>
                  <a:pt x="8044254" y="4464561"/>
                </a:lnTo>
                <a:lnTo>
                  <a:pt x="0" y="446456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36406" t="-45426" r="-27898" b="-21098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908400" y="864986"/>
            <a:ext cx="9180000" cy="13373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755649" indent="-377824" lvl="1">
              <a:lnSpc>
                <a:spcPts val="4899"/>
              </a:lnSpc>
              <a:buAutoNum type="arabicPeriod" startAt="1"/>
            </a:pPr>
            <a:r>
              <a:rPr lang="en-US" b="true" sz="3499">
                <a:solidFill>
                  <a:srgbClr val="004AAD"/>
                </a:solidFill>
                <a:latin typeface="Athachantr Bold"/>
                <a:ea typeface="Athachantr Bold"/>
                <a:cs typeface="Athachantr Bold"/>
                <a:sym typeface="Athachantr Bold"/>
              </a:rPr>
              <a:t>กำหนดแผนการดำเนินงานตามเป้าหมาย</a:t>
            </a:r>
          </a:p>
          <a:p>
            <a:pPr algn="ctr">
              <a:lnSpc>
                <a:spcPts val="5179"/>
              </a:lnSpc>
            </a:pPr>
            <a:r>
              <a:rPr lang="en-US" sz="3699" b="true">
                <a:solidFill>
                  <a:srgbClr val="004AAD"/>
                </a:solidFill>
                <a:latin typeface="Athachantr Bold"/>
                <a:ea typeface="Athachantr Bold"/>
                <a:cs typeface="Athachantr Bold"/>
                <a:sym typeface="Athachantr Bold"/>
              </a:rPr>
              <a:t>พ.ศ. 2569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428000" y="0"/>
            <a:ext cx="7560000" cy="7560000"/>
          </a:xfrm>
          <a:custGeom>
            <a:avLst/>
            <a:gdLst/>
            <a:ahLst/>
            <a:cxnLst/>
            <a:rect r="r" b="b" t="t" l="l"/>
            <a:pathLst>
              <a:path h="7560000" w="7560000">
                <a:moveTo>
                  <a:pt x="0" y="0"/>
                </a:moveTo>
                <a:lnTo>
                  <a:pt x="7560000" y="0"/>
                </a:lnTo>
                <a:lnTo>
                  <a:pt x="7560000" y="7560000"/>
                </a:lnTo>
                <a:lnTo>
                  <a:pt x="0" y="756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132000" y="0"/>
            <a:ext cx="7560000" cy="7560000"/>
          </a:xfrm>
          <a:custGeom>
            <a:avLst/>
            <a:gdLst/>
            <a:ahLst/>
            <a:cxnLst/>
            <a:rect r="r" b="b" t="t" l="l"/>
            <a:pathLst>
              <a:path h="7560000" w="7560000">
                <a:moveTo>
                  <a:pt x="0" y="0"/>
                </a:moveTo>
                <a:lnTo>
                  <a:pt x="7560000" y="0"/>
                </a:lnTo>
                <a:lnTo>
                  <a:pt x="7560000" y="7560000"/>
                </a:lnTo>
                <a:lnTo>
                  <a:pt x="0" y="756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08400" y="406381"/>
            <a:ext cx="9180000" cy="1985175"/>
          </a:xfrm>
          <a:custGeom>
            <a:avLst/>
            <a:gdLst/>
            <a:ahLst/>
            <a:cxnLst/>
            <a:rect r="r" b="b" t="t" l="l"/>
            <a:pathLst>
              <a:path h="1985175" w="9180000">
                <a:moveTo>
                  <a:pt x="0" y="0"/>
                </a:moveTo>
                <a:lnTo>
                  <a:pt x="9180000" y="0"/>
                </a:lnTo>
                <a:lnTo>
                  <a:pt x="9180000" y="1985175"/>
                </a:lnTo>
                <a:lnTo>
                  <a:pt x="0" y="198517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887664" y="2706731"/>
            <a:ext cx="3171976" cy="2146539"/>
            <a:chOff x="0" y="0"/>
            <a:chExt cx="812800" cy="550038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550038"/>
            </a:xfrm>
            <a:custGeom>
              <a:avLst/>
              <a:gdLst/>
              <a:ahLst/>
              <a:cxnLst/>
              <a:rect r="r" b="b" t="t" l="l"/>
              <a:pathLst>
                <a:path h="550038" w="812800">
                  <a:moveTo>
                    <a:pt x="41492" y="0"/>
                  </a:moveTo>
                  <a:lnTo>
                    <a:pt x="771308" y="0"/>
                  </a:lnTo>
                  <a:cubicBezTo>
                    <a:pt x="794223" y="0"/>
                    <a:pt x="812800" y="18577"/>
                    <a:pt x="812800" y="41492"/>
                  </a:cubicBezTo>
                  <a:lnTo>
                    <a:pt x="812800" y="508546"/>
                  </a:lnTo>
                  <a:cubicBezTo>
                    <a:pt x="812800" y="531461"/>
                    <a:pt x="794223" y="550038"/>
                    <a:pt x="771308" y="550038"/>
                  </a:cubicBezTo>
                  <a:lnTo>
                    <a:pt x="41492" y="550038"/>
                  </a:lnTo>
                  <a:cubicBezTo>
                    <a:pt x="18577" y="550038"/>
                    <a:pt x="0" y="531461"/>
                    <a:pt x="0" y="508546"/>
                  </a:cubicBezTo>
                  <a:lnTo>
                    <a:pt x="0" y="41492"/>
                  </a:lnTo>
                  <a:cubicBezTo>
                    <a:pt x="0" y="18577"/>
                    <a:pt x="18577" y="0"/>
                    <a:pt x="41492" y="0"/>
                  </a:cubicBezTo>
                  <a:close/>
                </a:path>
              </a:pathLst>
            </a:custGeom>
            <a:blipFill>
              <a:blip r:embed="rId5"/>
              <a:stretch>
                <a:fillRect l="-10152" t="0" r="-10152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301677" y="4942708"/>
            <a:ext cx="3171976" cy="2146539"/>
            <a:chOff x="0" y="0"/>
            <a:chExt cx="812800" cy="550038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550038"/>
            </a:xfrm>
            <a:custGeom>
              <a:avLst/>
              <a:gdLst/>
              <a:ahLst/>
              <a:cxnLst/>
              <a:rect r="r" b="b" t="t" l="l"/>
              <a:pathLst>
                <a:path h="550038" w="812800">
                  <a:moveTo>
                    <a:pt x="41492" y="0"/>
                  </a:moveTo>
                  <a:lnTo>
                    <a:pt x="771308" y="0"/>
                  </a:lnTo>
                  <a:cubicBezTo>
                    <a:pt x="794223" y="0"/>
                    <a:pt x="812800" y="18577"/>
                    <a:pt x="812800" y="41492"/>
                  </a:cubicBezTo>
                  <a:lnTo>
                    <a:pt x="812800" y="508546"/>
                  </a:lnTo>
                  <a:cubicBezTo>
                    <a:pt x="812800" y="531461"/>
                    <a:pt x="794223" y="550038"/>
                    <a:pt x="771308" y="550038"/>
                  </a:cubicBezTo>
                  <a:lnTo>
                    <a:pt x="41492" y="550038"/>
                  </a:lnTo>
                  <a:cubicBezTo>
                    <a:pt x="18577" y="550038"/>
                    <a:pt x="0" y="531461"/>
                    <a:pt x="0" y="508546"/>
                  </a:cubicBezTo>
                  <a:lnTo>
                    <a:pt x="0" y="41492"/>
                  </a:lnTo>
                  <a:cubicBezTo>
                    <a:pt x="0" y="18577"/>
                    <a:pt x="18577" y="0"/>
                    <a:pt x="41492" y="0"/>
                  </a:cubicBezTo>
                  <a:close/>
                </a:path>
              </a:pathLst>
            </a:custGeom>
            <a:blipFill>
              <a:blip r:embed="rId6"/>
              <a:stretch>
                <a:fillRect l="-40019" t="-21558" r="-40771" b="-28718"/>
              </a:stretch>
            </a:blipFill>
          </p:spPr>
        </p:sp>
      </p:grpSp>
      <p:grpSp>
        <p:nvGrpSpPr>
          <p:cNvPr name="Group 9" id="9"/>
          <p:cNvGrpSpPr/>
          <p:nvPr/>
        </p:nvGrpSpPr>
        <p:grpSpPr>
          <a:xfrm rot="0">
            <a:off x="5592712" y="2706731"/>
            <a:ext cx="3171976" cy="2146539"/>
            <a:chOff x="0" y="0"/>
            <a:chExt cx="812800" cy="550038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550038"/>
            </a:xfrm>
            <a:custGeom>
              <a:avLst/>
              <a:gdLst/>
              <a:ahLst/>
              <a:cxnLst/>
              <a:rect r="r" b="b" t="t" l="l"/>
              <a:pathLst>
                <a:path h="550038" w="812800">
                  <a:moveTo>
                    <a:pt x="41492" y="0"/>
                  </a:moveTo>
                  <a:lnTo>
                    <a:pt x="771308" y="0"/>
                  </a:lnTo>
                  <a:cubicBezTo>
                    <a:pt x="794223" y="0"/>
                    <a:pt x="812800" y="18577"/>
                    <a:pt x="812800" y="41492"/>
                  </a:cubicBezTo>
                  <a:lnTo>
                    <a:pt x="812800" y="508546"/>
                  </a:lnTo>
                  <a:cubicBezTo>
                    <a:pt x="812800" y="531461"/>
                    <a:pt x="794223" y="550038"/>
                    <a:pt x="771308" y="550038"/>
                  </a:cubicBezTo>
                  <a:lnTo>
                    <a:pt x="41492" y="550038"/>
                  </a:lnTo>
                  <a:cubicBezTo>
                    <a:pt x="18577" y="550038"/>
                    <a:pt x="0" y="531461"/>
                    <a:pt x="0" y="508546"/>
                  </a:cubicBezTo>
                  <a:lnTo>
                    <a:pt x="0" y="41492"/>
                  </a:lnTo>
                  <a:cubicBezTo>
                    <a:pt x="0" y="18577"/>
                    <a:pt x="18577" y="0"/>
                    <a:pt x="41492" y="0"/>
                  </a:cubicBezTo>
                  <a:close/>
                </a:path>
              </a:pathLst>
            </a:custGeom>
            <a:blipFill>
              <a:blip r:embed="rId7"/>
              <a:stretch>
                <a:fillRect l="0" t="-5691" r="0" b="-5691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7178700" y="4942708"/>
            <a:ext cx="3171976" cy="2146539"/>
            <a:chOff x="0" y="0"/>
            <a:chExt cx="812800" cy="550038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550038"/>
            </a:xfrm>
            <a:custGeom>
              <a:avLst/>
              <a:gdLst/>
              <a:ahLst/>
              <a:cxnLst/>
              <a:rect r="r" b="b" t="t" l="l"/>
              <a:pathLst>
                <a:path h="550038" w="812800">
                  <a:moveTo>
                    <a:pt x="41492" y="0"/>
                  </a:moveTo>
                  <a:lnTo>
                    <a:pt x="771308" y="0"/>
                  </a:lnTo>
                  <a:cubicBezTo>
                    <a:pt x="794223" y="0"/>
                    <a:pt x="812800" y="18577"/>
                    <a:pt x="812800" y="41492"/>
                  </a:cubicBezTo>
                  <a:lnTo>
                    <a:pt x="812800" y="508546"/>
                  </a:lnTo>
                  <a:cubicBezTo>
                    <a:pt x="812800" y="531461"/>
                    <a:pt x="794223" y="550038"/>
                    <a:pt x="771308" y="550038"/>
                  </a:cubicBezTo>
                  <a:lnTo>
                    <a:pt x="41492" y="550038"/>
                  </a:lnTo>
                  <a:cubicBezTo>
                    <a:pt x="18577" y="550038"/>
                    <a:pt x="0" y="531461"/>
                    <a:pt x="0" y="508546"/>
                  </a:cubicBezTo>
                  <a:lnTo>
                    <a:pt x="0" y="41492"/>
                  </a:lnTo>
                  <a:cubicBezTo>
                    <a:pt x="0" y="18577"/>
                    <a:pt x="18577" y="0"/>
                    <a:pt x="41492" y="0"/>
                  </a:cubicBezTo>
                  <a:close/>
                </a:path>
              </a:pathLst>
            </a:custGeom>
            <a:blipFill>
              <a:blip r:embed="rId8"/>
              <a:stretch>
                <a:fillRect l="-10152" t="0" r="-10152" b="0"/>
              </a:stretch>
            </a:blipFill>
          </p:spPr>
        </p:sp>
      </p:grpSp>
      <p:grpSp>
        <p:nvGrpSpPr>
          <p:cNvPr name="Group 13" id="13"/>
          <p:cNvGrpSpPr/>
          <p:nvPr/>
        </p:nvGrpSpPr>
        <p:grpSpPr>
          <a:xfrm rot="0">
            <a:off x="3740024" y="4942708"/>
            <a:ext cx="3171976" cy="2146539"/>
            <a:chOff x="0" y="0"/>
            <a:chExt cx="812800" cy="550038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550038"/>
            </a:xfrm>
            <a:custGeom>
              <a:avLst/>
              <a:gdLst/>
              <a:ahLst/>
              <a:cxnLst/>
              <a:rect r="r" b="b" t="t" l="l"/>
              <a:pathLst>
                <a:path h="550038" w="812800">
                  <a:moveTo>
                    <a:pt x="41492" y="0"/>
                  </a:moveTo>
                  <a:lnTo>
                    <a:pt x="771308" y="0"/>
                  </a:lnTo>
                  <a:cubicBezTo>
                    <a:pt x="794223" y="0"/>
                    <a:pt x="812800" y="18577"/>
                    <a:pt x="812800" y="41492"/>
                  </a:cubicBezTo>
                  <a:lnTo>
                    <a:pt x="812800" y="508546"/>
                  </a:lnTo>
                  <a:cubicBezTo>
                    <a:pt x="812800" y="531461"/>
                    <a:pt x="794223" y="550038"/>
                    <a:pt x="771308" y="550038"/>
                  </a:cubicBezTo>
                  <a:lnTo>
                    <a:pt x="41492" y="550038"/>
                  </a:lnTo>
                  <a:cubicBezTo>
                    <a:pt x="18577" y="550038"/>
                    <a:pt x="0" y="531461"/>
                    <a:pt x="0" y="508546"/>
                  </a:cubicBezTo>
                  <a:lnTo>
                    <a:pt x="0" y="41492"/>
                  </a:lnTo>
                  <a:cubicBezTo>
                    <a:pt x="0" y="18577"/>
                    <a:pt x="18577" y="0"/>
                    <a:pt x="41492" y="0"/>
                  </a:cubicBezTo>
                  <a:close/>
                </a:path>
              </a:pathLst>
            </a:custGeom>
            <a:blipFill>
              <a:blip r:embed="rId9"/>
              <a:stretch>
                <a:fillRect l="0" t="-5426" r="0" b="-5426"/>
              </a:stretch>
            </a:blipFill>
          </p:spPr>
        </p:sp>
      </p:grpSp>
      <p:sp>
        <p:nvSpPr>
          <p:cNvPr name="TextBox 15" id="15"/>
          <p:cNvSpPr txBox="true"/>
          <p:nvPr/>
        </p:nvSpPr>
        <p:spPr>
          <a:xfrm rot="0">
            <a:off x="908400" y="951928"/>
            <a:ext cx="9180000" cy="7321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20417" indent="-410209" lvl="1">
              <a:lnSpc>
                <a:spcPts val="5319"/>
              </a:lnSpc>
              <a:buAutoNum type="arabicPeriod" startAt="1"/>
            </a:pPr>
            <a:r>
              <a:rPr lang="en-US" b="true" sz="3799">
                <a:solidFill>
                  <a:srgbClr val="004AAD"/>
                </a:solidFill>
                <a:latin typeface="Athachantr Bold"/>
                <a:ea typeface="Athachantr Bold"/>
                <a:cs typeface="Athachantr Bold"/>
                <a:sym typeface="Athachantr Bold"/>
              </a:rPr>
              <a:t>ผลการดำเนินการตามเป้าหมาย 2568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428000" y="0"/>
            <a:ext cx="7560000" cy="7560000"/>
          </a:xfrm>
          <a:custGeom>
            <a:avLst/>
            <a:gdLst/>
            <a:ahLst/>
            <a:cxnLst/>
            <a:rect r="r" b="b" t="t" l="l"/>
            <a:pathLst>
              <a:path h="7560000" w="7560000">
                <a:moveTo>
                  <a:pt x="0" y="0"/>
                </a:moveTo>
                <a:lnTo>
                  <a:pt x="7560000" y="0"/>
                </a:lnTo>
                <a:lnTo>
                  <a:pt x="7560000" y="7560000"/>
                </a:lnTo>
                <a:lnTo>
                  <a:pt x="0" y="756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132000" y="0"/>
            <a:ext cx="7560000" cy="7560000"/>
          </a:xfrm>
          <a:custGeom>
            <a:avLst/>
            <a:gdLst/>
            <a:ahLst/>
            <a:cxnLst/>
            <a:rect r="r" b="b" t="t" l="l"/>
            <a:pathLst>
              <a:path h="7560000" w="7560000">
                <a:moveTo>
                  <a:pt x="0" y="0"/>
                </a:moveTo>
                <a:lnTo>
                  <a:pt x="7560000" y="0"/>
                </a:lnTo>
                <a:lnTo>
                  <a:pt x="7560000" y="7560000"/>
                </a:lnTo>
                <a:lnTo>
                  <a:pt x="0" y="756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08400" y="406381"/>
            <a:ext cx="9180000" cy="1985175"/>
          </a:xfrm>
          <a:custGeom>
            <a:avLst/>
            <a:gdLst/>
            <a:ahLst/>
            <a:cxnLst/>
            <a:rect r="r" b="b" t="t" l="l"/>
            <a:pathLst>
              <a:path h="1985175" w="9180000">
                <a:moveTo>
                  <a:pt x="0" y="0"/>
                </a:moveTo>
                <a:lnTo>
                  <a:pt x="9180000" y="0"/>
                </a:lnTo>
                <a:lnTo>
                  <a:pt x="9180000" y="1985175"/>
                </a:lnTo>
                <a:lnTo>
                  <a:pt x="0" y="198517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063264" y="2555931"/>
            <a:ext cx="8870272" cy="4679971"/>
            <a:chOff x="0" y="0"/>
            <a:chExt cx="1869944" cy="986586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869944" cy="986586"/>
            </a:xfrm>
            <a:custGeom>
              <a:avLst/>
              <a:gdLst/>
              <a:ahLst/>
              <a:cxnLst/>
              <a:rect r="r" b="b" t="t" l="l"/>
              <a:pathLst>
                <a:path h="986586" w="1869944">
                  <a:moveTo>
                    <a:pt x="14837" y="0"/>
                  </a:moveTo>
                  <a:lnTo>
                    <a:pt x="1855107" y="0"/>
                  </a:lnTo>
                  <a:cubicBezTo>
                    <a:pt x="1859042" y="0"/>
                    <a:pt x="1862816" y="1563"/>
                    <a:pt x="1865599" y="4346"/>
                  </a:cubicBezTo>
                  <a:cubicBezTo>
                    <a:pt x="1868381" y="7128"/>
                    <a:pt x="1869944" y="10902"/>
                    <a:pt x="1869944" y="14837"/>
                  </a:cubicBezTo>
                  <a:lnTo>
                    <a:pt x="1869944" y="971748"/>
                  </a:lnTo>
                  <a:cubicBezTo>
                    <a:pt x="1869944" y="979943"/>
                    <a:pt x="1863301" y="986586"/>
                    <a:pt x="1855107" y="986586"/>
                  </a:cubicBezTo>
                  <a:lnTo>
                    <a:pt x="14837" y="986586"/>
                  </a:lnTo>
                  <a:cubicBezTo>
                    <a:pt x="6643" y="986586"/>
                    <a:pt x="0" y="979943"/>
                    <a:pt x="0" y="971748"/>
                  </a:cubicBezTo>
                  <a:lnTo>
                    <a:pt x="0" y="14837"/>
                  </a:lnTo>
                  <a:cubicBezTo>
                    <a:pt x="0" y="6643"/>
                    <a:pt x="6643" y="0"/>
                    <a:pt x="14837" y="0"/>
                  </a:cubicBezTo>
                  <a:close/>
                </a:path>
              </a:pathLst>
            </a:custGeom>
            <a:blipFill>
              <a:blip r:embed="rId5"/>
              <a:stretch>
                <a:fillRect l="0" t="-13139" r="0" b="-13139"/>
              </a:stretch>
            </a:blipFill>
          </p:spPr>
        </p:sp>
      </p:grpSp>
      <p:sp>
        <p:nvSpPr>
          <p:cNvPr name="TextBox 7" id="7"/>
          <p:cNvSpPr txBox="true"/>
          <p:nvPr/>
        </p:nvSpPr>
        <p:spPr>
          <a:xfrm rot="0">
            <a:off x="908400" y="956690"/>
            <a:ext cx="9180000" cy="6991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77238" indent="-388619" lvl="1">
              <a:lnSpc>
                <a:spcPts val="5039"/>
              </a:lnSpc>
              <a:buAutoNum type="arabicPeriod" startAt="1"/>
            </a:pPr>
            <a:r>
              <a:rPr lang="en-US" b="true" sz="3599">
                <a:solidFill>
                  <a:srgbClr val="004AAD"/>
                </a:solidFill>
                <a:latin typeface="Athachantr Bold"/>
                <a:ea typeface="Athachantr Bold"/>
                <a:cs typeface="Athachantr Bold"/>
                <a:sym typeface="Athachantr Bold"/>
              </a:rPr>
              <a:t>ประชุมวางแผนประเมินผลการดำเนินงาน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428000" y="0"/>
            <a:ext cx="7560000" cy="7560000"/>
          </a:xfrm>
          <a:custGeom>
            <a:avLst/>
            <a:gdLst/>
            <a:ahLst/>
            <a:cxnLst/>
            <a:rect r="r" b="b" t="t" l="l"/>
            <a:pathLst>
              <a:path h="7560000" w="7560000">
                <a:moveTo>
                  <a:pt x="0" y="0"/>
                </a:moveTo>
                <a:lnTo>
                  <a:pt x="7560000" y="0"/>
                </a:lnTo>
                <a:lnTo>
                  <a:pt x="7560000" y="7560000"/>
                </a:lnTo>
                <a:lnTo>
                  <a:pt x="0" y="756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132000" y="0"/>
            <a:ext cx="7560000" cy="7560000"/>
          </a:xfrm>
          <a:custGeom>
            <a:avLst/>
            <a:gdLst/>
            <a:ahLst/>
            <a:cxnLst/>
            <a:rect r="r" b="b" t="t" l="l"/>
            <a:pathLst>
              <a:path h="7560000" w="7560000">
                <a:moveTo>
                  <a:pt x="0" y="0"/>
                </a:moveTo>
                <a:lnTo>
                  <a:pt x="7560000" y="0"/>
                </a:lnTo>
                <a:lnTo>
                  <a:pt x="7560000" y="7560000"/>
                </a:lnTo>
                <a:lnTo>
                  <a:pt x="0" y="756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08400" y="406381"/>
            <a:ext cx="9180000" cy="1985175"/>
          </a:xfrm>
          <a:custGeom>
            <a:avLst/>
            <a:gdLst/>
            <a:ahLst/>
            <a:cxnLst/>
            <a:rect r="r" b="b" t="t" l="l"/>
            <a:pathLst>
              <a:path h="1985175" w="9180000">
                <a:moveTo>
                  <a:pt x="0" y="0"/>
                </a:moveTo>
                <a:lnTo>
                  <a:pt x="9180000" y="0"/>
                </a:lnTo>
                <a:lnTo>
                  <a:pt x="9180000" y="1985175"/>
                </a:lnTo>
                <a:lnTo>
                  <a:pt x="0" y="198517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044920" y="2576038"/>
            <a:ext cx="8906960" cy="4717174"/>
            <a:chOff x="0" y="0"/>
            <a:chExt cx="2489898" cy="131866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489898" cy="1318663"/>
            </a:xfrm>
            <a:custGeom>
              <a:avLst/>
              <a:gdLst/>
              <a:ahLst/>
              <a:cxnLst/>
              <a:rect r="r" b="b" t="t" l="l"/>
              <a:pathLst>
                <a:path h="1318663" w="2489898">
                  <a:moveTo>
                    <a:pt x="14776" y="0"/>
                  </a:moveTo>
                  <a:lnTo>
                    <a:pt x="2475122" y="0"/>
                  </a:lnTo>
                  <a:cubicBezTo>
                    <a:pt x="2483282" y="0"/>
                    <a:pt x="2489898" y="6616"/>
                    <a:pt x="2489898" y="14776"/>
                  </a:cubicBezTo>
                  <a:lnTo>
                    <a:pt x="2489898" y="1303887"/>
                  </a:lnTo>
                  <a:cubicBezTo>
                    <a:pt x="2489898" y="1312048"/>
                    <a:pt x="2483282" y="1318663"/>
                    <a:pt x="2475122" y="1318663"/>
                  </a:cubicBezTo>
                  <a:lnTo>
                    <a:pt x="14776" y="1318663"/>
                  </a:lnTo>
                  <a:cubicBezTo>
                    <a:pt x="6616" y="1318663"/>
                    <a:pt x="0" y="1312048"/>
                    <a:pt x="0" y="1303887"/>
                  </a:cubicBezTo>
                  <a:lnTo>
                    <a:pt x="0" y="14776"/>
                  </a:lnTo>
                  <a:cubicBezTo>
                    <a:pt x="0" y="6616"/>
                    <a:pt x="6616" y="0"/>
                    <a:pt x="14776" y="0"/>
                  </a:cubicBezTo>
                  <a:close/>
                </a:path>
              </a:pathLst>
            </a:custGeom>
            <a:blipFill>
              <a:blip r:embed="rId5"/>
              <a:stretch>
                <a:fillRect l="0" t="-3105" r="0" b="-3105"/>
              </a:stretch>
            </a:blipFill>
          </p:spPr>
        </p:sp>
      </p:grpSp>
      <p:sp>
        <p:nvSpPr>
          <p:cNvPr name="TextBox 7" id="7"/>
          <p:cNvSpPr txBox="true"/>
          <p:nvPr/>
        </p:nvSpPr>
        <p:spPr>
          <a:xfrm rot="0">
            <a:off x="1379305" y="951928"/>
            <a:ext cx="9180000" cy="7321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20417" indent="-410209" lvl="1">
              <a:lnSpc>
                <a:spcPts val="5319"/>
              </a:lnSpc>
              <a:buAutoNum type="arabicPeriod" startAt="1"/>
            </a:pPr>
            <a:r>
              <a:rPr lang="en-US" b="true" sz="3799">
                <a:solidFill>
                  <a:srgbClr val="004AAD"/>
                </a:solidFill>
                <a:latin typeface="Athachantr Bold"/>
                <a:ea typeface="Athachantr Bold"/>
                <a:cs typeface="Athachantr Bold"/>
                <a:sym typeface="Athachantr Bold"/>
              </a:rPr>
              <a:t>ยกย่องเชิดคุณธรรมตามเป้าหมาย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428000" y="0"/>
            <a:ext cx="7560000" cy="7560000"/>
          </a:xfrm>
          <a:custGeom>
            <a:avLst/>
            <a:gdLst/>
            <a:ahLst/>
            <a:cxnLst/>
            <a:rect r="r" b="b" t="t" l="l"/>
            <a:pathLst>
              <a:path h="7560000" w="7560000">
                <a:moveTo>
                  <a:pt x="0" y="0"/>
                </a:moveTo>
                <a:lnTo>
                  <a:pt x="7560000" y="0"/>
                </a:lnTo>
                <a:lnTo>
                  <a:pt x="7560000" y="7560000"/>
                </a:lnTo>
                <a:lnTo>
                  <a:pt x="0" y="756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132000" y="0"/>
            <a:ext cx="7560000" cy="7560000"/>
          </a:xfrm>
          <a:custGeom>
            <a:avLst/>
            <a:gdLst/>
            <a:ahLst/>
            <a:cxnLst/>
            <a:rect r="r" b="b" t="t" l="l"/>
            <a:pathLst>
              <a:path h="7560000" w="7560000">
                <a:moveTo>
                  <a:pt x="0" y="0"/>
                </a:moveTo>
                <a:lnTo>
                  <a:pt x="7560000" y="0"/>
                </a:lnTo>
                <a:lnTo>
                  <a:pt x="7560000" y="7560000"/>
                </a:lnTo>
                <a:lnTo>
                  <a:pt x="0" y="756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08400" y="406381"/>
            <a:ext cx="9180000" cy="1985175"/>
          </a:xfrm>
          <a:custGeom>
            <a:avLst/>
            <a:gdLst/>
            <a:ahLst/>
            <a:cxnLst/>
            <a:rect r="r" b="b" t="t" l="l"/>
            <a:pathLst>
              <a:path h="1985175" w="9180000">
                <a:moveTo>
                  <a:pt x="0" y="0"/>
                </a:moveTo>
                <a:lnTo>
                  <a:pt x="9180000" y="0"/>
                </a:lnTo>
                <a:lnTo>
                  <a:pt x="9180000" y="1985175"/>
                </a:lnTo>
                <a:lnTo>
                  <a:pt x="0" y="198517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384754" y="5163891"/>
            <a:ext cx="3149202" cy="2212598"/>
            <a:chOff x="0" y="0"/>
            <a:chExt cx="764722" cy="537286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764722" cy="537286"/>
            </a:xfrm>
            <a:custGeom>
              <a:avLst/>
              <a:gdLst/>
              <a:ahLst/>
              <a:cxnLst/>
              <a:rect r="r" b="b" t="t" l="l"/>
              <a:pathLst>
                <a:path h="537286" w="764722">
                  <a:moveTo>
                    <a:pt x="41792" y="0"/>
                  </a:moveTo>
                  <a:lnTo>
                    <a:pt x="722929" y="0"/>
                  </a:lnTo>
                  <a:cubicBezTo>
                    <a:pt x="746011" y="0"/>
                    <a:pt x="764722" y="18711"/>
                    <a:pt x="764722" y="41792"/>
                  </a:cubicBezTo>
                  <a:lnTo>
                    <a:pt x="764722" y="495494"/>
                  </a:lnTo>
                  <a:cubicBezTo>
                    <a:pt x="764722" y="518575"/>
                    <a:pt x="746011" y="537286"/>
                    <a:pt x="722929" y="537286"/>
                  </a:cubicBezTo>
                  <a:lnTo>
                    <a:pt x="41792" y="537286"/>
                  </a:lnTo>
                  <a:cubicBezTo>
                    <a:pt x="30708" y="537286"/>
                    <a:pt x="20078" y="532883"/>
                    <a:pt x="12241" y="525045"/>
                  </a:cubicBezTo>
                  <a:cubicBezTo>
                    <a:pt x="4403" y="517208"/>
                    <a:pt x="0" y="506578"/>
                    <a:pt x="0" y="495494"/>
                  </a:cubicBezTo>
                  <a:lnTo>
                    <a:pt x="0" y="41792"/>
                  </a:lnTo>
                  <a:cubicBezTo>
                    <a:pt x="0" y="18711"/>
                    <a:pt x="18711" y="0"/>
                    <a:pt x="41792" y="0"/>
                  </a:cubicBezTo>
                  <a:close/>
                </a:path>
              </a:pathLst>
            </a:custGeom>
            <a:blipFill>
              <a:blip r:embed="rId5"/>
              <a:stretch>
                <a:fillRect l="0" t="-2437" r="0" b="-2437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3856459" y="5163891"/>
            <a:ext cx="3149202" cy="2212598"/>
            <a:chOff x="0" y="0"/>
            <a:chExt cx="764722" cy="537286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764722" cy="537286"/>
            </a:xfrm>
            <a:custGeom>
              <a:avLst/>
              <a:gdLst/>
              <a:ahLst/>
              <a:cxnLst/>
              <a:rect r="r" b="b" t="t" l="l"/>
              <a:pathLst>
                <a:path h="537286" w="764722">
                  <a:moveTo>
                    <a:pt x="41792" y="0"/>
                  </a:moveTo>
                  <a:lnTo>
                    <a:pt x="722929" y="0"/>
                  </a:lnTo>
                  <a:cubicBezTo>
                    <a:pt x="746011" y="0"/>
                    <a:pt x="764722" y="18711"/>
                    <a:pt x="764722" y="41792"/>
                  </a:cubicBezTo>
                  <a:lnTo>
                    <a:pt x="764722" y="495494"/>
                  </a:lnTo>
                  <a:cubicBezTo>
                    <a:pt x="764722" y="518575"/>
                    <a:pt x="746011" y="537286"/>
                    <a:pt x="722929" y="537286"/>
                  </a:cubicBezTo>
                  <a:lnTo>
                    <a:pt x="41792" y="537286"/>
                  </a:lnTo>
                  <a:cubicBezTo>
                    <a:pt x="30708" y="537286"/>
                    <a:pt x="20078" y="532883"/>
                    <a:pt x="12241" y="525045"/>
                  </a:cubicBezTo>
                  <a:cubicBezTo>
                    <a:pt x="4403" y="517208"/>
                    <a:pt x="0" y="506578"/>
                    <a:pt x="0" y="495494"/>
                  </a:cubicBezTo>
                  <a:lnTo>
                    <a:pt x="0" y="41792"/>
                  </a:lnTo>
                  <a:cubicBezTo>
                    <a:pt x="0" y="18711"/>
                    <a:pt x="18711" y="0"/>
                    <a:pt x="41792" y="0"/>
                  </a:cubicBezTo>
                  <a:close/>
                </a:path>
              </a:pathLst>
            </a:custGeom>
            <a:blipFill>
              <a:blip r:embed="rId6"/>
              <a:stretch>
                <a:fillRect l="-7471" t="0" r="-7471" b="0"/>
              </a:stretch>
            </a:blipFill>
          </p:spPr>
        </p:sp>
      </p:grpSp>
      <p:grpSp>
        <p:nvGrpSpPr>
          <p:cNvPr name="Group 9" id="9"/>
          <p:cNvGrpSpPr/>
          <p:nvPr/>
        </p:nvGrpSpPr>
        <p:grpSpPr>
          <a:xfrm rot="0">
            <a:off x="7328164" y="5163891"/>
            <a:ext cx="3149202" cy="2212598"/>
            <a:chOff x="0" y="0"/>
            <a:chExt cx="764722" cy="537286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764722" cy="537286"/>
            </a:xfrm>
            <a:custGeom>
              <a:avLst/>
              <a:gdLst/>
              <a:ahLst/>
              <a:cxnLst/>
              <a:rect r="r" b="b" t="t" l="l"/>
              <a:pathLst>
                <a:path h="537286" w="764722">
                  <a:moveTo>
                    <a:pt x="41792" y="0"/>
                  </a:moveTo>
                  <a:lnTo>
                    <a:pt x="722929" y="0"/>
                  </a:lnTo>
                  <a:cubicBezTo>
                    <a:pt x="746011" y="0"/>
                    <a:pt x="764722" y="18711"/>
                    <a:pt x="764722" y="41792"/>
                  </a:cubicBezTo>
                  <a:lnTo>
                    <a:pt x="764722" y="495494"/>
                  </a:lnTo>
                  <a:cubicBezTo>
                    <a:pt x="764722" y="518575"/>
                    <a:pt x="746011" y="537286"/>
                    <a:pt x="722929" y="537286"/>
                  </a:cubicBezTo>
                  <a:lnTo>
                    <a:pt x="41792" y="537286"/>
                  </a:lnTo>
                  <a:cubicBezTo>
                    <a:pt x="30708" y="537286"/>
                    <a:pt x="20078" y="532883"/>
                    <a:pt x="12241" y="525045"/>
                  </a:cubicBezTo>
                  <a:cubicBezTo>
                    <a:pt x="4403" y="517208"/>
                    <a:pt x="0" y="506578"/>
                    <a:pt x="0" y="495494"/>
                  </a:cubicBezTo>
                  <a:lnTo>
                    <a:pt x="0" y="41792"/>
                  </a:lnTo>
                  <a:cubicBezTo>
                    <a:pt x="0" y="18711"/>
                    <a:pt x="18711" y="0"/>
                    <a:pt x="41792" y="0"/>
                  </a:cubicBezTo>
                  <a:close/>
                </a:path>
              </a:pathLst>
            </a:custGeom>
            <a:blipFill>
              <a:blip r:embed="rId7"/>
              <a:stretch>
                <a:fillRect l="0" t="-3373" r="0" b="-3373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4695608" y="2481834"/>
            <a:ext cx="4921009" cy="2596333"/>
            <a:chOff x="0" y="0"/>
            <a:chExt cx="1869944" cy="986586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869944" cy="986586"/>
            </a:xfrm>
            <a:custGeom>
              <a:avLst/>
              <a:gdLst/>
              <a:ahLst/>
              <a:cxnLst/>
              <a:rect r="r" b="b" t="t" l="l"/>
              <a:pathLst>
                <a:path h="986586" w="1869944">
                  <a:moveTo>
                    <a:pt x="26745" y="0"/>
                  </a:moveTo>
                  <a:lnTo>
                    <a:pt x="1843199" y="0"/>
                  </a:lnTo>
                  <a:cubicBezTo>
                    <a:pt x="1850292" y="0"/>
                    <a:pt x="1857095" y="2818"/>
                    <a:pt x="1862111" y="7833"/>
                  </a:cubicBezTo>
                  <a:cubicBezTo>
                    <a:pt x="1867127" y="12849"/>
                    <a:pt x="1869944" y="19652"/>
                    <a:pt x="1869944" y="26745"/>
                  </a:cubicBezTo>
                  <a:lnTo>
                    <a:pt x="1869944" y="959841"/>
                  </a:lnTo>
                  <a:cubicBezTo>
                    <a:pt x="1869944" y="974612"/>
                    <a:pt x="1857970" y="986586"/>
                    <a:pt x="1843199" y="986586"/>
                  </a:cubicBezTo>
                  <a:lnTo>
                    <a:pt x="26745" y="986586"/>
                  </a:lnTo>
                  <a:cubicBezTo>
                    <a:pt x="11974" y="986586"/>
                    <a:pt x="0" y="974612"/>
                    <a:pt x="0" y="959841"/>
                  </a:cubicBezTo>
                  <a:lnTo>
                    <a:pt x="0" y="26745"/>
                  </a:lnTo>
                  <a:cubicBezTo>
                    <a:pt x="0" y="11974"/>
                    <a:pt x="11974" y="0"/>
                    <a:pt x="26745" y="0"/>
                  </a:cubicBezTo>
                  <a:close/>
                </a:path>
              </a:pathLst>
            </a:custGeom>
            <a:blipFill>
              <a:blip r:embed="rId8"/>
              <a:stretch>
                <a:fillRect l="0" t="-13139" r="0" b="-13139"/>
              </a:stretch>
            </a:blipFill>
          </p:spPr>
        </p:sp>
      </p:grpSp>
      <p:sp>
        <p:nvSpPr>
          <p:cNvPr name="TextBox 13" id="13"/>
          <p:cNvSpPr txBox="true"/>
          <p:nvPr/>
        </p:nvSpPr>
        <p:spPr>
          <a:xfrm rot="0">
            <a:off x="1298878" y="951928"/>
            <a:ext cx="9180000" cy="7321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20417" indent="-410209" lvl="1">
              <a:lnSpc>
                <a:spcPts val="5319"/>
              </a:lnSpc>
              <a:buAutoNum type="arabicPeriod" startAt="1"/>
            </a:pPr>
            <a:r>
              <a:rPr lang="en-US" b="true" sz="3799">
                <a:solidFill>
                  <a:srgbClr val="004AAD"/>
                </a:solidFill>
                <a:latin typeface="Athachantr Bold"/>
                <a:ea typeface="Athachantr Bold"/>
                <a:cs typeface="Athachantr Bold"/>
                <a:sym typeface="Athachantr Bold"/>
              </a:rPr>
              <a:t>ผลสำเร็จของการดำเนินงาน 2568  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0" y="2552962"/>
            <a:ext cx="4475055" cy="20466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 b="true">
                <a:solidFill>
                  <a:srgbClr val="004AAD"/>
                </a:solidFill>
                <a:latin typeface="Athachantr Bold"/>
                <a:ea typeface="Athachantr Bold"/>
                <a:cs typeface="Athachantr Bold"/>
                <a:sym typeface="Athachantr Bold"/>
              </a:rPr>
              <a:t>มากกว่าร้อยละ 90 </a:t>
            </a:r>
          </a:p>
          <a:p>
            <a:pPr algn="ctr">
              <a:lnSpc>
                <a:spcPts val="3220"/>
              </a:lnSpc>
            </a:pPr>
            <a:r>
              <a:rPr lang="en-US" sz="2300" b="true">
                <a:solidFill>
                  <a:srgbClr val="004AAD"/>
                </a:solidFill>
                <a:latin typeface="Athachantr Bold"/>
                <a:ea typeface="Athachantr Bold"/>
                <a:cs typeface="Athachantr Bold"/>
                <a:sym typeface="Athachantr Bold"/>
              </a:rPr>
              <a:t>ในทุกกิจกรรม</a:t>
            </a:r>
          </a:p>
          <a:p>
            <a:pPr algn="ctr">
              <a:lnSpc>
                <a:spcPts val="3220"/>
              </a:lnSpc>
            </a:pPr>
            <a:r>
              <a:rPr lang="en-US" sz="2300" b="true">
                <a:solidFill>
                  <a:srgbClr val="004AAD"/>
                </a:solidFill>
                <a:latin typeface="Athachantr Bold"/>
                <a:ea typeface="Athachantr Bold"/>
                <a:cs typeface="Athachantr Bold"/>
                <a:sym typeface="Athachantr Bold"/>
              </a:rPr>
              <a:t>บุคลากร และบรรยากาศ สภาพแวดล้อม</a:t>
            </a:r>
          </a:p>
          <a:p>
            <a:pPr algn="ctr">
              <a:lnSpc>
                <a:spcPts val="3220"/>
              </a:lnSpc>
            </a:pPr>
            <a:r>
              <a:rPr lang="en-US" sz="2300" b="true">
                <a:solidFill>
                  <a:srgbClr val="004AAD"/>
                </a:solidFill>
                <a:latin typeface="Athachantr Bold"/>
                <a:ea typeface="Athachantr Bold"/>
                <a:cs typeface="Athachantr Bold"/>
                <a:sym typeface="Athachantr Bold"/>
              </a:rPr>
              <a:t>เปลี่ยนแปลงไปในทิศทางที่ดี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428000" y="0"/>
            <a:ext cx="7560000" cy="7560000"/>
          </a:xfrm>
          <a:custGeom>
            <a:avLst/>
            <a:gdLst/>
            <a:ahLst/>
            <a:cxnLst/>
            <a:rect r="r" b="b" t="t" l="l"/>
            <a:pathLst>
              <a:path h="7560000" w="7560000">
                <a:moveTo>
                  <a:pt x="0" y="0"/>
                </a:moveTo>
                <a:lnTo>
                  <a:pt x="7560000" y="0"/>
                </a:lnTo>
                <a:lnTo>
                  <a:pt x="7560000" y="7560000"/>
                </a:lnTo>
                <a:lnTo>
                  <a:pt x="0" y="756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132000" y="0"/>
            <a:ext cx="7560000" cy="7560000"/>
          </a:xfrm>
          <a:custGeom>
            <a:avLst/>
            <a:gdLst/>
            <a:ahLst/>
            <a:cxnLst/>
            <a:rect r="r" b="b" t="t" l="l"/>
            <a:pathLst>
              <a:path h="7560000" w="7560000">
                <a:moveTo>
                  <a:pt x="0" y="0"/>
                </a:moveTo>
                <a:lnTo>
                  <a:pt x="7560000" y="0"/>
                </a:lnTo>
                <a:lnTo>
                  <a:pt x="7560000" y="7560000"/>
                </a:lnTo>
                <a:lnTo>
                  <a:pt x="0" y="756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08400" y="406381"/>
            <a:ext cx="9180000" cy="1985175"/>
          </a:xfrm>
          <a:custGeom>
            <a:avLst/>
            <a:gdLst/>
            <a:ahLst/>
            <a:cxnLst/>
            <a:rect r="r" b="b" t="t" l="l"/>
            <a:pathLst>
              <a:path h="1985175" w="9180000">
                <a:moveTo>
                  <a:pt x="0" y="0"/>
                </a:moveTo>
                <a:lnTo>
                  <a:pt x="9180000" y="0"/>
                </a:lnTo>
                <a:lnTo>
                  <a:pt x="9180000" y="1985175"/>
                </a:lnTo>
                <a:lnTo>
                  <a:pt x="0" y="198517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2680329" y="2657400"/>
            <a:ext cx="5961917" cy="4637047"/>
          </a:xfrm>
          <a:custGeom>
            <a:avLst/>
            <a:gdLst/>
            <a:ahLst/>
            <a:cxnLst/>
            <a:rect r="r" b="b" t="t" l="l"/>
            <a:pathLst>
              <a:path h="4637047" w="5961917">
                <a:moveTo>
                  <a:pt x="0" y="0"/>
                </a:moveTo>
                <a:lnTo>
                  <a:pt x="5961916" y="0"/>
                </a:lnTo>
                <a:lnTo>
                  <a:pt x="5961916" y="4637046"/>
                </a:lnTo>
                <a:lnTo>
                  <a:pt x="0" y="463704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65842" t="-46806" r="-62359" b="-18231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170188" y="951928"/>
            <a:ext cx="9180000" cy="7321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20417" indent="-410209" lvl="1">
              <a:lnSpc>
                <a:spcPts val="5319"/>
              </a:lnSpc>
              <a:buAutoNum type="arabicPeriod" startAt="1"/>
            </a:pPr>
            <a:r>
              <a:rPr lang="en-US" b="true" sz="3799">
                <a:solidFill>
                  <a:srgbClr val="004AAD"/>
                </a:solidFill>
                <a:latin typeface="Athachantr Bold"/>
                <a:ea typeface="Athachantr Bold"/>
                <a:cs typeface="Athachantr Bold"/>
                <a:sym typeface="Athachantr Bold"/>
              </a:rPr>
              <a:t>ผลสำเร็จของการดำเนินงาน 2568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428000" y="0"/>
            <a:ext cx="7560000" cy="7560000"/>
          </a:xfrm>
          <a:custGeom>
            <a:avLst/>
            <a:gdLst/>
            <a:ahLst/>
            <a:cxnLst/>
            <a:rect r="r" b="b" t="t" l="l"/>
            <a:pathLst>
              <a:path h="7560000" w="7560000">
                <a:moveTo>
                  <a:pt x="0" y="0"/>
                </a:moveTo>
                <a:lnTo>
                  <a:pt x="7560000" y="0"/>
                </a:lnTo>
                <a:lnTo>
                  <a:pt x="7560000" y="7560000"/>
                </a:lnTo>
                <a:lnTo>
                  <a:pt x="0" y="756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132000" y="0"/>
            <a:ext cx="7560000" cy="7560000"/>
          </a:xfrm>
          <a:custGeom>
            <a:avLst/>
            <a:gdLst/>
            <a:ahLst/>
            <a:cxnLst/>
            <a:rect r="r" b="b" t="t" l="l"/>
            <a:pathLst>
              <a:path h="7560000" w="7560000">
                <a:moveTo>
                  <a:pt x="0" y="0"/>
                </a:moveTo>
                <a:lnTo>
                  <a:pt x="7560000" y="0"/>
                </a:lnTo>
                <a:lnTo>
                  <a:pt x="7560000" y="7560000"/>
                </a:lnTo>
                <a:lnTo>
                  <a:pt x="0" y="756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08400" y="406381"/>
            <a:ext cx="9180000" cy="1985175"/>
          </a:xfrm>
          <a:custGeom>
            <a:avLst/>
            <a:gdLst/>
            <a:ahLst/>
            <a:cxnLst/>
            <a:rect r="r" b="b" t="t" l="l"/>
            <a:pathLst>
              <a:path h="1985175" w="9180000">
                <a:moveTo>
                  <a:pt x="0" y="0"/>
                </a:moveTo>
                <a:lnTo>
                  <a:pt x="9180000" y="0"/>
                </a:lnTo>
                <a:lnTo>
                  <a:pt x="9180000" y="1985175"/>
                </a:lnTo>
                <a:lnTo>
                  <a:pt x="0" y="198517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411970" y="2656464"/>
            <a:ext cx="4934030" cy="3390199"/>
            <a:chOff x="0" y="0"/>
            <a:chExt cx="812800" cy="558479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558479"/>
            </a:xfrm>
            <a:custGeom>
              <a:avLst/>
              <a:gdLst/>
              <a:ahLst/>
              <a:cxnLst/>
              <a:rect r="r" b="b" t="t" l="l"/>
              <a:pathLst>
                <a:path h="558479" w="812800">
                  <a:moveTo>
                    <a:pt x="26674" y="0"/>
                  </a:moveTo>
                  <a:lnTo>
                    <a:pt x="786126" y="0"/>
                  </a:lnTo>
                  <a:cubicBezTo>
                    <a:pt x="800857" y="0"/>
                    <a:pt x="812800" y="11943"/>
                    <a:pt x="812800" y="26674"/>
                  </a:cubicBezTo>
                  <a:lnTo>
                    <a:pt x="812800" y="531805"/>
                  </a:lnTo>
                  <a:cubicBezTo>
                    <a:pt x="812800" y="546537"/>
                    <a:pt x="800857" y="558479"/>
                    <a:pt x="786126" y="558479"/>
                  </a:cubicBezTo>
                  <a:lnTo>
                    <a:pt x="26674" y="558479"/>
                  </a:lnTo>
                  <a:cubicBezTo>
                    <a:pt x="11943" y="558479"/>
                    <a:pt x="0" y="546537"/>
                    <a:pt x="0" y="531805"/>
                  </a:cubicBezTo>
                  <a:lnTo>
                    <a:pt x="0" y="26674"/>
                  </a:lnTo>
                  <a:cubicBezTo>
                    <a:pt x="0" y="11943"/>
                    <a:pt x="11943" y="0"/>
                    <a:pt x="26674" y="0"/>
                  </a:cubicBezTo>
                  <a:close/>
                </a:path>
              </a:pathLst>
            </a:custGeom>
            <a:blipFill>
              <a:blip r:embed="rId5"/>
              <a:stretch>
                <a:fillRect l="-11076" t="0" r="-11076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5498400" y="2656464"/>
            <a:ext cx="4673735" cy="3390199"/>
            <a:chOff x="0" y="0"/>
            <a:chExt cx="812800" cy="589583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589583"/>
            </a:xfrm>
            <a:custGeom>
              <a:avLst/>
              <a:gdLst/>
              <a:ahLst/>
              <a:cxnLst/>
              <a:rect r="r" b="b" t="t" l="l"/>
              <a:pathLst>
                <a:path h="589583" w="812800">
                  <a:moveTo>
                    <a:pt x="28160" y="0"/>
                  </a:moveTo>
                  <a:lnTo>
                    <a:pt x="784640" y="0"/>
                  </a:lnTo>
                  <a:cubicBezTo>
                    <a:pt x="792108" y="0"/>
                    <a:pt x="799271" y="2967"/>
                    <a:pt x="804552" y="8248"/>
                  </a:cubicBezTo>
                  <a:cubicBezTo>
                    <a:pt x="809833" y="13529"/>
                    <a:pt x="812800" y="20692"/>
                    <a:pt x="812800" y="28160"/>
                  </a:cubicBezTo>
                  <a:lnTo>
                    <a:pt x="812800" y="561423"/>
                  </a:lnTo>
                  <a:cubicBezTo>
                    <a:pt x="812800" y="576975"/>
                    <a:pt x="800192" y="589583"/>
                    <a:pt x="784640" y="589583"/>
                  </a:cubicBezTo>
                  <a:lnTo>
                    <a:pt x="28160" y="589583"/>
                  </a:lnTo>
                  <a:cubicBezTo>
                    <a:pt x="20692" y="589583"/>
                    <a:pt x="13529" y="586616"/>
                    <a:pt x="8248" y="581335"/>
                  </a:cubicBezTo>
                  <a:cubicBezTo>
                    <a:pt x="2967" y="576054"/>
                    <a:pt x="0" y="568891"/>
                    <a:pt x="0" y="561423"/>
                  </a:cubicBezTo>
                  <a:lnTo>
                    <a:pt x="0" y="28160"/>
                  </a:lnTo>
                  <a:cubicBezTo>
                    <a:pt x="0" y="20692"/>
                    <a:pt x="2967" y="13529"/>
                    <a:pt x="8248" y="8248"/>
                  </a:cubicBezTo>
                  <a:cubicBezTo>
                    <a:pt x="13529" y="2967"/>
                    <a:pt x="20692" y="0"/>
                    <a:pt x="28160" y="0"/>
                  </a:cubicBezTo>
                  <a:close/>
                </a:path>
              </a:pathLst>
            </a:custGeom>
            <a:blipFill>
              <a:blip r:embed="rId6"/>
              <a:stretch>
                <a:fillRect l="-82924" t="-53143" r="-73381" b="-45612"/>
              </a:stretch>
            </a:blipFill>
          </p:spPr>
        </p:sp>
      </p:grpSp>
      <p:sp>
        <p:nvSpPr>
          <p:cNvPr name="TextBox 9" id="9"/>
          <p:cNvSpPr txBox="true"/>
          <p:nvPr/>
        </p:nvSpPr>
        <p:spPr>
          <a:xfrm rot="0">
            <a:off x="908400" y="754928"/>
            <a:ext cx="9180000" cy="13989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19"/>
              </a:lnSpc>
            </a:pPr>
            <a:r>
              <a:rPr lang="en-US" sz="3799" b="true">
                <a:solidFill>
                  <a:srgbClr val="004AAD"/>
                </a:solidFill>
                <a:latin typeface="Athachantr Bold"/>
                <a:ea typeface="Athachantr Bold"/>
                <a:cs typeface="Athachantr Bold"/>
                <a:sym typeface="Athachantr Bold"/>
              </a:rPr>
              <a:t>8.รวบรวมองค์ความรู้จัดเป็นเอกสาร</a:t>
            </a:r>
          </a:p>
          <a:p>
            <a:pPr algn="ctr">
              <a:lnSpc>
                <a:spcPts val="5319"/>
              </a:lnSpc>
            </a:pPr>
            <a:r>
              <a:rPr lang="en-US" sz="3799" b="true">
                <a:solidFill>
                  <a:srgbClr val="004AAD"/>
                </a:solidFill>
                <a:latin typeface="Athachantr Bold"/>
                <a:ea typeface="Athachantr Bold"/>
                <a:cs typeface="Athachantr Bold"/>
                <a:sym typeface="Athachantr Bold"/>
              </a:rPr>
              <a:t>และสื่อรูปแบบต่าง ๆ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799268" y="6218530"/>
            <a:ext cx="1837730" cy="4629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60"/>
              </a:lnSpc>
            </a:pPr>
            <a:r>
              <a:rPr lang="en-US" sz="2400" b="true">
                <a:solidFill>
                  <a:srgbClr val="004AAD"/>
                </a:solidFill>
                <a:latin typeface="Athachantr Bold"/>
                <a:ea typeface="Athachantr Bold"/>
                <a:cs typeface="Athachantr Bold"/>
                <a:sym typeface="Athachantr Bold"/>
              </a:rPr>
              <a:t>Power point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7256698" y="6218530"/>
            <a:ext cx="1157139" cy="4629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60"/>
              </a:lnSpc>
            </a:pPr>
            <a:r>
              <a:rPr lang="en-US" sz="2400" b="true">
                <a:solidFill>
                  <a:srgbClr val="004AAD"/>
                </a:solidFill>
                <a:latin typeface="Athachantr Bold"/>
                <a:ea typeface="Athachantr Bold"/>
                <a:cs typeface="Athachantr Bold"/>
                <a:sym typeface="Athachantr Bold"/>
              </a:rPr>
              <a:t>E- book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428000" y="0"/>
            <a:ext cx="7560000" cy="7560000"/>
          </a:xfrm>
          <a:custGeom>
            <a:avLst/>
            <a:gdLst/>
            <a:ahLst/>
            <a:cxnLst/>
            <a:rect r="r" b="b" t="t" l="l"/>
            <a:pathLst>
              <a:path h="7560000" w="7560000">
                <a:moveTo>
                  <a:pt x="0" y="0"/>
                </a:moveTo>
                <a:lnTo>
                  <a:pt x="7560000" y="0"/>
                </a:lnTo>
                <a:lnTo>
                  <a:pt x="7560000" y="7560000"/>
                </a:lnTo>
                <a:lnTo>
                  <a:pt x="0" y="756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132000" y="0"/>
            <a:ext cx="7560000" cy="7560000"/>
          </a:xfrm>
          <a:custGeom>
            <a:avLst/>
            <a:gdLst/>
            <a:ahLst/>
            <a:cxnLst/>
            <a:rect r="r" b="b" t="t" l="l"/>
            <a:pathLst>
              <a:path h="7560000" w="7560000">
                <a:moveTo>
                  <a:pt x="0" y="0"/>
                </a:moveTo>
                <a:lnTo>
                  <a:pt x="7560000" y="0"/>
                </a:lnTo>
                <a:lnTo>
                  <a:pt x="7560000" y="7560000"/>
                </a:lnTo>
                <a:lnTo>
                  <a:pt x="0" y="756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08400" y="406381"/>
            <a:ext cx="9180000" cy="1985175"/>
          </a:xfrm>
          <a:custGeom>
            <a:avLst/>
            <a:gdLst/>
            <a:ahLst/>
            <a:cxnLst/>
            <a:rect r="r" b="b" t="t" l="l"/>
            <a:pathLst>
              <a:path h="1985175" w="9180000">
                <a:moveTo>
                  <a:pt x="0" y="0"/>
                </a:moveTo>
                <a:lnTo>
                  <a:pt x="9180000" y="0"/>
                </a:lnTo>
                <a:lnTo>
                  <a:pt x="9180000" y="1985175"/>
                </a:lnTo>
                <a:lnTo>
                  <a:pt x="0" y="198517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340602" y="2544689"/>
            <a:ext cx="2791398" cy="1597733"/>
            <a:chOff x="0" y="0"/>
            <a:chExt cx="812800" cy="465228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465228"/>
            </a:xfrm>
            <a:custGeom>
              <a:avLst/>
              <a:gdLst/>
              <a:ahLst/>
              <a:cxnLst/>
              <a:rect r="r" b="b" t="t" l="l"/>
              <a:pathLst>
                <a:path h="465228" w="812800">
                  <a:moveTo>
                    <a:pt x="47149" y="0"/>
                  </a:moveTo>
                  <a:lnTo>
                    <a:pt x="765651" y="0"/>
                  </a:lnTo>
                  <a:cubicBezTo>
                    <a:pt x="778155" y="0"/>
                    <a:pt x="790148" y="4968"/>
                    <a:pt x="798990" y="13810"/>
                  </a:cubicBezTo>
                  <a:cubicBezTo>
                    <a:pt x="807832" y="22652"/>
                    <a:pt x="812800" y="34645"/>
                    <a:pt x="812800" y="47149"/>
                  </a:cubicBezTo>
                  <a:lnTo>
                    <a:pt x="812800" y="418079"/>
                  </a:lnTo>
                  <a:cubicBezTo>
                    <a:pt x="812800" y="430584"/>
                    <a:pt x="807832" y="442576"/>
                    <a:pt x="798990" y="451419"/>
                  </a:cubicBezTo>
                  <a:cubicBezTo>
                    <a:pt x="790148" y="460261"/>
                    <a:pt x="778155" y="465228"/>
                    <a:pt x="765651" y="465228"/>
                  </a:cubicBezTo>
                  <a:lnTo>
                    <a:pt x="47149" y="465228"/>
                  </a:lnTo>
                  <a:cubicBezTo>
                    <a:pt x="34645" y="465228"/>
                    <a:pt x="22652" y="460261"/>
                    <a:pt x="13810" y="451419"/>
                  </a:cubicBezTo>
                  <a:cubicBezTo>
                    <a:pt x="4968" y="442576"/>
                    <a:pt x="0" y="430584"/>
                    <a:pt x="0" y="418079"/>
                  </a:cubicBezTo>
                  <a:lnTo>
                    <a:pt x="0" y="47149"/>
                  </a:lnTo>
                  <a:cubicBezTo>
                    <a:pt x="0" y="34645"/>
                    <a:pt x="4968" y="22652"/>
                    <a:pt x="13810" y="13810"/>
                  </a:cubicBezTo>
                  <a:cubicBezTo>
                    <a:pt x="22652" y="4968"/>
                    <a:pt x="34645" y="0"/>
                    <a:pt x="47149" y="0"/>
                  </a:cubicBezTo>
                  <a:close/>
                </a:path>
              </a:pathLst>
            </a:custGeom>
            <a:blipFill>
              <a:blip r:embed="rId5"/>
              <a:stretch>
                <a:fillRect l="-12532" t="-17074" r="-12435" b="-165553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2766794" y="4572725"/>
            <a:ext cx="2838485" cy="1624685"/>
            <a:chOff x="0" y="0"/>
            <a:chExt cx="812800" cy="465228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465228"/>
            </a:xfrm>
            <a:custGeom>
              <a:avLst/>
              <a:gdLst/>
              <a:ahLst/>
              <a:cxnLst/>
              <a:rect r="r" b="b" t="t" l="l"/>
              <a:pathLst>
                <a:path h="465228" w="812800">
                  <a:moveTo>
                    <a:pt x="46367" y="0"/>
                  </a:moveTo>
                  <a:lnTo>
                    <a:pt x="766433" y="0"/>
                  </a:lnTo>
                  <a:cubicBezTo>
                    <a:pt x="792041" y="0"/>
                    <a:pt x="812800" y="20759"/>
                    <a:pt x="812800" y="46367"/>
                  </a:cubicBezTo>
                  <a:lnTo>
                    <a:pt x="812800" y="418861"/>
                  </a:lnTo>
                  <a:cubicBezTo>
                    <a:pt x="812800" y="444469"/>
                    <a:pt x="792041" y="465228"/>
                    <a:pt x="766433" y="465228"/>
                  </a:cubicBezTo>
                  <a:lnTo>
                    <a:pt x="46367" y="465228"/>
                  </a:lnTo>
                  <a:cubicBezTo>
                    <a:pt x="20759" y="465228"/>
                    <a:pt x="0" y="444469"/>
                    <a:pt x="0" y="418861"/>
                  </a:cubicBezTo>
                  <a:lnTo>
                    <a:pt x="0" y="46367"/>
                  </a:lnTo>
                  <a:cubicBezTo>
                    <a:pt x="0" y="20759"/>
                    <a:pt x="20759" y="0"/>
                    <a:pt x="46367" y="0"/>
                  </a:cubicBezTo>
                  <a:close/>
                </a:path>
              </a:pathLst>
            </a:custGeom>
            <a:blipFill>
              <a:blip r:embed="rId6"/>
              <a:stretch>
                <a:fillRect l="-11073" t="-14257" r="-13149" b="-166687"/>
              </a:stretch>
            </a:blipFill>
          </p:spPr>
        </p:sp>
      </p:grpSp>
      <p:grpSp>
        <p:nvGrpSpPr>
          <p:cNvPr name="Group 9" id="9"/>
          <p:cNvGrpSpPr/>
          <p:nvPr/>
        </p:nvGrpSpPr>
        <p:grpSpPr>
          <a:xfrm rot="0">
            <a:off x="5888878" y="2540603"/>
            <a:ext cx="3855600" cy="5019397"/>
            <a:chOff x="0" y="0"/>
            <a:chExt cx="812800" cy="105814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1058140"/>
            </a:xfrm>
            <a:custGeom>
              <a:avLst/>
              <a:gdLst/>
              <a:ahLst/>
              <a:cxnLst/>
              <a:rect r="r" b="b" t="t" l="l"/>
              <a:pathLst>
                <a:path h="1058140" w="812800">
                  <a:moveTo>
                    <a:pt x="34135" y="0"/>
                  </a:moveTo>
                  <a:lnTo>
                    <a:pt x="778665" y="0"/>
                  </a:lnTo>
                  <a:cubicBezTo>
                    <a:pt x="797517" y="0"/>
                    <a:pt x="812800" y="15283"/>
                    <a:pt x="812800" y="34135"/>
                  </a:cubicBezTo>
                  <a:lnTo>
                    <a:pt x="812800" y="1024005"/>
                  </a:lnTo>
                  <a:cubicBezTo>
                    <a:pt x="812800" y="1042857"/>
                    <a:pt x="797517" y="1058140"/>
                    <a:pt x="778665" y="1058140"/>
                  </a:cubicBezTo>
                  <a:lnTo>
                    <a:pt x="34135" y="1058140"/>
                  </a:lnTo>
                  <a:cubicBezTo>
                    <a:pt x="25082" y="1058140"/>
                    <a:pt x="16400" y="1054544"/>
                    <a:pt x="9998" y="1048142"/>
                  </a:cubicBezTo>
                  <a:cubicBezTo>
                    <a:pt x="3596" y="1041741"/>
                    <a:pt x="0" y="1033058"/>
                    <a:pt x="0" y="1024005"/>
                  </a:cubicBezTo>
                  <a:lnTo>
                    <a:pt x="0" y="34135"/>
                  </a:lnTo>
                  <a:cubicBezTo>
                    <a:pt x="0" y="15283"/>
                    <a:pt x="15283" y="0"/>
                    <a:pt x="34135" y="0"/>
                  </a:cubicBezTo>
                  <a:close/>
                </a:path>
              </a:pathLst>
            </a:custGeom>
            <a:blipFill>
              <a:blip r:embed="rId7"/>
              <a:stretch>
                <a:fillRect l="0" t="-1002" r="0" b="-7645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340602" y="6162827"/>
            <a:ext cx="2503121" cy="1282346"/>
            <a:chOff x="0" y="0"/>
            <a:chExt cx="1315832" cy="674099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315832" cy="674099"/>
            </a:xfrm>
            <a:custGeom>
              <a:avLst/>
              <a:gdLst/>
              <a:ahLst/>
              <a:cxnLst/>
              <a:rect r="r" b="b" t="t" l="l"/>
              <a:pathLst>
                <a:path h="674099" w="1315832">
                  <a:moveTo>
                    <a:pt x="0" y="0"/>
                  </a:moveTo>
                  <a:lnTo>
                    <a:pt x="1315832" y="0"/>
                  </a:lnTo>
                  <a:lnTo>
                    <a:pt x="1315832" y="674099"/>
                  </a:lnTo>
                  <a:lnTo>
                    <a:pt x="0" y="674099"/>
                  </a:lnTo>
                  <a:close/>
                </a:path>
              </a:pathLst>
            </a:custGeom>
            <a:blipFill>
              <a:blip r:embed="rId8"/>
              <a:stretch>
                <a:fillRect l="-17704" t="-41779" r="-26671" b="-222929"/>
              </a:stretch>
            </a:blipFill>
          </p:spPr>
        </p:sp>
      </p:grpSp>
      <p:sp>
        <p:nvSpPr>
          <p:cNvPr name="TextBox 13" id="13"/>
          <p:cNvSpPr txBox="true"/>
          <p:nvPr/>
        </p:nvSpPr>
        <p:spPr>
          <a:xfrm rot="0">
            <a:off x="908400" y="951928"/>
            <a:ext cx="9180000" cy="7321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19"/>
              </a:lnSpc>
            </a:pPr>
            <a:r>
              <a:rPr lang="en-US" sz="3799" b="true">
                <a:solidFill>
                  <a:srgbClr val="004AAD"/>
                </a:solidFill>
                <a:latin typeface="Athachantr Bold"/>
                <a:ea typeface="Athachantr Bold"/>
                <a:cs typeface="Athachantr Bold"/>
                <a:sym typeface="Athachantr Bold"/>
              </a:rPr>
              <a:t>9.เผยแพร่ความรู้ผ่านช่องทางต่าง ๆ 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3441041" y="6092635"/>
            <a:ext cx="1727196" cy="4629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60"/>
              </a:lnSpc>
            </a:pPr>
            <a:r>
              <a:rPr lang="en-US" sz="2400" b="true">
                <a:solidFill>
                  <a:srgbClr val="004AAD"/>
                </a:solidFill>
                <a:latin typeface="Athachantr Bold"/>
                <a:ea typeface="Athachantr Bold"/>
                <a:cs typeface="Athachantr Bold"/>
                <a:sym typeface="Athachantr Bold"/>
              </a:rPr>
              <a:t>facebook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756000" y="4288880"/>
            <a:ext cx="1727196" cy="4629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60"/>
              </a:lnSpc>
            </a:pPr>
            <a:r>
              <a:rPr lang="en-US" sz="2400" b="true">
                <a:solidFill>
                  <a:srgbClr val="004AAD"/>
                </a:solidFill>
                <a:latin typeface="Athachantr Bold"/>
                <a:ea typeface="Athachantr Bold"/>
                <a:cs typeface="Athachantr Bold"/>
                <a:sym typeface="Athachantr Bold"/>
              </a:rPr>
              <a:t>website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6953080" y="5468787"/>
            <a:ext cx="1727196" cy="4629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60"/>
              </a:lnSpc>
            </a:pPr>
            <a:r>
              <a:rPr lang="en-US" sz="2400" b="true">
                <a:solidFill>
                  <a:srgbClr val="004AAD"/>
                </a:solidFill>
                <a:latin typeface="Athachantr Bold"/>
                <a:ea typeface="Athachantr Bold"/>
                <a:cs typeface="Athachantr Bold"/>
                <a:sym typeface="Athachantr Bold"/>
              </a:rPr>
              <a:t>NEWS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756000" y="5647857"/>
            <a:ext cx="1727196" cy="4629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60"/>
              </a:lnSpc>
            </a:pPr>
            <a:r>
              <a:rPr lang="en-US" sz="2400" b="true">
                <a:solidFill>
                  <a:srgbClr val="004AAD"/>
                </a:solidFill>
                <a:latin typeface="Athachantr Bold"/>
                <a:ea typeface="Athachantr Bold"/>
                <a:cs typeface="Athachantr Bold"/>
                <a:sym typeface="Athachantr Bold"/>
              </a:rPr>
              <a:t>youtube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428000" y="0"/>
            <a:ext cx="7560000" cy="7560000"/>
          </a:xfrm>
          <a:custGeom>
            <a:avLst/>
            <a:gdLst/>
            <a:ahLst/>
            <a:cxnLst/>
            <a:rect r="r" b="b" t="t" l="l"/>
            <a:pathLst>
              <a:path h="7560000" w="7560000">
                <a:moveTo>
                  <a:pt x="0" y="0"/>
                </a:moveTo>
                <a:lnTo>
                  <a:pt x="7560000" y="0"/>
                </a:lnTo>
                <a:lnTo>
                  <a:pt x="7560000" y="7560000"/>
                </a:lnTo>
                <a:lnTo>
                  <a:pt x="0" y="756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132000" y="0"/>
            <a:ext cx="7560000" cy="7560000"/>
          </a:xfrm>
          <a:custGeom>
            <a:avLst/>
            <a:gdLst/>
            <a:ahLst/>
            <a:cxnLst/>
            <a:rect r="r" b="b" t="t" l="l"/>
            <a:pathLst>
              <a:path h="7560000" w="7560000">
                <a:moveTo>
                  <a:pt x="0" y="0"/>
                </a:moveTo>
                <a:lnTo>
                  <a:pt x="7560000" y="0"/>
                </a:lnTo>
                <a:lnTo>
                  <a:pt x="7560000" y="7560000"/>
                </a:lnTo>
                <a:lnTo>
                  <a:pt x="0" y="756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08400" y="406381"/>
            <a:ext cx="9180000" cy="1985175"/>
          </a:xfrm>
          <a:custGeom>
            <a:avLst/>
            <a:gdLst/>
            <a:ahLst/>
            <a:cxnLst/>
            <a:rect r="r" b="b" t="t" l="l"/>
            <a:pathLst>
              <a:path h="1985175" w="9180000">
                <a:moveTo>
                  <a:pt x="0" y="0"/>
                </a:moveTo>
                <a:lnTo>
                  <a:pt x="9180000" y="0"/>
                </a:lnTo>
                <a:lnTo>
                  <a:pt x="9180000" y="1985175"/>
                </a:lnTo>
                <a:lnTo>
                  <a:pt x="0" y="198517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908400" y="2596144"/>
            <a:ext cx="9180000" cy="4760397"/>
            <a:chOff x="0" y="0"/>
            <a:chExt cx="1935238" cy="1003541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935238" cy="1003540"/>
            </a:xfrm>
            <a:custGeom>
              <a:avLst/>
              <a:gdLst/>
              <a:ahLst/>
              <a:cxnLst/>
              <a:rect r="r" b="b" t="t" l="l"/>
              <a:pathLst>
                <a:path h="1003540" w="1935238">
                  <a:moveTo>
                    <a:pt x="14337" y="0"/>
                  </a:moveTo>
                  <a:lnTo>
                    <a:pt x="1920901" y="0"/>
                  </a:lnTo>
                  <a:cubicBezTo>
                    <a:pt x="1924704" y="0"/>
                    <a:pt x="1928350" y="1510"/>
                    <a:pt x="1931039" y="4199"/>
                  </a:cubicBezTo>
                  <a:cubicBezTo>
                    <a:pt x="1933728" y="6888"/>
                    <a:pt x="1935238" y="10535"/>
                    <a:pt x="1935238" y="14337"/>
                  </a:cubicBezTo>
                  <a:lnTo>
                    <a:pt x="1935238" y="989204"/>
                  </a:lnTo>
                  <a:cubicBezTo>
                    <a:pt x="1935238" y="997122"/>
                    <a:pt x="1928819" y="1003540"/>
                    <a:pt x="1920901" y="1003540"/>
                  </a:cubicBezTo>
                  <a:lnTo>
                    <a:pt x="14337" y="1003540"/>
                  </a:lnTo>
                  <a:cubicBezTo>
                    <a:pt x="6419" y="1003540"/>
                    <a:pt x="0" y="997122"/>
                    <a:pt x="0" y="989204"/>
                  </a:cubicBezTo>
                  <a:lnTo>
                    <a:pt x="0" y="14337"/>
                  </a:lnTo>
                  <a:cubicBezTo>
                    <a:pt x="0" y="6419"/>
                    <a:pt x="6419" y="0"/>
                    <a:pt x="14337" y="0"/>
                  </a:cubicBezTo>
                  <a:close/>
                </a:path>
              </a:pathLst>
            </a:custGeom>
            <a:blipFill>
              <a:blip r:embed="rId5"/>
              <a:stretch>
                <a:fillRect l="0" t="-4236" r="0" b="-4236"/>
              </a:stretch>
            </a:blipFill>
          </p:spPr>
        </p:sp>
      </p:grpSp>
      <p:sp>
        <p:nvSpPr>
          <p:cNvPr name="TextBox 7" id="7"/>
          <p:cNvSpPr txBox="true"/>
          <p:nvPr/>
        </p:nvSpPr>
        <p:spPr>
          <a:xfrm rot="0">
            <a:off x="1077706" y="956690"/>
            <a:ext cx="9180000" cy="6991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39"/>
              </a:lnSpc>
            </a:pPr>
            <a:r>
              <a:rPr lang="en-US" sz="3599" b="true">
                <a:solidFill>
                  <a:srgbClr val="004AAD"/>
                </a:solidFill>
                <a:latin typeface="Athachantr Bold"/>
                <a:ea typeface="Athachantr Bold"/>
                <a:cs typeface="Athachantr Bold"/>
                <a:sym typeface="Athachantr Bold"/>
              </a:rPr>
              <a:t>สำนักงานเกษตรและสหกรณ์จังหวัดบุรีรัมย์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DAHLCIpb4r0</dc:identifier>
  <dcterms:modified xsi:type="dcterms:W3CDTF">2011-08-01T06:04:30Z</dcterms:modified>
  <cp:revision>1</cp:revision>
  <dc:title>องค์กรคุณธรรม 2569</dc:title>
</cp:coreProperties>
</file>