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663300"/>
    <a:srgbClr val="FF9999"/>
    <a:srgbClr val="996633"/>
    <a:srgbClr val="666633"/>
    <a:srgbClr val="996600"/>
    <a:srgbClr val="FFCC99"/>
    <a:srgbClr val="99CCFF"/>
    <a:srgbClr val="FFE2B7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50" d="100"/>
          <a:sy n="150" d="100"/>
        </p:scale>
        <p:origin x="1920" y="-46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1336391706771104"/>
                  <c:y val="-0.2625554380421392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152343457067869"/>
                      <c:h val="0.193719234334808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-4.4246344206974104E-2"/>
                  <c:y val="-0.2072806089806363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-3.0582114735658042E-2"/>
                  <c:y val="-0.3627413377379103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9585714285714284"/>
                      <c:h val="0.1837888066294975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30D-4F10-9609-F5B2E29270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9"/>
                <c:pt idx="0">
                  <c:v>ข้าวนาปี</c:v>
                </c:pt>
                <c:pt idx="1">
                  <c:v>ข้าวนาปรัง</c:v>
                </c:pt>
                <c:pt idx="2">
                  <c:v>พืชไร่</c:v>
                </c:pt>
                <c:pt idx="3">
                  <c:v>ไม้ผล</c:v>
                </c:pt>
                <c:pt idx="4">
                  <c:v>ไม้ยืนต้น</c:v>
                </c:pt>
                <c:pt idx="5">
                  <c:v>ผัก</c:v>
                </c:pt>
                <c:pt idx="6">
                  <c:v>ประมง</c:v>
                </c:pt>
                <c:pt idx="7">
                  <c:v>ปศุสัตว์</c:v>
                </c:pt>
                <c:pt idx="8">
                  <c:v>อื่นๆ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632269</c:v>
                </c:pt>
                <c:pt idx="1">
                  <c:v>293386</c:v>
                </c:pt>
                <c:pt idx="2">
                  <c:v>234273</c:v>
                </c:pt>
                <c:pt idx="3">
                  <c:v>32935</c:v>
                </c:pt>
                <c:pt idx="4" formatCode="_(* #,##0_);_(* \(#,##0\);_(* &quot;-&quot;??_);_(@_)">
                  <c:v>497564</c:v>
                </c:pt>
                <c:pt idx="5" formatCode="_(* #,##0_);_(* \(#,##0\);_(* &quot;-&quot;??_);_(@_)">
                  <c:v>9263</c:v>
                </c:pt>
                <c:pt idx="6">
                  <c:v>91538</c:v>
                </c:pt>
                <c:pt idx="7" formatCode="_(* #,##0_);_(* \(#,##0\);_(* &quot;-&quot;??_);_(@_)">
                  <c:v>56546</c:v>
                </c:pt>
                <c:pt idx="8" formatCode="_(* #,##0_);_(* \(#,##0\);_(* &quot;-&quot;??_);_(@_)">
                  <c:v>521041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3694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3586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#,##0.00">
                  <c:v>320970683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320970683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5116798291128328"/>
          <c:y val="1.1138285055659319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94166666666667"/>
          <c:y val="0.42361111111111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rgbClr val="FFFF00"/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34DD-47F2-96DB-9FE67029C169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34DD-47F2-96DB-9FE67029C169}"/>
              </c:ext>
            </c:extLst>
          </c:dPt>
          <c:dLbls>
            <c:dLbl>
              <c:idx val="0"/>
              <c:layout>
                <c:manualLayout>
                  <c:x val="0.20607950102419098"/>
                  <c:y val="0.1673080088412338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19751869625089377"/>
                  <c:y val="0.3883673697328818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765866127126138"/>
                      <c:h val="0.2248659706546275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-0.31601010894639897"/>
                  <c:y val="4.1022973100075261E-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-0.1708086176727909"/>
                  <c:y val="-0.1909716754155729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dLbl>
              <c:idx val="4"/>
              <c:layout>
                <c:manualLayout>
                  <c:x val="0.26772598916021928"/>
                  <c:y val="1.3551660082769E-2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411111111111114"/>
                      <c:h val="0.2865277777777777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34DD-47F2-96DB-9FE67029C169}"/>
                </c:ext>
              </c:extLst>
            </c:dLbl>
            <c:dLbl>
              <c:idx val="5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ไก่เนื้อ (ตัว)</c:v>
                </c:pt>
                <c:pt idx="1">
                  <c:v>ไก่ไข่ (ตัว)</c:v>
                </c:pt>
                <c:pt idx="2">
                  <c:v>สุกร (ตัว)</c:v>
                </c:pt>
                <c:pt idx="3">
                  <c:v>กุ้งทะเล (ตัน) </c:v>
                </c:pt>
                <c:pt idx="4">
                  <c:v>ปลาน้ำจืด(ตัน) </c:v>
                </c:pt>
                <c:pt idx="5">
                  <c:v>ปลาทะเล (ตัน)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41530928</c:v>
                </c:pt>
                <c:pt idx="1">
                  <c:v>8378268</c:v>
                </c:pt>
                <c:pt idx="2">
                  <c:v>528686</c:v>
                </c:pt>
                <c:pt idx="3">
                  <c:v>17463.75</c:v>
                </c:pt>
                <c:pt idx="4">
                  <c:v>8262.5</c:v>
                </c:pt>
                <c:pt idx="5">
                  <c:v>2255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2951950637797507"/>
                  <c:y val="3.897779202208397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19690734664833281"/>
                  <c:y val="5.826473500163104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-3.9122899770234434E-2"/>
                  <c:y val="1.663213184133747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91299489741"/>
                      <c:h val="8.428496915288843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-2.9947271654275031E-2"/>
                  <c:y val="8.5271596834336251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26304195387362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8.7303694094143902E-2"/>
                  <c:y val="-7.828150824351136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9135539467770249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-1.7356444653748544E-2"/>
                  <c:y val="-0.145182520408110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16024704055588007"/>
                  <c:y val="-0.131164352062120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1975434985646101"/>
                  <c:y val="-6.444449154556514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096078731913272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358905</c:v>
                </c:pt>
                <c:pt idx="1">
                  <c:v>760895</c:v>
                </c:pt>
                <c:pt idx="2">
                  <c:v>33517</c:v>
                </c:pt>
                <c:pt idx="3">
                  <c:v>61809</c:v>
                </c:pt>
                <c:pt idx="4" formatCode="_(* #,##0_);_(* \(#,##0\);_(* &quot;-&quot;??_);_(@_)">
                  <c:v>4464</c:v>
                </c:pt>
                <c:pt idx="5" formatCode="_(* #,##0_);_(* \(#,##0\);_(* &quot;-&quot;??_);_(@_)">
                  <c:v>31957</c:v>
                </c:pt>
                <c:pt idx="6">
                  <c:v>19618</c:v>
                </c:pt>
                <c:pt idx="7" formatCode="_(* #,##0_);_(* \(#,##0\);_(* &quot;-&quot;??_);_(@_)">
                  <c:v>10300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6444025535561596"/>
          <c:y val="7.501151038126766E-2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7.0007592723501613E-2"/>
                  <c:y val="-0.107196728859266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06856634016"/>
                      <c:h val="0.335125507141207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0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fld id="{9BC6E134-5C0E-411B-AAEA-A95076A6BEB6}" type="VALUE">
                      <a:rPr lang="en-US" b="1"/>
                      <a:pPr>
                        <a:defRPr>
                          <a:solidFill>
                            <a:schemeClr val="tx1"/>
                          </a:solidFill>
                        </a:defRPr>
                      </a:pPr>
                      <a:t>[VALUE]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298.25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9311859144442467"/>
          <c:y val="0.26485606542281465"/>
          <c:w val="0.30688140855557533"/>
          <c:h val="0.470287869154370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00934" y="0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21/09/66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273300" y="1252538"/>
            <a:ext cx="234156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495" y="4821859"/>
            <a:ext cx="5511174" cy="3945303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518724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00934" y="9518724"/>
            <a:ext cx="2985621" cy="501576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2.xml"/><Relationship Id="rId7" Type="http://schemas.openxmlformats.org/officeDocument/2006/relationships/chart" Target="../charts/chart5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11" Type="http://schemas.openxmlformats.org/officeDocument/2006/relationships/image" Target="../media/image2.png"/><Relationship Id="rId5" Type="http://schemas.openxmlformats.org/officeDocument/2006/relationships/chart" Target="../charts/chart4.xml"/><Relationship Id="rId10" Type="http://schemas.openxmlformats.org/officeDocument/2006/relationships/chart" Target="../charts/chart8.xml"/><Relationship Id="rId4" Type="http://schemas.openxmlformats.org/officeDocument/2006/relationships/chart" Target="../charts/chart3.xml"/><Relationship Id="rId9" Type="http://schemas.openxmlformats.org/officeDocument/2006/relationships/chart" Target="../charts/char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895600" y="1905000"/>
            <a:ext cx="3886200" cy="167640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52400" y="2006727"/>
            <a:ext cx="2572792" cy="147179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90500" y="2101592"/>
            <a:ext cx="2528642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300" dirty="0">
                <a:latin typeface="TH SarabunIT๙" panose="020B0500040200020003" pitchFamily="34" charset="-34"/>
                <a:cs typeface="TH SarabunIT๙" pitchFamily="34" charset="-34"/>
              </a:rPr>
              <a:t> มูลค่า 400,385 ล้านบาท (ปี </a:t>
            </a:r>
            <a:r>
              <a:rPr lang="en-US" sz="1300" dirty="0">
                <a:latin typeface="TH SarabunIT๙" panose="020B0500040200020003" pitchFamily="34" charset="-34"/>
                <a:cs typeface="TH SarabunIT๙" pitchFamily="34" charset="-34"/>
              </a:rPr>
              <a:t>256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</a:t>
            </a:r>
          </a:p>
          <a:p>
            <a:r>
              <a:rPr lang="th-TH" sz="1300" spc="-30" dirty="0">
                <a:latin typeface="TH SarabunIT๙" pitchFamily="34" charset="-34"/>
                <a:cs typeface="TH SarabunIT๙" pitchFamily="34" charset="-34"/>
              </a:rPr>
              <a:t>จำนวนประชากร </a:t>
            </a:r>
            <a:r>
              <a:rPr lang="th-TH" sz="1300" spc="-5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726,687</a:t>
            </a:r>
            <a:r>
              <a:rPr lang="en-US" sz="1300" spc="-3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300" spc="-30" dirty="0">
                <a:latin typeface="TH SarabunIT๙" panose="020B0500040200020003" pitchFamily="34" charset="-34"/>
                <a:cs typeface="TH SarabunIT๙" pitchFamily="34" charset="-34"/>
              </a:rPr>
              <a:t>คน/329,606 ครัวเรือน </a:t>
            </a:r>
          </a:p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เป็นแรงงานภาคเกษตรกร 30,762 ครัวเรือน </a:t>
            </a:r>
          </a:p>
          <a:p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(ข้อมูล ณ ธันวาคม 2565)</a:t>
            </a:r>
          </a:p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 </a:t>
            </a:r>
            <a:r>
              <a:rPr lang="th-TH" sz="1300" spc="-3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itchFamily="34" charset="-34"/>
              </a:rPr>
              <a:t>483.63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ปริมาณน้ำฝนสะสมตั้งแต่เดือน มกราคม 2565 </a:t>
            </a:r>
            <a:br>
              <a:rPr lang="th-TH" sz="1300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ถึง ธันวาคม</a:t>
            </a:r>
            <a:r>
              <a:rPr lang="th-TH" sz="13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 2565 รวม ๑,549.90 มิลลิเมตร </a:t>
            </a:r>
            <a:endParaRPr lang="th-TH" sz="1300" dirty="0">
              <a:latin typeface="TH SarabunIT๙" panose="020B0500040200020003" pitchFamily="34" charset="-34"/>
              <a:cs typeface="TH SarabunIT๙" pitchFamily="34" charset="-34"/>
            </a:endParaRP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111980" y="5394371"/>
            <a:ext cx="2199426" cy="1079271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298606" y="5115085"/>
            <a:ext cx="441960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4109752" y="6390833"/>
            <a:ext cx="2720208" cy="3211046"/>
          </a:xfrm>
          <a:prstGeom prst="rect">
            <a:avLst/>
          </a:prstGeom>
          <a:solidFill>
            <a:srgbClr val="996633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11980" y="5104600"/>
            <a:ext cx="2100013" cy="2160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11980" y="6397801"/>
            <a:ext cx="3977677" cy="17879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2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001" y="6596731"/>
            <a:ext cx="4092399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พื้นที่เสี่ยงภัยแล้ง</a:t>
            </a:r>
            <a:r>
              <a:rPr lang="en-US" sz="1000" b="1" dirty="0"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</a:t>
            </a:r>
            <a:r>
              <a:rPr lang="th-TH" sz="1000" b="1" u="sng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ผลกระทบด้านการเกษตร</a:t>
            </a:r>
            <a:r>
              <a:rPr lang="th-TH" sz="10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ดังนี้ </a:t>
            </a:r>
            <a:endParaRPr lang="th-TH" sz="1000" b="1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th-TH" sz="10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ด้านพืช </a:t>
            </a:r>
            <a:r>
              <a:rPr lang="en-US" sz="10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- </a:t>
            </a:r>
            <a:r>
              <a:rPr lang="th-TH" sz="10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ไม่มีผลกระทบ / ด้านประมง – ไม่มีผลกระทบ / ด้านปศุสัตว์ – ไม่มีผลกระทบ</a:t>
            </a:r>
            <a:endParaRPr lang="th-TH" sz="10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th-TH" sz="1000" b="1" u="sng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ผลการดำเนินงาน</a:t>
            </a:r>
            <a:endParaRPr lang="th-TH" sz="1000" b="1" u="sng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th-TH" sz="10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- สำนักงานเกษตรและสหกรณ์จังหวัดฉะเชิงเทราอยู่ระหว่างจัดทำแผนป้องกันและบรรเทาสารธารณภัยด้านการเกษตรในช่วงฤดูฝน ปี 2566</a:t>
            </a: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r>
              <a:rPr lang="th-TH" sz="1000" b="1" u="sng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ผลการเฝ้าระวังโรคและแมลงศัตรูสำคัญ</a:t>
            </a:r>
            <a:endParaRPr lang="th-TH" sz="1000" b="1" u="sng" dirty="0">
              <a:solidFill>
                <a:srgbClr val="000000"/>
              </a:solidFill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indent="540385" algn="thaiDist"/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- สถานการณ์ศัตรูพืชระบาด (ไรสี่ขามะพร้าว) มีพื้นที่ได้รับความเสียหาย จำนวน 5 อำเภอ 21 ตำบล รวม 392 ไร่ เกษตรกร 246 ราย</a:t>
            </a: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indent="540385" algn="thaiDist"/>
            <a:r>
              <a:rPr lang="en-US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- </a:t>
            </a:r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สถานการณ์ศัตรูพืชระบาด (ด้วงแรดมะพร้าว) มีพื้นที่ได้รับความเสียหาย จำนวน 5 อำเภอ 21 ตำบล รวม 181 ไร่ เกษตรกร 190 ราย</a:t>
            </a: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indent="540385" algn="thaiDist"/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- สถานการณ์ศัตรูพืชระบาด (ไรแดงมันสำปะหลัง) มีพื้นที่ได้รับความเสียหาย จำนวน 2 อำเภอ </a:t>
            </a:r>
            <a:b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3 ตำบล รวม 101 ไร่ เกษตรกร 29 ราย</a:t>
            </a: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algn="thaiDist"/>
            <a:r>
              <a:rPr lang="th-TH" sz="1000" b="1" u="sng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ผลการดำเนินการแก้ไขปัญหาเบื้องต้น</a:t>
            </a:r>
            <a:endParaRPr lang="en-US" sz="1000" b="1" u="sng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indent="457200">
              <a:lnSpc>
                <a:spcPct val="105000"/>
              </a:lnSpc>
            </a:pPr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  สำนักงานเกษตรอำเภอ สำนักงานเกษตรจังหวัดฉะเชิงเทรา สร้างการรับรู้ และให้คำแนะนำในการป้องกันกำจัดศัตรูพืช (ไรสี่ขามะพร้าว</a:t>
            </a:r>
            <a:r>
              <a:rPr lang="en-US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 </a:t>
            </a:r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ด้วงแรดมะพร้าว</a:t>
            </a:r>
            <a:r>
              <a:rPr lang="en-US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 </a:t>
            </a:r>
            <a:r>
              <a:rPr lang="th-TH" sz="10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ไรแดงมันสำปะหลัง)</a:t>
            </a: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71450" indent="-171450">
              <a:buFontTx/>
              <a:buChar char="-"/>
            </a:pP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algn="thaiDist"/>
            <a:r>
              <a:rPr lang="en-US" sz="1000" u="none" strike="noStrike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</a:t>
            </a:r>
            <a:endParaRPr lang="en-US" sz="10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017720383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32843292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317384078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2,433,075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556" y="5237838"/>
            <a:ext cx="2142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0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0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0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000" dirty="0">
                <a:latin typeface="TH SarabunIT๙" pitchFamily="34" charset="-34"/>
                <a:cs typeface="TH SarabunIT๙" pitchFamily="34" charset="-34"/>
              </a:rPr>
              <a:t> รับรองแล้ว 187.2 ไร่ เกษตรกร 15 ราย</a:t>
            </a:r>
            <a:endParaRPr lang="en-US" sz="10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0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000" dirty="0">
                <a:latin typeface="TH SarabunIT๙" pitchFamily="34" charset="-34"/>
                <a:cs typeface="TH SarabunIT๙" pitchFamily="34" charset="-34"/>
              </a:rPr>
              <a:t>รับรองแล้ว 265.25 ไร่ เกษตรกร 21 ราย</a:t>
            </a:r>
            <a:endParaRPr lang="en-US" sz="10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4537753" y="2188482"/>
            <a:ext cx="2244048" cy="1390827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2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2895599" y="2188482"/>
            <a:ext cx="1602126" cy="1386654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10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1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4881054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3323739" y="2107513"/>
            <a:ext cx="779828" cy="577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" name="officeArt object">
            <a:extLst>
              <a:ext uri="{FF2B5EF4-FFF2-40B4-BE49-F238E27FC236}">
                <a16:creationId xmlns:a16="http://schemas.microsoft.com/office/drawing/2014/main" id="{996AA6C4-44D6-4492-BA76-B8192CB70471}"/>
              </a:ext>
            </a:extLst>
          </p:cNvPr>
          <p:cNvSpPr/>
          <p:nvPr/>
        </p:nvSpPr>
        <p:spPr>
          <a:xfrm>
            <a:off x="4176534" y="6463115"/>
            <a:ext cx="2635271" cy="30661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endParaRPr lang="en-US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6777204"/>
              </p:ext>
            </p:extLst>
          </p:nvPr>
        </p:nvGraphicFramePr>
        <p:xfrm>
          <a:off x="2375855" y="5268407"/>
          <a:ext cx="4323795" cy="988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9" name="officeArt object">
            <a:extLst>
              <a:ext uri="{FF2B5EF4-FFF2-40B4-BE49-F238E27FC236}">
                <a16:creationId xmlns:a16="http://schemas.microsoft.com/office/drawing/2014/main" id="{7D9D7457-D87C-4240-B4FA-A8621A26B969}"/>
              </a:ext>
            </a:extLst>
          </p:cNvPr>
          <p:cNvSpPr/>
          <p:nvPr/>
        </p:nvSpPr>
        <p:spPr>
          <a:xfrm>
            <a:off x="2690513" y="5998551"/>
            <a:ext cx="4036971" cy="244361"/>
          </a:xfrm>
          <a:prstGeom prst="rect">
            <a:avLst/>
          </a:prstGeom>
          <a:solidFill>
            <a:srgbClr val="FF9999">
              <a:alpha val="57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ปี</a:t>
            </a:r>
            <a:r>
              <a:rPr lang="en-US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 6</a:t>
            </a: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6</a:t>
            </a:r>
            <a:r>
              <a:rPr lang="en-US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 </a:t>
            </a: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มีงบประมาณเพื่อการพัฒนาการเกษตร </a:t>
            </a:r>
            <a:r>
              <a:rPr lang="th-TH" sz="1200" b="1" dirty="0">
                <a:latin typeface="TH SarabunIT๙" pitchFamily="34" charset="-34"/>
                <a:ea typeface="Arial Unicode MS"/>
                <a:cs typeface="TH SarabunIT๙" pitchFamily="34" charset="-34"/>
              </a:rPr>
              <a:t>รวม 320,970,683 บาท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327497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830635" y="6184652"/>
            <a:ext cx="7713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เกษตรอินทรีย์ (ไร่)</a:t>
            </a:r>
            <a:endParaRPr lang="en-US" sz="9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0741631"/>
              </p:ext>
            </p:extLst>
          </p:nvPr>
        </p:nvGraphicFramePr>
        <p:xfrm>
          <a:off x="2420917" y="103475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753039"/>
              </p:ext>
            </p:extLst>
          </p:nvPr>
        </p:nvGraphicFramePr>
        <p:xfrm>
          <a:off x="229081" y="5644607"/>
          <a:ext cx="1565973" cy="912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842C801-A3DC-40B0-BE93-34C3C5D349ED}"/>
              </a:ext>
            </a:extLst>
          </p:cNvPr>
          <p:cNvSpPr txBox="1"/>
          <p:nvPr/>
        </p:nvSpPr>
        <p:spPr>
          <a:xfrm>
            <a:off x="4147947" y="6773905"/>
            <a:ext cx="27202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IT๙" pitchFamily="34" charset="-34"/>
                <a:ea typeface="Arial Unicode MS"/>
                <a:cs typeface="TH SarabunIT๙" pitchFamily="34" charset="-34"/>
              </a:rPr>
              <a:t>งบ </a:t>
            </a:r>
            <a:r>
              <a:rPr lang="en-US" sz="1000" b="1" dirty="0">
                <a:latin typeface="TH SarabunIT๙" pitchFamily="34" charset="-34"/>
                <a:ea typeface="Arial Unicode MS"/>
                <a:cs typeface="TH SarabunIT๙" pitchFamily="34" charset="-34"/>
              </a:rPr>
              <a:t>function</a:t>
            </a:r>
            <a:r>
              <a:rPr lang="th-TH" sz="1000" b="1" dirty="0">
                <a:latin typeface="TH SarabunIT๙" pitchFamily="34" charset="-34"/>
                <a:ea typeface="Arial Unicode MS"/>
                <a:cs typeface="TH SarabunIT๙" pitchFamily="34" charset="-34"/>
              </a:rPr>
              <a:t> มีภารกิจสำคัญ คือ</a:t>
            </a:r>
            <a:r>
              <a:rPr lang="th-TH" sz="1000" dirty="0">
                <a:latin typeface="TH SarabunIT๙" pitchFamily="34" charset="-34"/>
                <a:ea typeface="Arial Unicode MS"/>
                <a:cs typeface="TH SarabunIT๙" pitchFamily="34" charset="-34"/>
              </a:rPr>
              <a:t> </a:t>
            </a:r>
          </a:p>
          <a:p>
            <a:r>
              <a:rPr lang="th-TH" sz="1000" b="1" spc="-30" dirty="0">
                <a:latin typeface="TH SarabunIT๙" pitchFamily="34" charset="-34"/>
                <a:cs typeface="TH SarabunIT๙" pitchFamily="34" charset="-34"/>
              </a:rPr>
              <a:t>- ด้านพืช </a:t>
            </a:r>
            <a:r>
              <a:rPr lang="en-US" sz="1000" spc="-30" dirty="0">
                <a:latin typeface="TH SarabunIT๙" pitchFamily="34" charset="-34"/>
                <a:cs typeface="TH SarabunIT๙" pitchFamily="34" charset="-34"/>
              </a:rPr>
              <a:t>:</a:t>
            </a:r>
            <a:r>
              <a:rPr lang="th-TH" sz="1000" spc="-3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000" dirty="0">
                <a:effectLst/>
                <a:latin typeface="TH SarabunIT๙" pitchFamily="34" charset="-34"/>
                <a:ea typeface="Calibri" panose="020F0502020204030204" pitchFamily="34" charset="0"/>
                <a:cs typeface="TH SarabunIT๙" pitchFamily="34" charset="-34"/>
              </a:rPr>
              <a:t>โครงการพัฒนาการผลิตและการค้าผลไม้ภาคตะวันออก /โครงการส่งเสริมการเพิ่มประสิทธิภาพการผลิตมะพร้าวเพื่อความยั่งยืน โครงการส่งเสริมการเพิ่มประสิทธิภาพการผลิตสมุนไพร/ โครงการเพิ่มประสิทธิภาพการผลิตสินค้าเกษตรมันสำปะหลัง /โครงการ</a:t>
            </a:r>
            <a:r>
              <a:rPr lang="th-TH" sz="1000" spc="-20" dirty="0">
                <a:effectLst/>
                <a:latin typeface="TH SarabunIT๙" pitchFamily="34" charset="-34"/>
                <a:ea typeface="Calibri" panose="020F0502020204030204" pitchFamily="34" charset="0"/>
                <a:cs typeface="TH SarabunIT๙" pitchFamily="34" charset="-34"/>
              </a:rPr>
              <a:t>เพิ่มประสิทธิภาพการผลิตสินค้าเกษตรสับปะรด/ </a:t>
            </a:r>
            <a:r>
              <a:rPr lang="th-TH" sz="1000" dirty="0">
                <a:effectLst/>
                <a:latin typeface="TH SarabunIT๙" pitchFamily="34" charset="-34"/>
                <a:ea typeface="Calibri" panose="020F0502020204030204" pitchFamily="34" charset="0"/>
                <a:cs typeface="TH SarabunIT๙" pitchFamily="34" charset="-34"/>
              </a:rPr>
              <a:t>โครงการเพิ่มประสิทธิภาพการผลิตสินค้าเกษตรปาล์มน้ำมัน /โครงการพัฒนาคุณภาพสินค้าเกษตรสู่มาตรฐาน/ โครงการส่งเสริมการอารักขาพืชเพื่อเพิ่มประสิทธิภาพการผลิตสินค้าเกษตร/ โครงการพัฒนาการผลิตเกษตรอินทรีย์    </a:t>
            </a:r>
            <a:br>
              <a:rPr lang="th-TH" sz="1000" spc="-30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000" b="1" spc="-30" dirty="0">
                <a:latin typeface="TH SarabunIT๙" pitchFamily="34" charset="-34"/>
                <a:cs typeface="TH SarabunIT๙" pitchFamily="34" charset="-34"/>
              </a:rPr>
              <a:t>- ด้านปศุสัตว์ </a:t>
            </a:r>
            <a:r>
              <a:rPr lang="en-US" sz="1000" spc="-30" dirty="0">
                <a:latin typeface="TH SarabunIT๙" pitchFamily="34" charset="-34"/>
                <a:cs typeface="TH SarabunIT๙" pitchFamily="34" charset="-34"/>
              </a:rPr>
              <a:t>:</a:t>
            </a:r>
            <a:r>
              <a:rPr lang="th-TH" sz="1000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โครงการศูนย์เรียนรู้การเพิ่มประสิทธิภาพการผลิตสินค้าเกษตร โดยมีกิจกรรมคัดเลือกศูนย์ฯ ดีเด่นระดับอำเภอ จำนวน 11 ศูนย์ และระดับจังหวัด จำนวน 1 ศูนย์ มีกิจกรรมฝึกอบรมด้านการเลี้ยงปศุสัตว์ของสมาชิกในศูนย์</a:t>
            </a:r>
            <a:br>
              <a:rPr lang="th-TH" sz="1000" spc="-3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1000" b="1" spc="-3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- ด้านประมง </a:t>
            </a:r>
            <a:r>
              <a:rPr lang="th-TH" sz="1000" spc="-3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:</a:t>
            </a:r>
            <a:r>
              <a:rPr lang="th-TH" sz="1000" dirty="0">
                <a:solidFill>
                  <a:srgbClr val="000000"/>
                </a:solidFill>
                <a:effectLst/>
                <a:latin typeface="TH SarabunIT๙" pitchFamily="34" charset="-34"/>
                <a:ea typeface="Calibri" panose="020F0502020204030204" pitchFamily="34" charset="0"/>
                <a:cs typeface="TH SarabunIT๙" pitchFamily="34" charset="-34"/>
              </a:rPr>
              <a:t>โครงการระบบส่งเสริมการเกษตรแบบแปลงใหญ่ด้านประมง </a:t>
            </a:r>
            <a:endParaRPr lang="th-TH" sz="1000" spc="-3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000" b="1" spc="-3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- ด้านสหกรณ์ </a:t>
            </a:r>
            <a:r>
              <a:rPr lang="en-US" sz="1000" spc="-3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:</a:t>
            </a:r>
            <a:r>
              <a:rPr lang="en-US" sz="1000" b="1" spc="-3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000" dirty="0">
                <a:solidFill>
                  <a:srgbClr val="000000"/>
                </a:solidFill>
                <a:effectLst/>
                <a:latin typeface="TH SarabunIT๙" pitchFamily="34" charset="-34"/>
                <a:ea typeface="Calibri" panose="020F0502020204030204" pitchFamily="34" charset="0"/>
                <a:cs typeface="TH SarabunIT๙" pitchFamily="34" charset="-34"/>
              </a:rPr>
              <a:t>โครงการนำลูกหลานเกษตรกรกลับบ้าน สานต่ออาชีพการเกษตร/ พัฒนาคุณภาพการผลิตสินค้าเกษตรของสมาชิกสหกรณ์และกลุ่มเกษตรกรสู่มาตรฐาน </a:t>
            </a:r>
            <a:r>
              <a:rPr lang="en-US" sz="1000" dirty="0">
                <a:solidFill>
                  <a:srgbClr val="000000"/>
                </a:solidFill>
                <a:effectLst/>
                <a:latin typeface="TH SarabunIT๙" pitchFamily="34" charset="-34"/>
                <a:ea typeface="Calibri" panose="020F0502020204030204" pitchFamily="34" charset="0"/>
                <a:cs typeface="TH SarabunIT๙" pitchFamily="34" charset="-34"/>
              </a:rPr>
              <a:t>GAP</a:t>
            </a:r>
            <a:endParaRPr lang="th-TH" sz="1000" spc="-30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  <a:p>
            <a:endParaRPr lang="th-TH" sz="1000" dirty="0"/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008" y="2136452"/>
            <a:ext cx="896270" cy="58354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895599" y="1905000"/>
            <a:ext cx="3886200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11870</TotalTime>
  <Words>706</Words>
  <Application>Microsoft Office PowerPoint</Application>
  <PresentationFormat>กระดาษ A4 (210x297 มม.)</PresentationFormat>
  <Paragraphs>76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Arial</vt:lpstr>
      <vt:lpstr>Calibri</vt:lpstr>
      <vt:lpstr>TH Chakra Petch</vt:lpstr>
      <vt:lpstr>TH SarabunIT๙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457</cp:revision>
  <cp:lastPrinted>2023-06-07T03:15:46Z</cp:lastPrinted>
  <dcterms:created xsi:type="dcterms:W3CDTF">2019-07-31T14:04:36Z</dcterms:created>
  <dcterms:modified xsi:type="dcterms:W3CDTF">2023-09-21T09:33:07Z</dcterms:modified>
</cp:coreProperties>
</file>