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6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7102475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336600"/>
    <a:srgbClr val="C3D8C0"/>
    <a:srgbClr val="99CCFF"/>
    <a:srgbClr val="663300"/>
    <a:srgbClr val="FF9999"/>
    <a:srgbClr val="996633"/>
    <a:srgbClr val="666633"/>
    <a:srgbClr val="996600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333" autoAdjust="0"/>
  </p:normalViewPr>
  <p:slideViewPr>
    <p:cSldViewPr showGuides="1">
      <p:cViewPr>
        <p:scale>
          <a:sx n="150" d="100"/>
          <a:sy n="150" d="100"/>
        </p:scale>
        <p:origin x="1920" y="-4494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lang="th-TH" sz="2128" b="1" i="0" u="none" strike="noStrike" kern="1200" baseline="0">
                <a:solidFill>
                  <a:srgbClr val="FFFF00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itchFamily="34" charset="-34"/>
                <a:cs typeface="TH SarabunIT๙" pitchFamily="34" charset="-34"/>
              </a:rPr>
              <a:t>พื้นที่เกษตรกรรม </a:t>
            </a:r>
          </a:p>
          <a:p>
            <a:pPr algn="ctr">
              <a:defRPr lang="th-TH" sz="2128" b="1" i="0" u="none" strike="noStrike" kern="1200" baseline="0">
                <a:solidFill>
                  <a:srgbClr val="FFFF00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itchFamily="34" charset="-34"/>
                <a:cs typeface="TH SarabunIT๙" pitchFamily="34" charset="-34"/>
              </a:rPr>
              <a:t>(ไร่)</a:t>
            </a:r>
          </a:p>
        </c:rich>
      </c:tx>
      <c:layout>
        <c:manualLayout>
          <c:xMode val="edge"/>
          <c:yMode val="edge"/>
          <c:x val="0.28807124109486343"/>
          <c:y val="0.41981123863492936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7492875890513685"/>
          <c:y val="0.24621428571428589"/>
          <c:w val="0.38347619047619058"/>
          <c:h val="0.5752142857142855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62E-4C3A-8264-4958DD00A1DB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62E-4C3A-8264-4958DD00A1DB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962E-4C3A-8264-4958DD00A1DB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962E-4C3A-8264-4958DD00A1DB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C-D1F3-4CA6-BC92-1396EBD856DB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D1F3-4CA6-BC92-1396EBD856DB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A-D1F3-4CA6-BC92-1396EBD856DB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D1F3-4CA6-BC92-1396EBD856DB}"/>
              </c:ext>
            </c:extLst>
          </c:dPt>
          <c:dLbls>
            <c:dLbl>
              <c:idx val="0"/>
              <c:layout>
                <c:manualLayout>
                  <c:x val="8.9793400824896993E-2"/>
                  <c:y val="-7.019304842858448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61687289088864"/>
                      <c:h val="0.2332728356857778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962E-4C3A-8264-4958DD00A1DB}"/>
                </c:ext>
              </c:extLst>
            </c:dLbl>
            <c:dLbl>
              <c:idx val="1"/>
              <c:layout>
                <c:manualLayout>
                  <c:x val="0.26180101574993581"/>
                  <c:y val="-0.1796426504062918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8514285714285709"/>
                      <c:h val="0.1858616127193039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962E-4C3A-8264-4958DD00A1DB}"/>
                </c:ext>
              </c:extLst>
            </c:dLbl>
            <c:dLbl>
              <c:idx val="2"/>
              <c:layout>
                <c:manualLayout>
                  <c:x val="0.43436339400711288"/>
                  <c:y val="-7.254821314322276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1632695913010872"/>
                      <c:h val="0.1452716083234317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962E-4C3A-8264-4958DD00A1DB}"/>
                </c:ext>
              </c:extLst>
            </c:dLbl>
            <c:dLbl>
              <c:idx val="3"/>
              <c:layout>
                <c:manualLayout>
                  <c:x val="-0.11000000000000003"/>
                  <c:y val="-8.291224359225454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7-962E-4C3A-8264-4958DD00A1DB}"/>
                </c:ext>
              </c:extLst>
            </c:dLbl>
            <c:dLbl>
              <c:idx val="4"/>
              <c:layout>
                <c:manualLayout>
                  <c:x val="-3.6767341582302243E-2"/>
                  <c:y val="-9.8795596293539973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2138095238095234"/>
                      <c:h val="0.1768794529968096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C-D1F3-4CA6-BC92-1396EBD856DB}"/>
                </c:ext>
              </c:extLst>
            </c:dLbl>
            <c:dLbl>
              <c:idx val="5"/>
              <c:layout>
                <c:manualLayout>
                  <c:x val="-2.0894345619126474E-2"/>
                  <c:y val="-0.20728060898063641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0305860105388404"/>
                      <c:h val="0.2288708609132839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D1F3-4CA6-BC92-1396EBD856DB}"/>
                </c:ext>
              </c:extLst>
            </c:dLbl>
            <c:dLbl>
              <c:idx val="6"/>
              <c:layout>
                <c:manualLayout>
                  <c:x val="5.5395086031322094E-4"/>
                  <c:y val="-0.347544061437401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5812927404908537"/>
                      <c:h val="0.2141833592305156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A-D1F3-4CA6-BC92-1396EBD856DB}"/>
                </c:ext>
              </c:extLst>
            </c:dLbl>
            <c:dLbl>
              <c:idx val="7"/>
              <c:layout>
                <c:manualLayout>
                  <c:x val="0.30888620172478493"/>
                  <c:y val="-0.1264583088513717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847619047619042"/>
                      <c:h val="0.108832112499510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D1F3-4CA6-BC92-1396EBD856DB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D1F3-4CA6-BC92-1396EBD856D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th-TH" sz="800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Sheet1!$A$2:$A$10</c:f>
              <c:strCache>
                <c:ptCount val="8"/>
                <c:pt idx="0">
                  <c:v>นาข้าว</c:v>
                </c:pt>
                <c:pt idx="1">
                  <c:v>พืชไร่</c:v>
                </c:pt>
                <c:pt idx="2">
                  <c:v>ไม้ผล</c:v>
                </c:pt>
                <c:pt idx="3">
                  <c:v>ไม้ยืนต้น</c:v>
                </c:pt>
                <c:pt idx="4">
                  <c:v>พืชสวน</c:v>
                </c:pt>
                <c:pt idx="5">
                  <c:v>ประมง</c:v>
                </c:pt>
                <c:pt idx="6">
                  <c:v>ปศุสัตว์</c:v>
                </c:pt>
                <c:pt idx="7">
                  <c:v>อื่นๆ</c:v>
                </c:pt>
              </c:strCache>
            </c:strRef>
          </c:cat>
          <c:val>
            <c:numRef>
              <c:f>Sheet1!$B$2:$B$10</c:f>
              <c:numCache>
                <c:formatCode>#,##0</c:formatCode>
                <c:ptCount val="9"/>
                <c:pt idx="0">
                  <c:v>721818</c:v>
                </c:pt>
                <c:pt idx="1">
                  <c:v>274401</c:v>
                </c:pt>
                <c:pt idx="2">
                  <c:v>84754</c:v>
                </c:pt>
                <c:pt idx="3" formatCode="_(* #,##0_);_(* \(#,##0\);_(* &quot;-&quot;??_);_(@_)">
                  <c:v>837818</c:v>
                </c:pt>
                <c:pt idx="4" formatCode="_(* #,##0_);_(* \(#,##0\);_(* &quot;-&quot;??_);_(@_)">
                  <c:v>5411</c:v>
                </c:pt>
                <c:pt idx="5">
                  <c:v>372319</c:v>
                </c:pt>
                <c:pt idx="6" formatCode="_(* #,##0_);_(* \(#,##0\);_(* &quot;-&quot;??_);_(@_)">
                  <c:v>19888</c:v>
                </c:pt>
                <c:pt idx="7" formatCode="_(* #,##0_);_(* \(#,##0\);_(* &quot;-&quot;??_);_(@_)">
                  <c:v>504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62E-4C3A-8264-4958DD00A1DB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258230824891499E-2"/>
          <c:y val="0.3201599464700472"/>
          <c:w val="0.89958128919797975"/>
          <c:h val="0.510897746121336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626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445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81143296"/>
        <c:axId val="81144832"/>
      </c:barChart>
      <c:catAx>
        <c:axId val="811432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81144832"/>
        <c:crosses val="autoZero"/>
        <c:auto val="1"/>
        <c:lblAlgn val="ctr"/>
        <c:lblOffset val="100"/>
        <c:noMultiLvlLbl val="0"/>
      </c:catAx>
      <c:valAx>
        <c:axId val="811448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11432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egendEntry>
        <c:idx val="0"/>
        <c:txPr>
          <a:bodyPr rot="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</c:legendEntry>
      <c:legendEntry>
        <c:idx val="1"/>
        <c:txPr>
          <a:bodyPr rot="0" vert="horz"/>
          <a:lstStyle/>
          <a:p>
            <a:pPr>
              <a:defRPr/>
            </a:pPr>
            <a:endParaRPr lang="en-US"/>
          </a:p>
        </c:txPr>
      </c:legendEntry>
      <c:layout>
        <c:manualLayout>
          <c:xMode val="edge"/>
          <c:yMode val="edge"/>
          <c:x val="9.1981471066116691E-2"/>
          <c:y val="5.0723137538916087E-2"/>
          <c:w val="0.90801852893388324"/>
          <c:h val="0.24584879046618038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187764990914597E-2"/>
          <c:y val="0.2470749021915056"/>
          <c:w val="0.94060690490611754"/>
          <c:h val="0.469854968721041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-5400000" vert="horz"/>
                <a:lstStyle/>
                <a:p>
                  <a:pPr>
                    <a:defRPr>
                      <a:latin typeface="TH SarabunIT๙" pitchFamily="34" charset="-34"/>
                      <a:cs typeface="TH SarabunIT๙" pitchFamily="34" charset="-34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EC79-4A27-B850-5099CEA93FD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3298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B8-483E-BB67-73591CA40F6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3252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0B8-483E-BB67-73591CA40F6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81192832"/>
        <c:axId val="81194368"/>
      </c:barChart>
      <c:catAx>
        <c:axId val="811928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81194368"/>
        <c:crosses val="autoZero"/>
        <c:auto val="1"/>
        <c:lblAlgn val="ctr"/>
        <c:lblOffset val="100"/>
        <c:noMultiLvlLbl val="0"/>
      </c:catAx>
      <c:valAx>
        <c:axId val="81194368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811928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187764990914597E-2"/>
          <c:y val="0.2470749021915056"/>
          <c:w val="0.94060690490611754"/>
          <c:h val="0.469854968721041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178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FD8-49BA-88AC-CA18ED70ACE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231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FD8-49BA-88AC-CA18ED70ACE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75916032"/>
        <c:axId val="75917568"/>
      </c:barChart>
      <c:catAx>
        <c:axId val="759160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75917568"/>
        <c:crosses val="autoZero"/>
        <c:auto val="1"/>
        <c:lblAlgn val="ctr"/>
        <c:lblOffset val="100"/>
        <c:noMultiLvlLbl val="0"/>
      </c:catAx>
      <c:valAx>
        <c:axId val="75917568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75916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7830782911770796"/>
          <c:y val="6.3059037161563067E-2"/>
          <c:w val="0.71581770181056226"/>
          <c:h val="0.57625816610984615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lang="th-TH" sz="800" b="1" i="0" u="none" strike="noStrike" kern="1200" baseline="0">
                    <a:solidFill>
                      <a:schemeClr val="tx1"/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งบจังหวัด/กลุ่มจังหวัด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 formatCode="#,##0.00">
                  <c:v>67949465.299999997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23C-4AE6-A938-592A52300B5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0.11117217869333298"/>
                  <c:y val="-2.487294235157022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lang="th-TH" sz="800" b="1" i="0" u="none" strike="noStrike" kern="1200" baseline="0">
                      <a:solidFill>
                        <a:schemeClr val="tx1"/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8557812971879942"/>
                      <c:h val="0.2902672372428245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368A-4662-AC5A-DE74446914B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lang="th-TH" sz="900" b="0" i="0" u="none" strike="noStrike" kern="1200" baseline="0">
                    <a:solidFill>
                      <a:schemeClr val="tx1"/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งบจังหวัด/กลุ่มจังหวัด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 formatCode="#,##0.00">
                  <c:v>166526550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23C-4AE6-A938-592A52300B5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84561920"/>
        <c:axId val="84563456"/>
      </c:barChart>
      <c:catAx>
        <c:axId val="845619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  <c:crossAx val="84563456"/>
        <c:crosses val="autoZero"/>
        <c:auto val="1"/>
        <c:lblAlgn val="ctr"/>
        <c:lblOffset val="100"/>
        <c:noMultiLvlLbl val="0"/>
      </c:catAx>
      <c:valAx>
        <c:axId val="84563456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845619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</c:legendEntry>
      <c:layout>
        <c:manualLayout>
          <c:xMode val="edge"/>
          <c:yMode val="edge"/>
          <c:x val="0.70749305486515845"/>
          <c:y val="2.3574457250854396E-2"/>
          <c:w val="0.24883210235452882"/>
          <c:h val="0.4012625993942360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th-TH" sz="1197" b="0" i="0" u="none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pPr>
      <a:endParaRPr lang="en-US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lang="th-TH" sz="1400" b="1" i="0" u="none" strike="noStrike" kern="1200" baseline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สัตว์เศรษฐกิจ</a:t>
            </a:r>
          </a:p>
          <a:p>
            <a:pPr algn="ctr">
              <a:defRPr lang="th-TH" sz="140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defRPr>
            </a:pPr>
            <a:r>
              <a:rPr lang="th-TH" sz="1400" dirty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(ตัน)</a:t>
            </a:r>
          </a:p>
        </c:rich>
      </c:tx>
      <c:layout>
        <c:manualLayout>
          <c:xMode val="edge"/>
          <c:yMode val="edge"/>
          <c:x val="0.37645364919761637"/>
          <c:y val="0.4385422545146727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lang="th-TH" sz="1400" b="1" i="0" u="none" strike="noStrike" kern="1200" baseline="0">
              <a:solidFill>
                <a:schemeClr val="accent6">
                  <a:lumMod val="75000"/>
                </a:schemeClr>
              </a:solidFill>
              <a:latin typeface="TH SarabunIT๙" pitchFamily="34" charset="-34"/>
              <a:ea typeface="+mn-ea"/>
              <a:cs typeface="TH SarabunIT๙" pitchFamily="34" charset="-34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3568517217659225"/>
          <c:y val="0.29590824584426978"/>
          <c:w val="0.37673665791776051"/>
          <c:h val="0.47092082239720068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 (ตัน)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4DD-47F2-96DB-9FE67029C169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34DD-47F2-96DB-9FE67029C169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34DD-47F2-96DB-9FE67029C169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34DD-47F2-96DB-9FE67029C169}"/>
              </c:ext>
            </c:extLst>
          </c:dPt>
          <c:dLbls>
            <c:dLbl>
              <c:idx val="0"/>
              <c:layout>
                <c:manualLayout>
                  <c:x val="0.25075431224854322"/>
                  <c:y val="0.12892153404815651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534514435695538"/>
                      <c:h val="0.25270833333333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34DD-47F2-96DB-9FE67029C169}"/>
                </c:ext>
              </c:extLst>
            </c:dLbl>
            <c:dLbl>
              <c:idx val="1"/>
              <c:layout>
                <c:manualLayout>
                  <c:x val="-0.25106254585149185"/>
                  <c:y val="-0.16014243557185853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374015748031496"/>
                      <c:h val="0.2674999999999999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34DD-47F2-96DB-9FE67029C169}"/>
                </c:ext>
              </c:extLst>
            </c:dLbl>
            <c:dLbl>
              <c:idx val="2"/>
              <c:layout>
                <c:manualLayout>
                  <c:x val="0.32272290682418958"/>
                  <c:y val="0.13005225968773515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1786132983377074"/>
                      <c:h val="0.2596527777777777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34DD-47F2-96DB-9FE67029C169}"/>
                </c:ext>
              </c:extLst>
            </c:dLbl>
            <c:dLbl>
              <c:idx val="3"/>
              <c:layout>
                <c:manualLayout>
                  <c:x val="0.23805908601065753"/>
                  <c:y val="-0.21147655662151987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177777777777775"/>
                      <c:h val="0.2157638888888888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34DD-47F2-96DB-9FE67029C169}"/>
                </c:ext>
              </c:extLst>
            </c:dLbl>
            <c:numFmt formatCode="0.000%" sourceLinked="0"/>
            <c:spPr>
              <a:solidFill>
                <a:srgbClr val="336600">
                  <a:alpha val="0"/>
                </a:srgb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th-TH" sz="800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ไก่เนื้อ (ตัว)</c:v>
                </c:pt>
                <c:pt idx="1">
                  <c:v>สุกร (ตัว)</c:v>
                </c:pt>
                <c:pt idx="2">
                  <c:v>กุ้งขาวแวนนาไม </c:v>
                </c:pt>
                <c:pt idx="3">
                  <c:v>ปลานิล</c:v>
                </c:pt>
              </c:strCache>
            </c:strRef>
          </c:cat>
          <c:val>
            <c:numRef>
              <c:f>Sheet1!$B$2:$B$5</c:f>
              <c:numCache>
                <c:formatCode>#,##0</c:formatCode>
                <c:ptCount val="4"/>
                <c:pt idx="0">
                  <c:v>42756517</c:v>
                </c:pt>
                <c:pt idx="1">
                  <c:v>469993</c:v>
                </c:pt>
                <c:pt idx="2">
                  <c:v>20541</c:v>
                </c:pt>
                <c:pt idx="3">
                  <c:v>10480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34DD-47F2-96DB-9FE67029C169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 algn="ctr">
              <a:defRPr sz="1400">
                <a:latin typeface="TH SarabunIT๙" panose="020B0500040200020003" pitchFamily="34" charset="-34"/>
                <a:cs typeface="TH SarabunIT๙" panose="020B0500040200020003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พืชเศรษฐกิจ</a:t>
            </a:r>
          </a:p>
          <a:p>
            <a:pPr algn="ctr">
              <a:defRPr sz="1400">
                <a:latin typeface="TH SarabunIT๙" panose="020B0500040200020003" pitchFamily="34" charset="-34"/>
                <a:cs typeface="TH SarabunIT๙" panose="020B0500040200020003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(ตัน)</a:t>
            </a:r>
          </a:p>
        </c:rich>
      </c:tx>
      <c:layout>
        <c:manualLayout>
          <c:xMode val="edge"/>
          <c:yMode val="edge"/>
          <c:x val="0.35113428389018941"/>
          <c:y val="0.4257634983127111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7492875890513685"/>
          <c:y val="0.24621428571428589"/>
          <c:w val="0.38347619047619058"/>
          <c:h val="0.5752142857142855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พื้นเศรษฐกิจ (ตัน)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95B-4DD8-BA68-55E9351DDF42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95B-4DD8-BA68-55E9351DDF42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95B-4DD8-BA68-55E9351DDF42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295B-4DD8-BA68-55E9351DDF42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295B-4DD8-BA68-55E9351DDF42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295B-4DD8-BA68-55E9351DDF42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295B-4DD8-BA68-55E9351DDF42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295B-4DD8-BA68-55E9351DDF42}"/>
              </c:ext>
            </c:extLst>
          </c:dPt>
          <c:dPt>
            <c:idx val="8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295B-4DD8-BA68-55E9351DDF42}"/>
              </c:ext>
            </c:extLst>
          </c:dPt>
          <c:dLbls>
            <c:dLbl>
              <c:idx val="0"/>
              <c:layout>
                <c:manualLayout>
                  <c:x val="0.1342214442427917"/>
                  <c:y val="0.27840782172374773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2709508355010377"/>
                      <c:h val="0.1623102512729896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95B-4DD8-BA68-55E9351DDF42}"/>
                </c:ext>
              </c:extLst>
            </c:dLbl>
            <c:dLbl>
              <c:idx val="1"/>
              <c:layout>
                <c:manualLayout>
                  <c:x val="0.44576425742332326"/>
                  <c:y val="6.5520190447136015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7900492185527355"/>
                      <c:h val="0.1284204187940290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295B-4DD8-BA68-55E9351DDF42}"/>
                </c:ext>
              </c:extLst>
            </c:dLbl>
            <c:dLbl>
              <c:idx val="2"/>
              <c:layout>
                <c:manualLayout>
                  <c:x val="8.1760035305259507E-3"/>
                  <c:y val="0.16536896847418919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5097004310233115"/>
                      <c:h val="0.1205622463804132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295B-4DD8-BA68-55E9351DDF42}"/>
                </c:ext>
              </c:extLst>
            </c:dLbl>
            <c:dLbl>
              <c:idx val="3"/>
              <c:layout>
                <c:manualLayout>
                  <c:x val="0"/>
                  <c:y val="2.3038070574443542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8256336324062001"/>
                      <c:h val="0.1452719281858447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295B-4DD8-BA68-55E9351DDF42}"/>
                </c:ext>
              </c:extLst>
            </c:dLbl>
            <c:dLbl>
              <c:idx val="4"/>
              <c:layout>
                <c:manualLayout>
                  <c:x val="-6.3794004770060447E-2"/>
                  <c:y val="-0.11455878547103616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5718252478513618"/>
                      <c:h val="0.1166677235637197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295B-4DD8-BA68-55E9351DDF42}"/>
                </c:ext>
              </c:extLst>
            </c:dLbl>
            <c:dLbl>
              <c:idx val="5"/>
              <c:layout>
                <c:manualLayout>
                  <c:x val="0.16601913207410254"/>
                  <c:y val="-0.1451825204081108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7654488277365467"/>
                      <c:h val="9.70694244252907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295B-4DD8-BA68-55E9351DDF42}"/>
                </c:ext>
              </c:extLst>
            </c:dLbl>
            <c:dLbl>
              <c:idx val="6"/>
              <c:layout>
                <c:manualLayout>
                  <c:x val="0.36698236291999969"/>
                  <c:y val="-0.10214253028010058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6679743237169443"/>
                      <c:h val="0.1013707097834960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D-295B-4DD8-BA68-55E9351DDF42}"/>
                </c:ext>
              </c:extLst>
            </c:dLbl>
            <c:dLbl>
              <c:idx val="7"/>
              <c:layout>
                <c:manualLayout>
                  <c:x val="0.36531132382135006"/>
                  <c:y val="-1.3656252517271697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9505533847658691"/>
                      <c:h val="8.221230833743238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F-295B-4DD8-BA68-55E9351DDF42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>
                  <c15:layout>
                    <c:manualLayout>
                      <c:w val="0.32847619047619042"/>
                      <c:h val="0.108832112499510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1-295B-4DD8-BA68-55E9351DDF42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>
                  <c15:layout>
                    <c:manualLayout>
                      <c:w val="0.16614315956896189"/>
                      <c:h val="0.1091220499003945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2-295B-4DD8-BA68-55E9351DDF42}"/>
                </c:ext>
              </c:extLst>
            </c:dLbl>
            <c:numFmt formatCode="0.000%" sourceLinked="0"/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800">
                    <a:latin typeface="TH SarabunIT๙" panose="020B0500040200020003" pitchFamily="34" charset="-34"/>
                    <a:cs typeface="TH SarabunIT๙" panose="020B0500040200020003" pitchFamily="34" charset="-34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Sheet1!$A$2:$A$11</c:f>
              <c:strCache>
                <c:ptCount val="8"/>
                <c:pt idx="0">
                  <c:v>ข้าวนาปี</c:v>
                </c:pt>
                <c:pt idx="1">
                  <c:v>มันสำปะหลัง</c:v>
                </c:pt>
                <c:pt idx="2">
                  <c:v>ยางพารา</c:v>
                </c:pt>
                <c:pt idx="3">
                  <c:v>ปาล์มน้ำมัน</c:v>
                </c:pt>
                <c:pt idx="4">
                  <c:v>ลำไย</c:v>
                </c:pt>
                <c:pt idx="5">
                  <c:v>สับปะรด</c:v>
                </c:pt>
                <c:pt idx="6">
                  <c:v>มะม่วง</c:v>
                </c:pt>
                <c:pt idx="7">
                  <c:v>มะพร้าวอ่อน</c:v>
                </c:pt>
              </c:strCache>
            </c:strRef>
          </c:cat>
          <c:val>
            <c:numRef>
              <c:f>Sheet1!$B$2:$B$11</c:f>
              <c:numCache>
                <c:formatCode>#,##0</c:formatCode>
                <c:ptCount val="10"/>
                <c:pt idx="0">
                  <c:v>392675</c:v>
                </c:pt>
                <c:pt idx="1">
                  <c:v>637820</c:v>
                </c:pt>
                <c:pt idx="2">
                  <c:v>36755</c:v>
                </c:pt>
                <c:pt idx="3">
                  <c:v>85554</c:v>
                </c:pt>
                <c:pt idx="4" formatCode="_(* #,##0_);_(* \(#,##0\);_(* &quot;-&quot;??_);_(@_)">
                  <c:v>2174</c:v>
                </c:pt>
                <c:pt idx="5" formatCode="_(* #,##0_);_(* \(#,##0\);_(* &quot;-&quot;??_);_(@_)">
                  <c:v>38629</c:v>
                </c:pt>
                <c:pt idx="6">
                  <c:v>13400</c:v>
                </c:pt>
                <c:pt idx="7" formatCode="_(* #,##0_);_(* \(#,##0\);_(* &quot;-&quot;??_);_(@_)">
                  <c:v>18197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295B-4DD8-BA68-55E9351DDF42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200"/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TH SarabunIT๙" panose="020B0500040200020003" pitchFamily="34" charset="-34"/>
                <a:ea typeface="+mn-ea"/>
                <a:cs typeface="TH SarabunIT๙" panose="020B0500040200020003" pitchFamily="34" charset="-34"/>
              </a:defRPr>
            </a:pPr>
            <a:r>
              <a:rPr lang="th-TH" sz="1400" dirty="0"/>
              <a:t>เกษตรอินทรีย์ (ไร่)</a:t>
            </a:r>
          </a:p>
        </c:rich>
      </c:tx>
      <c:layout>
        <c:manualLayout>
          <c:xMode val="edge"/>
          <c:yMode val="edge"/>
          <c:x val="0.13302798131281254"/>
          <c:y val="0.13998333497468271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/>
              </a:solidFill>
              <a:latin typeface="TH SarabunIT๙" panose="020B0500040200020003" pitchFamily="34" charset="-34"/>
              <a:ea typeface="+mn-ea"/>
              <a:cs typeface="TH SarabunIT๙" panose="020B0500040200020003" pitchFamily="34" charset="-34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เกษตรอินทรีย์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88FD-4923-B890-C70F037C35C9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88FD-4923-B890-C70F037C35C9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9B30-4FDC-91DF-9BC7AAD0B227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9B30-4FDC-91DF-9BC7AAD0B227}"/>
              </c:ext>
            </c:extLst>
          </c:dPt>
          <c:dLbls>
            <c:dLbl>
              <c:idx val="0"/>
              <c:layout>
                <c:manualLayout>
                  <c:x val="-0.23156950491176362"/>
                  <c:y val="-0.13886925913584858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+mn-ea"/>
                        <a:cs typeface="TH SarabunIT๙" panose="020B0500040200020003" pitchFamily="34" charset="-34"/>
                      </a:defRPr>
                    </a:pPr>
                    <a:r>
                      <a:rPr lang="th-TH" sz="1200" dirty="0"/>
                      <a:t>218.25 ไร่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6878020321515651"/>
                      <c:h val="0.32802510024219139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2-88FD-4923-B890-C70F037C35C9}"/>
                </c:ext>
              </c:extLst>
            </c:dLbl>
            <c:dLbl>
              <c:idx val="1"/>
              <c:layout>
                <c:manualLayout>
                  <c:x val="0"/>
                  <c:y val="1.8371116616605645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200" b="0" i="0" u="none" strike="noStrike" kern="1200" baseline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+mn-ea"/>
                        <a:cs typeface="TH SarabunIT๙" panose="020B0500040200020003" pitchFamily="34" charset="-34"/>
                      </a:defRPr>
                    </a:pPr>
                    <a:r>
                      <a:rPr lang="th-TH" sz="1200" b="1" dirty="0"/>
                      <a:t>199.2 ไร่</a:t>
                    </a:r>
                    <a:endParaRPr lang="th-TH" sz="120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0" i="0" u="none" strike="noStrike" kern="1200" baseline="0">
                      <a:solidFill>
                        <a:schemeClr val="tx1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4081899022920503"/>
                      <c:h val="0.18654447174852393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3-88FD-4923-B890-C70F037C35C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2"/>
                <c:pt idx="0">
                  <c:v>ข้าว</c:v>
                </c:pt>
                <c:pt idx="1">
                  <c:v>พืชผัก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218.25</c:v>
                </c:pt>
                <c:pt idx="1">
                  <c:v>187.2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8FD-4923-B890-C70F037C35C9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5363247935305679"/>
          <c:y val="0.32000237047903812"/>
          <c:w val="0.32637109529124919"/>
          <c:h val="0.5441607945130119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H SarabunIT๙" panose="020B0500040200020003" pitchFamily="34" charset="-34"/>
              <a:ea typeface="+mn-ea"/>
              <a:cs typeface="TH SarabunIT๙" panose="020B0500040200020003" pitchFamily="34" charset="-34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000">
          <a:latin typeface="TH SarabunIT๙" panose="020B0500040200020003" pitchFamily="34" charset="-34"/>
          <a:cs typeface="TH SarabunIT๙" panose="020B0500040200020003" pitchFamily="34" charset="-34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0.04705</cdr:x>
      <cdr:y>0.76071</cdr:y>
    </cdr:from>
    <cdr:to>
      <cdr:x>1</cdr:x>
      <cdr:y>1</cdr:y>
    </cdr:to>
    <cdr:sp macro="" textlink="">
      <cdr:nvSpPr>
        <cdr:cNvPr id="2" name="officeArt object">
          <a:extLst xmlns:a="http://schemas.openxmlformats.org/drawingml/2006/main">
            <a:ext uri="{FF2B5EF4-FFF2-40B4-BE49-F238E27FC236}">
              <a16:creationId xmlns:a16="http://schemas.microsoft.com/office/drawing/2014/main" id="{7D9D7457-D87C-4240-B4FA-A8621A26B969}"/>
            </a:ext>
          </a:extLst>
        </cdr:cNvPr>
        <cdr:cNvSpPr/>
      </cdr:nvSpPr>
      <cdr:spPr>
        <a:xfrm xmlns:a="http://schemas.openxmlformats.org/drawingml/2006/main">
          <a:off x="150485" y="776829"/>
          <a:ext cx="3048157" cy="244361"/>
        </a:xfrm>
        <a:prstGeom xmlns:a="http://schemas.openxmlformats.org/drawingml/2006/main" prst="rect">
          <a:avLst/>
        </a:prstGeom>
        <a:solidFill xmlns:a="http://schemas.openxmlformats.org/drawingml/2006/main">
          <a:srgbClr val="FF9999">
            <a:alpha val="57000"/>
          </a:srgbClr>
        </a:solidFill>
        <a:ln xmlns:a="http://schemas.openxmlformats.org/drawingml/2006/main" w="12700" cap="flat">
          <a:noFill/>
          <a:miter lim="400000"/>
        </a:ln>
        <a:effectLst xmlns:a="http://schemas.openxmlformats.org/drawingml/2006/main"/>
      </cdr:spPr>
      <cdr:txBody>
        <a:bodyPr xmlns:a="http://schemas.openxmlformats.org/drawingml/2006/main" wrap="square" lIns="101600" tIns="101600" rIns="101600" bIns="101600" numCol="1" anchor="ctr">
          <a:no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ปี</a:t>
          </a:r>
          <a:r>
            <a:rPr lang="en-US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 </a:t>
          </a:r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25</a:t>
          </a:r>
          <a:r>
            <a:rPr lang="en-US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6</a:t>
          </a:r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7</a:t>
          </a:r>
          <a:r>
            <a:rPr lang="en-US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 </a:t>
          </a:r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มีงบประมาณเพื่อการพัฒนาการเกษตร </a:t>
          </a:r>
          <a:r>
            <a:rPr lang="th-TH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รวม </a:t>
          </a:r>
          <a:r>
            <a:rPr lang="en-US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166,526,550</a:t>
          </a:r>
          <a:r>
            <a:rPr lang="th-TH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 บาท</a:t>
          </a:r>
          <a:endParaRPr lang="en-US" sz="1050" b="1" dirty="0">
            <a:ln>
              <a:noFill/>
            </a:ln>
            <a:effectLst/>
            <a:latin typeface="TH SarabunIT๙" pitchFamily="34" charset="-34"/>
            <a:ea typeface="Arial Unicode MS"/>
            <a:cs typeface="TH SarabunIT๙" pitchFamily="34" charset="-34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4022306" y="0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/>
          <a:lstStyle>
            <a:lvl1pPr algn="r">
              <a:defRPr sz="1200"/>
            </a:lvl1pPr>
          </a:lstStyle>
          <a:p>
            <a:fld id="{5F78621B-E8FE-432C-A47E-8DF494553EA2}" type="datetimeFigureOut">
              <a:rPr lang="th-TH" smtClean="0"/>
              <a:pPr/>
              <a:t>25/09/67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2355850" y="1279525"/>
            <a:ext cx="2390775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85" tIns="47392" rIns="94785" bIns="47392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709916" y="4924990"/>
            <a:ext cx="5682644" cy="4029685"/>
          </a:xfrm>
          <a:prstGeom prst="rect">
            <a:avLst/>
          </a:prstGeom>
        </p:spPr>
        <p:txBody>
          <a:bodyPr vert="horz" lIns="94785" tIns="47392" rIns="94785" bIns="47392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" y="9722309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4022306" y="9722309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 anchor="b"/>
          <a:lstStyle>
            <a:lvl1pPr algn="r">
              <a:defRPr sz="1200"/>
            </a:lvl1pPr>
          </a:lstStyle>
          <a:p>
            <a:fld id="{B6F2CF91-39E0-4625-870C-90BE3FBC795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09212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pPr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5.xml"/><Relationship Id="rId13" Type="http://schemas.openxmlformats.org/officeDocument/2006/relationships/image" Target="../media/image4.png"/><Relationship Id="rId3" Type="http://schemas.openxmlformats.org/officeDocument/2006/relationships/chart" Target="../charts/chart1.xml"/><Relationship Id="rId7" Type="http://schemas.openxmlformats.org/officeDocument/2006/relationships/image" Target="../media/image2.jpeg"/><Relationship Id="rId12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11" Type="http://schemas.openxmlformats.org/officeDocument/2006/relationships/chart" Target="../charts/chart8.xml"/><Relationship Id="rId5" Type="http://schemas.openxmlformats.org/officeDocument/2006/relationships/chart" Target="../charts/chart3.xml"/><Relationship Id="rId15" Type="http://schemas.openxmlformats.org/officeDocument/2006/relationships/image" Target="../media/image6.png"/><Relationship Id="rId10" Type="http://schemas.openxmlformats.org/officeDocument/2006/relationships/chart" Target="../charts/chart7.xml"/><Relationship Id="rId4" Type="http://schemas.openxmlformats.org/officeDocument/2006/relationships/chart" Target="../charts/chart2.xml"/><Relationship Id="rId9" Type="http://schemas.openxmlformats.org/officeDocument/2006/relationships/chart" Target="../charts/chart6.xml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0">
              <a:schemeClr val="bg1">
                <a:lumMod val="95000"/>
              </a:schemeClr>
            </a:gs>
            <a:gs pos="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E9C854E-ED1E-4230-8896-5B189CD1C9C2}"/>
              </a:ext>
            </a:extLst>
          </p:cNvPr>
          <p:cNvSpPr/>
          <p:nvPr/>
        </p:nvSpPr>
        <p:spPr>
          <a:xfrm>
            <a:off x="5225357" y="2144687"/>
            <a:ext cx="1588019" cy="1424221"/>
          </a:xfrm>
          <a:prstGeom prst="rect">
            <a:avLst/>
          </a:prstGeom>
          <a:solidFill>
            <a:srgbClr val="92D050">
              <a:alpha val="45000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th-TH" sz="12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endParaRPr lang="th-TH" sz="12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endParaRPr lang="th-TH" sz="12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r>
              <a:rPr lang="th-TH" sz="1100" b="1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มะพร้าวน้ำหอมบางคล้า</a:t>
            </a:r>
          </a:p>
          <a:p>
            <a:pPr lvl="0"/>
            <a:r>
              <a:rPr lang="th-TH" sz="11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พื้นที่อำเภอบางคล้า เป็นดินน้ำกร่อย จึงเป็นจุดเด่นที่ทำให้ไม้ผลมีคุณภาพดี เกษตรกรปลูกมะพร้าวด้วยระบบร่องสวน เพราะสามารถควบคุมระดับน้ำได้</a:t>
            </a:r>
            <a:endParaRPr lang="th-TH" sz="1100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19" name="รูปภาพ 18">
            <a:extLst>
              <a:ext uri="{FF2B5EF4-FFF2-40B4-BE49-F238E27FC236}">
                <a16:creationId xmlns:a16="http://schemas.microsoft.com/office/drawing/2014/main" id="{520D92AF-CB74-FA88-D862-C2885C26F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063" y="2087777"/>
            <a:ext cx="935582" cy="60913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76200"/>
            <a:ext cx="6705600" cy="1752600"/>
          </a:xfrm>
          <a:prstGeom prst="rect">
            <a:avLst/>
          </a:prstGeom>
          <a:solidFill>
            <a:srgbClr val="33660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64136" y="1878479"/>
            <a:ext cx="351702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102008" y="3657481"/>
            <a:ext cx="4953000" cy="1395850"/>
          </a:xfrm>
          <a:prstGeom prst="rect">
            <a:avLst/>
          </a:prstGeom>
          <a:solidFill>
            <a:srgbClr val="666633">
              <a:alpha val="28627"/>
            </a:srgb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105400" y="3657600"/>
            <a:ext cx="1676400" cy="1395731"/>
          </a:xfrm>
          <a:prstGeom prst="rect">
            <a:avLst/>
          </a:prstGeom>
          <a:solidFill>
            <a:srgbClr val="336600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ฉะเชิงเทรา</a:t>
            </a:r>
            <a:endParaRPr lang="en-US" sz="3200" b="1" dirty="0">
              <a:ln>
                <a:noFill/>
              </a:ln>
              <a:solidFill>
                <a:schemeClr val="bg1"/>
              </a:solidFill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Arial Unicode MS"/>
                <a:cs typeface="TH SarabunIT๙" pitchFamily="34" charset="-34"/>
              </a:rPr>
              <a:t>In</a:t>
            </a:r>
            <a:r>
              <a:rPr lang="en-US" sz="1600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fo graphic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ข้อมูลพื้นฐานจังหวัด</a:t>
            </a:r>
            <a:endParaRPr lang="en-US" sz="2000" b="1" dirty="0">
              <a:ln>
                <a:noFill/>
              </a:ln>
              <a:solidFill>
                <a:schemeClr val="bg1"/>
              </a:solidFill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1700808" y="3664098"/>
            <a:ext cx="2732813" cy="213807"/>
          </a:xfrm>
          <a:prstGeom prst="rect">
            <a:avLst/>
          </a:prstGeom>
          <a:solidFill>
            <a:srgbClr val="996633">
              <a:alpha val="72000"/>
            </a:srgb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1200" b="1" dirty="0">
                <a:ln>
                  <a:noFill/>
                </a:ln>
                <a:effectLst/>
                <a:latin typeface="TH SarabunIT๙" pitchFamily="34" charset="-34"/>
                <a:ea typeface="Arial Unicode MS"/>
                <a:cs typeface="TH SarabunIT๙" pitchFamily="34" charset="-34"/>
              </a:rPr>
              <a:t>ประสิทธิภาพการผลิตสินค้าเกษตรด้านพืช (กก./ไร่)</a:t>
            </a:r>
            <a:endParaRPr lang="en-US" sz="120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33635" y="1917284"/>
            <a:ext cx="336737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685835" y="1928664"/>
            <a:ext cx="2657241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GPP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 มูลค่า 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494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,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545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 ล้านบาท (ปี 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2565</a:t>
            </a:r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)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64135" y="5394370"/>
            <a:ext cx="2247271" cy="4511630"/>
          </a:xfrm>
          <a:prstGeom prst="rect">
            <a:avLst/>
          </a:prstGeom>
          <a:solidFill>
            <a:schemeClr val="accent2">
              <a:lumMod val="20000"/>
              <a:lumOff val="80000"/>
              <a:alpha val="36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3645024" y="5115085"/>
            <a:ext cx="3148840" cy="120010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76200" y="5047917"/>
            <a:ext cx="2186626" cy="3932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chemeClr val="tx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ปริมาณสินค้าเกษตรที่ได้รับรองมาตรฐาน</a:t>
            </a:r>
            <a:endParaRPr lang="en-US" sz="1400" b="1" dirty="0">
              <a:solidFill>
                <a:schemeClr val="tx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-3654" y="6468027"/>
            <a:ext cx="6785453" cy="223672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ภัยพิบัติด้านเกษตร 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22" name="Chart 21"/>
          <p:cNvGraphicFramePr/>
          <p:nvPr>
            <p:extLst>
              <p:ext uri="{D42A27DB-BD31-4B8C-83A1-F6EECF244321}">
                <p14:modId xmlns:p14="http://schemas.microsoft.com/office/powerpoint/2010/main" val="3562851990"/>
              </p:ext>
            </p:extLst>
          </p:nvPr>
        </p:nvGraphicFramePr>
        <p:xfrm>
          <a:off x="64135" y="76200"/>
          <a:ext cx="2447328" cy="16713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4157359085"/>
              </p:ext>
            </p:extLst>
          </p:nvPr>
        </p:nvGraphicFramePr>
        <p:xfrm>
          <a:off x="482483" y="3581400"/>
          <a:ext cx="1280160" cy="1502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7" name="Chart 46"/>
          <p:cNvGraphicFramePr/>
          <p:nvPr>
            <p:extLst>
              <p:ext uri="{D42A27DB-BD31-4B8C-83A1-F6EECF244321}">
                <p14:modId xmlns:p14="http://schemas.microsoft.com/office/powerpoint/2010/main" val="3742730631"/>
              </p:ext>
            </p:extLst>
          </p:nvPr>
        </p:nvGraphicFramePr>
        <p:xfrm>
          <a:off x="1922178" y="3733800"/>
          <a:ext cx="1280160" cy="15576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50548" y="1610808"/>
            <a:ext cx="1676399" cy="224312"/>
          </a:xfrm>
          <a:prstGeom prst="rect">
            <a:avLst/>
          </a:prstGeom>
          <a:solidFill>
            <a:srgbClr val="3366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spc="-20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พื้นที่เกษตรกรรมรวม 2,316,913 ไร่</a:t>
            </a:r>
            <a:endParaRPr lang="en-US" sz="1000" b="1" spc="-20" dirty="0">
              <a:solidFill>
                <a:schemeClr val="bg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8661" y="5370660"/>
            <a:ext cx="214262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u="sng" dirty="0">
                <a:latin typeface="TH SarabunIT๙" pitchFamily="34" charset="-34"/>
                <a:cs typeface="TH SarabunIT๙" pitchFamily="34" charset="-34"/>
              </a:rPr>
              <a:t>เกษตรอินทรีย์</a:t>
            </a:r>
          </a:p>
          <a:p>
            <a:r>
              <a:rPr lang="th-TH" sz="1400" b="1" dirty="0">
                <a:latin typeface="TH SarabunIT๙" pitchFamily="34" charset="-34"/>
                <a:cs typeface="TH SarabunIT๙" pitchFamily="34" charset="-34"/>
              </a:rPr>
              <a:t>-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400" b="1" dirty="0">
                <a:latin typeface="TH SarabunIT๙" pitchFamily="34" charset="-34"/>
                <a:cs typeface="TH SarabunIT๙" pitchFamily="34" charset="-34"/>
              </a:rPr>
              <a:t>พืชผัก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รับรองแล้ว 195.7 ไร่ เกษตรกร 15 ราย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th-TH" sz="1400" b="1" dirty="0">
                <a:latin typeface="TH SarabunIT๙" pitchFamily="34" charset="-34"/>
                <a:cs typeface="TH SarabunIT๙" pitchFamily="34" charset="-34"/>
              </a:rPr>
              <a:t>- ข้าว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รับรองแล้ว 2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1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8.25 ไร่ เกษตรกร 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16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ราย</a:t>
            </a:r>
            <a:endParaRPr lang="en-US" sz="1400" dirty="0">
              <a:solidFill>
                <a:srgbClr val="FF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5" name="Rectangle 6">
            <a:extLst>
              <a:ext uri="{FF2B5EF4-FFF2-40B4-BE49-F238E27FC236}">
                <a16:creationId xmlns:a16="http://schemas.microsoft.com/office/drawing/2014/main" id="{0E9C854E-ED1E-4230-8896-5B189CD1C9C2}"/>
              </a:ext>
            </a:extLst>
          </p:cNvPr>
          <p:cNvSpPr/>
          <p:nvPr/>
        </p:nvSpPr>
        <p:spPr>
          <a:xfrm>
            <a:off x="3645024" y="2141311"/>
            <a:ext cx="1564790" cy="1425909"/>
          </a:xfrm>
          <a:prstGeom prst="rect">
            <a:avLst/>
          </a:prstGeom>
          <a:solidFill>
            <a:srgbClr val="92D050">
              <a:alpha val="45000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 algn="ctr"/>
            <a:r>
              <a:rPr lang="th-TH" sz="1100" b="1" u="sng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มะม่วงน้ำดอกไม้สีทองบางคล้า</a:t>
            </a:r>
          </a:p>
          <a:p>
            <a:pPr lvl="0"/>
            <a:r>
              <a:rPr lang="th-TH" sz="1050" dirty="0" err="1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ผลมี</a:t>
            </a:r>
            <a:r>
              <a:rPr lang="th-TH" sz="105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ทรงรี ยาว เปลือกบางสีทองเนียน เนื้อสีเหลือมเข้มไม่มีเสี้ยน รสชาติหอมหวาน เมล็ดลีบบาง ซึ่งปลูกในพื้นที่อำเภอบางคล้า จังหวัดฉะเชิงเทรา</a:t>
            </a:r>
          </a:p>
          <a:p>
            <a:pPr lvl="0" algn="ctr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38" name="Chart 37">
            <a:extLst>
              <a:ext uri="{FF2B5EF4-FFF2-40B4-BE49-F238E27FC236}">
                <a16:creationId xmlns:a16="http://schemas.microsoft.com/office/drawing/2014/main" id="{258D1D84-940A-485D-8B70-0E98F19E585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32011683"/>
              </p:ext>
            </p:extLst>
          </p:nvPr>
        </p:nvGraphicFramePr>
        <p:xfrm>
          <a:off x="3391869" y="3810000"/>
          <a:ext cx="1280160" cy="14571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3" name="รูปภาพ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90" r="4491"/>
          <a:stretch/>
        </p:blipFill>
        <p:spPr>
          <a:xfrm>
            <a:off x="4091925" y="2125474"/>
            <a:ext cx="771130" cy="571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7" name="แผนภูมิ 16">
            <a:extLst>
              <a:ext uri="{FF2B5EF4-FFF2-40B4-BE49-F238E27FC236}">
                <a16:creationId xmlns:a16="http://schemas.microsoft.com/office/drawing/2014/main" id="{A441621F-A86F-4F3D-9978-1ACF325304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1252572"/>
              </p:ext>
            </p:extLst>
          </p:nvPr>
        </p:nvGraphicFramePr>
        <p:xfrm>
          <a:off x="3501008" y="5129413"/>
          <a:ext cx="3198642" cy="10211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45" name="Chart 17">
            <a:extLst>
              <a:ext uri="{FF2B5EF4-FFF2-40B4-BE49-F238E27FC236}">
                <a16:creationId xmlns:a16="http://schemas.microsoft.com/office/drawing/2014/main" id="{AF94EC36-7C35-4AF3-B979-1C544F8762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58223169"/>
              </p:ext>
            </p:extLst>
          </p:nvPr>
        </p:nvGraphicFramePr>
        <p:xfrm>
          <a:off x="4701163" y="210024"/>
          <a:ext cx="2150966" cy="1701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53" name="Chart 21">
            <a:extLst>
              <a:ext uri="{FF2B5EF4-FFF2-40B4-BE49-F238E27FC236}">
                <a16:creationId xmlns:a16="http://schemas.microsoft.com/office/drawing/2014/main" id="{2CE70F1F-75D9-44D3-B245-082B7DFB23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71508798"/>
              </p:ext>
            </p:extLst>
          </p:nvPr>
        </p:nvGraphicFramePr>
        <p:xfrm>
          <a:off x="2409775" y="75781"/>
          <a:ext cx="2701014" cy="17504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18" name="แผนภูมิ 17">
            <a:extLst>
              <a:ext uri="{FF2B5EF4-FFF2-40B4-BE49-F238E27FC236}">
                <a16:creationId xmlns:a16="http://schemas.microsoft.com/office/drawing/2014/main" id="{68F6DC8F-DB62-4707-AE87-DDC8041377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81380623"/>
              </p:ext>
            </p:extLst>
          </p:nvPr>
        </p:nvGraphicFramePr>
        <p:xfrm>
          <a:off x="2226947" y="4915417"/>
          <a:ext cx="1482665" cy="17886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3651493" y="1905000"/>
            <a:ext cx="3094638" cy="223672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th-TH" sz="14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สินค้าเด่น/</a:t>
            </a:r>
            <a:r>
              <a:rPr lang="en-US" sz="14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GI</a:t>
            </a:r>
          </a:p>
        </p:txBody>
      </p:sp>
      <p:sp>
        <p:nvSpPr>
          <p:cNvPr id="8" name="สี่เหลี่ยมผืนผ้า 7">
            <a:extLst>
              <a:ext uri="{FF2B5EF4-FFF2-40B4-BE49-F238E27FC236}">
                <a16:creationId xmlns:a16="http://schemas.microsoft.com/office/drawing/2014/main" id="{F6C58E4D-4D22-CD9A-8DE0-5C65B0E78157}"/>
              </a:ext>
            </a:extLst>
          </p:cNvPr>
          <p:cNvSpPr/>
          <p:nvPr/>
        </p:nvSpPr>
        <p:spPr>
          <a:xfrm>
            <a:off x="3557" y="6695560"/>
            <a:ext cx="6809819" cy="3164541"/>
          </a:xfrm>
          <a:prstGeom prst="rect">
            <a:avLst/>
          </a:prstGeom>
          <a:solidFill>
            <a:srgbClr val="C3D8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1325" y="6655908"/>
            <a:ext cx="6770474" cy="3017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07000"/>
              </a:lnSpc>
            </a:pPr>
            <a:r>
              <a:rPr lang="th-TH" sz="1200" b="1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ผลการเฝ้าระวังโรคและแมลงศัตรูสำคัญ</a:t>
            </a:r>
            <a:endParaRPr lang="en-US" sz="1200" b="1" dirty="0"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en-US" sz="1200" b="1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- 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สถานการณ์ศัตรูพืชมะพร้าวที่ต้องเฝ้าระวัง ในพื้นที่ </a:t>
            </a:r>
            <a:r>
              <a:rPr lang="en-US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4 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อำเภอ ได้แก่ อำเภอเมืองฉะเชิงเทรา อำเภอบางคล้า อำเภอคลองเขื่อน อำเภอบางน้ำเปรี้ยว พบทั้งหมด 29 ตำบล พบการระบาดของหนอนหัวดำมะพร้าว จำนวน </a:t>
            </a:r>
            <a:r>
              <a:rPr lang="en-US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143.5 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ไร่ ด้วงแรดมะพร้าว จำนวน </a:t>
            </a:r>
            <a:r>
              <a:rPr lang="en-US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160.5 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ไร่ ด้วงงวงมะพร้าว จำนวน </a:t>
            </a:r>
            <a:r>
              <a:rPr lang="en-US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74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ไร่</a:t>
            </a:r>
            <a:r>
              <a:rPr lang="en-US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จำนวน 248 ไร่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r>
              <a:rPr lang="en-US" sz="1200" dirty="0"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-    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สถานการณ์ศัตรูพืชมันสำปะหลัง (โรคใบด่างมันสำปะหลัง) ที่ต้องเฝ้าระวัง จำนวน </a:t>
            </a:r>
            <a:r>
              <a:rPr lang="en-US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5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อำเภอ ได้แก่ อำเภอสนามชัยเขต อำเภอพนมสารคาม อำเภอท่าตะเกียบ อำเภอแปลงยาว อำเภอราชสา</a:t>
            </a:r>
            <a:r>
              <a:rPr lang="th-TH" sz="1200" dirty="0" err="1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ส์น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พบการระบาด จำนวน  2</a:t>
            </a:r>
            <a:r>
              <a:rPr lang="en-US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,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228 ไร่</a:t>
            </a:r>
            <a:endParaRPr lang="en-US" sz="1200" dirty="0">
              <a:effectLst/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  <a:p>
            <a:r>
              <a:rPr lang="th-TH" sz="1200" b="1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แนวทางการเฝ้าระวังและป้องกันกำจัดศัตรูพืช 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สำนักงานเกษตรจังหวัดฉะเชิงเทรามีแนวทางดำเนินการ ดังนี้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	- แจ้งให้สำนักงานเกษตรอำเภอ แจ้งเกษตรกรให้เฝ้าระวังและสำรวจศัตรูพืชในแปลงมะพร้าว	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	- ประชาสัมพันธ์วิธีการป้องกันกำจัดแบบผสมผสานของศัตรูมะพร้าวให้เหมาะสมกับพื้นที่ให้แก่เกษตรกร 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	- จังหวัดขอรับการสนับสนุนศัตรูธรรมชาติ และสารชีวภัณฑ์ ได้แก่ แตนเบียนบราคอน  และ</a:t>
            </a:r>
            <a:r>
              <a:rPr lang="th-TH" sz="1200" dirty="0" err="1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เเตน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เบียนไข่ ทริคโคแกรม</a:t>
            </a:r>
            <a:r>
              <a:rPr lang="th-TH" sz="1200" dirty="0" err="1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ม่า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เชื้อราเมตาไรเซียม สนับสนุนไปขยายและใช้ในพื้นที่ที่พบการระบาดของศัตรูพืชมะพร้าว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	- ในกรณีการระบาดรุนแรง ให้เกษตรกรใช้สารเคมีควบคุมศัตรูพืชโดยทันที ทั้งนี้ หากเริ่มเกิดการระบาด สำนักงานเกษตรอำเภอต้องติดต่อเจ้าหน้าที่</a:t>
            </a:r>
            <a:b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</a:b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กลุ่มอารักขาพืช สำนักงานเกษตรจังหวัดฉะเชิงเทราโดยทันที่	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  <a:tabLst>
                <a:tab pos="180340" algn="l"/>
              </a:tabLst>
            </a:pPr>
            <a:r>
              <a:rPr lang="th-TH" sz="1200" b="1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		</a:t>
            </a:r>
            <a:r>
              <a:rPr lang="th-TH" sz="1200" b="1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 </a:t>
            </a:r>
            <a:r>
              <a:rPr lang="th-TH" sz="12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การดำเนินงานตามมาตรการจัดการโรคใบด่างมันสำปะหลังทั้ง 6 มาตรการ เน้นการสำรวจ เฝ้าระวัง และประชาสัมพันธ์ เพื่อสร้างการรับรู้ ให้เกษตรกรทราบผ่านเวทีต่าง ๆ เช่น การประชุมประจำเดือนระดับอำเภอ</a:t>
            </a:r>
            <a:r>
              <a:rPr lang="en-US" sz="12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,</a:t>
            </a:r>
            <a:r>
              <a:rPr lang="th-TH" sz="12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หมู่บ้าน หรือเวทีการประชุม/ประชาคม ต่างๆ เป็นต้น พร้อมทั้งรายงานผลการดำเนินงานตามมาตรการจัดการโรคใบด่างมันสำปะหลังทั้ง 6 มาตรการ ของกรมส่งเสริมการเกษตร </a:t>
            </a:r>
            <a:endParaRPr lang="th-TH" sz="1200" dirty="0">
              <a:effectLst/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</p:txBody>
      </p:sp>
      <p:sp>
        <p:nvSpPr>
          <p:cNvPr id="20" name="Rectangle 9">
            <a:extLst>
              <a:ext uri="{FF2B5EF4-FFF2-40B4-BE49-F238E27FC236}">
                <a16:creationId xmlns:a16="http://schemas.microsoft.com/office/drawing/2014/main" id="{FEF250CB-7090-D305-F057-8E160ECD945F}"/>
              </a:ext>
            </a:extLst>
          </p:cNvPr>
          <p:cNvSpPr/>
          <p:nvPr/>
        </p:nvSpPr>
        <p:spPr>
          <a:xfrm>
            <a:off x="64135" y="2343306"/>
            <a:ext cx="351702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4" name="Rectangle 33">
            <a:extLst>
              <a:ext uri="{FF2B5EF4-FFF2-40B4-BE49-F238E27FC236}">
                <a16:creationId xmlns:a16="http://schemas.microsoft.com/office/drawing/2014/main" id="{76EEC114-1712-FBD7-9362-A0C43AE8F69E}"/>
              </a:ext>
            </a:extLst>
          </p:cNvPr>
          <p:cNvSpPr/>
          <p:nvPr/>
        </p:nvSpPr>
        <p:spPr>
          <a:xfrm>
            <a:off x="133635" y="2366978"/>
            <a:ext cx="336737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5" name="Rectangle 9">
            <a:extLst>
              <a:ext uri="{FF2B5EF4-FFF2-40B4-BE49-F238E27FC236}">
                <a16:creationId xmlns:a16="http://schemas.microsoft.com/office/drawing/2014/main" id="{7C24DE94-1145-B661-3BC6-95C7CCA2AE26}"/>
              </a:ext>
            </a:extLst>
          </p:cNvPr>
          <p:cNvSpPr/>
          <p:nvPr/>
        </p:nvSpPr>
        <p:spPr>
          <a:xfrm>
            <a:off x="71155" y="2800582"/>
            <a:ext cx="351000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6" name="Rectangle 33">
            <a:extLst>
              <a:ext uri="{FF2B5EF4-FFF2-40B4-BE49-F238E27FC236}">
                <a16:creationId xmlns:a16="http://schemas.microsoft.com/office/drawing/2014/main" id="{C7B4BCF6-F1F8-66F7-E342-E0DB3DCA212A}"/>
              </a:ext>
            </a:extLst>
          </p:cNvPr>
          <p:cNvSpPr/>
          <p:nvPr/>
        </p:nvSpPr>
        <p:spPr>
          <a:xfrm>
            <a:off x="140655" y="2824254"/>
            <a:ext cx="336035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7" name="Rectangle 9">
            <a:extLst>
              <a:ext uri="{FF2B5EF4-FFF2-40B4-BE49-F238E27FC236}">
                <a16:creationId xmlns:a16="http://schemas.microsoft.com/office/drawing/2014/main" id="{B6DD9B34-461E-B413-6247-EA2D7B41B78C}"/>
              </a:ext>
            </a:extLst>
          </p:cNvPr>
          <p:cNvSpPr/>
          <p:nvPr/>
        </p:nvSpPr>
        <p:spPr>
          <a:xfrm>
            <a:off x="71155" y="3265425"/>
            <a:ext cx="351000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8" name="Rectangle 33">
            <a:extLst>
              <a:ext uri="{FF2B5EF4-FFF2-40B4-BE49-F238E27FC236}">
                <a16:creationId xmlns:a16="http://schemas.microsoft.com/office/drawing/2014/main" id="{7649C075-EAFA-FF4F-2484-22FE63AB3F28}"/>
              </a:ext>
            </a:extLst>
          </p:cNvPr>
          <p:cNvSpPr/>
          <p:nvPr/>
        </p:nvSpPr>
        <p:spPr>
          <a:xfrm>
            <a:off x="140654" y="3289097"/>
            <a:ext cx="3360353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TextBox 14">
            <a:extLst>
              <a:ext uri="{FF2B5EF4-FFF2-40B4-BE49-F238E27FC236}">
                <a16:creationId xmlns:a16="http://schemas.microsoft.com/office/drawing/2014/main" id="{4C1473CC-251A-37D5-A7E8-AC64AB6B1951}"/>
              </a:ext>
            </a:extLst>
          </p:cNvPr>
          <p:cNvSpPr txBox="1"/>
          <p:nvPr/>
        </p:nvSpPr>
        <p:spPr>
          <a:xfrm>
            <a:off x="700829" y="2329554"/>
            <a:ext cx="2296123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จำนวนประชากร</a:t>
            </a:r>
            <a:r>
              <a:rPr lang="en-US" sz="1500" dirty="0">
                <a:latin typeface="TH SarabunIT๙" pitchFamily="34" charset="-34"/>
                <a:cs typeface="TH SarabunIT๙" pitchFamily="34" charset="-34"/>
              </a:rPr>
              <a:t> 338</a:t>
            </a:r>
            <a:r>
              <a:rPr lang="th-TH" sz="15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,168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 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ครัวเรือน</a:t>
            </a:r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233350-6331-BF31-DA57-4D1639FAE4C4}"/>
              </a:ext>
            </a:extLst>
          </p:cNvPr>
          <p:cNvSpPr txBox="1"/>
          <p:nvPr/>
        </p:nvSpPr>
        <p:spPr>
          <a:xfrm>
            <a:off x="721520" y="2792760"/>
            <a:ext cx="2275432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จำนวนเกษตรกร </a:t>
            </a:r>
            <a:r>
              <a:rPr lang="en-US" sz="1500" dirty="0">
                <a:latin typeface="TH SarabunIT๙" pitchFamily="34" charset="-34"/>
                <a:cs typeface="TH SarabunIT๙" pitchFamily="34" charset="-34"/>
              </a:rPr>
              <a:t>48</a:t>
            </a:r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,</a:t>
            </a:r>
            <a:r>
              <a:rPr lang="en-US" sz="1500" dirty="0">
                <a:latin typeface="TH SarabunIT๙" pitchFamily="34" charset="-34"/>
                <a:cs typeface="TH SarabunIT๙" pitchFamily="34" charset="-34"/>
              </a:rPr>
              <a:t>219</a:t>
            </a:r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 ครัวเรือน</a:t>
            </a:r>
          </a:p>
        </p:txBody>
      </p:sp>
      <p:sp>
        <p:nvSpPr>
          <p:cNvPr id="30" name="TextBox 14">
            <a:extLst>
              <a:ext uri="{FF2B5EF4-FFF2-40B4-BE49-F238E27FC236}">
                <a16:creationId xmlns:a16="http://schemas.microsoft.com/office/drawing/2014/main" id="{9E66F450-D05B-6DF5-C374-FEE03A08751A}"/>
              </a:ext>
            </a:extLst>
          </p:cNvPr>
          <p:cNvSpPr txBox="1"/>
          <p:nvPr/>
        </p:nvSpPr>
        <p:spPr>
          <a:xfrm>
            <a:off x="767374" y="3296816"/>
            <a:ext cx="2750312" cy="29238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ปริมาณน้ำภาพรวมจังหวัดปัจจุบัน </a:t>
            </a:r>
            <a:r>
              <a:rPr lang="th-TH" sz="1200" spc="-30" dirty="0"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115.294</a:t>
            </a:r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 ล้าน ลบ.ม.</a:t>
            </a:r>
          </a:p>
        </p:txBody>
      </p:sp>
      <p:pic>
        <p:nvPicPr>
          <p:cNvPr id="32" name="รูปภาพ 31">
            <a:extLst>
              <a:ext uri="{FF2B5EF4-FFF2-40B4-BE49-F238E27FC236}">
                <a16:creationId xmlns:a16="http://schemas.microsoft.com/office/drawing/2014/main" id="{7BE7877F-0B8F-4FC5-03F3-C9101631AF4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32" y="2022096"/>
            <a:ext cx="533031" cy="753595"/>
          </a:xfrm>
          <a:prstGeom prst="rect">
            <a:avLst/>
          </a:prstGeom>
        </p:spPr>
      </p:pic>
      <p:pic>
        <p:nvPicPr>
          <p:cNvPr id="37" name="รูปภาพ 36">
            <a:extLst>
              <a:ext uri="{FF2B5EF4-FFF2-40B4-BE49-F238E27FC236}">
                <a16:creationId xmlns:a16="http://schemas.microsoft.com/office/drawing/2014/main" id="{93EFA5D8-2EE2-715F-7B6B-74A531DADF6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95" y="2785750"/>
            <a:ext cx="371240" cy="371240"/>
          </a:xfrm>
          <a:prstGeom prst="rect">
            <a:avLst/>
          </a:prstGeom>
        </p:spPr>
      </p:pic>
      <p:pic>
        <p:nvPicPr>
          <p:cNvPr id="39" name="รูปภาพ 38">
            <a:extLst>
              <a:ext uri="{FF2B5EF4-FFF2-40B4-BE49-F238E27FC236}">
                <a16:creationId xmlns:a16="http://schemas.microsoft.com/office/drawing/2014/main" id="{DD6734CB-2533-58C6-07E1-46C4BC6AE3C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05" y="2799910"/>
            <a:ext cx="371240" cy="371240"/>
          </a:xfrm>
          <a:prstGeom prst="rect">
            <a:avLst/>
          </a:prstGeom>
        </p:spPr>
      </p:pic>
      <p:pic>
        <p:nvPicPr>
          <p:cNvPr id="44" name="รูปภาพ 43">
            <a:extLst>
              <a:ext uri="{FF2B5EF4-FFF2-40B4-BE49-F238E27FC236}">
                <a16:creationId xmlns:a16="http://schemas.microsoft.com/office/drawing/2014/main" id="{6BFA0865-E9BA-352A-CAFC-67ADDAF8F051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85" t="12650" r="28730" b="28969"/>
          <a:stretch/>
        </p:blipFill>
        <p:spPr>
          <a:xfrm>
            <a:off x="251912" y="3192383"/>
            <a:ext cx="339689" cy="409859"/>
          </a:xfrm>
          <a:prstGeom prst="rect">
            <a:avLst/>
          </a:prstGeom>
        </p:spPr>
      </p:pic>
      <p:pic>
        <p:nvPicPr>
          <p:cNvPr id="48" name="รูปภาพ 47">
            <a:extLst>
              <a:ext uri="{FF2B5EF4-FFF2-40B4-BE49-F238E27FC236}">
                <a16:creationId xmlns:a16="http://schemas.microsoft.com/office/drawing/2014/main" id="{1F1F4541-2A98-92F7-C06F-2FFAD6924F5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0" y="1917757"/>
            <a:ext cx="442658" cy="316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544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เฉลียง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13351</TotalTime>
  <Words>621</Words>
  <Application>Microsoft Office PowerPoint</Application>
  <PresentationFormat>กระดาษ A4 (210x297 มม.)</PresentationFormat>
  <Paragraphs>66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7" baseType="lpstr">
      <vt:lpstr>Arial</vt:lpstr>
      <vt:lpstr>Calibri</vt:lpstr>
      <vt:lpstr>TH Chakra Petch</vt:lpstr>
      <vt:lpstr>TH SarabunIT๙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CHACHOENGSAO PROVINCIAL AGRICULTURE AND COOPERATIVES OFFICE</cp:lastModifiedBy>
  <cp:revision>503</cp:revision>
  <cp:lastPrinted>2024-05-03T04:41:13Z</cp:lastPrinted>
  <dcterms:created xsi:type="dcterms:W3CDTF">2019-07-31T14:04:36Z</dcterms:created>
  <dcterms:modified xsi:type="dcterms:W3CDTF">2024-09-25T03:18:29Z</dcterms:modified>
</cp:coreProperties>
</file>