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"/>
  </p:notesMasterIdLst>
  <p:sldIdLst>
    <p:sldId id="256" r:id="rId2"/>
  </p:sldIdLst>
  <p:sldSz cx="6858000" cy="9906000" type="A4"/>
  <p:notesSz cx="6884988" cy="1001871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2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528C"/>
    <a:srgbClr val="01010B"/>
    <a:srgbClr val="003300"/>
    <a:srgbClr val="336600"/>
    <a:srgbClr val="C3D8C0"/>
    <a:srgbClr val="99CCFF"/>
    <a:srgbClr val="663300"/>
    <a:srgbClr val="FF9999"/>
    <a:srgbClr val="996633"/>
    <a:srgbClr val="6666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889" autoAdjust="0"/>
    <p:restoredTop sz="94333" autoAdjust="0"/>
  </p:normalViewPr>
  <p:slideViewPr>
    <p:cSldViewPr showGuides="1">
      <p:cViewPr varScale="1">
        <p:scale>
          <a:sx n="78" d="100"/>
          <a:sy n="78" d="100"/>
        </p:scale>
        <p:origin x="3576" y="102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 algn="ctr">
              <a:defRPr lang="th-TH" sz="2128" b="1" i="0" u="none" strike="noStrike" kern="1200" baseline="0">
                <a:solidFill>
                  <a:srgbClr val="FFFF00"/>
                </a:solidFill>
                <a:latin typeface="TH SarabunIT๙" pitchFamily="34" charset="-34"/>
                <a:ea typeface="+mn-ea"/>
                <a:cs typeface="TH SarabunIT๙" pitchFamily="34" charset="-34"/>
              </a:defRPr>
            </a:pPr>
            <a:r>
              <a:rPr lang="th-TH" sz="1400" dirty="0">
                <a:solidFill>
                  <a:srgbClr val="FFFF00"/>
                </a:solidFill>
                <a:latin typeface="TH SarabunIT๙" pitchFamily="34" charset="-34"/>
                <a:cs typeface="TH SarabunIT๙" pitchFamily="34" charset="-34"/>
              </a:rPr>
              <a:t>พื้นที่เกษตรกรรม </a:t>
            </a:r>
          </a:p>
          <a:p>
            <a:pPr algn="ctr">
              <a:defRPr lang="th-TH" sz="2128" b="1" i="0" u="none" strike="noStrike" kern="1200" baseline="0">
                <a:solidFill>
                  <a:srgbClr val="FFFF00"/>
                </a:solidFill>
                <a:latin typeface="TH SarabunIT๙" pitchFamily="34" charset="-34"/>
                <a:ea typeface="+mn-ea"/>
                <a:cs typeface="TH SarabunIT๙" pitchFamily="34" charset="-34"/>
              </a:defRPr>
            </a:pPr>
            <a:r>
              <a:rPr lang="th-TH" sz="1400" dirty="0">
                <a:solidFill>
                  <a:srgbClr val="FFFF00"/>
                </a:solidFill>
                <a:latin typeface="TH SarabunIT๙" pitchFamily="34" charset="-34"/>
                <a:cs typeface="TH SarabunIT๙" pitchFamily="34" charset="-34"/>
              </a:rPr>
              <a:t>(ไร่)</a:t>
            </a:r>
          </a:p>
        </c:rich>
      </c:tx>
      <c:layout>
        <c:manualLayout>
          <c:xMode val="edge"/>
          <c:yMode val="edge"/>
          <c:x val="0.28807124109486343"/>
          <c:y val="0.41981123863492936"/>
        </c:manualLayout>
      </c:layout>
      <c:overlay val="0"/>
      <c:spPr>
        <a:noFill/>
        <a:ln>
          <a:noFill/>
        </a:ln>
        <a:effectLst/>
      </c:spPr>
    </c:title>
    <c:autoTitleDeleted val="0"/>
    <c:plotArea>
      <c:layout>
        <c:manualLayout>
          <c:layoutTarget val="inner"/>
          <c:xMode val="edge"/>
          <c:yMode val="edge"/>
          <c:x val="0.27492875890513685"/>
          <c:y val="0.24621428571428589"/>
          <c:w val="0.38347619047619058"/>
          <c:h val="0.57521428571428557"/>
        </c:manualLayout>
      </c:layout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พื้นที่เกษตรกรรม (ไร่)</c:v>
                </c:pt>
              </c:strCache>
            </c:strRef>
          </c:tx>
          <c:dPt>
            <c:idx val="0"/>
            <c:bubble3D val="0"/>
            <c:spPr>
              <a:gradFill rotWithShape="1">
                <a:gsLst>
                  <a:gs pos="0">
                    <a:schemeClr val="accent1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962E-4C3A-8264-4958DD00A1DB}"/>
              </c:ext>
            </c:extLst>
          </c:dPt>
          <c:dPt>
            <c:idx val="1"/>
            <c:bubble3D val="0"/>
            <c:spPr>
              <a:gradFill rotWithShape="1">
                <a:gsLst>
                  <a:gs pos="0">
                    <a:schemeClr val="accent3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3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3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962E-4C3A-8264-4958DD00A1DB}"/>
              </c:ext>
            </c:extLst>
          </c:dPt>
          <c:dPt>
            <c:idx val="2"/>
            <c:bubble3D val="0"/>
            <c:spPr>
              <a:gradFill rotWithShape="1">
                <a:gsLst>
                  <a:gs pos="0">
                    <a:schemeClr val="accent4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4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4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962E-4C3A-8264-4958DD00A1DB}"/>
              </c:ext>
            </c:extLst>
          </c:dPt>
          <c:dPt>
            <c:idx val="3"/>
            <c:bubble3D val="0"/>
            <c:spPr>
              <a:gradFill rotWithShape="1">
                <a:gsLst>
                  <a:gs pos="0">
                    <a:schemeClr val="accent5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5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5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7-962E-4C3A-8264-4958DD00A1DB}"/>
              </c:ext>
            </c:extLst>
          </c:dPt>
          <c:dPt>
            <c:idx val="4"/>
            <c:bubble3D val="0"/>
            <c:spPr>
              <a:gradFill rotWithShape="1">
                <a:gsLst>
                  <a:gs pos="0">
                    <a:schemeClr val="accent6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6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6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C-D1F3-4CA6-BC92-1396EBD856DB}"/>
              </c:ext>
            </c:extLst>
          </c:dPt>
          <c:dPt>
            <c:idx val="5"/>
            <c:bubble3D val="0"/>
            <c:spPr>
              <a:gradFill rotWithShape="1">
                <a:gsLst>
                  <a:gs pos="0">
                    <a:schemeClr val="accent1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B-D1F3-4CA6-BC92-1396EBD856DB}"/>
              </c:ext>
            </c:extLst>
          </c:dPt>
          <c:dPt>
            <c:idx val="6"/>
            <c:bubble3D val="0"/>
            <c:spPr>
              <a:gradFill rotWithShape="1">
                <a:gsLst>
                  <a:gs pos="0">
                    <a:schemeClr val="accent2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A-D1F3-4CA6-BC92-1396EBD856DB}"/>
              </c:ext>
            </c:extLst>
          </c:dPt>
          <c:dPt>
            <c:idx val="7"/>
            <c:bubble3D val="0"/>
            <c:spPr>
              <a:gradFill rotWithShape="1">
                <a:gsLst>
                  <a:gs pos="0">
                    <a:schemeClr val="accent3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3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3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9-D1F3-4CA6-BC92-1396EBD856DB}"/>
              </c:ext>
            </c:extLst>
          </c:dPt>
          <c:dLbls>
            <c:dLbl>
              <c:idx val="0"/>
              <c:layout>
                <c:manualLayout>
                  <c:x val="8.9793400824896993E-2"/>
                  <c:y val="-7.0193048428584481E-2"/>
                </c:manualLayout>
              </c:layout>
              <c:numFmt formatCode="#,##0.00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lang="th-TH" sz="900" b="1" i="0" u="none" strike="noStrike" kern="1200" baseline="0">
                      <a:solidFill>
                        <a:schemeClr val="accent6">
                          <a:lumMod val="50000"/>
                        </a:schemeClr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en-US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2961687289088864"/>
                      <c:h val="0.23327283568577784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962E-4C3A-8264-4958DD00A1DB}"/>
                </c:ext>
              </c:extLst>
            </c:dLbl>
            <c:dLbl>
              <c:idx val="1"/>
              <c:layout>
                <c:manualLayout>
                  <c:x val="0.26180101574993581"/>
                  <c:y val="-0.17964265040629188"/>
                </c:manualLayout>
              </c:layout>
              <c:numFmt formatCode="#,##0.00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lang="th-TH" sz="900" b="1" i="0" u="none" strike="noStrike" kern="1200" baseline="0">
                      <a:solidFill>
                        <a:schemeClr val="accent6">
                          <a:lumMod val="50000"/>
                        </a:schemeClr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en-US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separator>; </c:separator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</c15:spPr>
                  <c15:layout>
                    <c:manualLayout>
                      <c:w val="0.28514285714285709"/>
                      <c:h val="0.18586161271930396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3-962E-4C3A-8264-4958DD00A1DB}"/>
                </c:ext>
              </c:extLst>
            </c:dLbl>
            <c:dLbl>
              <c:idx val="2"/>
              <c:layout>
                <c:manualLayout>
                  <c:x val="0.43436339400711288"/>
                  <c:y val="-7.2548213143222767E-2"/>
                </c:manualLayout>
              </c:layout>
              <c:numFmt formatCode="#,##0.00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lang="th-TH" sz="900" b="1" i="0" u="none" strike="noStrike" kern="1200" baseline="0">
                      <a:solidFill>
                        <a:schemeClr val="accent6">
                          <a:lumMod val="50000"/>
                        </a:schemeClr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en-US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31632695913010872"/>
                      <c:h val="0.14527160832343175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5-962E-4C3A-8264-4958DD00A1DB}"/>
                </c:ext>
              </c:extLst>
            </c:dLbl>
            <c:dLbl>
              <c:idx val="3"/>
              <c:layout>
                <c:manualLayout>
                  <c:x val="-0.11000000000000003"/>
                  <c:y val="-8.2912243592254548E-2"/>
                </c:manualLayout>
              </c:layout>
              <c:numFmt formatCode="#,##0.00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lang="th-TH" sz="900" b="1" i="0" u="none" strike="noStrike" kern="1200" baseline="0">
                      <a:solidFill>
                        <a:schemeClr val="accent6">
                          <a:lumMod val="50000"/>
                        </a:schemeClr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en-US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separator>; </c:separator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</c15:spPr>
                </c:ext>
                <c:ext xmlns:c16="http://schemas.microsoft.com/office/drawing/2014/chart" uri="{C3380CC4-5D6E-409C-BE32-E72D297353CC}">
                  <c16:uniqueId val="{00000007-962E-4C3A-8264-4958DD00A1DB}"/>
                </c:ext>
              </c:extLst>
            </c:dLbl>
            <c:dLbl>
              <c:idx val="4"/>
              <c:layout>
                <c:manualLayout>
                  <c:x val="-3.676730142188471E-2"/>
                  <c:y val="4.3310878176251122E-2"/>
                </c:manualLayout>
              </c:layout>
              <c:numFmt formatCode="#,##0.00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lang="th-TH" sz="900" b="1" i="0" u="none" strike="noStrike" kern="1200" baseline="0">
                      <a:solidFill>
                        <a:schemeClr val="accent6">
                          <a:lumMod val="50000"/>
                        </a:schemeClr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en-US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separator>; </c:separator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</c15:spPr>
                  <c15:layout>
                    <c:manualLayout>
                      <c:w val="0.22138103270178741"/>
                      <c:h val="0.2832603286080199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C-D1F3-4CA6-BC92-1396EBD856DB}"/>
                </c:ext>
              </c:extLst>
            </c:dLbl>
            <c:dLbl>
              <c:idx val="5"/>
              <c:layout>
                <c:manualLayout>
                  <c:x val="-2.0894345619126474E-2"/>
                  <c:y val="-0.20728060898063641"/>
                </c:manualLayout>
              </c:layout>
              <c:numFmt formatCode="#,##0.00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lang="th-TH" sz="900" b="1" i="0" u="none" strike="noStrike" kern="1200" baseline="0">
                      <a:solidFill>
                        <a:schemeClr val="accent6">
                          <a:lumMod val="50000"/>
                        </a:schemeClr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en-US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separator>; </c:separator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</c15:spPr>
                  <c15:layout>
                    <c:manualLayout>
                      <c:w val="0.20305860105388404"/>
                      <c:h val="0.22887086091328399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B-D1F3-4CA6-BC92-1396EBD856DB}"/>
                </c:ext>
              </c:extLst>
            </c:dLbl>
            <c:dLbl>
              <c:idx val="6"/>
              <c:layout>
                <c:manualLayout>
                  <c:x val="5.5395086031322094E-4"/>
                  <c:y val="-0.3475440614374013"/>
                </c:manualLayout>
              </c:layout>
              <c:numFmt formatCode="#,##0.00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lang="th-TH" sz="900" b="1" i="0" u="none" strike="noStrike" kern="1200" baseline="0">
                      <a:solidFill>
                        <a:schemeClr val="accent6">
                          <a:lumMod val="50000"/>
                        </a:schemeClr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en-US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25812927404908537"/>
                      <c:h val="0.2141833592305156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A-D1F3-4CA6-BC92-1396EBD856DB}"/>
                </c:ext>
              </c:extLst>
            </c:dLbl>
            <c:dLbl>
              <c:idx val="7"/>
              <c:layout>
                <c:manualLayout>
                  <c:x val="0.30888620172478493"/>
                  <c:y val="-0.12645830885137177"/>
                </c:manualLayout>
              </c:layout>
              <c:numFmt formatCode="#,##0.00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lang="th-TH" sz="900" b="1" i="0" u="none" strike="noStrike" kern="1200" baseline="0">
                      <a:solidFill>
                        <a:schemeClr val="accent6">
                          <a:lumMod val="50000"/>
                        </a:schemeClr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en-US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32847619047619042"/>
                      <c:h val="0.10883211249951034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9-D1F3-4CA6-BC92-1396EBD856DB}"/>
                </c:ext>
              </c:extLst>
            </c:dLbl>
            <c:dLbl>
              <c:idx val="8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D1F3-4CA6-BC92-1396EBD856DB}"/>
                </c:ext>
              </c:extLst>
            </c:dLbl>
            <c:numFmt formatCode="#,##0.0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th-TH" sz="900" b="1" i="0" u="none" strike="noStrike" kern="1200" baseline="0">
                    <a:solidFill>
                      <a:schemeClr val="accent6">
                        <a:lumMod val="50000"/>
                      </a:schemeClr>
                    </a:solidFill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defRPr>
                </a:pPr>
                <a:endParaRPr lang="en-US"/>
              </a:p>
            </c:txPr>
            <c:dLblPos val="ctr"/>
            <c:showLegendKey val="0"/>
            <c:showVal val="1"/>
            <c:showCatName val="1"/>
            <c:showSerName val="0"/>
            <c:showPercent val="0"/>
            <c:showBubbleSize val="0"/>
            <c:separator>; </c:separator>
            <c:showLeaderLines val="1"/>
            <c:leaderLines>
              <c:spPr>
                <a:ln w="9525">
                  <a:solidFill>
                    <a:schemeClr val="tx1"/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Sheet1!$A$2:$A$10</c:f>
              <c:strCache>
                <c:ptCount val="8"/>
                <c:pt idx="0">
                  <c:v>นาข้าว</c:v>
                </c:pt>
                <c:pt idx="1">
                  <c:v>พืชไร่</c:v>
                </c:pt>
                <c:pt idx="2">
                  <c:v>ไม้ผล</c:v>
                </c:pt>
                <c:pt idx="3">
                  <c:v>ไม้ยืนต้น</c:v>
                </c:pt>
                <c:pt idx="4">
                  <c:v>พืชสวน</c:v>
                </c:pt>
                <c:pt idx="5">
                  <c:v>ประมง</c:v>
                </c:pt>
                <c:pt idx="6">
                  <c:v>ปศุสัตว์</c:v>
                </c:pt>
                <c:pt idx="7">
                  <c:v>อื่นๆ</c:v>
                </c:pt>
              </c:strCache>
            </c:strRef>
          </c:cat>
          <c:val>
            <c:numRef>
              <c:f>Sheet1!$B$2:$B$10</c:f>
              <c:numCache>
                <c:formatCode>#,##0</c:formatCode>
                <c:ptCount val="9"/>
                <c:pt idx="0">
                  <c:v>721818</c:v>
                </c:pt>
                <c:pt idx="1">
                  <c:v>274401</c:v>
                </c:pt>
                <c:pt idx="2">
                  <c:v>84754</c:v>
                </c:pt>
                <c:pt idx="3" formatCode="_(* #,##0_);_(* \(#,##0\);_(* &quot;-&quot;??_);_(@_)">
                  <c:v>837818</c:v>
                </c:pt>
                <c:pt idx="4" formatCode="_(* #,##0_);_(* \(#,##0\);_(* &quot;-&quot;??_);_(@_)">
                  <c:v>5411</c:v>
                </c:pt>
                <c:pt idx="5">
                  <c:v>372319</c:v>
                </c:pt>
                <c:pt idx="6" formatCode="_(* #,##0_);_(* \(#,##0\);_(* &quot;-&quot;??_);_(@_)">
                  <c:v>19888</c:v>
                </c:pt>
                <c:pt idx="7" formatCode="_(* #,##0_);_(* \(#,##0\);_(* &quot;-&quot;??_);_(@_)">
                  <c:v>504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962E-4C3A-8264-4958DD00A1DB}"/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 algn="ctr">
              <a:defRPr lang="th-TH" sz="1400" b="1" i="0" u="none" strike="noStrike" kern="1200" baseline="0">
                <a:solidFill>
                  <a:schemeClr val="accent6">
                    <a:lumMod val="75000"/>
                  </a:schemeClr>
                </a:solidFill>
                <a:latin typeface="TH SarabunIT๙" pitchFamily="34" charset="-34"/>
                <a:ea typeface="+mn-ea"/>
                <a:cs typeface="TH SarabunIT๙" pitchFamily="34" charset="-34"/>
              </a:defRPr>
            </a:pPr>
            <a:r>
              <a:rPr lang="th-TH" sz="1400" dirty="0">
                <a:solidFill>
                  <a:schemeClr val="accent6">
                    <a:lumMod val="75000"/>
                  </a:schemeClr>
                </a:solidFill>
                <a:latin typeface="TH SarabunIT๙" pitchFamily="34" charset="-34"/>
                <a:cs typeface="TH SarabunIT๙" pitchFamily="34" charset="-34"/>
              </a:rPr>
              <a:t>สัตว์เศรษฐกิจ</a:t>
            </a:r>
          </a:p>
          <a:p>
            <a:pPr algn="ctr">
              <a:defRPr lang="th-TH" sz="1400">
                <a:solidFill>
                  <a:schemeClr val="accent6">
                    <a:lumMod val="75000"/>
                  </a:schemeClr>
                </a:solidFill>
                <a:latin typeface="TH SarabunIT๙" pitchFamily="34" charset="-34"/>
                <a:cs typeface="TH SarabunIT๙" pitchFamily="34" charset="-34"/>
              </a:defRPr>
            </a:pPr>
            <a:r>
              <a:rPr lang="th-TH" sz="1400" dirty="0">
                <a:solidFill>
                  <a:schemeClr val="accent6">
                    <a:lumMod val="75000"/>
                  </a:schemeClr>
                </a:solidFill>
                <a:latin typeface="TH SarabunIT๙" pitchFamily="34" charset="-34"/>
                <a:cs typeface="TH SarabunIT๙" pitchFamily="34" charset="-34"/>
              </a:rPr>
              <a:t>(ตัน)</a:t>
            </a:r>
          </a:p>
        </c:rich>
      </c:tx>
      <c:layout>
        <c:manualLayout>
          <c:xMode val="edge"/>
          <c:yMode val="edge"/>
          <c:x val="0.37645364919761637"/>
          <c:y val="0.43854225451467271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 algn="ctr">
            <a:defRPr lang="th-TH" sz="1400" b="1" i="0" u="none" strike="noStrike" kern="1200" baseline="0">
              <a:solidFill>
                <a:schemeClr val="accent6">
                  <a:lumMod val="75000"/>
                </a:schemeClr>
              </a:solidFill>
              <a:latin typeface="TH SarabunIT๙" pitchFamily="34" charset="-34"/>
              <a:ea typeface="+mn-ea"/>
              <a:cs typeface="TH SarabunIT๙" pitchFamily="34" charset="-34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0.3568517217659225"/>
          <c:y val="0.29590824584426978"/>
          <c:w val="0.37673665791776051"/>
          <c:h val="0.47092082239720068"/>
        </c:manualLayout>
      </c:layout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สัตว์เศรษฐกิจ (ตัน)</c:v>
                </c:pt>
              </c:strCache>
            </c:strRef>
          </c:tx>
          <c:dPt>
            <c:idx val="0"/>
            <c:bubble3D val="0"/>
            <c:spPr>
              <a:gradFill rotWithShape="1">
                <a:gsLst>
                  <a:gs pos="0">
                    <a:schemeClr val="accent1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34DD-47F2-96DB-9FE67029C169}"/>
              </c:ext>
            </c:extLst>
          </c:dPt>
          <c:dPt>
            <c:idx val="1"/>
            <c:bubble3D val="0"/>
            <c:spPr>
              <a:gradFill rotWithShape="1">
                <a:gsLst>
                  <a:gs pos="0">
                    <a:schemeClr val="accent3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3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3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34DD-47F2-96DB-9FE67029C169}"/>
              </c:ext>
            </c:extLst>
          </c:dPt>
          <c:dPt>
            <c:idx val="2"/>
            <c:bubble3D val="0"/>
            <c:spPr>
              <a:gradFill rotWithShape="1">
                <a:gsLst>
                  <a:gs pos="0">
                    <a:schemeClr val="accent5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5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5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34DD-47F2-96DB-9FE67029C169}"/>
              </c:ext>
            </c:extLst>
          </c:dPt>
          <c:dPt>
            <c:idx val="3"/>
            <c:bubble3D val="0"/>
            <c:spPr>
              <a:gradFill rotWithShape="1">
                <a:gsLst>
                  <a:gs pos="0">
                    <a:schemeClr val="accent1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7-34DD-47F2-96DB-9FE67029C169}"/>
              </c:ext>
            </c:extLst>
          </c:dPt>
          <c:dLbls>
            <c:dLbl>
              <c:idx val="0"/>
              <c:layout>
                <c:manualLayout>
                  <c:x val="0.26846720408948749"/>
                  <c:y val="0.12892147526335593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36077092803884392"/>
                      <c:h val="0.25270821576373215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34DD-47F2-96DB-9FE67029C169}"/>
                </c:ext>
              </c:extLst>
            </c:dLbl>
            <c:dLbl>
              <c:idx val="1"/>
              <c:layout>
                <c:manualLayout>
                  <c:x val="-0.25106254585149185"/>
                  <c:y val="-0.16014243557185853"/>
                </c:manualLayout>
              </c:layout>
              <c:numFmt formatCode="#,##0.00" sourceLinked="0"/>
              <c:spPr>
                <a:solidFill>
                  <a:srgbClr val="336600">
                    <a:alpha val="0"/>
                  </a:srgbClr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lang="th-TH" sz="800" b="1" i="0" u="none" strike="noStrike" kern="1200" baseline="0">
                      <a:solidFill>
                        <a:schemeClr val="accent6">
                          <a:lumMod val="50000"/>
                        </a:schemeClr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en-US"/>
                </a:p>
              </c:txPr>
              <c:showLegendKey val="0"/>
              <c:showVal val="1"/>
              <c:showCatName val="1"/>
              <c:showSerName val="0"/>
              <c:showPercent val="0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29374015748031496"/>
                      <c:h val="0.26749999999999996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3-34DD-47F2-96DB-9FE67029C169}"/>
                </c:ext>
              </c:extLst>
            </c:dLbl>
            <c:dLbl>
              <c:idx val="2"/>
              <c:layout>
                <c:manualLayout>
                  <c:x val="0.28729696331787669"/>
                  <c:y val="0.11512092033483823"/>
                </c:manualLayout>
              </c:layout>
              <c:numFmt formatCode="#,##0.00" sourceLinked="0"/>
              <c:spPr>
                <a:solidFill>
                  <a:srgbClr val="336600">
                    <a:alpha val="0"/>
                  </a:srgbClr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lang="th-TH" sz="800" b="1" i="0" u="none" strike="noStrike" kern="1200" baseline="0">
                      <a:solidFill>
                        <a:schemeClr val="accent6">
                          <a:lumMod val="50000"/>
                        </a:schemeClr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en-US"/>
                </a:p>
              </c:txPr>
              <c:showLegendKey val="0"/>
              <c:showVal val="1"/>
              <c:showCatName val="1"/>
              <c:showSerName val="0"/>
              <c:showPercent val="0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21786132983377074"/>
                      <c:h val="0.25965277777777779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5-34DD-47F2-96DB-9FE67029C169}"/>
                </c:ext>
              </c:extLst>
            </c:dLbl>
            <c:dLbl>
              <c:idx val="3"/>
              <c:layout>
                <c:manualLayout>
                  <c:x val="0.23805908601065753"/>
                  <c:y val="-0.21147655662151987"/>
                </c:manualLayout>
              </c:layout>
              <c:numFmt formatCode="#,##0.00" sourceLinked="0"/>
              <c:spPr>
                <a:solidFill>
                  <a:srgbClr val="336600">
                    <a:alpha val="0"/>
                  </a:srgbClr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lang="th-TH" sz="800" b="1" i="0" u="none" strike="noStrike" kern="1200" baseline="0">
                      <a:solidFill>
                        <a:schemeClr val="accent6">
                          <a:lumMod val="50000"/>
                        </a:schemeClr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en-US"/>
                </a:p>
              </c:txPr>
              <c:showLegendKey val="0"/>
              <c:showVal val="1"/>
              <c:showCatName val="1"/>
              <c:showSerName val="0"/>
              <c:showPercent val="0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29177777777777775"/>
                      <c:h val="0.21576388888888887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7-34DD-47F2-96DB-9FE67029C169}"/>
                </c:ext>
              </c:extLst>
            </c:dLbl>
            <c:numFmt formatCode="#,##0.00" sourceLinked="0"/>
            <c:spPr>
              <a:solidFill>
                <a:srgbClr val="336600">
                  <a:alpha val="0"/>
                </a:srgbClr>
              </a:solidFill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th-TH" sz="800" b="1" i="0" u="none" strike="noStrike" kern="1200" baseline="0">
                    <a:solidFill>
                      <a:schemeClr val="accent6">
                        <a:lumMod val="50000"/>
                      </a:schemeClr>
                    </a:solidFill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defRPr>
                </a:pPr>
                <a:endParaRPr lang="en-US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eparator>; </c:separator>
            <c:showLeaderLines val="1"/>
            <c:leaderLines>
              <c:spPr>
                <a:ln w="9525">
                  <a:solidFill>
                    <a:schemeClr val="tx1"/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Sheet1!$A$2:$A$5</c:f>
              <c:strCache>
                <c:ptCount val="4"/>
                <c:pt idx="0">
                  <c:v>ไก่เนื้อ (ตัว)</c:v>
                </c:pt>
                <c:pt idx="1">
                  <c:v>สุกร (ตัว)</c:v>
                </c:pt>
                <c:pt idx="2">
                  <c:v>กุ้งขาวแวนนาไม </c:v>
                </c:pt>
                <c:pt idx="3">
                  <c:v>ปลานิล</c:v>
                </c:pt>
              </c:strCache>
            </c:strRef>
          </c:cat>
          <c:val>
            <c:numRef>
              <c:f>Sheet1!$B$2:$B$5</c:f>
              <c:numCache>
                <c:formatCode>#,##0</c:formatCode>
                <c:ptCount val="4"/>
                <c:pt idx="0">
                  <c:v>42756517</c:v>
                </c:pt>
                <c:pt idx="1">
                  <c:v>469993</c:v>
                </c:pt>
                <c:pt idx="2">
                  <c:v>20541</c:v>
                </c:pt>
                <c:pt idx="3">
                  <c:v>10480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6-34DD-47F2-96DB-9FE67029C169}"/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vert="horz"/>
          <a:lstStyle/>
          <a:p>
            <a:pPr algn="ctr">
              <a:defRPr sz="1400">
                <a:latin typeface="TH SarabunIT๙" panose="020B0500040200020003" pitchFamily="34" charset="-34"/>
                <a:cs typeface="TH SarabunIT๙" panose="020B0500040200020003" pitchFamily="34" charset="-34"/>
              </a:defRPr>
            </a:pPr>
            <a:r>
              <a:rPr lang="th-TH" sz="1400" dirty="0">
                <a:solidFill>
                  <a:srgbClr val="FFFF0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พืชเศรษฐกิจ</a:t>
            </a:r>
          </a:p>
          <a:p>
            <a:pPr algn="ctr">
              <a:defRPr sz="1400">
                <a:latin typeface="TH SarabunIT๙" panose="020B0500040200020003" pitchFamily="34" charset="-34"/>
                <a:cs typeface="TH SarabunIT๙" panose="020B0500040200020003" pitchFamily="34" charset="-34"/>
              </a:defRPr>
            </a:pPr>
            <a:r>
              <a:rPr lang="th-TH" sz="1400" dirty="0">
                <a:solidFill>
                  <a:srgbClr val="FFFF0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(ตัน)</a:t>
            </a:r>
          </a:p>
        </c:rich>
      </c:tx>
      <c:layout>
        <c:manualLayout>
          <c:xMode val="edge"/>
          <c:yMode val="edge"/>
          <c:x val="0.35113442581193577"/>
          <c:y val="0.41850780989792657"/>
        </c:manualLayout>
      </c:layout>
      <c:overlay val="0"/>
      <c:spPr>
        <a:noFill/>
        <a:ln>
          <a:noFill/>
        </a:ln>
        <a:effectLst/>
      </c:spPr>
    </c:title>
    <c:autoTitleDeleted val="0"/>
    <c:plotArea>
      <c:layout>
        <c:manualLayout>
          <c:layoutTarget val="inner"/>
          <c:xMode val="edge"/>
          <c:yMode val="edge"/>
          <c:x val="0.27492875890513685"/>
          <c:y val="0.24621428571428589"/>
          <c:w val="0.38347619047619058"/>
          <c:h val="0.57521428571428557"/>
        </c:manualLayout>
      </c:layout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พื้นเศรษฐกิจ (ตัน)</c:v>
                </c:pt>
              </c:strCache>
            </c:strRef>
          </c:tx>
          <c:dPt>
            <c:idx val="0"/>
            <c:bubble3D val="0"/>
            <c:spPr>
              <a:gradFill rotWithShape="1">
                <a:gsLst>
                  <a:gs pos="0">
                    <a:schemeClr val="accent1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295B-4DD8-BA68-55E9351DDF42}"/>
              </c:ext>
            </c:extLst>
          </c:dPt>
          <c:dPt>
            <c:idx val="1"/>
            <c:bubble3D val="0"/>
            <c:spPr>
              <a:gradFill rotWithShape="1">
                <a:gsLst>
                  <a:gs pos="0">
                    <a:schemeClr val="accent2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295B-4DD8-BA68-55E9351DDF42}"/>
              </c:ext>
            </c:extLst>
          </c:dPt>
          <c:dPt>
            <c:idx val="2"/>
            <c:bubble3D val="0"/>
            <c:spPr>
              <a:gradFill rotWithShape="1">
                <a:gsLst>
                  <a:gs pos="0">
                    <a:schemeClr val="accent3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3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3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295B-4DD8-BA68-55E9351DDF42}"/>
              </c:ext>
            </c:extLst>
          </c:dPt>
          <c:dPt>
            <c:idx val="3"/>
            <c:bubble3D val="0"/>
            <c:spPr>
              <a:gradFill rotWithShape="1">
                <a:gsLst>
                  <a:gs pos="0">
                    <a:schemeClr val="accent4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4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4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7-295B-4DD8-BA68-55E9351DDF42}"/>
              </c:ext>
            </c:extLst>
          </c:dPt>
          <c:dPt>
            <c:idx val="4"/>
            <c:bubble3D val="0"/>
            <c:spPr>
              <a:gradFill rotWithShape="1">
                <a:gsLst>
                  <a:gs pos="0">
                    <a:schemeClr val="accent5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5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5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9-295B-4DD8-BA68-55E9351DDF42}"/>
              </c:ext>
            </c:extLst>
          </c:dPt>
          <c:dPt>
            <c:idx val="5"/>
            <c:bubble3D val="0"/>
            <c:spPr>
              <a:gradFill rotWithShape="1">
                <a:gsLst>
                  <a:gs pos="0">
                    <a:schemeClr val="accent6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6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6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B-295B-4DD8-BA68-55E9351DDF42}"/>
              </c:ext>
            </c:extLst>
          </c:dPt>
          <c:dPt>
            <c:idx val="6"/>
            <c:bubble3D val="0"/>
            <c:spPr>
              <a:gradFill rotWithShape="1">
                <a:gsLst>
                  <a:gs pos="0">
                    <a:schemeClr val="accent1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D-295B-4DD8-BA68-55E9351DDF42}"/>
              </c:ext>
            </c:extLst>
          </c:dPt>
          <c:dPt>
            <c:idx val="7"/>
            <c:bubble3D val="0"/>
            <c:spPr>
              <a:gradFill rotWithShape="1">
                <a:gsLst>
                  <a:gs pos="0">
                    <a:schemeClr val="accent2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F-295B-4DD8-BA68-55E9351DDF42}"/>
              </c:ext>
            </c:extLst>
          </c:dPt>
          <c:dPt>
            <c:idx val="8"/>
            <c:bubble3D val="0"/>
            <c:spPr>
              <a:gradFill rotWithShape="1">
                <a:gsLst>
                  <a:gs pos="0">
                    <a:schemeClr val="accent3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3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3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11-295B-4DD8-BA68-55E9351DDF42}"/>
              </c:ext>
            </c:extLst>
          </c:dPt>
          <c:dLbls>
            <c:dLbl>
              <c:idx val="0"/>
              <c:layout>
                <c:manualLayout>
                  <c:x val="0.1363295414240725"/>
                  <c:y val="0.27840782172374773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2313112779126654"/>
                      <c:h val="0.16231025127298965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295B-4DD8-BA68-55E9351DDF42}"/>
                </c:ext>
              </c:extLst>
            </c:dLbl>
            <c:dLbl>
              <c:idx val="1"/>
              <c:layout>
                <c:manualLayout>
                  <c:x val="0.44576425742332326"/>
                  <c:y val="6.5520190447136015E-2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47900492185527355"/>
                      <c:h val="0.12842041879402905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3-295B-4DD8-BA68-55E9351DDF42}"/>
                </c:ext>
              </c:extLst>
            </c:dLbl>
            <c:dLbl>
              <c:idx val="2"/>
              <c:layout>
                <c:manualLayout>
                  <c:x val="8.1760035305259507E-3"/>
                  <c:y val="0.16536896847418919"/>
                </c:manualLayout>
              </c:layout>
              <c:numFmt formatCode="#,##0.00" sourceLinked="0"/>
              <c:spPr>
                <a:noFill/>
                <a:ln>
                  <a:noFill/>
                </a:ln>
                <a:effectLst/>
              </c:spPr>
              <c:txPr>
                <a:bodyPr rot="0" vert="horz"/>
                <a:lstStyle/>
                <a:p>
                  <a:pPr>
                    <a:defRPr sz="800" b="1">
                      <a:latin typeface="TH SarabunPSK" panose="020B0500040200020003" pitchFamily="34" charset="-34"/>
                      <a:cs typeface="TH SarabunPSK" panose="020B0500040200020003" pitchFamily="34" charset="-34"/>
                    </a:defRPr>
                  </a:pPr>
                  <a:endParaRPr lang="en-US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separator>; </c:separator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</c15:spPr>
                  <c15:layout>
                    <c:manualLayout>
                      <c:w val="0.35097004310233115"/>
                      <c:h val="0.12056224638041324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5-295B-4DD8-BA68-55E9351DDF42}"/>
                </c:ext>
              </c:extLst>
            </c:dLbl>
            <c:dLbl>
              <c:idx val="3"/>
              <c:layout>
                <c:manualLayout>
                  <c:x val="0"/>
                  <c:y val="2.3038070574443542E-2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38256336324062001"/>
                      <c:h val="0.14527192818584478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7-295B-4DD8-BA68-55E9351DDF42}"/>
                </c:ext>
              </c:extLst>
            </c:dLbl>
            <c:dLbl>
              <c:idx val="4"/>
              <c:layout>
                <c:manualLayout>
                  <c:x val="-6.3794004770060447E-2"/>
                  <c:y val="-0.11455878547103616"/>
                </c:manualLayout>
              </c:layout>
              <c:numFmt formatCode="#,##0.00" sourceLinked="0"/>
              <c:spPr>
                <a:noFill/>
                <a:ln>
                  <a:noFill/>
                </a:ln>
                <a:effectLst/>
              </c:spPr>
              <c:txPr>
                <a:bodyPr rot="0" vert="horz"/>
                <a:lstStyle/>
                <a:p>
                  <a:pPr>
                    <a:defRPr sz="800" b="1">
                      <a:latin typeface="TH SarabunPSK" panose="020B0500040200020003" pitchFamily="34" charset="-34"/>
                      <a:cs typeface="TH SarabunPSK" panose="020B0500040200020003" pitchFamily="34" charset="-34"/>
                    </a:defRPr>
                  </a:pPr>
                  <a:endParaRPr lang="en-US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separator>; </c:separator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</c15:spPr>
                  <c15:layout>
                    <c:manualLayout>
                      <c:w val="0.35718252478513618"/>
                      <c:h val="0.11666772356371974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9-295B-4DD8-BA68-55E9351DDF42}"/>
                </c:ext>
              </c:extLst>
            </c:dLbl>
            <c:dLbl>
              <c:idx val="5"/>
              <c:layout>
                <c:manualLayout>
                  <c:x val="0.16601913207410254"/>
                  <c:y val="-0.1451825204081108"/>
                </c:manualLayout>
              </c:layout>
              <c:numFmt formatCode="#,##0.00" sourceLinked="0"/>
              <c:spPr>
                <a:noFill/>
                <a:ln>
                  <a:noFill/>
                </a:ln>
                <a:effectLst/>
              </c:spPr>
              <c:txPr>
                <a:bodyPr rot="0" vert="horz"/>
                <a:lstStyle/>
                <a:p>
                  <a:pPr>
                    <a:defRPr sz="800" b="1">
                      <a:latin typeface="TH SarabunPSK" panose="020B0500040200020003" pitchFamily="34" charset="-34"/>
                      <a:cs typeface="TH SarabunPSK" panose="020B0500040200020003" pitchFamily="34" charset="-34"/>
                    </a:defRPr>
                  </a:pPr>
                  <a:endParaRPr lang="en-US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separator>; </c:separator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</c15:spPr>
                  <c15:layout>
                    <c:manualLayout>
                      <c:w val="0.37654488277365467"/>
                      <c:h val="9.706942442529079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B-295B-4DD8-BA68-55E9351DDF42}"/>
                </c:ext>
              </c:extLst>
            </c:dLbl>
            <c:dLbl>
              <c:idx val="6"/>
              <c:layout>
                <c:manualLayout>
                  <c:x val="0.36698236291999969"/>
                  <c:y val="-0.10214253028010058"/>
                </c:manualLayout>
              </c:layout>
              <c:numFmt formatCode="#,##0.00" sourceLinked="0"/>
              <c:spPr>
                <a:noFill/>
                <a:ln>
                  <a:noFill/>
                </a:ln>
                <a:effectLst/>
              </c:spPr>
              <c:txPr>
                <a:bodyPr rot="0" vert="horz"/>
                <a:lstStyle/>
                <a:p>
                  <a:pPr>
                    <a:defRPr sz="800" b="1">
                      <a:latin typeface="TH SarabunPSK" panose="020B0500040200020003" pitchFamily="34" charset="-34"/>
                      <a:cs typeface="TH SarabunPSK" panose="020B0500040200020003" pitchFamily="34" charset="-34"/>
                    </a:defRPr>
                  </a:pPr>
                  <a:endParaRPr lang="en-US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separator>; </c:separator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</c15:spPr>
                  <c15:layout>
                    <c:manualLayout>
                      <c:w val="0.36679743237169443"/>
                      <c:h val="0.10137070978349606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D-295B-4DD8-BA68-55E9351DDF42}"/>
                </c:ext>
              </c:extLst>
            </c:dLbl>
            <c:dLbl>
              <c:idx val="7"/>
              <c:layout>
                <c:manualLayout>
                  <c:x val="0.36531132382135006"/>
                  <c:y val="-1.3656252517271697E-2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39505533847658691"/>
                      <c:h val="8.2212308337432385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F-295B-4DD8-BA68-55E9351DDF42}"/>
                </c:ext>
              </c:extLst>
            </c:dLbl>
            <c:dLbl>
              <c:idx val="8"/>
              <c:delete val="1"/>
              <c:extLst>
                <c:ext xmlns:c15="http://schemas.microsoft.com/office/drawing/2012/chart" uri="{CE6537A1-D6FC-4f65-9D91-7224C49458BB}">
                  <c15:layout>
                    <c:manualLayout>
                      <c:w val="0.32847619047619042"/>
                      <c:h val="0.10883211249951034"/>
                    </c:manualLayout>
                  </c15:layout>
                </c:ext>
                <c:ext xmlns:c16="http://schemas.microsoft.com/office/drawing/2014/chart" uri="{C3380CC4-5D6E-409C-BE32-E72D297353CC}">
                  <c16:uniqueId val="{00000011-295B-4DD8-BA68-55E9351DDF42}"/>
                </c:ext>
              </c:extLst>
            </c:dLbl>
            <c:dLbl>
              <c:idx val="9"/>
              <c:delete val="1"/>
              <c:extLst>
                <c:ext xmlns:c15="http://schemas.microsoft.com/office/drawing/2012/chart" uri="{CE6537A1-D6FC-4f65-9D91-7224C49458BB}">
                  <c15:layout>
                    <c:manualLayout>
                      <c:w val="0.16614315956896189"/>
                      <c:h val="0.10912204990039459"/>
                    </c:manualLayout>
                  </c15:layout>
                </c:ext>
                <c:ext xmlns:c16="http://schemas.microsoft.com/office/drawing/2014/chart" uri="{C3380CC4-5D6E-409C-BE32-E72D297353CC}">
                  <c16:uniqueId val="{00000012-295B-4DD8-BA68-55E9351DDF42}"/>
                </c:ext>
              </c:extLst>
            </c:dLbl>
            <c:numFmt formatCode="#,##0.00" sourceLinked="0"/>
            <c:spPr>
              <a:noFill/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 sz="800" b="1">
                    <a:latin typeface="TH SarabunPSK" panose="020B0500040200020003" pitchFamily="34" charset="-34"/>
                    <a:cs typeface="TH SarabunPSK" panose="020B0500040200020003" pitchFamily="34" charset="-34"/>
                  </a:defRPr>
                </a:pPr>
                <a:endParaRPr lang="en-US"/>
              </a:p>
            </c:txPr>
            <c:dLblPos val="ctr"/>
            <c:showLegendKey val="0"/>
            <c:showVal val="1"/>
            <c:showCatName val="1"/>
            <c:showSerName val="0"/>
            <c:showPercent val="0"/>
            <c:showBubbleSize val="0"/>
            <c:separator>; </c:separator>
            <c:showLeaderLines val="1"/>
            <c:leaderLines>
              <c:spPr>
                <a:ln w="9525">
                  <a:solidFill>
                    <a:schemeClr val="tx1"/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Sheet1!$A$2:$A$11</c:f>
              <c:strCache>
                <c:ptCount val="8"/>
                <c:pt idx="0">
                  <c:v>ข้าวนาปี</c:v>
                </c:pt>
                <c:pt idx="1">
                  <c:v>มันสำปะหลัง</c:v>
                </c:pt>
                <c:pt idx="2">
                  <c:v>ยางพารา</c:v>
                </c:pt>
                <c:pt idx="3">
                  <c:v>ปาล์มน้ำมัน</c:v>
                </c:pt>
                <c:pt idx="4">
                  <c:v>ลำไย</c:v>
                </c:pt>
                <c:pt idx="5">
                  <c:v>สับปะรด</c:v>
                </c:pt>
                <c:pt idx="6">
                  <c:v>มะม่วง</c:v>
                </c:pt>
                <c:pt idx="7">
                  <c:v>มะพร้าวอ่อน</c:v>
                </c:pt>
              </c:strCache>
            </c:strRef>
          </c:cat>
          <c:val>
            <c:numRef>
              <c:f>Sheet1!$B$2:$B$11</c:f>
              <c:numCache>
                <c:formatCode>#,##0</c:formatCode>
                <c:ptCount val="10"/>
                <c:pt idx="0">
                  <c:v>392675</c:v>
                </c:pt>
                <c:pt idx="1">
                  <c:v>637820</c:v>
                </c:pt>
                <c:pt idx="2">
                  <c:v>36755</c:v>
                </c:pt>
                <c:pt idx="3">
                  <c:v>85554</c:v>
                </c:pt>
                <c:pt idx="4" formatCode="_(* #,##0_);_(* \(#,##0\);_(* &quot;-&quot;??_);_(@_)">
                  <c:v>2174</c:v>
                </c:pt>
                <c:pt idx="5" formatCode="_(* #,##0_);_(* \(#,##0\);_(* &quot;-&quot;??_);_(@_)">
                  <c:v>38629</c:v>
                </c:pt>
                <c:pt idx="6">
                  <c:v>13400</c:v>
                </c:pt>
                <c:pt idx="7" formatCode="_(* #,##0_);_(* \(#,##0\);_(* &quot;-&quot;??_);_(@_)">
                  <c:v>18197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3-295B-4DD8-BA68-55E9351DDF42}"/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 sz="200"/>
      </a:pPr>
      <a:endParaRPr lang="en-US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3.7761670469984576E-2"/>
          <c:y val="2.9087238256689268E-2"/>
          <c:w val="0.67557119751807815"/>
          <c:h val="0.39032505917971133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ประสิทธิภาพการผลิต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defRPr>
                </a:pPr>
                <a:endParaRPr lang="th-TH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3"/>
                <c:pt idx="0">
                  <c:v>ข้าว</c:v>
                </c:pt>
                <c:pt idx="1">
                  <c:v>มันสำปะหลัง</c:v>
                </c:pt>
                <c:pt idx="2">
                  <c:v>ยางพารา</c:v>
                </c:pt>
              </c:strCache>
            </c:strRef>
          </c:cat>
          <c:val>
            <c:numRef>
              <c:f>Sheet1!$B$2:$B$5</c:f>
              <c:numCache>
                <c:formatCode>#,##0</c:formatCode>
                <c:ptCount val="4"/>
                <c:pt idx="0" formatCode="General">
                  <c:v>626</c:v>
                </c:pt>
                <c:pt idx="1">
                  <c:v>3298</c:v>
                </c:pt>
                <c:pt idx="2" formatCode="General">
                  <c:v>178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81A-4AB3-9049-37319FACD22F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bench mark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4.0657905741688642E-2"/>
                  <c:y val="1.9861175077822184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481A-4AB3-9049-37319FACD22F}"/>
                </c:ext>
              </c:extLst>
            </c:dLbl>
            <c:dLbl>
              <c:idx val="1"/>
              <c:layout>
                <c:manualLayout>
                  <c:x val="5.4722930539119356E-2"/>
                  <c:y val="4.1181709700292272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481A-4AB3-9049-37319FACD22F}"/>
                </c:ext>
              </c:extLst>
            </c:dLbl>
            <c:dLbl>
              <c:idx val="2"/>
              <c:layout>
                <c:manualLayout>
                  <c:x val="4.0657905741688642E-2"/>
                  <c:y val="-4.5514667097357607E-17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481A-4AB3-9049-37319FACD22F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7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defRPr>
                </a:pPr>
                <a:endParaRPr lang="th-TH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3"/>
                <c:pt idx="0">
                  <c:v>ข้าว</c:v>
                </c:pt>
                <c:pt idx="1">
                  <c:v>มันสำปะหลัง</c:v>
                </c:pt>
                <c:pt idx="2">
                  <c:v>ยางพารา</c:v>
                </c:pt>
              </c:strCache>
            </c:strRef>
          </c:cat>
          <c:val>
            <c:numRef>
              <c:f>Sheet1!$C$2:$C$5</c:f>
              <c:numCache>
                <c:formatCode>#,##0</c:formatCode>
                <c:ptCount val="4"/>
                <c:pt idx="0" formatCode="General">
                  <c:v>445</c:v>
                </c:pt>
                <c:pt idx="1">
                  <c:v>3251</c:v>
                </c:pt>
                <c:pt idx="2" formatCode="General">
                  <c:v>231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481A-4AB3-9049-37319FACD22F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219"/>
        <c:overlap val="-27"/>
        <c:axId val="2122843344"/>
        <c:axId val="2122827024"/>
      </c:barChart>
      <c:catAx>
        <c:axId val="212284334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7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defRPr>
            </a:pPr>
            <a:endParaRPr lang="th-TH"/>
          </a:p>
        </c:txPr>
        <c:crossAx val="2122827024"/>
        <c:crosses val="autoZero"/>
        <c:auto val="1"/>
        <c:lblAlgn val="ctr"/>
        <c:lblOffset val="100"/>
        <c:noMultiLvlLbl val="0"/>
      </c:catAx>
      <c:valAx>
        <c:axId val="2122827024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212284334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egendEntry>
        <c:idx val="0"/>
        <c:txPr>
          <a:bodyPr rot="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defRPr>
            </a:pPr>
            <a:endParaRPr lang="th-TH"/>
          </a:p>
        </c:txPr>
      </c:legendEntry>
      <c:legendEntry>
        <c:idx val="1"/>
        <c:txPr>
          <a:bodyPr rot="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defRPr>
            </a:pPr>
            <a:endParaRPr lang="th-TH"/>
          </a:p>
        </c:txPr>
      </c:legendEntry>
      <c:layout>
        <c:manualLayout>
          <c:xMode val="edge"/>
          <c:yMode val="edge"/>
          <c:x val="0.63300870247108953"/>
          <c:y val="0.20441880357152567"/>
          <c:w val="0.33723325153125067"/>
          <c:h val="0.59116161596543149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TH SarabunPSK" panose="020B0500040200020003" pitchFamily="34" charset="-34"/>
              <a:ea typeface="+mn-ea"/>
              <a:cs typeface="TH SarabunPSK" panose="020B0500040200020003" pitchFamily="34" charset="-34"/>
            </a:defRPr>
          </a:pPr>
          <a:endParaRPr lang="th-TH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th-TH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1">
  <a:schemeClr val="accent1"/>
  <a:schemeClr val="accent3"/>
  <a:schemeClr val="accent5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5">
  <cs:axisTitle>
    <cs:lnRef idx="0"/>
    <cs:fillRef idx="0"/>
    <cs:effectRef idx="0"/>
    <cs:fontRef idx="minor">
      <a:schemeClr val="tx2"/>
    </cs:fontRef>
    <cs:defRPr sz="1197" b="1" kern="1200"/>
  </cs:axisTitle>
  <cs:category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2"/>
    </cs:fontRef>
    <cs:defRPr sz="1197" kern="1200"/>
  </cs:dataLabel>
  <cs:dataLabelCallout>
    <cs:lnRef idx="0"/>
    <cs:fillRef idx="0"/>
    <cs:effectRef idx="0"/>
    <cs:fontRef idx="minor">
      <a:schemeClr val="dk2">
        <a:lumMod val="7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2"/>
    <cs:fontRef idx="minor">
      <a:schemeClr val="tx2"/>
    </cs:fontRef>
  </cs:dataPoint>
  <cs:dataPoint3D>
    <cs:lnRef idx="0"/>
    <cs:fillRef idx="3">
      <cs:styleClr val="auto"/>
    </cs:fillRef>
    <cs:effectRef idx="2"/>
    <cs:fontRef idx="minor">
      <a:schemeClr val="tx2"/>
    </cs:fontRef>
  </cs:dataPoint3D>
  <cs:dataPointLine>
    <cs:lnRef idx="0">
      <cs:styleClr val="auto"/>
    </cs:lnRef>
    <cs:fillRef idx="3"/>
    <cs:effectRef idx="2"/>
    <cs:fontRef idx="minor">
      <a:schemeClr val="tx2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3">
      <cs:styleClr val="auto"/>
    </cs:fillRef>
    <cs:effectRef idx="2"/>
    <cs:fontRef idx="minor">
      <a:schemeClr val="tx2"/>
    </cs:fontRef>
    <cs:spPr>
      <a:ln w="12700">
        <a:solidFill>
          <a:schemeClr val="lt2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2"/>
    <cs:fontRef idx="minor">
      <a:schemeClr val="tx2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2"/>
    </cs:fontRef>
    <cs:spPr>
      <a:ln w="9525">
        <a:solidFill>
          <a:schemeClr val="tx2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2"/>
    </cs:fontRef>
    <cs:spPr>
      <a:ln w="9525">
        <a:solidFill>
          <a:schemeClr val="tx2">
            <a:lumMod val="75000"/>
          </a:schemeClr>
        </a:solidFill>
        <a:round/>
      </a:ln>
    </cs:spPr>
  </cs:errorBar>
  <cs:floor>
    <cs:lnRef idx="0"/>
    <cs:fillRef idx="0"/>
    <cs:effectRef idx="0"/>
    <cs:fontRef idx="minor">
      <a:schemeClr val="tx2"/>
    </cs:fontRef>
  </cs:floor>
  <cs:gridlineMajor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2"/>
    </cs:fontRef>
    <cs:spPr>
      <a:ln>
        <a:solidFill>
          <a:schemeClr val="tx2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2"/>
    </cs:fontRef>
    <cs:defRPr sz="1197" kern="1200"/>
  </cs:legend>
  <cs:plotArea>
    <cs:lnRef idx="0"/>
    <cs:fillRef idx="0"/>
    <cs:effectRef idx="0"/>
    <cs:fontRef idx="minor">
      <a:schemeClr val="tx2"/>
    </cs:fontRef>
  </cs:plotArea>
  <cs:plotArea3D>
    <cs:lnRef idx="0"/>
    <cs:fillRef idx="0"/>
    <cs:effectRef idx="0"/>
    <cs:fontRef idx="minor">
      <a:schemeClr val="tx2"/>
    </cs:fontRef>
  </cs:plotArea3D>
  <cs:series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2"/>
    </cs:fontRef>
    <cs:defRPr sz="2128" b="1" kern="1200"/>
  </cs:title>
  <cs:trendline>
    <cs:lnRef idx="0">
      <cs:styleClr val="auto"/>
    </cs:lnRef>
    <cs:fillRef idx="0"/>
    <cs:effectRef idx="0"/>
    <cs:fontRef idx="minor">
      <a:schemeClr val="tx2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2"/>
    </cs:fontRef>
    <cs:defRPr sz="1197" kern="1200"/>
  </cs:trendlineLabel>
  <cs:upBar>
    <cs:lnRef idx="0"/>
    <cs:fillRef idx="0"/>
    <cs:effectRef idx="0"/>
    <cs:fontRef idx="minor">
      <a:schemeClr val="tx2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2"/>
    </cs:fontRef>
    <cs:defRPr sz="1197" kern="1200"/>
  </cs:valueAxis>
  <cs:wall>
    <cs:lnRef idx="0"/>
    <cs:fillRef idx="0"/>
    <cs:effectRef idx="0"/>
    <cs:fontRef idx="minor">
      <a:schemeClr val="tx2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ัวกระดาษ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84245" cy="501497"/>
          </a:xfrm>
          <a:prstGeom prst="rect">
            <a:avLst/>
          </a:prstGeom>
        </p:spPr>
        <p:txBody>
          <a:bodyPr vert="horz" lIns="92415" tIns="46207" rIns="92415" bIns="46207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idx="1"/>
          </p:nvPr>
        </p:nvSpPr>
        <p:spPr>
          <a:xfrm>
            <a:off x="3899138" y="0"/>
            <a:ext cx="2984245" cy="501497"/>
          </a:xfrm>
          <a:prstGeom prst="rect">
            <a:avLst/>
          </a:prstGeom>
        </p:spPr>
        <p:txBody>
          <a:bodyPr vert="horz" lIns="92415" tIns="46207" rIns="92415" bIns="46207" rtlCol="0"/>
          <a:lstStyle>
            <a:lvl1pPr algn="r">
              <a:defRPr sz="1200"/>
            </a:lvl1pPr>
          </a:lstStyle>
          <a:p>
            <a:fld id="{5F78621B-E8FE-432C-A47E-8DF494553EA2}" type="datetimeFigureOut">
              <a:rPr lang="th-TH" smtClean="0"/>
              <a:pPr/>
              <a:t>07/05/69</a:t>
            </a:fld>
            <a:endParaRPr lang="th-TH"/>
          </a:p>
        </p:txBody>
      </p:sp>
      <p:sp>
        <p:nvSpPr>
          <p:cNvPr id="4" name="ตัวแทนรูปบนสไลด์ 3"/>
          <p:cNvSpPr>
            <a:spLocks noGrp="1" noRot="1" noChangeAspect="1"/>
          </p:cNvSpPr>
          <p:nvPr>
            <p:ph type="sldImg" idx="2"/>
          </p:nvPr>
        </p:nvSpPr>
        <p:spPr>
          <a:xfrm>
            <a:off x="2273300" y="1252538"/>
            <a:ext cx="2338388" cy="33797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415" tIns="46207" rIns="92415" bIns="46207" rtlCol="0" anchor="ctr"/>
          <a:lstStyle/>
          <a:p>
            <a:endParaRPr lang="th-TH"/>
          </a:p>
        </p:txBody>
      </p:sp>
      <p:sp>
        <p:nvSpPr>
          <p:cNvPr id="5" name="ตัวแทน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688177" y="4821098"/>
            <a:ext cx="5508634" cy="3944678"/>
          </a:xfrm>
          <a:prstGeom prst="rect">
            <a:avLst/>
          </a:prstGeom>
        </p:spPr>
        <p:txBody>
          <a:bodyPr vert="horz" lIns="92415" tIns="46207" rIns="92415" bIns="46207" rtlCol="0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1" y="9517216"/>
            <a:ext cx="2984245" cy="501497"/>
          </a:xfrm>
          <a:prstGeom prst="rect">
            <a:avLst/>
          </a:prstGeom>
        </p:spPr>
        <p:txBody>
          <a:bodyPr vert="horz" lIns="92415" tIns="46207" rIns="92415" bIns="46207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ตัวแทนหมายเลขสไลด์ 6"/>
          <p:cNvSpPr>
            <a:spLocks noGrp="1"/>
          </p:cNvSpPr>
          <p:nvPr>
            <p:ph type="sldNum" sz="quarter" idx="5"/>
          </p:nvPr>
        </p:nvSpPr>
        <p:spPr>
          <a:xfrm>
            <a:off x="3899138" y="9517216"/>
            <a:ext cx="2984245" cy="501497"/>
          </a:xfrm>
          <a:prstGeom prst="rect">
            <a:avLst/>
          </a:prstGeom>
        </p:spPr>
        <p:txBody>
          <a:bodyPr vert="horz" lIns="92415" tIns="46207" rIns="92415" bIns="46207" rtlCol="0" anchor="b"/>
          <a:lstStyle>
            <a:lvl1pPr algn="r">
              <a:defRPr sz="1200"/>
            </a:lvl1pPr>
          </a:lstStyle>
          <a:p>
            <a:fld id="{B6F2CF91-39E0-4625-870C-90BE3FBC795D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8609212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5/7/2026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64490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5/7/2026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1825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5/7/2026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53673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5/7/2026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65533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5/7/2026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31991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5/7/2026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19942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5/7/2026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21773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5/7/2026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82600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5/7/2026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9025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5/7/2026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72219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5/7/2026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38261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D10211-E1F9-48CC-88D1-78A832E36FD7}" type="datetimeFigureOut">
              <a:rPr lang="en-US" smtClean="0"/>
              <a:pPr/>
              <a:t>5/7/2026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62375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13" Type="http://schemas.openxmlformats.org/officeDocument/2006/relationships/image" Target="../media/image8.png"/><Relationship Id="rId3" Type="http://schemas.openxmlformats.org/officeDocument/2006/relationships/chart" Target="../charts/chart1.xml"/><Relationship Id="rId7" Type="http://schemas.openxmlformats.org/officeDocument/2006/relationships/image" Target="../media/image3.png"/><Relationship Id="rId12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chart" Target="../charts/chart3.xml"/><Relationship Id="rId11" Type="http://schemas.openxmlformats.org/officeDocument/2006/relationships/chart" Target="../charts/chart4.xml"/><Relationship Id="rId5" Type="http://schemas.openxmlformats.org/officeDocument/2006/relationships/chart" Target="../charts/chart2.xml"/><Relationship Id="rId10" Type="http://schemas.openxmlformats.org/officeDocument/2006/relationships/image" Target="../media/image6.png"/><Relationship Id="rId4" Type="http://schemas.openxmlformats.org/officeDocument/2006/relationships/image" Target="../media/image2.jpeg"/><Relationship Id="rId9" Type="http://schemas.openxmlformats.org/officeDocument/2006/relationships/image" Target="../media/image5.png"/><Relationship Id="rId1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0">
              <a:schemeClr val="bg1">
                <a:lumMod val="95000"/>
              </a:schemeClr>
            </a:gs>
            <a:gs pos="0">
              <a:schemeClr val="bg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สี่เหลี่ยมผืนผ้า 64">
            <a:extLst>
              <a:ext uri="{FF2B5EF4-FFF2-40B4-BE49-F238E27FC236}">
                <a16:creationId xmlns:a16="http://schemas.microsoft.com/office/drawing/2014/main" id="{F4F83942-5F13-2808-3D59-153762392903}"/>
              </a:ext>
            </a:extLst>
          </p:cNvPr>
          <p:cNvSpPr/>
          <p:nvPr/>
        </p:nvSpPr>
        <p:spPr>
          <a:xfrm>
            <a:off x="3595834" y="7814689"/>
            <a:ext cx="3199307" cy="2081643"/>
          </a:xfrm>
          <a:prstGeom prst="rect">
            <a:avLst/>
          </a:prstGeom>
          <a:solidFill>
            <a:srgbClr val="C3D8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5" name="officeArt object">
            <a:extLst>
              <a:ext uri="{FF2B5EF4-FFF2-40B4-BE49-F238E27FC236}">
                <a16:creationId xmlns:a16="http://schemas.microsoft.com/office/drawing/2014/main" id="{783D9A1D-66C7-23E6-25E9-CE927D7A54D0}"/>
              </a:ext>
            </a:extLst>
          </p:cNvPr>
          <p:cNvSpPr/>
          <p:nvPr/>
        </p:nvSpPr>
        <p:spPr>
          <a:xfrm>
            <a:off x="3683051" y="8404080"/>
            <a:ext cx="3035290" cy="1380179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12700" cap="flat">
            <a:noFill/>
            <a:miter lim="400000"/>
          </a:ln>
          <a:effectLst/>
        </p:spPr>
        <p:txBody>
          <a:bodyPr/>
          <a:lstStyle/>
          <a:p>
            <a:endParaRPr lang="en-US" dirty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9C854E-ED1E-4230-8896-5B189CD1C9C2}"/>
              </a:ext>
            </a:extLst>
          </p:cNvPr>
          <p:cNvSpPr/>
          <p:nvPr/>
        </p:nvSpPr>
        <p:spPr>
          <a:xfrm>
            <a:off x="5207122" y="3903290"/>
            <a:ext cx="1588019" cy="1261586"/>
          </a:xfrm>
          <a:prstGeom prst="rect">
            <a:avLst/>
          </a:prstGeom>
          <a:solidFill>
            <a:srgbClr val="92D050">
              <a:alpha val="45000"/>
            </a:srgbClr>
          </a:solid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endParaRPr lang="th-TH" sz="2000" b="1" dirty="0">
              <a:solidFill>
                <a:srgbClr val="000000"/>
              </a:solidFill>
              <a:effectLst/>
              <a:ea typeface="Calibri" panose="020F0502020204030204" pitchFamily="34" charset="0"/>
              <a:cs typeface="TH SarabunIT๙" panose="020B0500040200020003" pitchFamily="34" charset="-34"/>
            </a:endParaRPr>
          </a:p>
          <a:p>
            <a:pPr lvl="0" algn="ctr"/>
            <a:endParaRPr lang="th-TH" sz="300" b="1" dirty="0">
              <a:solidFill>
                <a:srgbClr val="000000"/>
              </a:solidFill>
              <a:effectLst/>
              <a:ea typeface="Calibri" panose="020F0502020204030204" pitchFamily="34" charset="0"/>
              <a:cs typeface="TH SarabunIT๙" panose="020B0500040200020003" pitchFamily="34" charset="-34"/>
            </a:endParaRPr>
          </a:p>
          <a:p>
            <a:pPr lvl="0" algn="ctr"/>
            <a:r>
              <a:rPr lang="th-TH" sz="1100" b="1" u="sng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H SarabunIT๙" panose="020B0500040200020003" pitchFamily="34" charset="-34"/>
              </a:rPr>
              <a:t>มะพร้าวน้ำหอมบางคล้า</a:t>
            </a:r>
          </a:p>
          <a:p>
            <a:pPr lvl="0"/>
            <a:r>
              <a:rPr lang="th-TH" sz="110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H SarabunIT๙" panose="020B0500040200020003" pitchFamily="34" charset="-34"/>
              </a:rPr>
              <a:t>พื้นที่อำเภอบางคล้า เป็นดินน้ำกร่อย จึงเป็นจุดเด่นที่ทำให้ไม้ผลมีคุณภาพดี เกษตรกรปลูกมะพร้าวด้วยระบบร่องสวน เพราะสามารถควบคุมระดับน้ำได้</a:t>
            </a:r>
            <a:endParaRPr lang="th-TH" sz="1100" dirty="0">
              <a:solidFill>
                <a:schemeClr val="tx1"/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pic>
        <p:nvPicPr>
          <p:cNvPr id="19" name="รูปภาพ 18">
            <a:extLst>
              <a:ext uri="{FF2B5EF4-FFF2-40B4-BE49-F238E27FC236}">
                <a16:creationId xmlns:a16="http://schemas.microsoft.com/office/drawing/2014/main" id="{520D92AF-CB74-FA88-D862-C2885C26F7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6271" y="3858645"/>
            <a:ext cx="679178" cy="442198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718F7904-C0FA-4BAA-A5E2-CD0B4A1E3E1C}"/>
              </a:ext>
            </a:extLst>
          </p:cNvPr>
          <p:cNvSpPr/>
          <p:nvPr/>
        </p:nvSpPr>
        <p:spPr>
          <a:xfrm>
            <a:off x="29115" y="9668"/>
            <a:ext cx="6823013" cy="1819132"/>
          </a:xfrm>
          <a:prstGeom prst="rect">
            <a:avLst/>
          </a:prstGeom>
          <a:solidFill>
            <a:srgbClr val="336600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0F7C726-7DDE-4877-B275-040B56BCCB7A}"/>
              </a:ext>
            </a:extLst>
          </p:cNvPr>
          <p:cNvSpPr/>
          <p:nvPr/>
        </p:nvSpPr>
        <p:spPr>
          <a:xfrm>
            <a:off x="64136" y="1878479"/>
            <a:ext cx="3517028" cy="393300"/>
          </a:xfrm>
          <a:prstGeom prst="rect">
            <a:avLst/>
          </a:prstGeom>
          <a:solidFill>
            <a:srgbClr val="33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11" name="officeArt object">
            <a:extLst>
              <a:ext uri="{FF2B5EF4-FFF2-40B4-BE49-F238E27FC236}">
                <a16:creationId xmlns:a16="http://schemas.microsoft.com/office/drawing/2014/main" id="{42D45F43-89B8-4FED-8238-3B3F98EED926}"/>
              </a:ext>
            </a:extLst>
          </p:cNvPr>
          <p:cNvSpPr/>
          <p:nvPr/>
        </p:nvSpPr>
        <p:spPr>
          <a:xfrm>
            <a:off x="36143" y="3867312"/>
            <a:ext cx="2162825" cy="1289610"/>
          </a:xfrm>
          <a:prstGeom prst="rect">
            <a:avLst/>
          </a:prstGeom>
          <a:solidFill>
            <a:srgbClr val="666633">
              <a:alpha val="28627"/>
            </a:srgbClr>
          </a:solidFill>
          <a:ln w="12700" cap="flat">
            <a:noFill/>
            <a:miter lim="400000"/>
          </a:ln>
          <a:effectLst/>
        </p:spPr>
        <p:txBody>
          <a:bodyPr/>
          <a:lstStyle/>
          <a:p>
            <a:endParaRPr lang="en-US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16" name="officeArt object">
            <a:extLst>
              <a:ext uri="{FF2B5EF4-FFF2-40B4-BE49-F238E27FC236}">
                <a16:creationId xmlns:a16="http://schemas.microsoft.com/office/drawing/2014/main" id="{DA0690A9-A8EC-4D46-A609-EEE11B685E0E}"/>
              </a:ext>
            </a:extLst>
          </p:cNvPr>
          <p:cNvSpPr/>
          <p:nvPr/>
        </p:nvSpPr>
        <p:spPr>
          <a:xfrm>
            <a:off x="43865" y="3647323"/>
            <a:ext cx="2137915" cy="240636"/>
          </a:xfrm>
          <a:prstGeom prst="rect">
            <a:avLst/>
          </a:prstGeom>
          <a:solidFill>
            <a:srgbClr val="996633">
              <a:alpha val="72000"/>
            </a:srgbClr>
          </a:solidFill>
          <a:ln w="12700" cap="flat">
            <a:noFill/>
            <a:miter lim="400000"/>
          </a:ln>
          <a:effectLst/>
        </p:spPr>
        <p:txBody>
          <a:bodyPr wrap="square" lIns="101600" tIns="101600" rIns="101600" bIns="101600" numCol="1" anchor="ctr">
            <a:no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th-TH" sz="1100" b="1" dirty="0">
                <a:ln>
                  <a:noFill/>
                </a:ln>
                <a:effectLst/>
                <a:latin typeface="TH SarabunIT๙" pitchFamily="34" charset="-34"/>
                <a:ea typeface="Arial Unicode MS"/>
                <a:cs typeface="TH SarabunIT๙" pitchFamily="34" charset="-34"/>
              </a:rPr>
              <a:t>ประสิทธิภาพการผลิตสินค้าเกษตรด้านพืช (กก./ไร่)</a:t>
            </a:r>
            <a:endParaRPr lang="en-US" sz="1100" b="1" dirty="0">
              <a:ln>
                <a:noFill/>
              </a:ln>
              <a:effectLst/>
              <a:latin typeface="TH SarabunIT๙" pitchFamily="34" charset="-34"/>
              <a:ea typeface="Arial Unicode MS"/>
              <a:cs typeface="TH SarabunIT๙" pitchFamily="34" charset="-34"/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3DA67E3B-1F52-4A3E-88D4-86FB835C6543}"/>
              </a:ext>
            </a:extLst>
          </p:cNvPr>
          <p:cNvSpPr/>
          <p:nvPr/>
        </p:nvSpPr>
        <p:spPr>
          <a:xfrm>
            <a:off x="133635" y="1917284"/>
            <a:ext cx="3367372" cy="332991"/>
          </a:xfrm>
          <a:prstGeom prst="rect">
            <a:avLst/>
          </a:prstGeom>
          <a:solidFill>
            <a:schemeClr val="bg1">
              <a:alpha val="77000"/>
            </a:schemeClr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97AA2DD-5D8A-45DF-9698-7E83FB3845CD}"/>
              </a:ext>
            </a:extLst>
          </p:cNvPr>
          <p:cNvSpPr txBox="1"/>
          <p:nvPr/>
        </p:nvSpPr>
        <p:spPr>
          <a:xfrm>
            <a:off x="685835" y="1928664"/>
            <a:ext cx="2657241" cy="3231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15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GPP</a:t>
            </a:r>
            <a:r>
              <a:rPr lang="th-TH" sz="15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มูลค่า </a:t>
            </a:r>
            <a:r>
              <a:rPr lang="en-US" sz="15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4</a:t>
            </a:r>
            <a:r>
              <a:rPr lang="th-TH" sz="15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57,</a:t>
            </a:r>
            <a:r>
              <a:rPr lang="en-US" sz="15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095</a:t>
            </a:r>
            <a:r>
              <a:rPr lang="th-TH" sz="15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ล้านบาท (ปี </a:t>
            </a:r>
            <a:r>
              <a:rPr lang="en-US" sz="15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2567</a:t>
            </a:r>
            <a:r>
              <a:rPr lang="th-TH" sz="15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</a:p>
        </p:txBody>
      </p:sp>
      <p:sp>
        <p:nvSpPr>
          <p:cNvPr id="40" name="officeArt object">
            <a:extLst>
              <a:ext uri="{FF2B5EF4-FFF2-40B4-BE49-F238E27FC236}">
                <a16:creationId xmlns:a16="http://schemas.microsoft.com/office/drawing/2014/main" id="{D54A3FD6-1F20-49F0-88D7-9974646C20EE}"/>
              </a:ext>
            </a:extLst>
          </p:cNvPr>
          <p:cNvSpPr/>
          <p:nvPr/>
        </p:nvSpPr>
        <p:spPr>
          <a:xfrm>
            <a:off x="33627" y="5607594"/>
            <a:ext cx="2027221" cy="2207095"/>
          </a:xfrm>
          <a:prstGeom prst="rect">
            <a:avLst/>
          </a:prstGeom>
          <a:solidFill>
            <a:schemeClr val="accent2">
              <a:lumMod val="20000"/>
              <a:lumOff val="80000"/>
              <a:alpha val="36000"/>
            </a:schemeClr>
          </a:solidFill>
          <a:ln w="12700" cap="flat">
            <a:noFill/>
            <a:miter lim="400000"/>
          </a:ln>
          <a:effectLst/>
        </p:spPr>
        <p:txBody>
          <a:bodyPr/>
          <a:lstStyle/>
          <a:p>
            <a:endParaRPr lang="en-US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1F6898A9-FFBD-4395-AB39-8D6701CF83C6}"/>
              </a:ext>
            </a:extLst>
          </p:cNvPr>
          <p:cNvSpPr/>
          <p:nvPr/>
        </p:nvSpPr>
        <p:spPr>
          <a:xfrm>
            <a:off x="71155" y="5214896"/>
            <a:ext cx="1989693" cy="39329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200" b="1" dirty="0">
                <a:solidFill>
                  <a:schemeClr val="tx1"/>
                </a:solidFill>
                <a:latin typeface="TH SarabunIT๙" pitchFamily="34" charset="-34"/>
                <a:ea typeface="Arial Unicode MS"/>
                <a:cs typeface="TH SarabunIT๙" pitchFamily="34" charset="-34"/>
              </a:rPr>
              <a:t>ปริมาณสินค้าเกษตรที่ได้รับรองมาตรฐาน</a:t>
            </a:r>
            <a:endParaRPr lang="en-US" sz="1200" b="1" dirty="0">
              <a:solidFill>
                <a:schemeClr val="tx1"/>
              </a:solidFill>
              <a:latin typeface="TH SarabunIT๙" pitchFamily="34" charset="-34"/>
              <a:ea typeface="Arial Unicode MS"/>
              <a:cs typeface="TH SarabunIT๙" pitchFamily="34" charset="-34"/>
            </a:endParaRPr>
          </a:p>
        </p:txBody>
      </p:sp>
      <p:sp>
        <p:nvSpPr>
          <p:cNvPr id="6" name="AutoShape 4" descr="data:image/jpeg;base64,/9j/4AAQSkZJRgABAQAAAQABAAD/2wCEAAkGBxMTEhUTEhMWFRUXGCAbGBgYGCAeGxoeHRwaGhsiGx4gHiggHh0lHSIeIjEiJSkrLy4uICAzODMtNygtLisBCgoKDg0OGxAQGy8lICYwNTA1MTAvLS81NS8wLy0vLTIvLy8tLy0vLS01Ny0uLS0tLS8tLS0tLS0tLTUtLS0tLf/AABEIAREAuQMBIgACEQEDEQH/xAAbAAACAwEBAQAAAAAAAAAAAAAEBQIDBgABB//EAFAQAAIBAgQEAwQGBQgIBAUFAAECEQMhAAQSMQUiQVETYXEGMoGRFCNCUqGxYsHR4fAVM1NykpPS8RY0Q1RzgrLTJKKzwmOkw9TiBzVVg5T/xAAaAQACAwEBAAAAAAAAAAAAAAACAwEEBQAG/8QAMREAAgIBAwIDBwQDAAMAAAAAAQIAEQMSITEEQVFx8BMiMmGBkcEFobHxM9HhFCNC/9oADAMBAAIRAxEAPwDWulaKRVlVVXmQFpYRbSZEX6RfrtiqlnBT1+H706nVRMk7FrbmPekTHUDA3jtWWVIpjUJ1ztNxynlYjqJja4xCrTSkwo0i3i+/BgtpnvsRJgTf0xTsgWvb19ZkRiEeutOoxKVNQZqUQzAfZqEEkr6WNulsQzWZpeKtEiKgEgIQoCzfmF9M9I+G2BatapXXRXBWGgAFRPYg3n0B8jImeq8TSUpHQSzRqFgDBJBInSYHTfywRdW+c6zB85kal/pDhqbyAx9wDoCBHS0mL3tsCDXzCmilMMVcCSVsB1MRqI7de+Dk4fKuGPjqdgLqix7pU+8BuGgkztYYI4bTYKjZUmpTkDUSNOidLGn1LL0BGkx6THsyDY7/AGkqLlNZNFcVUc1S6iRNpX3tIRbG4mxPuz5zPiZnxHE5Z15LqS4P2WMFbes2j4M/ARahrpUJcqKbCpIEAlhCgAht7gbdDipMu+Yp1Qo8CqZXxHvVQ9CFgcp3EkSDcC4wxlLE1GBJTRNBXpoaKGs8qChkAhSSXeNSTBAMSZgdcV/RaqO8jXTYDRoZvq4nWGlgak2IME9I7sM7pC0su1PS9QkKqwEJUajeOUACbie04Co8Lqq7LWBeiY0qCXjfVqmNQNosSNsSy1Qr6zqMW5rOfUA5QALuh1RTa99C303nYLfuNz1dNSu9VzWQHSSIeDuoSIYHyU7b2wC61HQvlaZqJJiCNB5iCQT5ztafjg1MpTBFQ1AXpmAz2I1CCNNonyAJgdsLOQ80RW0LRJ0OJ1arGnUAppMBmUDxJ+4GJAI2ggnHucWnl6WkTWWmP5sS1UAmZJEzE7sBbck7lUWNdmokNSCgcxQjxdU3p6ugiCCDv2gmvNMmRpCmvNTTZQSag1NN9ywk3YxAuZ6sCkrTbztBg2Z4fUq6GVkSmLmkjHS46cwFvgt+vkEaS1GalQQ+IhXXpIUKDMSQDOx6GO2HWa4FUdlaUsSSijSryPt76iDcTbe15ExUVyaaAGpRhX5tBSbhZSTcXgWiOuyjiZj7wnaIkTg7+HGZ0lDOotJSJ5eUGxiOYjfrjqnBcwADQU6WMszHmjuoBJ+BE/ljQUsgBSK50+LdtTsPqyCTp5QdKwsC43G5xY6VV0eCWFMEa9QBOiP9mLtMx73TYHBjAOCIeiZt+FshL+LLsIKsGJgdkgEeoHaceJmH0GlULUQxKgAQzA7MpPuz6SPI4e56mqsa1JiaxXSQVZiQDMFAJWCegG/nhdlUfMqVzM0mbUppggGOhBiSSL222Oxx3swrWLuATUpy2cXLaVXTVlgkA3BMDn30jpq7nbFWZDeLdB4ZB+r6BpkMCdzEjYYIaKZSlZzqFNQh1f3g+wttzP7TMzwUlg7aCgW9ECEBmdU9TFoIA626nZozgwPMWAJWNTSksh0kkwFIExaZI8reeFfg5772W+TY02RdKyMcuPDMlQ5lRqW1lU/WAHuYPngP+SeI/wC8Zf8AsNhJxk7g19LgxPQoqyqWbwyrBtNotcq5i4Ox29OmDMvWpms4SjTB0gl1Y+nK4EztYRHylVpBZWqVGLKSQe9ouqwG722gHF3j+I9h7oEFtmnqo6R1xGLPpFVFi+JcJfxFr1CyTa5ChY2cTfrzEREE49z3D6fg01p6mQsoHLyqhtq1EcygXm9rzgMKqKRXOuWjybVZV0T8Nvjg181VWotMgqoW7GCUA91QBIv3O0YAZFN6hd/aRxtCKeV8NkaVKFdMNpNOx3HYnve3TBGQzrurHK6UksAxnQGB5vq4hhN5EE98A1aqozVNXjO4BiZZSB9hVHUdABJFzi1PFqU6dSmRT1Q5gmXBiQQYCtp63Iw1TR2Jr1tOBjmvUAenUbWuY0MEE6g6nSW5VI1KDFyFI8pva2darrpFRQYDkqHdiR71MSDY2Kk/MEEqM5WXWhGsVlQ2LBmCnrLkjSSO/Qxjqeaq1abCqfDJlQU6g7HUZAbyG3fDWyBWqM1xiM2tBVSolN2YqGanHvDd6v2qYm+ozBIEyRJdGjVLMaoLUSAUVKjEqb6tcwXU2I97qIjdXR4s9NKdNV8VYC+KCYEDdzpiW8iZJ+OCKFJ0c61D0mAimgsrfaYgmGBEfHpc4gOLh65ZVzEUnfIhquktyKBp1TzgElYIMys7giAdqxw5qtQVKlQFqU6WaOUMIaVGmJHe9hfF1TNI1F6uRRdQB0EEJTdltpYbnbTJW3QjHZihQqmm9So+tLqWYgybfzZ5GB/qkTEXAweoAUYeoCE5TiXjO1EaeSJYqWV5m9MmAQNibwZHSTCpmkyFEK5Loo3JLVDJ3YfaPdp84sce5fMmq7UagKKoBWoUAFQmRCB5grF7dQRAx0JkaRJZnVZLEkmqZO7R78TEkCFHlhgIIhydfhbM6uGAQTqooYV52LHYkdBABkzNorzbKRVGWpA5ikm2rTpbSTTV9JvO4FxfpOFftnmvolJKrITSLFKlGk2kNrVo1GxsfugHvI2+acF9rq+Xcmm0rPU3IBMAk7kAxJwD5VQ0Zo9J+nZeoQ5F7fvNNx3j5zGTWuKpqGk5XNUCCimm5iGX7ynReZBJIi0bThfHGrrSeiZotIqO0TTOmQLb3gSRaRvNvj/G88a1VqyoR4oJrLTspMiSBeAQF1TMsJ6xgr2H9pXydUw2qk26+Q2MW5h8Oo9E+19+aWX9K19P7ophuB+P9T6DXzKLxhVVyWOWIYnmBM6hAEXKgWHYWw6NNs1RKuTQZwwKKR4iQY969wYMiIkXx8nyvtGH4wM0BymqBex06fDvFvd33/XjSJ7TDNcRqvTrLl6dOiFV3EW10y83sWJKg3i1pwWsG9+8pdV+muAu3CWfPwm1r1lpeFQZJZ+WmouG0jUZmNMATf4EnHiZWoKpNTS6aeWnOpkM3MuQCCI8x5g2uzOcpLFN6ZV2MoqxqaOqkHpNzIibxOACrio3j+5C+FDExIOoVSPPvIjqcEdKgm5hGgYTma6ujvlAalQSBpsrMLEMWsDNiRcfCMK//Gf0WY+dLB9fP0sujGmpbRc0UWbsZYgD3bnUZtvhn4z/ANLS/sn/ALmBrFkGoGTSnmYRkpeIiuqeJBK6ILQbEybRtvv2x7WoO1qihUEaIVSf0ixuFIttA/VS+aBGmTFMwCBYTsNQ7xt5eWJ0a7kMlU9IUBoBH4G43xW1pwe48zKwni+HQQ6R4zXABHMSTB1N7sDrI2893i8Mqa0JKlSIZAWAP3SHDMQBewEHCvJ1HpKmimGQFU5wQKS7auhaNoA7XwTmKLVKgYMrU4IemECrP3rlpbpfy7YYqrQYc9vn5w7veDvlENSqKCsGDw0kR4kdWJJJiJK3jzEAatk6pCksaTTNUAgCeo1fbHmD8Ri/McQquhq0NIIMLJiSlvdFvKbY6rllYqWqmbuAwjnkQYsTMmB8sQVUE6f5ktW0lSytM1UREVqrU9WsSFYAgGW0xIMco1b4O+hP4VRK76KZnmp7aTvqaNQYX5gFGxt0GbiRI8JqQGgAy6Eh5n3QSpt133GKaecSlT1V/rE1WLjU0G4XTflGw67TNzgaQOK5r1vIJEbJyikyI1ZTHPDKoUjlLKZLAj7o84AuIFYclnpvRIhUUqAjCdVmYAyCJ2iNr4EfNvT8MUR4aAywsYQCB4a3iLCNgOh6HzT1+Kms1GQAtDVFImQGUWWD20nzwwb7KfXnCDDmQDk0C+TplxJsxAVjMNY8yneIABO9jjyslEVEfUwqISUapaJBU8pCiCDFgPXEHqVczTd1C5epcA6Q1RStvemAeumDbrfAD+GKlOnVUmqAfDZTz2HMdRjT57TMXxJVSBQ3nFo7yvGDVdqUaNIgkpIqSN0kxHQyDf8AG7LcRp5SkqOeSdKszSzFjYNO7EmJnfthAUqgstUxTgFSAHN51eJK2i3zN8DahSpkUNVYHppmRN+ZrsBvPNthg90SdRj/ANp+GNm6fgmadEglgBrdWEGmQAbKDuoJmwtfHynO+xOdpuRTRa4E81I7X2ZWgq3dYtje0q9UMD4sqR7qswVux16mYR2FvLrjwZ1QH+j6VYt9YZATXAB1RJLQBJG9rziu2RHBY9vpNHpP1TP0w0puD2M+WVfHpkipRcRuHRhH4fji/I0/E+7qJsHMExvpM+95Hy3nG5z3EidLM0uv2afugqelpItt18sK+IcapPJzWl7/AGrm22lWUifPz3xV9soNLvPQYP1HNk3bHX1/EzPEchUHMFAMnUFF58xsPkPTCkyCQfiMbRvaOgwCmmwEcrlRpBvAK7Ff39sK+LcLVx4lJk9NQg9OUkyfzwYtvOavT9Tq2cVN37A+0H0oE5i9WmTocCXhhsBckCL2tK413DqfjeIKgamQxAWwZ1tzXkhWBi0EXvO3w32a4q+VzCMbAGGB+6d+vx+GPr4zj5mmoZjQLSBpH1lMg2IbURexsBKmxvOHo685Bc8n+tdIMGfUo91v57/7hFRaeUNKkCBstMffP3TJ96JOryO1gTvo5/3ej/a//DC/MlDUFBRTD2aEhnMH3tRggg9W79Zxf4df/wCL8qH7cNRCC1DvMWZs1lprNJWZTcMCI7biQ4npb8cc4oN9VXdKlaLgQN9go2+HlfHmSpsy1DQ009K6QoqEmZMXgbi4ENvck4BzawtNmXXUkAkEkAjqSLLPw9MKSgbI27f3AodoRlMzVpuqyNJklrT5CAx/ibY9zlWmjO4bX9rTAlSBsgg2Pa2B6mUqTznkjZYmT5/aEeXzxy0ytJlpaqtODa5Oo3hWgACZ+NvIL9o3C8eu/aCVjCsajKGTStRrkb7x7wsJj8evXHtJRUKka2rU/dk6iAbHlFgD3t64Co5doSor6RI1UxJEdRqB5fX8sEZNEFap4RMhRruCZJOkSTtE3Bn0xFOd79fWSBGDUqrtocBCGgKwu47qZiewuQcQrUKSJTQfWNq8OZBeoT9+0qT1MFfPYY6nUL0DSzGtAwYELU5YmFIeNU9YY3NsGV+LJNPLqtNjVMBwp0conmEEA2AAk+uHoF0lfX0MIjtAnyhDoakrTCldOpmckkReJ07iF6x54Y5TwKauaAJLkFkCswZlAUDWAdLEAC5IFrC+Fmdo1Vqujs7DSCFWdNPfVcGWB/gDqtpZ3w6U5dSQWLC40MTZjM6j+uPjgRl0Npr14GdVGaSrljXo0nJFM8pKqBI2LUne57qSAL9OmK62WQ1DTorpqqmrSIGgbBiQYIMECJJvI3wBm9VTQ3i2+0OUBwB7paJAmD12jrjzhGfXURSUgqbsCFEkTuJ1DrsRiH6nfYGv4hBY0oJAb6c0QTBQkJoge+wjm3mY6RhVVYAJ4CEIORTpgU1ExJkApFrX2vg6lm6RVkzpWoWMMwnwyze7pSTBiALTO2JcU42tN4VS4Kkl3plbiIXTyyzTvAFjY4ZlOtNRIocwwpbYcxJxHLHUr1DrMQEX3TBEMRe42ufSIOKKlGbsoA7A27DUNtgNz03wRlwAGZvU6enWB/HrgUZqSbRe0dfT8pxgZ+qL+U3Om6YYx8/GBcS4eopuwSDB3m5j7v8Al8eudqfQvo6lKR8fZnLtMggEwTpuLwAN/LG0uRJ6gg/EGf2YxHtBkjQqBImnUVtJvYg2+K/ivcjD+gzaiUJ3mp0+nULJu52WzVLRpLDSRF0lgL2B2gEm5BiTgrhXC0IZBVXzWobN6Lc9NzH4YylGoVa+4mQbbfv6YZcFq/XaFZlWCFKnSxO4MzMkgDe1saQmiVG4QUZ9H9nvY/LFlNWv4iC/htTYDrANRgNQ2tHTzM6bjXDA0io5A3XRCgCbXA1eqzpN7EYxvAM9T+ipWvaRUuzPqBgQZLGRBgdzjROKjmkWYeGlyASS6noWPQNFo2n0xIclSOPn6/qeM/Uc7vlK5CbU1JtmQ1QZc6fEVZBEjQpIEjTcSY5J6eQxd9Dr/wC9n+wf+5j3x6QYBVOoC3hqBHleB8D8rYG/lDiX9BlP7bf4cPTHqHxVUyyZXm8rUqUAQEpU6k8oEEqZ31CVtBMHqRthdm8yVfwwwp0agClz7ogddjc2EE3jaRgtKaCm/ifWUwTqVgWInuoBkD8APLBFDWTBVjTk6mJBZRGy2OoE7gknaMdQYhj6/wBQ9jM6tAmqKaVS6kTDUyqAATyybT3x7Tz7aVWiqAO0qFK6LsZIMgzvY2nDwLQpu+klhZz1LaZJAAFu2kC5j4253h/iUlrUERdRDgi7ENciGACMZ+BHxxPsQ19qke6YIMk+sVC7PpJKjTAIO2oAAmL32GJNWFQEaTTZTpDGQTN4FxI+WL6eV0NqVSagGn7TctiQRJgT/BxAZbxqTBU+jwYjTqIjYxIGk7wenTpgFx3sNvP8QQRxAqtBBS/8Q+vXySbqey6RsY6Afji3I5ti0QxpmQztHLHS4iT3Ij1wlbgNSnWHiV7apRYJLmJIX848vLBGQzVfLOqJRf3hBC6pDk3Wb26gzGI9nXzr1sJYoARvmaVFGZmJCldTB9JCgW5AAFBI+yAJid8RpcOapy0KZVJ1BmuNJILQvugkSRteJxOnmqWVUq5AZ2LFnI1eYPYdLWG3Scc+ersFeidNMA6lJEDpyXIibGdrQNyDYajq7yKueNlytcVdc6ZUByLmx92FYMB187g2xRm+INU1OKbK0xe3NbcQZW4vAJ8seVcyaNdqssW90zsNN7D3Rv5Ta+Itn6jjxKYGp4Ks0AEbk6ZnbaYwrUdx2+ciqMJ4dQoGnNQr41iSwMhxBlQbGD1GFHFs2WqAFpC7kDc/u2+eGdY048UKCUMKzSZ1qQ0SbWmYjYYzVMk6nN4IAHcnb9fyxS696RcazT/T8ALHIe0aVs5pypJA1u0AdgsEz53AwsytYnmmw/D9+Bc0IgGTzGexMiT+eOy2x7EjGc+6j5TaXGFU/OOTmCF7gfP+L4ur5almaTI4BF/UHuPPCKo25B3M/jg3J5nQxE79RivpK+8vM4pttzMfm+DkVKi6hKt1sSpAKmPOb9oPxGB01FYdYbt/FxjbcaVahpxZipDEGNUX/KLdp3jGL4nljTqQe28evljfRg+MOJr9I5YAmfRPYzKrTovVqDSr1XCH72yhR1kkGB8cN2puKnuulFVM6oJm0QbgLBN+/bHZCll6WWSabM4UNoMhlcjVK9rzcfHEOHZ3MvINNkSAAdywvMSItbpN8MKKFs9/rPB9dkGbO7juZUhp0mZl2JLFQZZjA2FyTbbvgj/SX9B/mv8Aiwtq5L6O2pndkdgImTJMLA36/wCUThn/ACev3PxGBGYYOe/ialMpKGmmrocu0GxKPLbx9YNW0XJ+d8Sq0zTKh6hSnpMICRJJ98Me3b88Q4nTqU6QTQ6klU5bggGOYTYEbn1sTgfM5aq9SWnQPsgEmO3SE+BOHMwRrP7+vXjJuzU9XMJR8RkK6WOtiOZiQLzBmbbb/lgHO8eKlQzsiFpcrufhAAvBne2LvpSIrLRXUsHlSN5vHQQZJBv+WJcTyfiImgU4Uc/3iPiCIm2xnC9Rvbb1xIABMvyMa/ERwxqKBq5ixAOx6jfqcW5bx6iOAwptJAJhiIO2oWgjy6jfAuXpaahISC4EKvMSAIA8vTbyxCtmzoX/AGdVhZIuFnmBAIAMT6H0wKsVo8ecFqjys9HlQKEq7rC6mgWJEAyLwfW8Ti1841TVSkoiwpLLBqTeUBO3S43BwnSuspUAVGOxJ1EiL7w0T1xDN8eNRSoXQVBAaDMjcrIHMOm429MP/wDIFHVsJAAhb5IKFRxJ2JqcxcSd7XbYfuGLfoDPXAAimVMMx2INhAO5k3np13wK5laZdSSkEswlg0bxB3vcYYZbijFWXQFQCdTCzAzMXERHWfhgVzK71vXrj8wtZgbrSosy1yKig+J4jAQgsumY2B2NzfynFb5Nlhqasyk81QhdSqZO25XpfbyiMFcKzlJUPjQ8ggVGQDWHJAEgbxy+fxwS3EQssFKJ1YiCxvaJBMASTG1rnD3Va1HiMTU7aViPiGVUNvLWUmbXuABsABN/PyGF2T5mqAbAkCepML+UnDcNLAMLsflO5/L8cKKLRULbA3HxmPzx5vM+py09JhUImmC1Z5gegP5AYozXuCO8fgcGVfdH9Uz8SR+zAOWb3QR1/dgF8ZdWDjMQvxGL6VaWv1kYpKCPjf1/ynBiUgLHYXB9MG1CMNQnNZYGgG2ZWkEG47YZVuBUqgpVVR3aVg1CuiDBYhVuzAXCnthVRPKyk2MEYacPz1Xw6aiy6iNTGACJgDvJtfy9MWegzaNSHcGZv6lly48NoxG/7GPFy9FGVvEHiCQHc2j7QIkCT85GI0801RToMBWZAWFtVuZR1HYkj9eB+G5FzVqPLbDcjznRaJ7z2GBnz6rSNSkuoG8t/NtfcjcmOsfHGjQZbGw7EmeYBsw2tWFNAKgUMeVnI/nH6wBeesb9pjFMp99vm37cU1TTqpTrAliDEF9QTpMHae1t8e+HV+6P4+OK3UYCWtb9eQkgS8cT8LLJSAEpCQokROm/QW3No88V5l2Vg9TS1NVKhJJhjsSeoj7MW6b4TtWNOqAz1GDHl1am1Nt9rmB73IO4jbF9Cmxqa6oKqCQFZdzO07R2gGL4ujOxpTx4/wDJBUiWfS6KoxChlANkXqdwI93v+zHLWK6RRmAI8NAVmb6mOqTHr16wMDlwi1FQalJmEg9b3BiAfPvi+lwtlcEsTG6CwuPUgnz2xWBOM2P++Rg3IZfPQXKIC5MkqZh4A+0ZUgQNsX5+oXqU2hVaxeZ1iReDA5xt+rbEKFUr43hqINtKwZYdyYhun548pZapVZOYoxvA2a0adXbzA/Zg/ag7E7n7yeTtCuI0qMoyESFK6iSSbzEk2AMmNhJwtr0SaPjK4KyJDCTANpUiJ7E4rq0/Aq1RUJZWgVNJ+spsLrOq21wAdptgnPamo09AUoxDM135WFjpjeY2B9DhhQatRFf1I0ngcwrhuYDFK5GoQwUzMA2NutrGbjri16hzCn6OWVkqSuoEKYsy9yh+E4t4VkmUsXOpyADAgAA2sLD92GlBlEXT0B/Dl6/HFYdVpXTj+5/eXsfQE+8+0qXhY0q+YKwsOZJ0hlhpEmAARO2AMvXGaPjgFaCkpTBsWgnnjsSARO2he5knN0fH5XJ8LVBAt4hBsvkgPzg9sW5upOpaYAC8q9rWYj4mPgcNz9QSh1TQw4Fx/DzF/E1ClnO8NA7WthI4iSItEA9OVcF8ZrjWaY2KEj8DgCompCdmAmO8AzjDY7zRxrtvB/FuyEWPu+W0/iB8sBM07H+P3H88XKZQEG4MjzsLepEfEHvgeow1avszMeR3/G3yw5VltRJZRpZlbrcev+UjBVVZAg9PzwLXse8xf+Ph8MefSIjpaDiGUk2IVE7y+q2lb9L/ADxpeCcXpimtHw0qHTrLH3RJ2/rX2xiqhZyFW5Y6QO5JAAxs+HZI1NdOmi0vDKlyT1KxGoWJIEW+PbF3o8JskC5k/rDhcapfe5LigNOWWqhvIpsg0qsCVEk+ZmfWAME1qvhoGYK1OqdKhwAoD/aEkEgb9e8xgc8KBQ+M4BY7hiKbAEiINpjv1FrYjlaJNXw6gNVakjmQ6FjaZg6o20mI7dby4nsav+faeeAUw+hkAj0qiMYVCouLCRMQu8Df1xf/AKTUf6U/MftwFmcv4VcEc9MwpXTKC3vKLlT3N9h8KfAP9PQ/vB+3DUZhYG8FoZW00gtNmGZbUAAZZgehYsSQP0id+l8A8RSpUGo6SoWaaybPsdTdPKNr32xGhQpJTV65ZpsUmXMm1h0mCTsOvXHU3cMA1kB2BIO5kNAA7de+OZ9ia289zF2altZ6VKmo0gsbAJcKzHcxaBvGAnplaiqtRnBFrLo1COkz3Bm19sGHMLTUB48IHSqLCxqNlAPn2xJFH1nitNGBoCCYJMyxtvtEWKmLxhYGvjb+T/E695mqjqrMASeYmKduveIKg9d/ywxzdYApNYA/apwZ2G5ECb7RO2GGbyVIfVBBWUwIW2nUwElt1EwTN8V5PgChmRnFVJ6KdYcRFyACukss/wAAGwAAu20bjQ5DSiNRnCgINPTTKg3UaXG1h0YbfnNolkskwEUgVB2kGY8huPw/XhpTyrX1MEC3u06J2ibDsBbF2W8J5gmoTuSYHqeoHlitkVslBya7dr/M18OBMe4FnxiZeHnodQ7CTJ/j1xZ7s+6sWtufj/H6sOKVNSpakV09WO3nF7/j8cKM2qhpLEn7I/WfQYqZcQxKCh3/AG+8tq2o0YGMybEfZvA2F4HyA/E4nQeRAtCam9WaT+JOOrncp9pDfvH+WFq1GLOD9wgnzDKf1HFFsjk+9HhQRtIVqYdAWF7we1v34AzVTQOW+ChW92dtj5A2xS1EGR2wtTvvxHqK5i6nw9mPJ7rXHl5euLRw2peVN+3XsfLsfyw+4bTSnZjN9/PofLDWpWEAgDe/kf2HBN1RHEM5CDPnOaBpnQ20cp8uny2+HlgfOCxxuuM8LSqm0Qfip/ZjD8SlGKsLj8cW+nzDJxzH43DT3gYD16YYwoJYm3RTG9t4xvstmVakwUa3BkAbGOjHYR23EnGP9hcsGq1WZZCpFwD7xnbvAO040j5dPCY0lqVBJIWiAVMkgiR1G57wQIONbDjawyjx/ieZ/Wcl9Rp8BPTWR0SnUDOyw6iIphhDBZAAYgjfB1Ljy14C09LRqdSYjp2JM+Y/VgbNUQz0w1blpn+bBgEERFhJGxuWFsSrCWJVtISxCgCOsEkwfke8YblLmwD2+37zKNCEZNiFc14gs2jquntGzED70k4F+g5T9D5LhVl6prwpqEJcuaRjSQSIBNwes+sY0HjU/v8A8f2sKxs55avX0kapnaXEGQMdJKksWLE3PXQOs/d+UYrp1wW5X0L1Ukm/k5uI7GfXGkagHplWARzqUHUGAvYsJ6R8LjCvN8ONICmKmq41AKBqIIlSYkT0Ex07Yt+xZFtjfz/EWZb9MWnQIoSy0xBUxAY3bmJvvqjm3t2woyebLvGYk0RYspnvYEWPpGGAyxaqadBA1OqZZdlTuTa0dBubAY0PB/Z3L5ZyRqqPZuaIToAAABP6UE736YLM4IA8I7BgOSzB+BcL0qSSVpXK6zJKmTeenxvhrTr0xyorbXaCFA7kz16dTbB2Y0EQQHPYgHCXiGstOrp8B1kfDGb1LDH7wFm5r9NiVRQkK1QfdsPdVbsfMk98Tz2bJXwVYKI5hEW/VOB6YIJgEtE9yTOlZ/E/LEXowzagTJEHvc/sxSOZwL7mXNIl+YzjLoRICKsQBbqf1YH8fU4ZrnTHp2+OLHBJuPtLqPkSwHpjuJ8mpltbVHc6iAPQb/DCcup7a9ttpII47yFeoNHNIIsoB2A/diitdQsQbACOpPU+Uk4p+kKwBm5JE9CAOb5/lB749zWd0LLQVBYmN+W37/jiu+Nid4weAk6+XAAVVusgn71zOBHYbi9uaO/S3pYjFFbiQllBi0Cf0gL/AI4E+ngMYi5v6wT+f5YEYnPIjlUydSve91+0Ow7+o2w5yZgQTN4J8olTjPV2BuLHYYv4bmQpKTJMhD6bfhb44J8WpdoxtxNMpFw3aP48j+rGK9qaUEE99P7MbAoQtJj9rdew3WPnPxwNx7hmoBQOZhTaCNmRuf0sfwwfTdO6PqPq4pM6qwiT2KyoK6apKI7E6riyyDsRbf4STbDuvm0oKgpFWUtpRQTMyYEKYCzaTbpvgB+HU6avTrHmAOkCbrJ3lisRHToThNlaNMMOaojIC2/KYEEmNS9RbrO2PQDViFVvPKdTmGbMz+Jj3McU1V16Jp5lBJViY3tqYi/S3n0k1OjFVJ06yI09X2Qkn5SbdemKKFLxefxECsORwJAOxDE+cQDGInhaKAzOaro2sBQSTce507dgMRjLk3z64+UUos7xlwf2LqtT8WVpGdhzGBurHbysMW/QB97/AMr/ALMaLPVqgRZXSqMDU5dWunuVY2A+RFomCcUfy3kO1H5U/wBuLww4gKMY6JEeQ4g5gimArg/Z5pJuGGo8xve8+c3mKhqAh6avqMQsLImd2JJI6xaJIwFToUwlQKRTpgx3FS08pEmJ3ABPfA/s9WVUDqhVbxO0uRq3ANgPxOCz5NABMHBi9o2maYFKSolNVBZwsgQQIMkn8MW5QE1KlUmzkBF8lkA/MnGa4XmDVZKc38IVCTv9YzT8hfBacaU+K4slOUT4WEfL8sYzZSzFm+n25m+MWkaVjfMZsrIUyTafzwMq8wE2P7Y/j0wFwty+kkwCOvc7/Lb4YubMQ0m5J2HYdsUMjFhqPEaoo1NdkKImCBMfsxPMZZbyoPmcZ3I8SMBWNiBJ7QRJ/CcPaucDU5Bk2Hx06r4cuRGx7dohkYNcVcT4eI1ILkEfnfy6YBz6eNSJX31p3t1Ulj6iSu3fGiWqppn1/YDjMNmnpVHKQ1SkwBSY8SmzBLEmA5AABNtUdMdosiuDUYpP2mN4FxOk+kAaEO6nYTaVO4YC28H1vj3i9OrTUq45SQNQNmB5Z9TytHfHVc3w+qv19M0nUnUEWDOx1AjkM7xeRfHNxagKGhE1ogtKknr7zFeUdyseWDcWeDz3H5l+t7qAZmuSw7kR/wCY/qjFBq36T18+v6xiouXYsO8dotaPx/DA2arQSepPy2P7MSMfaWBtGVbP+7edJP64/AAYjkTqqLvvA/K/7sKixMnp0xovZjhxd1Y2BFz+j1+eOKBRFu4VZ9By2XGmmYki8nr0A9PL0xT7R1NNEGmoaszKqT3mbx0sfmMEMzFhDaQq2HQeZ8+g+JxmPaLiTalQIdIIGs9GEEbiO2x7dcXMYUGp5/qchVL7yxqNFpWsrs5hmYGIftG1jcEzOJ5OijVPo6AFpBDyVt5kAgGxsPP4qKas7eKwckW5pAJJBFjuRt13+GGWRY1IFFlsphi3Ip2tEkQekRbbEhgzihMTmSr5CqpZGqqaNQ20iBaTE/fHc9vXHuXcUtFOn77wviKJLDeXaLWkTO+Kc1L0TTqS1SIcCwDCJgCPXEMjm1L/AFurUbqzE6Bp3kyIidrnbDmb3iBC3MO4n9MqU/CVtCMtlBa5B+0dlSD7kiSu4Bvkv9Gc79+p/HwxqeF8XFWtVR1B5fq2kw4vzBhy2PXfaxMxd/JX6Cf3x/xYNnYgc/T87RoYgbzN1s+W5Ki6V3gMYJ9FsfiPhjWcborRylPTNhqMmSSYi897b9cZupkNOipVVgajBUJI0tc6Qo8u5AnDXjuebwaiPNgVvFzEDuN4OFsxGM3xUtdFtkFRN7NVprM+2jLhQf6vL+354X0M3NKnSG7MSfPYftxd7L1SGcuNKlWA/wCYg7fDfzxV7MZSampxamSI85M/K+M/LWnynoVI1MZrp8PQgOySfWMD1s4upDMAMB8CdP78CZqqzsY3OFGfzksydyir8NWr8YxRH/sJA4nKnFxzluIBWpkmAxgk9JU4acFzZqU9jqIi3dRb/PCDOMs6ZulbSfQqWH68Xex+dIepItqYCP0W/KPzwJxUvlDIGmxNbwTOFtK9zJ9BDH8vxwq9oQKoZ1OlhTCuR1BJIPe0A/E/HuEVfq30kyView+1+Ej59sX8L0ywJkzpI/RAQD8ScAuYoteEAqNRafN8/Ur+NNZi2qOeQCY7nqQOp6emC6eTnUUaxBHMokHuTMz8MbHivBFeiwKgrspX3lZbbdtj3vjIZDgBJDVXYICdRVdTAATtIn/PGgub2nJoxi5BpluZ4E9JaaSSzTrJ2AWJI8oIHf5xjPVawYQimNZaTvEAL6dT8cfQPGp1KiICXGgBieqzBFupggjvhlxP2fppRbw6arbYARbDde7FRdSrh6hgqjIdz/ufM6HD3qGWso6df3Y33srp0MzWMaVA6fwLfPCQZfw2Ij+P3Y0HA6XImncksT8YGEtmthtxDybqbhoz3LUaCAg5vNosB+HzGElTPO1OsNNtOssepheUW96B07Ye8bqpSWnQ6sC1rlojcb8xJv8AonGXoZ0kOvuahFwGkqpAHkJti+MJVRr/AK+k891uUO+kcCEsgMs1Q6QAwUnSoJF+txeevwxZT4stOmVo0g4ZtLWhBPMCCBNrnltbzxTla9NMqDVE1KgIBaCCAIMCethsOuF5qMKa00EzBiwMi4IuIE7lvLBadBVr3/avKUhzUdMj+Nqd1YLBIWIcHad5uO52w1yZo1WZDpZRZlIA0jeJJgjrAB6YylGuwrKas1NChtKyQoILcwtqYA3623MY1fswqVRUKsnKAT906hIMECY8oO18WcRs+MLgwjhvC0CkLRRCxJszBSL6RchTO5gfDCf/AEYq/wC75T+9P+HGt8IvT+qZXKiy7AkQesmNryRtfCr+U6n/AMD+8T/HhuVlWtj9B/yFVxLkMiCgd3RjTO0A+JC8pLGJYtuD1xm8/m6jIVdiVmdLGWU7n8Tt+JwwpKqUnZmemWg04aGYgAkEajpIVpsb7TMDCyvmGZjrupuCZk+p6ziiwOkr4/vC6dzjyBoFwfOqrnV7pJB9GVgf1YY8DzRVavUzfzifzthFlcqW1DraPxn8MNODKRQqzvrC/r/IHFLOoKEeU9VjA114xqakU3qFo5CF8zIxnxntdRbQEPzvefPGvz/Cw+TQmQFUM0EAmReCbAmTHfbzxPK5Og9NK4BBKRraAYAF26SIImTE+mF4UpNVcxGbrBifcXE/D6Jqcx941WLT1mm0H5zifAGGpwWB51JjpqXRuY+6Nu+JZ/Noj61UEIdLEGzWYCD1iTc3wkOpaeqnu9QqP+Vldfyj4nHFNVjxlrC/tBdV8pvuCA06RMSwAAPdmJRf1ti3IZbS6sT/ALOD6qy6vzB+OCuHKHNLSeUQ5HdgIUHb3f14N4jlgmV1KIdWj4MVU79wFPwxVTAcgb5AmKyZKbzMDqnwS/UTJEdDZiPTlOKqQph2YAaSQY6EMIMftxfnnnw27ghvwB/CMCUxq5d9wbR90g/Gx+eEq9PtAItd4NmOHeHUlNRYkkH7MHTqM7iwJi8E9RjR0Yajp6xf5YR5SszMwFgI0XImBBJ9RPwww1lEkCCVK8xiDeMamJirymGDfiZ6uFJYteS8R5Xw19m0UU9jIUR6zM/OMJ/op0gIZ0iXdh0JYQJ28juZ6bYLqZpqOVYr778iRvJB284k/DC8S3mEs5XAxmZ/2u4k/wBKcDUCvKkiAQuxBI6m++Bq9E1KYZHlwJqBZBTmIsYuGtt1PmMCU1rOxWprcg6WDCNOkXtsCAAZw3zIdy75fTpkuyg6H3J66TCiwtbz3xsM97TzrkXcXVipCR70Q3XYn4C28+WL8szKew6QLsf0unwxz8XD04qNDgDS7aZvFiRc/wBYYBo5ldRZqhKD3oEEX9BP8b4U6bgwCpMd1KaUwRUfQCszEoJ5gI3EG0LNjthzkHpDwtR1IIAOg262bWp0gm6GYBiL4WMq6WLKwKxFRwQCe8qCSdjB274d+z3EIc0naWtBcEbSCrGCNOnYtaQPLDNNNv8Av3nVH3DstKgMFchGYGimlG7aXgBX25ZBwV4lP+krf3qf4sJeH5ELWqiVWmD9XUUpamw1AaBykfZusyCQbThboy/389/dD/Fh5sAAC/t+Zx+UzvGKCLXpUy7uujTMS2rUwZr2JLSYj3dI7YKzHB6S0YzFRtUsA6oSR7pBgXYRFjESe2JcSoPTrO1VE0M4WA7MRKsVgqRK2BjcKVEYo4+xo6NFXMIyLpH1krKgE6hHNqJYb9NumKbIzN9Z28U+zxpliuq3SYEx+7DLM5aGlRuZI72Kz8AcZpa7O5qaJGrUYGkE9fT5Y19CuKiBgCrDobbYDLgNGbKdRTBodw/iq+JSpMBpNGn1IJOlSw7baheL/jdxSi2lhT0eCwIQg6Srht3FuQ9xERc8wlNRywZDA50O+3KZM/C/zx2XD5r/AMOXVTMhrhpW4sBD+lu82xGPZNB+kXmUHJrFV3/3Je0aCmfCq0lWsIqFqZmm5PMZ1HVBveSZ6YE4NkX8FWam2lK5MspgrpBBvaJkeuCK9LwarFgrObqHnSATEx9q8kAGBHU7CUq9Vqg1u5QlbTYAhl5VFlva3fCM1EHt67zS6QnYLwd7P4m39msyoSnqEe4b7xU1KCf7I+eDPaetFAp95A4PmHUH5DCnNZTRl0qKYbw9LD4KyR5gxbyOJ+2GaFTKUaq3+sCWOwqLN/RlK/DABGCMvci/p3kCnyAjxkMvmgz6Y7sZ2ut/xAOBqOaJqybR3+Qkd4xVVJC0nG7CPUwCoPqQB88L1zQ1vGx0/gRM/DGeFoR2m+JoqtYI5O5LACL+v6sEFFpmKg1AxMm3Q2i8dI7xeMZ/hWZ1tr1AaDIU+9PvEkCwHx2B9cNMvmKZdmvGoBmIME+U9gJJgbD1xoYVG5YDf1cpZ0JIAvb1X9QXjlEAgU5TUSWX7KhWZF9TC/AR8QeK1SMuo1AiRfcSBfoRsTjQZ1UEKRNMA6esLEn/AJYiD027Yy/HuKaVpqSHAUFiQC2oyDv3B6Rtvh/sffJv1/2VMmUjDoPMnwjLu7FkVDAAmJ1MDqQG5UpIJIJmQv6OBeGcKNQihmX8KoshXCwdN2bUbArHNO/MR6MeGZlBSNX3EQABhYz5R96Yjr5TYHjGap+AzpTbSUWKitddbAHVuFJK6SZIJ2N8ODXM3eW+0Hs9RoijQpeJWq1I8MgC6jcROxPNPQdgplY/C6mWrFWWm2kDUrHUmoj3DG8SJi0zvF9VwnMNVpZc5LKtTqFGQO/NoClZZSY941GOrYXAHNhFmmK1HVqi1vDqFajhyASIneTvImek9cS6ELai5xu6nZJaodldRpSmChC6lXUNIuOZkM3iSLmLEFzw1C9J/GqAMJYqJACjUyPAgvTAvpiDaWEYrfP0xTusqnOpZBCm4hd1kiVmetuuFeU8NhUMEU1hUseUs51JpJ6EnbeTMHFjG9DxhD5zQcRzNPJhqmX0k1DuoA0kjVAAlY8p2PWLJP8AS3OfdX+yMNeF556lI1FFNqYWPBZQdWgjUdNpcE6r/etOG/8AKNP+hof2T+zFZm1H3SF84s0ZnqmQZ69F1ZlprVLVEce7pWxksLGNlBiZ6HHntBmfFy+YdCHWmyqxIgamIgfM9LiQcN+G66hNUrrpsrKaXusdO8yNipkEHqcL83xLLPSKVsuNCVNbUqRuxCjQ1a2kyN2MXAIBPuuWyu/M5Rqq5jkteSUtEgathYzq8xN/267LUV8KnUVJDi202MXAsDbGZSuauc10aaZcvBAGirTWRuF0KEtBNmMze842OXymeFVUzDqQGBaoqVBeJVWMeGVNhAYQSL7gvdiRVSzekxJxLWJAQjyAM98C08owIhKit0LKR0mQ3Qg/54d8WzDis9JayUQt3qNTMkTuJIABsBvscZ9+CmuGejXasWUjU/KSZgLcnlImxI9N8IyYl0FgYa9Qe+00mR4fTqeIxY1C9NBFuTl6HebGwFz+AGar5cVfB0MunkJVTzQBIXUwgiN+pj1xPJfSFRx4jEkyagB1KIPU3JBJiRv3Agm5Xi6Zh4ZCTRE63UiAOksJnriu2JHxmzvCx9S2Nw3IHhI5TJ1npVXWo6gLIUE3A5fQGxEdNvMyr5ZlyTJO7I4m2kgKV9BOvDfxjTpmBKMQYseov+EzIvG9zir2jzdOqNCsfDqLpKwdSNsCZFx6HqcRoXTq4IEtYOoZzEPHMwBltSGyty+kjT8QpA9Zxn2zau5YEBiRrHSbc3oRc+Y88NM9SK5WrRa9VV1LH2gN47nGNek6AMwKmIg2J67bxEX2xWXEGszVxMAu80mQ4iKcKgknr1JuJI/IfnjX8HyS1U52sLkT1vM4x3AuDVAVeosEiRq6eZGNjUrCgjEseZTYgRZfSZ3m+04bgxDXvxKXV5T/APMVcQrvJs+iRpChiIkAMY8zOFdA0C1QV6LltMpB0K0SRM2BI6i3pBONA1JoFY01IdVgpIOwsL7E/lhbx6pSqIrDQpA0lZI0hpvI1LIuInaY3gtB0txMbLkLNvM+M2xqqoplaR94AjQBILMWNpUbaoiD3MlZbjtTLhqNAoaM2JuaitzGIOx1e6Zj1wqp8TTLuyoutybsCIWJICqVYESepPoME+LTzVJ6tYaWptvqHMrg7mJC6hsO5OLAHjC07cTb8f8AaFzkxUypG4VoUa9LAz0MGVWZE4wVJeXUymBElnNgY79ekemG/Bs3QNGtT+iuKWjWCKmpWNKKrLzQy6wkauknB/8A+o1fLKcstNNIejDKkXQEeGRJ95TMG89Z2xOPfZjFKtGoP7K1XqEErNNLF5+zB1BTadJM9duh309TK5ZWepWSmgZSARckiNMm5LjlYEAGSt2BGAfY7KHMUmUE6KaldFRNMsJFwHPlPx7wPOG/SEhaiVUKVFBVyUWqpkaBDsNSr7rAkELpnpiQunftD5McZv2bqVQKdQLTy5IWkS6+KkLCkMCRVVgLhubrPKAEf+g1L+nzn9yf2Y2/EuC0cwiGvT1AG19hqDE8rQRuRcxN5IGE38p8L/8A5HMf3z/4cOOME2Vv6wKEV082glCbbmKglYPLqsIEfxtg7L5GnVGoMWLRuRp2gadBK22tPW+EGWDrK16Yps5Or9I3JYQYAiTfYj0wwyeapX0WWIIYQdQJEgtaRF9zcAKb4oqSrUB94gA8CabM0itJ1KU6g08lNqexAMwV5j32JHfGc4jxB2E5cNmKmhGZX92mg0hwqwJYwZNyJgYY0M9RCS+iqukAvpmB2OljpXUZkagJa18A8Uy5VxmadNdCK2kLW+qWYW5IHMbgg8w2tMG2X1cRooCyZmM1xb6WlShWpq7MpegwsabKOWTf6s7EmwnzwJluA16VYU1rAIRpapTuBO4EnUpMgdPe6g4Y0M03itTooPrdwNKDSZiCY0iJMiO98eVaGYVtXgONbXQ1JFtMMoQx5ydo7YBHJWjvCVjVQviXCUuWzD02k6SZaZAlYFzYbDzN74JorUoJSapUUU4INTUNdOBqkhl06Rbubiw2I2cSpXbWWUaWhafpGpugsbmZ6W64E4px5KfiU3ol2EANygGbkExPbuJGwxyBGbYcQgrFQDvGPDsxRr5pglQ1ajdYsB0Ib7gEdbnvh7xI0qJ0hQxjfotwLD4zfGe9n8kuWoVcyKgepVspA2MGFk3MXvAwsy3FWrVHqVAAdIA+6dNhM9ScRkoLqqXcSBTVyzjlRjDLuBLKfuE6b+RP6sKq3CRTemyiNShxfaCRuSZuJ6egxHK5+r44erpDNYwQywREdRHljSZ/Ik5MFRzUWmO6NCnoNjpJM2g4rBdLESw+U6IV9IZhR1nmqAmdtmVdvUk499qKzFKaIiuyrraW0i37b+l/LA+YzC6aQ0j3Qom1hG0388ZitmlrZ1adW4JKAECAwJiT3m3a4w9as7dpUdrXaR49x7NltNT6pCkBUEIBYGDMkHzJwvyrVBT1JTNSWuBJGxvy3HzwLmvq2anWFxAKkz5jbb8MWVsxTTSiggWJkbE38/XDXUGhFhRWwjWnl6xcNTyqMqwIqBum0GR+K/PBnHaOYaiahVTmahUutOQFSkGC+8xksTsDeIwq4TpDhuR11AMeaT5yICgdO5tBvg/M8eIqnLmnTqBKih3qyoBnSSSDbmnmOqN4OOYkHYTqN7SzhPCTSzaVTyXB0hwoIJCtBPvIRqEC6tAMSCWGY4tl2r08uaBzVanpphnQSdAJjk5y2qSblRfl640qUa1MMrUyqDmBBWpTdSBdDomDMXI2MxaaRwpdDsz0FWpIPiBVcSpT31IqmVJtrG5EwcJDENvE6wWowng3EuSrTAKVlE+C5ErKzDaZm+m8+6RsQQKMlm1qZf3S/iVQAGU0/DZtAenHUa0JDbgk9QCU3DcnSyrF6Tq66vsG4Eyo3Y7WAOw7740mcziqqudMs2kW5pOmFW3vBrnbCmy0Ciydu0jw+HZRVNWgyqamgSHqkFFVm0gzAXSwA+6YgsMNv5Vo/fzn/wDjqf8A2+F1DKKHFUKxkk6GF6bDWNTNJLMb8pDQDAAGKvpOZ/oE+dP/AAYtK+04kHtM8c5Wouz0zOqudKueUhjcATKgG02Mj5sstmEqpWTMMlFCQzLTYgOQDqUgzvawMmDi5Jd1NrqHYEXUmYAix5tMkEbkd8JOKBwTlquXJpsoCuBMupHumLAMSIbeD8Vo5F34xPxdo39ncmtRyXoAUSjAkRE206CRMxJmLRucO85k6KiAJVyOUksm/YEAQdjaL9zOP4dwyvlgzJUXXVpytNRJtfUoZlUxPS1xfGt4dW160cMKYAC1AYJiQSIPSBYki/fB6VPMh9jsZksxSpajoJgSGJ97eSIAAUAzYCOvXFVU0yw8MUw7CCR7zKttmmREibeuCfapFR2qBStNm0MVViGYgEQIgAywifs2GA8tmRRFNgqsSR4bT9na4np2sd52wjHqBa+DON8w/JZVjFNFLgFzIttokbgAiwEC97Yhm+NeF4mXrU3IZYIuNQYSSCLgbicUpmK1aoVRYcsZANoEGWIPnb9WGebyDVWYMsP95iWZoIkgAgtvckRfcYPGwUnSLhg7biY6vUePDWVpIeQbn7RM+Qnc4Ho5F0ktUAUwQRMbgX5TIiYgTMWw749R8KgQKb0lFSGLCS1hpJayx1AFpA3N8Z6kWUqsqUkX1jTBj3iJ/LDQ5NgiWkZox4eoVg7FKikGVZWuLRpYAMrTNxG3XbG+4ZVovSbRUDKRpdHHOA0LDGQGX9KNugvjC1apBUMqqJ3DAm3YC0evywZw5aTQJWm0RJJYPBnqY1GYt064SG37QGdmHvRtnHoOQW08haCZAOoQd9vysO+FZJBLZXLiS2pitVNTbTqMEgMBcQD5zODsnWCK9PlrMpURUUNrptAEAixUiGPUAntjzh2QYoSlFTVLE6BUK6UnuYGkdgDuBJ2wam4KppG8z3GuA0nfxVQ05Euu6hgbw09bHaPO8YnluGUSxIpvVcczsWimqgXAA3MbEk/AWw8OWqVHOXUIqxdUA5ApBJSREk8sTB5vPBWWpsg5Ueu2ofYCsOvMytI6bkD1wSEtuYYY94q4r7OaM4mkM1FWp1AT7saVa24ueu+F9PJVdLaxoqJWLMCJ1Q61JMbrzMJmPdvfH0ZssfE+tdnZKK6qSNrpojalAkIpJkeZFum4WRSm5b61C0hTDASpXe43sFj1I7Y59amlqCMp4MXZTNzDqnhggKtNtQGlRy6A3LYXMATPaIJp5Z3CmZKaqjeGBrcr7iKf9mbnmUajYCN8UZzLtQzDZaiKj0nAZi06QAJJXoSAItYmRF5HvClrhIoqA+sBw8EMLAgmDA/GB6YEkqQp3iyKyBhKKxYkmrEBgj1RU59diWhjEAAqCbCSLm4nnMzTV6VZswvho411fCugJinCmndmWZZVIGnAeeyNVajKRUYGC1YkkMWmT5LMjSJMLcduoKSpHKVYAMGUNIMQGBBtMDyOEs4Bogw2eu0Ye0bF8kTSYsrlWA1KikKo1MSJYguA9yTYwb4wOsf0yf26v+DG04vliBRpUppmsxUREMg0LUUM06YVi2nY6SIkjGI0Zr7v/wAvS/7eLS0QKjse62J9JquKLc5ugVTHYQGteO99oxOtxMME0omYJ0uKetZCnqZEE722MNfpir2qz71Vq01nxDEgKCsFVSWJFpMaYMhvKxWcPpmmUcI6u3IFkHT0uwsYAtN++0YrtSnX6+0qBRV3NIeDo2dXMGmoqNS0qWYyCCVELqKhdMQQOpI3OBMtVr0kdaiFmptpUeIJZRILFiQPhbFLcUUaySV0NBDG6ncgzNyNiCBtthJxnjJYtQUqymSHXVIuQu52ww5795v2gMC0YiuamTYLXVSVeVBB18zHmIt4h1GAsDYX3GFytJ2Jp8ovJJMabxbr8h2w4y+VcAO6oE2EsWLehnTvaAJEjvhhwPhwrZhyDphDpC2Oq1iYuCJMDtfzWxBFkwrppdwHI1yxgjVIBYG6iCCeYR26dCLSMEcX4bUoVPpGt2mFR7BrySpRRbm69z54O4FwynSrMHeprJOmBKMAoYn70iSsgRv64L4qKRFJKtRiCSqEadWrSTPMYWwNzhYFbDvI1VxM3Qr1KlULVClTAc1YYAd4J6eRBE+uKeHcHqr4hKUtE6gqaCfVtHKAAe5+GCcpw1kqrTp0HHiGBMNH9YjlB7HbtO+NJk4Qrq0nWNJWwOoABwYlZB+YO9rs0gKb+8PVS1Uy2S4S5Wq7LAUEQU1GY2BAJibllHYAEnEc1SNIU2o6WZiTpKsZYkyEUrIvPMY2iRBxqM5VzC1kemQtIA6wzQgUdxEknoZAEbd6+GVnqLK1Kbqobn1zcnnKseo2ENAExthmMoRa7mSMgq6iBM85aDS8N1EsALR5zDTt0w3zHEEoUDTSoq1SWIMjUEJ1AAkcoJ7iAI7YRpmwXZ2bXFhIGojmgaxvtsZiDETGKc5nKbEXQGYGuQJgEBTdgPjBJ9cKFjKWBjAou4y4RXpoOZxriTpaZHY6b6doggfMz7X9oiIppBvI2EgBjAULy95BvtjJ1M8QIWANx8b+k+eG/splSRUzZE+Fy0/0qhEAfiB/zeWOXK4NLtBLWYXwvigNOpTFNVQU9LuNkWTpB16lPMTpSLk2GKOEvT8BwApqMwKgatSAx9o7wAeu+89RvAV1WhSYeGh1OSIDvEFt5I3RQNhqPXBmUzJpkBRTSTGprxPWbAfInzwRycBoF0I44Xlx4oItp2JGprddi23bpjQnOuNKOAGkgaSYF4XmgAdB6yBMXRZHIam1U69Gs8DUpLKYt3APlePXFVatU0Faq6KqsWVQCe0qgvqO0R0B9RADKLEWBvHNTjywKdPSSzHXJt+kxi4MwNr4Sce4BUDNU8KpWpAFh4fMxk21UxvAi4WN9tsD8RfTmKmoBAZIGkq0aZlOh3vPX4YeIalIKxrMFjUGdhrPktgb78wYGPeHWUzNZ1C40al3if8AlvKtSWqaRByxgMOUh7EKUGy2HW0emEf+mr/74/8AYX/t41vtX/4ilTquFKByKqFTRq1CUKBVIYliZJAE6rDvNn0Ph33m/tHFh3GxMeuTxEW57/Wan9VP+unhl7M7Vf8Ajt/1HHuOwkfCPrKx/wAcK/2J/wCL/wDUOMVxb+aP9Zfyx2OwOSAvxCUe038xl/V/zGG/s1t//V+zHY7Cey+cI/manhH87U/qYzvtL/qg/rr+T47HYYvwjyP4kLyI09n/APZf83/SMLOFfzT/APFH/pjHY7BH4PoZI+KM+Of6pX/4D/8AS2FeT/1VvR/+rHY7Cui/wL5mT4ecScW3X0/Xhdnf9Xf/AJv/AG47HYbj+My4nfzidNsb7hv/AO2J/wAVv/fj3HYlPjb6xDcmBUf5yp/yf9C4V5v+dH9dcdjsUz/kMUfihPBf55vRv+gY1/C/epeh/JsdjsWV4kH44t4h/Op/Vpf+lVwv45/NVv6o/wCrHY7HH4vpD7iLs5/q3Df6jf8AtxrMdjsNy9vKOn//2Q==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>
              <a:latin typeface="TH SarabunIT๙" pitchFamily="34" charset="-34"/>
              <a:cs typeface="TH SarabunIT๙" pitchFamily="34" charset="-34"/>
            </a:endParaRPr>
          </a:p>
        </p:txBody>
      </p:sp>
      <p:graphicFrame>
        <p:nvGraphicFramePr>
          <p:cNvPr id="22" name="Chart 21"/>
          <p:cNvGraphicFramePr/>
          <p:nvPr>
            <p:extLst>
              <p:ext uri="{D42A27DB-BD31-4B8C-83A1-F6EECF244321}">
                <p14:modId xmlns:p14="http://schemas.microsoft.com/office/powerpoint/2010/main" val="1818531504"/>
              </p:ext>
            </p:extLst>
          </p:nvPr>
        </p:nvGraphicFramePr>
        <p:xfrm>
          <a:off x="64135" y="76200"/>
          <a:ext cx="2447328" cy="167135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18955" y="5691759"/>
            <a:ext cx="2162825" cy="19082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u="sng" dirty="0">
                <a:latin typeface="TH SarabunPSK" panose="020B0500040200020003" pitchFamily="34" charset="-34"/>
                <a:cs typeface="TH SarabunPSK" panose="020B0500040200020003" pitchFamily="34" charset="-34"/>
              </a:rPr>
              <a:t>GAP  33,017 </a:t>
            </a:r>
            <a:r>
              <a:rPr lang="th-TH" b="1" u="sng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ไร่</a:t>
            </a:r>
            <a:endParaRPr lang="en-US" b="1" u="sng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1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- พืช 8,527.54 ไร่</a:t>
            </a:r>
          </a:p>
          <a:p>
            <a:r>
              <a:rPr lang="th-TH" sz="1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- ประมง  24,490  ไร่</a:t>
            </a:r>
          </a:p>
          <a:p>
            <a:r>
              <a:rPr lang="th-TH" sz="1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- ปศุสัตว์ 463 ฟาร์ม</a:t>
            </a:r>
          </a:p>
          <a:p>
            <a:pPr marL="171450" indent="-171450">
              <a:buFontTx/>
              <a:buChar char="-"/>
            </a:pPr>
            <a:endParaRPr lang="th-TH" sz="12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1600" b="1" u="sng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เกษตรอินทรีย์ 412.75 ไร่</a:t>
            </a:r>
          </a:p>
          <a:p>
            <a:pPr marL="171450" indent="-171450">
              <a:buFontTx/>
              <a:buChar char="-"/>
            </a:pPr>
            <a:r>
              <a:rPr lang="th-TH" sz="1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พืชผัก</a:t>
            </a:r>
            <a:r>
              <a:rPr lang="th-TH" sz="12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รับรองแล้ว 184.5 ไร่</a:t>
            </a:r>
          </a:p>
          <a:p>
            <a:pPr marL="171450" indent="-171450">
              <a:buFontTx/>
              <a:buChar char="-"/>
            </a:pPr>
            <a:endParaRPr lang="th-TH" sz="12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1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-    ข้าว </a:t>
            </a:r>
            <a:r>
              <a:rPr lang="th-TH" sz="12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รับรองแล้ว 228.25 ไร่</a:t>
            </a:r>
            <a:endParaRPr lang="en-US" sz="1200" dirty="0">
              <a:solidFill>
                <a:srgbClr val="FF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5" name="Rectangle 6">
            <a:extLst>
              <a:ext uri="{FF2B5EF4-FFF2-40B4-BE49-F238E27FC236}">
                <a16:creationId xmlns:a16="http://schemas.microsoft.com/office/drawing/2014/main" id="{0E9C854E-ED1E-4230-8896-5B189CD1C9C2}"/>
              </a:ext>
            </a:extLst>
          </p:cNvPr>
          <p:cNvSpPr/>
          <p:nvPr/>
        </p:nvSpPr>
        <p:spPr>
          <a:xfrm>
            <a:off x="3615041" y="3896441"/>
            <a:ext cx="1564790" cy="1263218"/>
          </a:xfrm>
          <a:prstGeom prst="rect">
            <a:avLst/>
          </a:prstGeom>
          <a:solidFill>
            <a:srgbClr val="92D050">
              <a:alpha val="45000"/>
            </a:srgbClr>
          </a:solid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lvl="0"/>
            <a:endParaRPr lang="th-TH" sz="1100" b="1" dirty="0">
              <a:solidFill>
                <a:schemeClr val="tx1"/>
              </a:solidFill>
              <a:latin typeface="TH SarabunIT๙" pitchFamily="34" charset="-34"/>
              <a:cs typeface="TH SarabunIT๙" pitchFamily="34" charset="-34"/>
            </a:endParaRPr>
          </a:p>
          <a:p>
            <a:pPr lvl="0"/>
            <a:endParaRPr lang="th-TH" sz="1100" b="1" dirty="0">
              <a:solidFill>
                <a:schemeClr val="tx1"/>
              </a:solidFill>
              <a:latin typeface="TH SarabunIT๙" pitchFamily="34" charset="-34"/>
              <a:cs typeface="TH SarabunIT๙" pitchFamily="34" charset="-34"/>
            </a:endParaRPr>
          </a:p>
          <a:p>
            <a:pPr lvl="0"/>
            <a:endParaRPr lang="th-TH" sz="1100" b="1" dirty="0">
              <a:solidFill>
                <a:schemeClr val="tx1"/>
              </a:solidFill>
              <a:latin typeface="TH SarabunIT๙" pitchFamily="34" charset="-34"/>
              <a:cs typeface="TH SarabunIT๙" pitchFamily="34" charset="-34"/>
            </a:endParaRPr>
          </a:p>
          <a:p>
            <a:pPr lvl="0" algn="ctr"/>
            <a:r>
              <a:rPr lang="th-TH" sz="1100" b="1" u="sng" dirty="0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rPr>
              <a:t>มะม่วงน้ำดอกไม้สีทองบางคล้า</a:t>
            </a:r>
          </a:p>
          <a:p>
            <a:pPr lvl="0"/>
            <a:r>
              <a:rPr lang="th-TH" sz="1050" dirty="0" err="1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rPr>
              <a:t>ผลมี</a:t>
            </a:r>
            <a:r>
              <a:rPr lang="th-TH" sz="1050" dirty="0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rPr>
              <a:t>ทรงรี ยาว เปลือกบางสีทองเนียน เนื้อสีเหลือมเข้มไม่มีเสี้ยน รสชาติหอมหวาน เมล็ดลีบบาง ซึ่งปลูกในพื้นที่อำเภอบางคล้า จังหวัดฉะเชิงเทรา</a:t>
            </a:r>
          </a:p>
          <a:p>
            <a:pPr lvl="0" algn="ctr"/>
            <a:endParaRPr lang="th-TH" sz="1100" b="1" dirty="0">
              <a:solidFill>
                <a:schemeClr val="tx1"/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pic>
        <p:nvPicPr>
          <p:cNvPr id="3" name="รูปภาพ 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90" r="4491"/>
          <a:stretch/>
        </p:blipFill>
        <p:spPr>
          <a:xfrm>
            <a:off x="4014814" y="3863647"/>
            <a:ext cx="771130" cy="5714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graphicFrame>
        <p:nvGraphicFramePr>
          <p:cNvPr id="45" name="Chart 17">
            <a:extLst>
              <a:ext uri="{FF2B5EF4-FFF2-40B4-BE49-F238E27FC236}">
                <a16:creationId xmlns:a16="http://schemas.microsoft.com/office/drawing/2014/main" id="{AF94EC36-7C35-4AF3-B979-1C544F8762E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144993041"/>
              </p:ext>
            </p:extLst>
          </p:nvPr>
        </p:nvGraphicFramePr>
        <p:xfrm>
          <a:off x="4748589" y="152520"/>
          <a:ext cx="2150966" cy="17011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53" name="Chart 21">
            <a:extLst>
              <a:ext uri="{FF2B5EF4-FFF2-40B4-BE49-F238E27FC236}">
                <a16:creationId xmlns:a16="http://schemas.microsoft.com/office/drawing/2014/main" id="{2CE70F1F-75D9-44D3-B245-082B7DFB23D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434701464"/>
              </p:ext>
            </p:extLst>
          </p:nvPr>
        </p:nvGraphicFramePr>
        <p:xfrm>
          <a:off x="2482672" y="121740"/>
          <a:ext cx="2701014" cy="175040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36" name="Rectangle 35">
            <a:extLst>
              <a:ext uri="{FF2B5EF4-FFF2-40B4-BE49-F238E27FC236}">
                <a16:creationId xmlns:a16="http://schemas.microsoft.com/office/drawing/2014/main" id="{C9CD065D-6DF9-43A0-A469-A33B8C7A14F1}"/>
              </a:ext>
            </a:extLst>
          </p:cNvPr>
          <p:cNvSpPr/>
          <p:nvPr/>
        </p:nvSpPr>
        <p:spPr>
          <a:xfrm>
            <a:off x="3683050" y="3540315"/>
            <a:ext cx="3094638" cy="305290"/>
          </a:xfrm>
          <a:prstGeom prst="rect">
            <a:avLst/>
          </a:prstGeom>
          <a:solidFill>
            <a:srgbClr val="336600"/>
          </a:solidFill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th-TH" sz="2400" b="1" dirty="0">
                <a:solidFill>
                  <a:schemeClr val="bg1"/>
                </a:solidFill>
                <a:latin typeface="TH SarabunIT๙" pitchFamily="34" charset="-34"/>
                <a:cs typeface="TH SarabunIT๙" pitchFamily="34" charset="-34"/>
              </a:rPr>
              <a:t>สินค้าเด่น/</a:t>
            </a:r>
            <a:r>
              <a:rPr lang="en-US" sz="2400" b="1" dirty="0">
                <a:solidFill>
                  <a:schemeClr val="bg1"/>
                </a:solidFill>
                <a:latin typeface="TH SarabunIT๙" pitchFamily="34" charset="-34"/>
                <a:cs typeface="TH SarabunIT๙" pitchFamily="34" charset="-34"/>
              </a:rPr>
              <a:t>GI</a:t>
            </a:r>
          </a:p>
        </p:txBody>
      </p:sp>
      <p:sp>
        <p:nvSpPr>
          <p:cNvPr id="20" name="Rectangle 9">
            <a:extLst>
              <a:ext uri="{FF2B5EF4-FFF2-40B4-BE49-F238E27FC236}">
                <a16:creationId xmlns:a16="http://schemas.microsoft.com/office/drawing/2014/main" id="{FEF250CB-7090-D305-F057-8E160ECD945F}"/>
              </a:ext>
            </a:extLst>
          </p:cNvPr>
          <p:cNvSpPr/>
          <p:nvPr/>
        </p:nvSpPr>
        <p:spPr>
          <a:xfrm>
            <a:off x="64135" y="2343306"/>
            <a:ext cx="3517028" cy="393300"/>
          </a:xfrm>
          <a:prstGeom prst="rect">
            <a:avLst/>
          </a:prstGeom>
          <a:solidFill>
            <a:srgbClr val="33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24" name="Rectangle 33">
            <a:extLst>
              <a:ext uri="{FF2B5EF4-FFF2-40B4-BE49-F238E27FC236}">
                <a16:creationId xmlns:a16="http://schemas.microsoft.com/office/drawing/2014/main" id="{76EEC114-1712-FBD7-9362-A0C43AE8F69E}"/>
              </a:ext>
            </a:extLst>
          </p:cNvPr>
          <p:cNvSpPr/>
          <p:nvPr/>
        </p:nvSpPr>
        <p:spPr>
          <a:xfrm>
            <a:off x="133635" y="2366978"/>
            <a:ext cx="3367372" cy="332991"/>
          </a:xfrm>
          <a:prstGeom prst="rect">
            <a:avLst/>
          </a:prstGeom>
          <a:solidFill>
            <a:schemeClr val="bg1">
              <a:alpha val="77000"/>
            </a:schemeClr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25" name="Rectangle 9">
            <a:extLst>
              <a:ext uri="{FF2B5EF4-FFF2-40B4-BE49-F238E27FC236}">
                <a16:creationId xmlns:a16="http://schemas.microsoft.com/office/drawing/2014/main" id="{7C24DE94-1145-B661-3BC6-95C7CCA2AE26}"/>
              </a:ext>
            </a:extLst>
          </p:cNvPr>
          <p:cNvSpPr/>
          <p:nvPr/>
        </p:nvSpPr>
        <p:spPr>
          <a:xfrm>
            <a:off x="71155" y="2800582"/>
            <a:ext cx="3510008" cy="393300"/>
          </a:xfrm>
          <a:prstGeom prst="rect">
            <a:avLst/>
          </a:prstGeom>
          <a:solidFill>
            <a:srgbClr val="33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26" name="Rectangle 33">
            <a:extLst>
              <a:ext uri="{FF2B5EF4-FFF2-40B4-BE49-F238E27FC236}">
                <a16:creationId xmlns:a16="http://schemas.microsoft.com/office/drawing/2014/main" id="{C7B4BCF6-F1F8-66F7-E342-E0DB3DCA212A}"/>
              </a:ext>
            </a:extLst>
          </p:cNvPr>
          <p:cNvSpPr/>
          <p:nvPr/>
        </p:nvSpPr>
        <p:spPr>
          <a:xfrm>
            <a:off x="140655" y="2824254"/>
            <a:ext cx="3360352" cy="332991"/>
          </a:xfrm>
          <a:prstGeom prst="rect">
            <a:avLst/>
          </a:prstGeom>
          <a:solidFill>
            <a:schemeClr val="bg1">
              <a:alpha val="77000"/>
            </a:schemeClr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27" name="Rectangle 9">
            <a:extLst>
              <a:ext uri="{FF2B5EF4-FFF2-40B4-BE49-F238E27FC236}">
                <a16:creationId xmlns:a16="http://schemas.microsoft.com/office/drawing/2014/main" id="{B6DD9B34-461E-B413-6247-EA2D7B41B78C}"/>
              </a:ext>
            </a:extLst>
          </p:cNvPr>
          <p:cNvSpPr/>
          <p:nvPr/>
        </p:nvSpPr>
        <p:spPr>
          <a:xfrm>
            <a:off x="71155" y="3265425"/>
            <a:ext cx="3510008" cy="393300"/>
          </a:xfrm>
          <a:prstGeom prst="rect">
            <a:avLst/>
          </a:prstGeom>
          <a:solidFill>
            <a:srgbClr val="33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28" name="Rectangle 33">
            <a:extLst>
              <a:ext uri="{FF2B5EF4-FFF2-40B4-BE49-F238E27FC236}">
                <a16:creationId xmlns:a16="http://schemas.microsoft.com/office/drawing/2014/main" id="{7649C075-EAFA-FF4F-2484-22FE63AB3F28}"/>
              </a:ext>
            </a:extLst>
          </p:cNvPr>
          <p:cNvSpPr/>
          <p:nvPr/>
        </p:nvSpPr>
        <p:spPr>
          <a:xfrm>
            <a:off x="140654" y="3289097"/>
            <a:ext cx="3360353" cy="332991"/>
          </a:xfrm>
          <a:prstGeom prst="rect">
            <a:avLst/>
          </a:prstGeom>
          <a:solidFill>
            <a:schemeClr val="bg1">
              <a:alpha val="77000"/>
            </a:schemeClr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5" name="TextBox 14">
            <a:extLst>
              <a:ext uri="{FF2B5EF4-FFF2-40B4-BE49-F238E27FC236}">
                <a16:creationId xmlns:a16="http://schemas.microsoft.com/office/drawing/2014/main" id="{4C1473CC-251A-37D5-A7E8-AC64AB6B1951}"/>
              </a:ext>
            </a:extLst>
          </p:cNvPr>
          <p:cNvSpPr txBox="1"/>
          <p:nvPr/>
        </p:nvSpPr>
        <p:spPr>
          <a:xfrm>
            <a:off x="700829" y="2329554"/>
            <a:ext cx="2296123" cy="3231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th-TH" sz="15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จำนวนประชากร</a:t>
            </a:r>
            <a:r>
              <a:rPr lang="en-US" sz="15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338</a:t>
            </a:r>
            <a:r>
              <a:rPr lang="th-TH" sz="1500" dirty="0"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,168</a:t>
            </a:r>
            <a:r>
              <a:rPr lang="en-US" sz="15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5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ครัวเรือน</a:t>
            </a:r>
          </a:p>
        </p:txBody>
      </p:sp>
      <p:sp>
        <p:nvSpPr>
          <p:cNvPr id="29" name="TextBox 14">
            <a:extLst>
              <a:ext uri="{FF2B5EF4-FFF2-40B4-BE49-F238E27FC236}">
                <a16:creationId xmlns:a16="http://schemas.microsoft.com/office/drawing/2014/main" id="{66233350-6331-BF31-DA57-4D1639FAE4C4}"/>
              </a:ext>
            </a:extLst>
          </p:cNvPr>
          <p:cNvSpPr txBox="1"/>
          <p:nvPr/>
        </p:nvSpPr>
        <p:spPr>
          <a:xfrm>
            <a:off x="652915" y="2789073"/>
            <a:ext cx="2848092" cy="415498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th-TH" sz="105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จำนวนเกษตรกรด้านพืช </a:t>
            </a:r>
            <a:r>
              <a:rPr lang="en-US" sz="1050" dirty="0">
                <a:latin typeface="TH SarabunPSK" panose="020B0500040200020003" pitchFamily="34" charset="-34"/>
                <a:cs typeface="TH SarabunPSK" panose="020B0500040200020003" pitchFamily="34" charset="-34"/>
              </a:rPr>
              <a:t>63</a:t>
            </a:r>
            <a:r>
              <a:rPr lang="th-TH" sz="1050" dirty="0">
                <a:latin typeface="TH SarabunPSK" panose="020B0500040200020003" pitchFamily="34" charset="-34"/>
                <a:cs typeface="TH SarabunPSK" panose="020B0500040200020003" pitchFamily="34" charset="-34"/>
              </a:rPr>
              <a:t>,</a:t>
            </a:r>
            <a:r>
              <a:rPr lang="en-US" sz="1050" dirty="0">
                <a:latin typeface="TH SarabunPSK" panose="020B0500040200020003" pitchFamily="34" charset="-34"/>
                <a:cs typeface="TH SarabunPSK" panose="020B0500040200020003" pitchFamily="34" charset="-34"/>
              </a:rPr>
              <a:t>697</a:t>
            </a:r>
            <a:r>
              <a:rPr lang="th-TH" sz="105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ครัวเรือน ปศุสัตว์ 18,627 ราย</a:t>
            </a:r>
          </a:p>
          <a:p>
            <a:r>
              <a:rPr lang="th-TH" sz="105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ประมง 8,320 ราย</a:t>
            </a:r>
          </a:p>
        </p:txBody>
      </p:sp>
      <p:sp>
        <p:nvSpPr>
          <p:cNvPr id="30" name="TextBox 14">
            <a:extLst>
              <a:ext uri="{FF2B5EF4-FFF2-40B4-BE49-F238E27FC236}">
                <a16:creationId xmlns:a16="http://schemas.microsoft.com/office/drawing/2014/main" id="{9E66F450-D05B-6DF5-C374-FEE03A08751A}"/>
              </a:ext>
            </a:extLst>
          </p:cNvPr>
          <p:cNvSpPr txBox="1"/>
          <p:nvPr/>
        </p:nvSpPr>
        <p:spPr>
          <a:xfrm>
            <a:off x="767374" y="3296816"/>
            <a:ext cx="2750312" cy="292388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th-TH" sz="13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ปริมาณน้ำภาพรวมจังหวัดปัจจุบัน </a:t>
            </a:r>
            <a:r>
              <a:rPr lang="en-US" sz="1300">
                <a:latin typeface="TH SarabunPSK" panose="020B0500040200020003" pitchFamily="34" charset="-34"/>
                <a:cs typeface="TH SarabunPSK" panose="020B0500040200020003" pitchFamily="34" charset="-34"/>
              </a:rPr>
              <a:t>189.750 </a:t>
            </a:r>
            <a:r>
              <a:rPr lang="th-TH" sz="13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ล้าน ลบ.ม.</a:t>
            </a:r>
          </a:p>
        </p:txBody>
      </p:sp>
      <p:pic>
        <p:nvPicPr>
          <p:cNvPr id="32" name="รูปภาพ 31">
            <a:extLst>
              <a:ext uri="{FF2B5EF4-FFF2-40B4-BE49-F238E27FC236}">
                <a16:creationId xmlns:a16="http://schemas.microsoft.com/office/drawing/2014/main" id="{7BE7877F-0B8F-4FC5-03F3-C9101631AF4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232" y="2022096"/>
            <a:ext cx="533031" cy="753595"/>
          </a:xfrm>
          <a:prstGeom prst="rect">
            <a:avLst/>
          </a:prstGeom>
        </p:spPr>
      </p:pic>
      <p:pic>
        <p:nvPicPr>
          <p:cNvPr id="37" name="รูปภาพ 36">
            <a:extLst>
              <a:ext uri="{FF2B5EF4-FFF2-40B4-BE49-F238E27FC236}">
                <a16:creationId xmlns:a16="http://schemas.microsoft.com/office/drawing/2014/main" id="{93EFA5D8-2EE2-715F-7B6B-74A531DADF6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595" y="2785750"/>
            <a:ext cx="371240" cy="371240"/>
          </a:xfrm>
          <a:prstGeom prst="rect">
            <a:avLst/>
          </a:prstGeom>
        </p:spPr>
      </p:pic>
      <p:pic>
        <p:nvPicPr>
          <p:cNvPr id="39" name="รูปภาพ 38">
            <a:extLst>
              <a:ext uri="{FF2B5EF4-FFF2-40B4-BE49-F238E27FC236}">
                <a16:creationId xmlns:a16="http://schemas.microsoft.com/office/drawing/2014/main" id="{DD6734CB-2533-58C6-07E1-46C4BC6AE3C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005" y="2799910"/>
            <a:ext cx="371240" cy="371240"/>
          </a:xfrm>
          <a:prstGeom prst="rect">
            <a:avLst/>
          </a:prstGeom>
        </p:spPr>
      </p:pic>
      <p:pic>
        <p:nvPicPr>
          <p:cNvPr id="44" name="รูปภาพ 43">
            <a:extLst>
              <a:ext uri="{FF2B5EF4-FFF2-40B4-BE49-F238E27FC236}">
                <a16:creationId xmlns:a16="http://schemas.microsoft.com/office/drawing/2014/main" id="{6BFA0865-E9BA-352A-CAFC-67ADDAF8F051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885" t="12650" r="28730" b="28969"/>
          <a:stretch/>
        </p:blipFill>
        <p:spPr>
          <a:xfrm>
            <a:off x="251912" y="3192383"/>
            <a:ext cx="339689" cy="409859"/>
          </a:xfrm>
          <a:prstGeom prst="rect">
            <a:avLst/>
          </a:prstGeom>
        </p:spPr>
      </p:pic>
      <p:pic>
        <p:nvPicPr>
          <p:cNvPr id="48" name="รูปภาพ 47">
            <a:extLst>
              <a:ext uri="{FF2B5EF4-FFF2-40B4-BE49-F238E27FC236}">
                <a16:creationId xmlns:a16="http://schemas.microsoft.com/office/drawing/2014/main" id="{1F1F4541-2A98-92F7-C06F-2FFAD6924F5D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640" y="1917757"/>
            <a:ext cx="442658" cy="316077"/>
          </a:xfrm>
          <a:prstGeom prst="rect">
            <a:avLst/>
          </a:prstGeom>
        </p:spPr>
      </p:pic>
      <p:graphicFrame>
        <p:nvGraphicFramePr>
          <p:cNvPr id="33" name="แผนภูมิ 32">
            <a:extLst>
              <a:ext uri="{FF2B5EF4-FFF2-40B4-BE49-F238E27FC236}">
                <a16:creationId xmlns:a16="http://schemas.microsoft.com/office/drawing/2014/main" id="{BB3700AA-395F-6D4E-94C3-43F2BCF3B4A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067810359"/>
              </p:ext>
            </p:extLst>
          </p:nvPr>
        </p:nvGraphicFramePr>
        <p:xfrm>
          <a:off x="12347" y="3979392"/>
          <a:ext cx="2048501" cy="105487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1"/>
          </a:graphicData>
        </a:graphic>
      </p:graphicFrame>
      <p:sp>
        <p:nvSpPr>
          <p:cNvPr id="43" name="Rectangle 55">
            <a:extLst>
              <a:ext uri="{FF2B5EF4-FFF2-40B4-BE49-F238E27FC236}">
                <a16:creationId xmlns:a16="http://schemas.microsoft.com/office/drawing/2014/main" id="{5C7A7066-C61D-C5D4-FE26-6B6EAE67029D}"/>
              </a:ext>
            </a:extLst>
          </p:cNvPr>
          <p:cNvSpPr/>
          <p:nvPr/>
        </p:nvSpPr>
        <p:spPr>
          <a:xfrm>
            <a:off x="3950235" y="7852066"/>
            <a:ext cx="2491952" cy="509782"/>
          </a:xfrm>
          <a:prstGeom prst="rect">
            <a:avLst/>
          </a:prstGeom>
          <a:solidFill>
            <a:srgbClr val="A2A2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800" b="1" dirty="0">
                <a:solidFill>
                  <a:schemeClr val="accent3">
                    <a:lumMod val="50000"/>
                  </a:schemeClr>
                </a:solidFill>
                <a:latin typeface="TH SarabunIT๙" pitchFamily="34" charset="-34"/>
                <a:ea typeface="Arial Unicode MS"/>
                <a:cs typeface="TH SarabunIT๙" pitchFamily="34" charset="-34"/>
              </a:rPr>
              <a:t>แปลงใหญ่</a:t>
            </a:r>
            <a:r>
              <a:rPr lang="th-TH" b="1" dirty="0">
                <a:solidFill>
                  <a:schemeClr val="accent3">
                    <a:lumMod val="50000"/>
                  </a:schemeClr>
                </a:solidFill>
                <a:latin typeface="TH SarabunIT๙" pitchFamily="34" charset="-34"/>
                <a:ea typeface="Arial Unicode MS"/>
                <a:cs typeface="TH SarabunIT๙" pitchFamily="34" charset="-34"/>
              </a:rPr>
              <a:t>  </a:t>
            </a:r>
            <a:r>
              <a:rPr lang="th-TH" b="1" dirty="0">
                <a:solidFill>
                  <a:schemeClr val="accent3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จำนวน 53 แปลง</a:t>
            </a:r>
            <a:endParaRPr lang="en-US" b="1" dirty="0">
              <a:solidFill>
                <a:schemeClr val="accent3">
                  <a:lumMod val="50000"/>
                </a:schemeClr>
              </a:solidFill>
              <a:latin typeface="TH SarabunIT๙" pitchFamily="34" charset="-34"/>
              <a:ea typeface="Arial Unicode MS"/>
              <a:cs typeface="TH SarabunIT๙" pitchFamily="34" charset="-34"/>
            </a:endParaRPr>
          </a:p>
        </p:txBody>
      </p:sp>
      <p:sp>
        <p:nvSpPr>
          <p:cNvPr id="49" name="กล่องข้อความ 48">
            <a:extLst>
              <a:ext uri="{FF2B5EF4-FFF2-40B4-BE49-F238E27FC236}">
                <a16:creationId xmlns:a16="http://schemas.microsoft.com/office/drawing/2014/main" id="{3F3C3F3F-10B7-6569-EA81-417FAA64268D}"/>
              </a:ext>
            </a:extLst>
          </p:cNvPr>
          <p:cNvSpPr txBox="1"/>
          <p:nvPr/>
        </p:nvSpPr>
        <p:spPr>
          <a:xfrm>
            <a:off x="3945533" y="8448792"/>
            <a:ext cx="26666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เกษตรกร 2,374ราย  พื้นที่ 4,2951 ไร่</a:t>
            </a:r>
          </a:p>
        </p:txBody>
      </p:sp>
      <p:sp>
        <p:nvSpPr>
          <p:cNvPr id="51" name="กล่องข้อความ 50">
            <a:extLst>
              <a:ext uri="{FF2B5EF4-FFF2-40B4-BE49-F238E27FC236}">
                <a16:creationId xmlns:a16="http://schemas.microsoft.com/office/drawing/2014/main" id="{01C33E48-2855-20DB-70D7-65D87698FC99}"/>
              </a:ext>
            </a:extLst>
          </p:cNvPr>
          <p:cNvSpPr txBox="1"/>
          <p:nvPr/>
        </p:nvSpPr>
        <p:spPr>
          <a:xfrm>
            <a:off x="4445230" y="8850289"/>
            <a:ext cx="1555901" cy="369332"/>
          </a:xfrm>
          <a:prstGeom prst="rect">
            <a:avLst/>
          </a:prstGeom>
          <a:solidFill>
            <a:srgbClr val="92D050"/>
          </a:solidFill>
        </p:spPr>
        <p:txBody>
          <a:bodyPr wrap="square">
            <a:spAutoFit/>
          </a:bodyPr>
          <a:lstStyle/>
          <a:p>
            <a:pPr algn="ctr"/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19 ชนิดสินค้า </a:t>
            </a:r>
          </a:p>
        </p:txBody>
      </p:sp>
      <p:sp>
        <p:nvSpPr>
          <p:cNvPr id="54" name="กล่องข้อความ 53">
            <a:extLst>
              <a:ext uri="{FF2B5EF4-FFF2-40B4-BE49-F238E27FC236}">
                <a16:creationId xmlns:a16="http://schemas.microsoft.com/office/drawing/2014/main" id="{C7EDE7F3-28AE-190D-9229-6716AC91DDFF}"/>
              </a:ext>
            </a:extLst>
          </p:cNvPr>
          <p:cNvSpPr txBox="1"/>
          <p:nvPr/>
        </p:nvSpPr>
        <p:spPr>
          <a:xfrm>
            <a:off x="3789039" y="9324327"/>
            <a:ext cx="293630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th-TH" sz="1600" b="1" u="sng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พืช</a:t>
            </a:r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45 แปลง </a:t>
            </a:r>
            <a:r>
              <a:rPr lang="th-TH" sz="1600" b="1" u="sng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ปศุสัตว์</a:t>
            </a:r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3 แปลง ประมง 5 แปลง</a:t>
            </a:r>
            <a:endParaRPr lang="th-TH" sz="1600" b="1" dirty="0"/>
          </a:p>
        </p:txBody>
      </p:sp>
      <p:sp>
        <p:nvSpPr>
          <p:cNvPr id="58" name="Rectangle 55">
            <a:extLst>
              <a:ext uri="{FF2B5EF4-FFF2-40B4-BE49-F238E27FC236}">
                <a16:creationId xmlns:a16="http://schemas.microsoft.com/office/drawing/2014/main" id="{A79B44C2-BC62-0AE8-AE56-5C7F5236FA82}"/>
              </a:ext>
            </a:extLst>
          </p:cNvPr>
          <p:cNvSpPr/>
          <p:nvPr/>
        </p:nvSpPr>
        <p:spPr>
          <a:xfrm>
            <a:off x="3631594" y="6611565"/>
            <a:ext cx="1151021" cy="325836"/>
          </a:xfrm>
          <a:prstGeom prst="rect">
            <a:avLst/>
          </a:prstGeom>
          <a:solidFill>
            <a:srgbClr val="7CEB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600" b="1" dirty="0">
                <a:solidFill>
                  <a:schemeClr val="tx1"/>
                </a:solidFill>
                <a:latin typeface="TH SarabunIT๙" pitchFamily="34" charset="-34"/>
                <a:ea typeface="Arial Unicode MS"/>
                <a:cs typeface="TH SarabunIT๙" pitchFamily="34" charset="-34"/>
              </a:rPr>
              <a:t>เกษตรกร</a:t>
            </a:r>
            <a:endParaRPr lang="en-US" sz="1600" b="1" dirty="0">
              <a:solidFill>
                <a:schemeClr val="tx1"/>
              </a:solidFill>
              <a:latin typeface="TH SarabunIT๙" pitchFamily="34" charset="-34"/>
              <a:ea typeface="Arial Unicode MS"/>
              <a:cs typeface="TH SarabunIT๙" pitchFamily="34" charset="-34"/>
            </a:endParaRPr>
          </a:p>
        </p:txBody>
      </p:sp>
      <p:sp>
        <p:nvSpPr>
          <p:cNvPr id="59" name="Rectangle 6">
            <a:extLst>
              <a:ext uri="{FF2B5EF4-FFF2-40B4-BE49-F238E27FC236}">
                <a16:creationId xmlns:a16="http://schemas.microsoft.com/office/drawing/2014/main" id="{C58B5E0B-1960-2F89-7DDE-70A5E1C65A99}"/>
              </a:ext>
            </a:extLst>
          </p:cNvPr>
          <p:cNvSpPr/>
          <p:nvPr/>
        </p:nvSpPr>
        <p:spPr>
          <a:xfrm>
            <a:off x="3631857" y="6956915"/>
            <a:ext cx="1151021" cy="822655"/>
          </a:xfrm>
          <a:prstGeom prst="rect">
            <a:avLst/>
          </a:prstGeom>
          <a:solidFill>
            <a:srgbClr val="92D050">
              <a:alpha val="45000"/>
            </a:srgbClr>
          </a:solid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lvl="0"/>
            <a:r>
              <a:rPr lang="en-US" sz="1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 SF </a:t>
            </a:r>
            <a:r>
              <a:rPr lang="th-TH" sz="1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1,575 ราย</a:t>
            </a:r>
            <a:r>
              <a:rPr lang="en-US" sz="1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</a:p>
          <a:p>
            <a:pPr lvl="0"/>
            <a:r>
              <a:rPr lang="en-US" sz="1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2. YSF 10 </a:t>
            </a:r>
            <a:r>
              <a:rPr lang="th-TH" sz="1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ราย</a:t>
            </a:r>
          </a:p>
          <a:p>
            <a:pPr lvl="0"/>
            <a:r>
              <a:rPr lang="th-TH" sz="1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3. อกม. 2,034 ราย</a:t>
            </a:r>
            <a:endParaRPr lang="en-US" sz="14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60" name="Rectangle 55">
            <a:extLst>
              <a:ext uri="{FF2B5EF4-FFF2-40B4-BE49-F238E27FC236}">
                <a16:creationId xmlns:a16="http://schemas.microsoft.com/office/drawing/2014/main" id="{A13065E7-A1BD-7F01-79D4-53D17041A447}"/>
              </a:ext>
            </a:extLst>
          </p:cNvPr>
          <p:cNvSpPr/>
          <p:nvPr/>
        </p:nvSpPr>
        <p:spPr>
          <a:xfrm>
            <a:off x="3606268" y="5219678"/>
            <a:ext cx="1094895" cy="32583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600" b="1" dirty="0">
                <a:solidFill>
                  <a:schemeClr val="tx1"/>
                </a:solidFill>
                <a:latin typeface="TH SarabunIT๙" pitchFamily="34" charset="-34"/>
                <a:ea typeface="Arial Unicode MS"/>
                <a:cs typeface="TH SarabunIT๙" pitchFamily="34" charset="-34"/>
              </a:rPr>
              <a:t>สถาบันสหกรณ์</a:t>
            </a:r>
            <a:endParaRPr lang="en-US" sz="1600" b="1" dirty="0">
              <a:solidFill>
                <a:schemeClr val="tx1"/>
              </a:solidFill>
              <a:latin typeface="TH SarabunIT๙" pitchFamily="34" charset="-34"/>
              <a:ea typeface="Arial Unicode MS"/>
              <a:cs typeface="TH SarabunIT๙" pitchFamily="34" charset="-34"/>
            </a:endParaRPr>
          </a:p>
        </p:txBody>
      </p:sp>
      <p:sp>
        <p:nvSpPr>
          <p:cNvPr id="62" name="officeArt object">
            <a:extLst>
              <a:ext uri="{FF2B5EF4-FFF2-40B4-BE49-F238E27FC236}">
                <a16:creationId xmlns:a16="http://schemas.microsoft.com/office/drawing/2014/main" id="{E54743A2-F794-187F-8482-223D40C2B4AD}"/>
              </a:ext>
            </a:extLst>
          </p:cNvPr>
          <p:cNvSpPr/>
          <p:nvPr/>
        </p:nvSpPr>
        <p:spPr>
          <a:xfrm>
            <a:off x="3636253" y="5572331"/>
            <a:ext cx="1112336" cy="101114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12700" cap="flat">
            <a:noFill/>
            <a:miter lim="400000"/>
          </a:ln>
          <a:effectLst/>
        </p:spPr>
        <p:txBody>
          <a:bodyPr/>
          <a:lstStyle/>
          <a:p>
            <a:r>
              <a:rPr lang="th-TH" sz="1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1. สหกรณ์การเกษตร  ทั้งหมด 30 แห่ง</a:t>
            </a:r>
          </a:p>
          <a:p>
            <a:r>
              <a:rPr lang="th-TH" sz="1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2. กลุ่มเกษตร </a:t>
            </a:r>
            <a:br>
              <a:rPr lang="th-TH" sz="1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ทั้งหมด 17 แห่ง</a:t>
            </a:r>
            <a:endParaRPr lang="en-US" sz="12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63" name="Rectangle 55">
            <a:extLst>
              <a:ext uri="{FF2B5EF4-FFF2-40B4-BE49-F238E27FC236}">
                <a16:creationId xmlns:a16="http://schemas.microsoft.com/office/drawing/2014/main" id="{688B10E1-C5EE-D2CA-768A-A7D68D5DF1B4}"/>
              </a:ext>
            </a:extLst>
          </p:cNvPr>
          <p:cNvSpPr/>
          <p:nvPr/>
        </p:nvSpPr>
        <p:spPr>
          <a:xfrm>
            <a:off x="2098376" y="5219678"/>
            <a:ext cx="1482785" cy="32583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600" b="1" dirty="0">
                <a:solidFill>
                  <a:schemeClr val="tx1"/>
                </a:solidFill>
                <a:latin typeface="TH SarabunIT๙" pitchFamily="34" charset="-34"/>
                <a:ea typeface="Arial Unicode MS"/>
                <a:cs typeface="TH SarabunIT๙" pitchFamily="34" charset="-34"/>
              </a:rPr>
              <a:t>สถาบันเกษตรกร</a:t>
            </a:r>
            <a:endParaRPr lang="en-US" sz="1600" b="1" dirty="0">
              <a:solidFill>
                <a:schemeClr val="tx1"/>
              </a:solidFill>
              <a:latin typeface="TH SarabunIT๙" pitchFamily="34" charset="-34"/>
              <a:ea typeface="Arial Unicode MS"/>
              <a:cs typeface="TH SarabunIT๙" pitchFamily="34" charset="-34"/>
            </a:endParaRPr>
          </a:p>
        </p:txBody>
      </p:sp>
      <p:sp>
        <p:nvSpPr>
          <p:cNvPr id="64" name="officeArt object">
            <a:extLst>
              <a:ext uri="{FF2B5EF4-FFF2-40B4-BE49-F238E27FC236}">
                <a16:creationId xmlns:a16="http://schemas.microsoft.com/office/drawing/2014/main" id="{8AF4C2F9-2FE5-8433-8C9A-19001E96D463}"/>
              </a:ext>
            </a:extLst>
          </p:cNvPr>
          <p:cNvSpPr/>
          <p:nvPr/>
        </p:nvSpPr>
        <p:spPr>
          <a:xfrm>
            <a:off x="2082890" y="5569537"/>
            <a:ext cx="1531654" cy="224515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12700" cap="flat">
            <a:noFill/>
            <a:miter lim="400000"/>
          </a:ln>
          <a:effectLst/>
        </p:spPr>
        <p:txBody>
          <a:bodyPr/>
          <a:lstStyle/>
          <a:p>
            <a:r>
              <a:rPr lang="th-TH" sz="1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1. วิสาหกิจชุมชน </a:t>
            </a:r>
            <a:br>
              <a:rPr lang="th-TH" sz="1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127 แห่ง</a:t>
            </a:r>
          </a:p>
          <a:p>
            <a:r>
              <a:rPr lang="th-TH" sz="1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2. กลุ่มส่งเสริมอาชีพการเกษตร 66 แห่ง</a:t>
            </a:r>
          </a:p>
          <a:p>
            <a:r>
              <a:rPr lang="th-TH" sz="1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3. กลุ่มแม่บ้านเกษตรกร </a:t>
            </a:r>
            <a:br>
              <a:rPr lang="th-TH" sz="1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73 แห่ง</a:t>
            </a:r>
          </a:p>
          <a:p>
            <a:r>
              <a:rPr lang="th-TH" sz="1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4. กลุ่มยุวเกษตรกร </a:t>
            </a:r>
            <a:br>
              <a:rPr lang="th-TH" sz="1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60 แห่ง</a:t>
            </a:r>
            <a:endParaRPr lang="en-US" sz="14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66" name="รูปภาพ 65">
            <a:extLst>
              <a:ext uri="{FF2B5EF4-FFF2-40B4-BE49-F238E27FC236}">
                <a16:creationId xmlns:a16="http://schemas.microsoft.com/office/drawing/2014/main" id="{02FC71F2-8118-54CD-09F2-69236DED523F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1778" y="5546458"/>
            <a:ext cx="813096" cy="651285"/>
          </a:xfrm>
          <a:prstGeom prst="rect">
            <a:avLst/>
          </a:prstGeom>
        </p:spPr>
      </p:pic>
      <p:pic>
        <p:nvPicPr>
          <p:cNvPr id="68" name="รูปภาพ 67">
            <a:extLst>
              <a:ext uri="{FF2B5EF4-FFF2-40B4-BE49-F238E27FC236}">
                <a16:creationId xmlns:a16="http://schemas.microsoft.com/office/drawing/2014/main" id="{7F31B203-98D5-B323-F3F3-04D236269649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9789" y="6604248"/>
            <a:ext cx="453590" cy="411949"/>
          </a:xfrm>
          <a:prstGeom prst="rect">
            <a:avLst/>
          </a:prstGeom>
        </p:spPr>
      </p:pic>
      <p:sp>
        <p:nvSpPr>
          <p:cNvPr id="18" name="Rectangle 9">
            <a:extLst>
              <a:ext uri="{FF2B5EF4-FFF2-40B4-BE49-F238E27FC236}">
                <a16:creationId xmlns:a16="http://schemas.microsoft.com/office/drawing/2014/main" id="{7C214694-17BF-844E-58DC-86F3F41DADDE}"/>
              </a:ext>
            </a:extLst>
          </p:cNvPr>
          <p:cNvSpPr/>
          <p:nvPr/>
        </p:nvSpPr>
        <p:spPr>
          <a:xfrm>
            <a:off x="3618655" y="1892890"/>
            <a:ext cx="3199164" cy="393300"/>
          </a:xfrm>
          <a:prstGeom prst="rect">
            <a:avLst/>
          </a:prstGeom>
          <a:solidFill>
            <a:srgbClr val="33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21" name="Rectangle 33">
            <a:extLst>
              <a:ext uri="{FF2B5EF4-FFF2-40B4-BE49-F238E27FC236}">
                <a16:creationId xmlns:a16="http://schemas.microsoft.com/office/drawing/2014/main" id="{B4AD552B-A9F9-D286-44E1-ACB034644EDE}"/>
              </a:ext>
            </a:extLst>
          </p:cNvPr>
          <p:cNvSpPr/>
          <p:nvPr/>
        </p:nvSpPr>
        <p:spPr>
          <a:xfrm>
            <a:off x="3683050" y="1917757"/>
            <a:ext cx="3115238" cy="332991"/>
          </a:xfrm>
          <a:prstGeom prst="rect">
            <a:avLst/>
          </a:prstGeom>
          <a:solidFill>
            <a:schemeClr val="bg1">
              <a:alpha val="77000"/>
            </a:schemeClr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23" name="TextBox 14">
            <a:extLst>
              <a:ext uri="{FF2B5EF4-FFF2-40B4-BE49-F238E27FC236}">
                <a16:creationId xmlns:a16="http://schemas.microsoft.com/office/drawing/2014/main" id="{660990F0-0CBD-9806-F566-1C4D105740D3}"/>
              </a:ext>
            </a:extLst>
          </p:cNvPr>
          <p:cNvSpPr txBox="1"/>
          <p:nvPr/>
        </p:nvSpPr>
        <p:spPr>
          <a:xfrm>
            <a:off x="3935026" y="1913546"/>
            <a:ext cx="2657241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พื้นที่จังหวัดทั้งหมด 3,344,375 ไร่</a:t>
            </a:r>
          </a:p>
        </p:txBody>
      </p:sp>
      <p:sp>
        <p:nvSpPr>
          <p:cNvPr id="38" name="Rectangle 9">
            <a:extLst>
              <a:ext uri="{FF2B5EF4-FFF2-40B4-BE49-F238E27FC236}">
                <a16:creationId xmlns:a16="http://schemas.microsoft.com/office/drawing/2014/main" id="{B1FDFD58-E5E0-8699-303D-213205B7E09C}"/>
              </a:ext>
            </a:extLst>
          </p:cNvPr>
          <p:cNvSpPr/>
          <p:nvPr/>
        </p:nvSpPr>
        <p:spPr>
          <a:xfrm>
            <a:off x="3633864" y="2340152"/>
            <a:ext cx="3199164" cy="393300"/>
          </a:xfrm>
          <a:prstGeom prst="rect">
            <a:avLst/>
          </a:prstGeom>
          <a:solidFill>
            <a:srgbClr val="33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46" name="Rectangle 33">
            <a:extLst>
              <a:ext uri="{FF2B5EF4-FFF2-40B4-BE49-F238E27FC236}">
                <a16:creationId xmlns:a16="http://schemas.microsoft.com/office/drawing/2014/main" id="{69E417C6-3DD4-B598-D840-C8CB6996F815}"/>
              </a:ext>
            </a:extLst>
          </p:cNvPr>
          <p:cNvSpPr/>
          <p:nvPr/>
        </p:nvSpPr>
        <p:spPr>
          <a:xfrm>
            <a:off x="3698259" y="2365019"/>
            <a:ext cx="3115238" cy="332991"/>
          </a:xfrm>
          <a:prstGeom prst="rect">
            <a:avLst/>
          </a:prstGeom>
          <a:solidFill>
            <a:schemeClr val="bg1">
              <a:alpha val="77000"/>
            </a:schemeClr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47" name="TextBox 14">
            <a:extLst>
              <a:ext uri="{FF2B5EF4-FFF2-40B4-BE49-F238E27FC236}">
                <a16:creationId xmlns:a16="http://schemas.microsoft.com/office/drawing/2014/main" id="{63D28888-57FE-7B2D-1AEC-773705F94BD5}"/>
              </a:ext>
            </a:extLst>
          </p:cNvPr>
          <p:cNvSpPr txBox="1"/>
          <p:nvPr/>
        </p:nvSpPr>
        <p:spPr>
          <a:xfrm>
            <a:off x="3950235" y="2360808"/>
            <a:ext cx="2657241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พื้นที่เกษตรกรรม 2,316,913 ไร่</a:t>
            </a:r>
          </a:p>
        </p:txBody>
      </p:sp>
      <p:sp>
        <p:nvSpPr>
          <p:cNvPr id="50" name="Rectangle 9">
            <a:extLst>
              <a:ext uri="{FF2B5EF4-FFF2-40B4-BE49-F238E27FC236}">
                <a16:creationId xmlns:a16="http://schemas.microsoft.com/office/drawing/2014/main" id="{EBB2C2BF-BBB6-44CF-16D0-F109F00EBA5E}"/>
              </a:ext>
            </a:extLst>
          </p:cNvPr>
          <p:cNvSpPr/>
          <p:nvPr/>
        </p:nvSpPr>
        <p:spPr>
          <a:xfrm>
            <a:off x="3632811" y="2752966"/>
            <a:ext cx="3199164" cy="340087"/>
          </a:xfrm>
          <a:prstGeom prst="rect">
            <a:avLst/>
          </a:prstGeom>
          <a:solidFill>
            <a:srgbClr val="33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52" name="Rectangle 33">
            <a:extLst>
              <a:ext uri="{FF2B5EF4-FFF2-40B4-BE49-F238E27FC236}">
                <a16:creationId xmlns:a16="http://schemas.microsoft.com/office/drawing/2014/main" id="{1FFFDEB4-1AF0-EDBF-3D49-FE266148585D}"/>
              </a:ext>
            </a:extLst>
          </p:cNvPr>
          <p:cNvSpPr/>
          <p:nvPr/>
        </p:nvSpPr>
        <p:spPr>
          <a:xfrm>
            <a:off x="3711531" y="2797489"/>
            <a:ext cx="3054485" cy="229060"/>
          </a:xfrm>
          <a:prstGeom prst="rect">
            <a:avLst/>
          </a:prstGeom>
          <a:solidFill>
            <a:schemeClr val="bg1">
              <a:alpha val="77000"/>
            </a:schemeClr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61" name="TextBox 14">
            <a:extLst>
              <a:ext uri="{FF2B5EF4-FFF2-40B4-BE49-F238E27FC236}">
                <a16:creationId xmlns:a16="http://schemas.microsoft.com/office/drawing/2014/main" id="{CDBADAC5-4DCA-C560-8C90-EF844EE742DC}"/>
              </a:ext>
            </a:extLst>
          </p:cNvPr>
          <p:cNvSpPr txBox="1"/>
          <p:nvPr/>
        </p:nvSpPr>
        <p:spPr>
          <a:xfrm>
            <a:off x="3871251" y="2736606"/>
            <a:ext cx="2836269" cy="3231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th-TH" sz="15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พื้นที่เกษตรกรรม ในเขตชลประทาน 953,836 ไร่</a:t>
            </a:r>
          </a:p>
        </p:txBody>
      </p:sp>
      <p:sp>
        <p:nvSpPr>
          <p:cNvPr id="14" name="officeArt object">
            <a:extLst>
              <a:ext uri="{FF2B5EF4-FFF2-40B4-BE49-F238E27FC236}">
                <a16:creationId xmlns:a16="http://schemas.microsoft.com/office/drawing/2014/main" id="{3DF3C05C-8939-473C-05EE-43398D729D8C}"/>
              </a:ext>
            </a:extLst>
          </p:cNvPr>
          <p:cNvSpPr/>
          <p:nvPr/>
        </p:nvSpPr>
        <p:spPr>
          <a:xfrm>
            <a:off x="18955" y="7851753"/>
            <a:ext cx="3557931" cy="2044579"/>
          </a:xfrm>
          <a:prstGeom prst="rect">
            <a:avLst/>
          </a:prstGeom>
          <a:solidFill>
            <a:srgbClr val="336600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pPr marL="0" marR="0" algn="r">
              <a:spcBef>
                <a:spcPts val="0"/>
              </a:spcBef>
              <a:spcAft>
                <a:spcPts val="0"/>
              </a:spcAft>
            </a:pPr>
            <a:endParaRPr lang="en-US" sz="2000" b="1" dirty="0">
              <a:ln>
                <a:noFill/>
              </a:ln>
              <a:solidFill>
                <a:schemeClr val="bg1"/>
              </a:solidFill>
              <a:effectLst/>
              <a:latin typeface="TH SarabunIT๙" pitchFamily="34" charset="-34"/>
              <a:ea typeface="Arial Unicode MS"/>
              <a:cs typeface="TH SarabunIT๙" pitchFamily="34" charset="-34"/>
            </a:endParaRPr>
          </a:p>
        </p:txBody>
      </p:sp>
      <p:pic>
        <p:nvPicPr>
          <p:cNvPr id="42" name="รูปภาพ 41">
            <a:extLst>
              <a:ext uri="{FF2B5EF4-FFF2-40B4-BE49-F238E27FC236}">
                <a16:creationId xmlns:a16="http://schemas.microsoft.com/office/drawing/2014/main" id="{6C10A33F-F42E-0367-92B0-44D92301F4E1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59" y="8223555"/>
            <a:ext cx="2277174" cy="1756828"/>
          </a:xfrm>
          <a:prstGeom prst="rect">
            <a:avLst/>
          </a:prstGeom>
        </p:spPr>
      </p:pic>
      <p:sp>
        <p:nvSpPr>
          <p:cNvPr id="67" name="กล่องข้อความ 66">
            <a:extLst>
              <a:ext uri="{FF2B5EF4-FFF2-40B4-BE49-F238E27FC236}">
                <a16:creationId xmlns:a16="http://schemas.microsoft.com/office/drawing/2014/main" id="{10D89068-4340-3AA2-FEA9-70B7B10098CA}"/>
              </a:ext>
            </a:extLst>
          </p:cNvPr>
          <p:cNvSpPr txBox="1"/>
          <p:nvPr/>
        </p:nvSpPr>
        <p:spPr>
          <a:xfrm>
            <a:off x="1299712" y="7984690"/>
            <a:ext cx="2277174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th-TH" sz="3200" b="1" dirty="0">
                <a:solidFill>
                  <a:schemeClr val="bg1"/>
                </a:solidFill>
                <a:latin typeface="TH SarabunIT๙" pitchFamily="34" charset="-34"/>
                <a:ea typeface="Arial Unicode MS"/>
                <a:cs typeface="TH SarabunIT๙" pitchFamily="34" charset="-34"/>
              </a:rPr>
              <a:t>ฉ</a:t>
            </a:r>
            <a:r>
              <a:rPr lang="th-TH" sz="2800" b="1" dirty="0">
                <a:solidFill>
                  <a:schemeClr val="bg1"/>
                </a:solidFill>
                <a:latin typeface="TH SarabunIT๙" pitchFamily="34" charset="-34"/>
                <a:ea typeface="Arial Unicode MS"/>
                <a:cs typeface="TH SarabunIT๙" pitchFamily="34" charset="-34"/>
              </a:rPr>
              <a:t>ะเชิงเทรา</a:t>
            </a:r>
            <a:endParaRPr lang="en-US" sz="2800" b="1" dirty="0">
              <a:solidFill>
                <a:schemeClr val="bg1"/>
              </a:solidFill>
              <a:latin typeface="TH SarabunIT๙" pitchFamily="34" charset="-34"/>
              <a:ea typeface="Arial Unicode MS"/>
              <a:cs typeface="TH SarabunIT๙" pitchFamily="34" charset="-34"/>
            </a:endParaRPr>
          </a:p>
          <a:p>
            <a:pPr algn="r"/>
            <a:r>
              <a:rPr lang="en-US" sz="1600" dirty="0">
                <a:solidFill>
                  <a:schemeClr val="bg1"/>
                </a:solidFill>
                <a:latin typeface="TH SarabunIT๙" pitchFamily="34" charset="-34"/>
                <a:ea typeface="Arial Unicode MS"/>
                <a:cs typeface="TH SarabunIT๙" pitchFamily="34" charset="-34"/>
              </a:rPr>
              <a:t>Info graphic</a:t>
            </a:r>
          </a:p>
          <a:p>
            <a:pPr algn="r"/>
            <a:r>
              <a:rPr lang="th-TH" sz="2000" b="1" dirty="0">
                <a:solidFill>
                  <a:schemeClr val="bg1"/>
                </a:solidFill>
                <a:latin typeface="TH SarabunIT๙" pitchFamily="34" charset="-34"/>
                <a:ea typeface="Arial Unicode MS"/>
                <a:cs typeface="TH SarabunIT๙" pitchFamily="34" charset="-34"/>
              </a:rPr>
              <a:t>ข้อมูลพื้นฐานจังหวัด</a:t>
            </a:r>
            <a:endParaRPr lang="en-US" sz="2000" b="1" dirty="0">
              <a:solidFill>
                <a:schemeClr val="bg1"/>
              </a:solidFill>
              <a:latin typeface="TH SarabunIT๙" pitchFamily="34" charset="-34"/>
              <a:ea typeface="Arial Unicode MS"/>
              <a:cs typeface="TH SarabunIT๙" pitchFamily="34" charset="-34"/>
            </a:endParaRPr>
          </a:p>
        </p:txBody>
      </p:sp>
      <p:sp>
        <p:nvSpPr>
          <p:cNvPr id="2" name="Rectangle 9">
            <a:extLst>
              <a:ext uri="{FF2B5EF4-FFF2-40B4-BE49-F238E27FC236}">
                <a16:creationId xmlns:a16="http://schemas.microsoft.com/office/drawing/2014/main" id="{74AC2A76-EC30-B6BC-8B3C-123AC927D770}"/>
              </a:ext>
            </a:extLst>
          </p:cNvPr>
          <p:cNvSpPr/>
          <p:nvPr/>
        </p:nvSpPr>
        <p:spPr>
          <a:xfrm>
            <a:off x="3632811" y="3146752"/>
            <a:ext cx="3199164" cy="340087"/>
          </a:xfrm>
          <a:prstGeom prst="rect">
            <a:avLst/>
          </a:prstGeom>
          <a:solidFill>
            <a:srgbClr val="33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12" name="Rectangle 33">
            <a:extLst>
              <a:ext uri="{FF2B5EF4-FFF2-40B4-BE49-F238E27FC236}">
                <a16:creationId xmlns:a16="http://schemas.microsoft.com/office/drawing/2014/main" id="{E72B32D9-281A-8A24-2DEB-97910B06B8FD}"/>
              </a:ext>
            </a:extLst>
          </p:cNvPr>
          <p:cNvSpPr/>
          <p:nvPr/>
        </p:nvSpPr>
        <p:spPr>
          <a:xfrm>
            <a:off x="3692518" y="3197759"/>
            <a:ext cx="3054485" cy="229060"/>
          </a:xfrm>
          <a:prstGeom prst="rect">
            <a:avLst/>
          </a:prstGeom>
          <a:solidFill>
            <a:schemeClr val="bg1">
              <a:alpha val="77000"/>
            </a:schemeClr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8" name="TextBox 14">
            <a:extLst>
              <a:ext uri="{FF2B5EF4-FFF2-40B4-BE49-F238E27FC236}">
                <a16:creationId xmlns:a16="http://schemas.microsoft.com/office/drawing/2014/main" id="{FFEB2F0B-34C6-31E6-AF7D-EFA54F8CB7FB}"/>
              </a:ext>
            </a:extLst>
          </p:cNvPr>
          <p:cNvSpPr txBox="1"/>
          <p:nvPr/>
        </p:nvSpPr>
        <p:spPr>
          <a:xfrm>
            <a:off x="3889079" y="3163969"/>
            <a:ext cx="2836269" cy="3231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th-TH" sz="15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พื้นที่ สปก. 1,023,755 ไร่ (10 อำเภอ)</a:t>
            </a:r>
          </a:p>
        </p:txBody>
      </p:sp>
      <p:sp>
        <p:nvSpPr>
          <p:cNvPr id="13" name="Rectangle 6">
            <a:extLst>
              <a:ext uri="{FF2B5EF4-FFF2-40B4-BE49-F238E27FC236}">
                <a16:creationId xmlns:a16="http://schemas.microsoft.com/office/drawing/2014/main" id="{D75F3DDF-68FB-3B24-6C06-CF6E99578607}"/>
              </a:ext>
            </a:extLst>
          </p:cNvPr>
          <p:cNvSpPr/>
          <p:nvPr/>
        </p:nvSpPr>
        <p:spPr>
          <a:xfrm>
            <a:off x="2181780" y="3706253"/>
            <a:ext cx="1424488" cy="1470078"/>
          </a:xfrm>
          <a:prstGeom prst="rect">
            <a:avLst/>
          </a:prstGeom>
          <a:solidFill>
            <a:srgbClr val="92D050">
              <a:alpha val="45000"/>
            </a:srgbClr>
          </a:solid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lvl="0"/>
            <a:endParaRPr lang="th-TH" sz="1100" b="1" dirty="0">
              <a:solidFill>
                <a:schemeClr val="tx1"/>
              </a:solidFill>
              <a:latin typeface="TH SarabunIT๙" pitchFamily="34" charset="-34"/>
              <a:cs typeface="TH SarabunIT๙" pitchFamily="34" charset="-34"/>
            </a:endParaRPr>
          </a:p>
          <a:p>
            <a:pPr lvl="0"/>
            <a:endParaRPr lang="th-TH" sz="1100" b="1" dirty="0">
              <a:solidFill>
                <a:schemeClr val="tx1"/>
              </a:solidFill>
              <a:latin typeface="TH SarabunIT๙" pitchFamily="34" charset="-34"/>
              <a:cs typeface="TH SarabunIT๙" pitchFamily="34" charset="-34"/>
            </a:endParaRPr>
          </a:p>
          <a:p>
            <a:pPr lvl="0"/>
            <a:endParaRPr lang="th-TH" sz="1100" b="1" dirty="0">
              <a:solidFill>
                <a:schemeClr val="tx1"/>
              </a:solidFill>
              <a:latin typeface="TH SarabunIT๙" pitchFamily="34" charset="-34"/>
              <a:cs typeface="TH SarabunIT๙" pitchFamily="34" charset="-34"/>
            </a:endParaRPr>
          </a:p>
          <a:p>
            <a:pPr lvl="0" algn="ctr"/>
            <a:r>
              <a:rPr lang="th-TH" sz="1100" b="1" u="sng" dirty="0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rPr>
              <a:t>มะม่วงเขียวเสวยแปดริ้ว</a:t>
            </a:r>
          </a:p>
          <a:p>
            <a:pPr lvl="0" algn="thaiDist"/>
            <a:r>
              <a:rPr lang="th-TH" sz="1050" dirty="0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rPr>
              <a:t>มีลักษณะผลทรงรียาว ผวเปลือกสีเขียวนวล เนื้อหนากรอบ ละเอียด สีเขียวอมเหลือง หรือเหลืองอ่อน  รสชาติหวานมัน เมล็ดลีบแบนและยาวตามลักษณะทรงผล</a:t>
            </a:r>
          </a:p>
          <a:p>
            <a:pPr lvl="0" algn="ctr"/>
            <a:endParaRPr lang="th-TH" sz="1100" b="1" dirty="0">
              <a:solidFill>
                <a:schemeClr val="tx1"/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17" name="Rectangle 6">
            <a:extLst>
              <a:ext uri="{FF2B5EF4-FFF2-40B4-BE49-F238E27FC236}">
                <a16:creationId xmlns:a16="http://schemas.microsoft.com/office/drawing/2014/main" id="{FC532D30-FAB1-2A96-E47E-6B2469C93DBE}"/>
              </a:ext>
            </a:extLst>
          </p:cNvPr>
          <p:cNvSpPr/>
          <p:nvPr/>
        </p:nvSpPr>
        <p:spPr>
          <a:xfrm>
            <a:off x="4782615" y="5213664"/>
            <a:ext cx="2030882" cy="1293195"/>
          </a:xfrm>
          <a:prstGeom prst="rect">
            <a:avLst/>
          </a:prstGeom>
          <a:solidFill>
            <a:srgbClr val="92D050">
              <a:alpha val="45000"/>
            </a:srgbClr>
          </a:solid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th-TH" sz="1400" b="1" u="sng" dirty="0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rPr>
              <a:t>มะม่วงแรดแปดริ้ว</a:t>
            </a:r>
          </a:p>
          <a:p>
            <a:pPr lvl="0" algn="thaiDist"/>
            <a:r>
              <a:rPr lang="th-TH" sz="900" dirty="0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rPr>
              <a:t>มีผลทรงกลมรี หัวกลมอ้วนใหญ่ ปลายผลแหลมเล็กน้อย </a:t>
            </a:r>
            <a:br>
              <a:rPr lang="th-TH" sz="900" dirty="0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rPr>
            </a:br>
            <a:r>
              <a:rPr lang="th-TH" sz="900" dirty="0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rPr>
              <a:t>เมล็ดค่อนข้างสั้น ผิวเปลือกหนาปานกลางผิวเป็นคลื่นไม่เรียบ บริเวณด้านหลังผลมักมีนอคล้ายแรด ผลดิบอ่อนจะมีผิวเปลือกสีเขียว เนื้อมีสีขาวและกรอบ รสชาติเปรี้ยวจัด เมื่อผลดิบแก่ ผิวเปลือกจะมีสีเขียวเข้ม เนื้อมีสีเหลืองอ่อนและกรอบ รสชาติมัน หวานอมเปรี้ยว เมื่อผลสุก ผลเปลือกและเนื้อมีสีเหลืองเนื้อละเอียด ไม่เละ มีเสี้ยนน้อย รสชาติหวานมีกลิ่นหอม </a:t>
            </a:r>
          </a:p>
        </p:txBody>
      </p:sp>
      <p:sp>
        <p:nvSpPr>
          <p:cNvPr id="31" name="Rectangle 6">
            <a:extLst>
              <a:ext uri="{FF2B5EF4-FFF2-40B4-BE49-F238E27FC236}">
                <a16:creationId xmlns:a16="http://schemas.microsoft.com/office/drawing/2014/main" id="{F044FF02-5175-2E3A-F7E6-F68ED3618665}"/>
              </a:ext>
            </a:extLst>
          </p:cNvPr>
          <p:cNvSpPr/>
          <p:nvPr/>
        </p:nvSpPr>
        <p:spPr>
          <a:xfrm>
            <a:off x="4799665" y="6535033"/>
            <a:ext cx="2030882" cy="1238979"/>
          </a:xfrm>
          <a:prstGeom prst="rect">
            <a:avLst/>
          </a:prstGeom>
          <a:solidFill>
            <a:srgbClr val="92D050">
              <a:alpha val="45000"/>
            </a:srgbClr>
          </a:solid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th-TH" sz="1600" b="1" u="sng" dirty="0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rPr>
              <a:t>มะม่วงขายตึกแปดริ้ว</a:t>
            </a:r>
          </a:p>
          <a:p>
            <a:pPr lvl="0" algn="thaiDist"/>
            <a:r>
              <a:rPr lang="th-TH" sz="1000" dirty="0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rPr>
              <a:t>ทรงผลกลมมนส่วนหัวใหญ่ ปลายผลด้านท้องสอบเข้าคล้ายรูปหัวใจ กรณีไม่ห่อผล ผิวมีเปลือกสีเขียว กรณีห่อผล เปลือกมีสีเขียวอมเหลือง หรือสีเหลือง เนื้อมีสีเหลืองอมส้ม ละเอียด กรอบ เสี้ยนน้อย เมล็ดเล็ก รสชาติหวานมันอมเปรี้ยว ปลูกบริเวณที่ราบลุ่มแม่น้ำบางปะกง ซึ่งมีระบบนิเวศ 3 น้ำ ได้แก่ น้ำจืด น้ำกร่อย และน้ำเค็ม</a:t>
            </a:r>
          </a:p>
          <a:p>
            <a:pPr lvl="0" algn="thaiDist"/>
            <a:r>
              <a:rPr lang="th-TH" sz="500" dirty="0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10854405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เฉลียง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Custom 2">
      <a:majorFont>
        <a:latin typeface="TH Chakra Petch"/>
        <a:ea typeface=""/>
        <a:cs typeface="TH Chakra Petch"/>
      </a:majorFont>
      <a:minorFont>
        <a:latin typeface="TH Chakra Petch"/>
        <a:ea typeface=""/>
        <a:cs typeface="TH Chakra Petch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ธีมของ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14489</TotalTime>
  <Words>589</Words>
  <Application>Microsoft Office PowerPoint</Application>
  <PresentationFormat>กระดาษ A4 (210x297 มม.)</PresentationFormat>
  <Paragraphs>88</Paragraphs>
  <Slides>1</Slides>
  <Notes>0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5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1</vt:i4>
      </vt:variant>
    </vt:vector>
  </HeadingPairs>
  <TitlesOfParts>
    <vt:vector size="7" baseType="lpstr">
      <vt:lpstr>Arial</vt:lpstr>
      <vt:lpstr>Calibri</vt:lpstr>
      <vt:lpstr>TH Chakra Petch</vt:lpstr>
      <vt:lpstr>TH SarabunIT๙</vt:lpstr>
      <vt:lpstr>TH SarabunPSK</vt:lpstr>
      <vt:lpstr>Office Theme</vt:lpstr>
      <vt:lpstr>งานนำเสนอ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Thitaphat</dc:creator>
  <cp:lastModifiedBy>Windows 10</cp:lastModifiedBy>
  <cp:revision>535</cp:revision>
  <cp:lastPrinted>2026-03-04T04:01:39Z</cp:lastPrinted>
  <dcterms:created xsi:type="dcterms:W3CDTF">2019-07-31T14:04:36Z</dcterms:created>
  <dcterms:modified xsi:type="dcterms:W3CDTF">2026-05-07T07:21:32Z</dcterms:modified>
</cp:coreProperties>
</file>