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60" r:id="rId3"/>
    <p:sldId id="261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9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636" y="-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9B73DB-AC54-4A3A-BF27-DB8F244AA567}" type="doc">
      <dgm:prSet loTypeId="urn:microsoft.com/office/officeart/2005/8/layout/hierarchy6" loCatId="hierarchy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th-TH"/>
        </a:p>
      </dgm:t>
    </dgm:pt>
    <dgm:pt modelId="{4649488B-85BF-4115-91BE-6DD1F3B4273A}">
      <dgm:prSet phldrT="[ข้อความ]" custT="1"/>
      <dgm:spPr>
        <a:noFill/>
      </dgm:spPr>
      <dgm:t>
        <a:bodyPr/>
        <a:lstStyle/>
        <a:p>
          <a:r>
            <a:rPr lang="th-TH" sz="16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ผู้อำนวยการศูนย์วิจัยข้าวชัยนาท</a:t>
          </a:r>
          <a:endParaRPr lang="th-TH" sz="16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13EAAAD-A70D-489A-8E24-CDEF13EDA180}" type="parTrans" cxnId="{4CAC5B07-D0A6-4C88-9A80-BCEE25CF6CE3}">
      <dgm:prSet/>
      <dgm:spPr/>
      <dgm:t>
        <a:bodyPr/>
        <a:lstStyle/>
        <a:p>
          <a:endParaRPr lang="th-TH"/>
        </a:p>
      </dgm:t>
    </dgm:pt>
    <dgm:pt modelId="{0CCF3EFD-7093-470A-AA43-85C72C69E992}" type="sibTrans" cxnId="{4CAC5B07-D0A6-4C88-9A80-BCEE25CF6CE3}">
      <dgm:prSet/>
      <dgm:spPr/>
      <dgm:t>
        <a:bodyPr/>
        <a:lstStyle/>
        <a:p>
          <a:endParaRPr lang="th-TH"/>
        </a:p>
      </dgm:t>
    </dgm:pt>
    <dgm:pt modelId="{5ECA204D-0B61-498E-A444-949D7945AD21}">
      <dgm:prSet phldrT="[ข้อความ]" custT="1"/>
      <dgm:spPr/>
      <dgm:t>
        <a:bodyPr/>
        <a:lstStyle/>
        <a:p>
          <a:r>
            <a:rPr lang="th-TH" sz="1600" b="1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rPr>
            <a:t>ฝ่ายวิชาการ</a:t>
          </a:r>
          <a:endParaRPr lang="th-TH" sz="1600" dirty="0"/>
        </a:p>
      </dgm:t>
    </dgm:pt>
    <dgm:pt modelId="{8F1F977A-4C3F-46F0-A6BF-8366347DD57A}" type="parTrans" cxnId="{8D9F5FE1-B815-4F23-AC9B-77F4D4B2FEF7}">
      <dgm:prSet/>
      <dgm:spPr/>
      <dgm:t>
        <a:bodyPr/>
        <a:lstStyle/>
        <a:p>
          <a:endParaRPr lang="th-TH"/>
        </a:p>
      </dgm:t>
    </dgm:pt>
    <dgm:pt modelId="{0E56A96E-818D-41C5-A1B6-D402C9BCDBF2}" type="sibTrans" cxnId="{8D9F5FE1-B815-4F23-AC9B-77F4D4B2FEF7}">
      <dgm:prSet/>
      <dgm:spPr/>
      <dgm:t>
        <a:bodyPr/>
        <a:lstStyle/>
        <a:p>
          <a:endParaRPr lang="th-TH"/>
        </a:p>
      </dgm:t>
    </dgm:pt>
    <dgm:pt modelId="{4EB2C427-70C9-4EA3-9AF4-0BAAEBB7251A}">
      <dgm:prSet phldrT="[ข้อความ]" custT="1"/>
      <dgm:spPr/>
      <dgm:t>
        <a:bodyPr/>
        <a:lstStyle/>
        <a:p>
          <a:r>
            <a:rPr lang="th-TH" sz="16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ฝ่ายผลิตเมล็ดพันธุ์</a:t>
          </a:r>
        </a:p>
      </dgm:t>
    </dgm:pt>
    <dgm:pt modelId="{F6712C7C-DC90-4414-87BA-D0661120410C}" type="parTrans" cxnId="{D6F356D2-2B73-4D7C-90A0-3B328E971C1E}">
      <dgm:prSet/>
      <dgm:spPr/>
      <dgm:t>
        <a:bodyPr/>
        <a:lstStyle/>
        <a:p>
          <a:endParaRPr lang="th-TH"/>
        </a:p>
      </dgm:t>
    </dgm:pt>
    <dgm:pt modelId="{E75C7E97-52E2-457D-AC57-4253A7E581F3}" type="sibTrans" cxnId="{D6F356D2-2B73-4D7C-90A0-3B328E971C1E}">
      <dgm:prSet/>
      <dgm:spPr/>
      <dgm:t>
        <a:bodyPr/>
        <a:lstStyle/>
        <a:p>
          <a:endParaRPr lang="th-TH"/>
        </a:p>
      </dgm:t>
    </dgm:pt>
    <dgm:pt modelId="{F5AFB45C-678C-40AC-8990-C8C109B8C6DB}">
      <dgm:prSet phldrT="[ข้อความ]" custT="1"/>
      <dgm:spPr/>
      <dgm:t>
        <a:bodyPr/>
        <a:lstStyle/>
        <a:p>
          <a:r>
            <a:rPr lang="th-TH" sz="1600" b="1" dirty="0">
              <a:effectLst/>
              <a:latin typeface="TH SarabunIT๙" panose="020B0500040200020003" pitchFamily="34" charset="-34"/>
              <a:cs typeface="TH SarabunIT๙" panose="020B0500040200020003" pitchFamily="34" charset="-34"/>
            </a:rPr>
            <a:t>ฝ่ายบริหารทั่วไป</a:t>
          </a:r>
        </a:p>
      </dgm:t>
    </dgm:pt>
    <dgm:pt modelId="{6100AB81-48F4-4146-AA0E-7497572F48F3}" type="parTrans" cxnId="{D71F933C-6BBE-4C13-B773-BCFA5BA970D3}">
      <dgm:prSet/>
      <dgm:spPr/>
      <dgm:t>
        <a:bodyPr/>
        <a:lstStyle/>
        <a:p>
          <a:endParaRPr lang="th-TH"/>
        </a:p>
      </dgm:t>
    </dgm:pt>
    <dgm:pt modelId="{BA3280C7-D68A-481F-89CA-3ABD0170DEE7}" type="sibTrans" cxnId="{D71F933C-6BBE-4C13-B773-BCFA5BA970D3}">
      <dgm:prSet/>
      <dgm:spPr/>
      <dgm:t>
        <a:bodyPr/>
        <a:lstStyle/>
        <a:p>
          <a:endParaRPr lang="th-TH"/>
        </a:p>
      </dgm:t>
    </dgm:pt>
    <dgm:pt modelId="{799C147E-AD04-4FC8-B33C-DBE4938168CE}" type="pres">
      <dgm:prSet presAssocID="{259B73DB-AC54-4A3A-BF27-DB8F244AA567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2D1D49C-6966-4164-A6C1-02C24B876331}" type="pres">
      <dgm:prSet presAssocID="{259B73DB-AC54-4A3A-BF27-DB8F244AA567}" presName="hierFlow" presStyleCnt="0"/>
      <dgm:spPr/>
    </dgm:pt>
    <dgm:pt modelId="{534F0DBA-5A4F-47D1-BE88-678E79F39014}" type="pres">
      <dgm:prSet presAssocID="{259B73DB-AC54-4A3A-BF27-DB8F244AA567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9175AD2-92AA-445F-A3C0-CED096A725E8}" type="pres">
      <dgm:prSet presAssocID="{4649488B-85BF-4115-91BE-6DD1F3B4273A}" presName="Name14" presStyleCnt="0"/>
      <dgm:spPr/>
    </dgm:pt>
    <dgm:pt modelId="{7168083E-E53E-416A-B98A-705136C81879}" type="pres">
      <dgm:prSet presAssocID="{4649488B-85BF-4115-91BE-6DD1F3B4273A}" presName="level1Shape" presStyleLbl="node0" presStyleIdx="0" presStyleCnt="1" custScaleX="142501" custScaleY="29100" custLinFactNeighborX="-3390">
        <dgm:presLayoutVars>
          <dgm:chPref val="3"/>
        </dgm:presLayoutVars>
      </dgm:prSet>
      <dgm:spPr/>
    </dgm:pt>
    <dgm:pt modelId="{ED93CFC8-8911-4527-93BC-B8900CCC6799}" type="pres">
      <dgm:prSet presAssocID="{4649488B-85BF-4115-91BE-6DD1F3B4273A}" presName="hierChild2" presStyleCnt="0"/>
      <dgm:spPr/>
    </dgm:pt>
    <dgm:pt modelId="{48AA40C3-EE96-4B46-B04E-37D7CE8A2740}" type="pres">
      <dgm:prSet presAssocID="{8F1F977A-4C3F-46F0-A6BF-8366347DD57A}" presName="Name19" presStyleLbl="parChTrans1D2" presStyleIdx="0" presStyleCnt="3"/>
      <dgm:spPr/>
    </dgm:pt>
    <dgm:pt modelId="{DD8C8F5A-6DC2-4E8C-8D07-76E105C1B1BB}" type="pres">
      <dgm:prSet presAssocID="{5ECA204D-0B61-498E-A444-949D7945AD21}" presName="Name21" presStyleCnt="0"/>
      <dgm:spPr/>
    </dgm:pt>
    <dgm:pt modelId="{13CD42EB-3440-4ADA-A711-B07D7F193082}" type="pres">
      <dgm:prSet presAssocID="{5ECA204D-0B61-498E-A444-949D7945AD21}" presName="level2Shape" presStyleLbl="node2" presStyleIdx="0" presStyleCnt="3" custScaleX="52907" custScaleY="48759" custLinFactNeighborX="-2711" custLinFactNeighborY="8536"/>
      <dgm:spPr/>
    </dgm:pt>
    <dgm:pt modelId="{928F8B6B-990D-4E04-A45D-25A64688072D}" type="pres">
      <dgm:prSet presAssocID="{5ECA204D-0B61-498E-A444-949D7945AD21}" presName="hierChild3" presStyleCnt="0"/>
      <dgm:spPr/>
    </dgm:pt>
    <dgm:pt modelId="{82DC486F-D22C-4876-A057-4626AD8E7108}" type="pres">
      <dgm:prSet presAssocID="{F6712C7C-DC90-4414-87BA-D0661120410C}" presName="Name19" presStyleLbl="parChTrans1D2" presStyleIdx="1" presStyleCnt="3"/>
      <dgm:spPr/>
    </dgm:pt>
    <dgm:pt modelId="{9DAA54F0-C700-487B-9129-6BECADF56E1C}" type="pres">
      <dgm:prSet presAssocID="{4EB2C427-70C9-4EA3-9AF4-0BAAEBB7251A}" presName="Name21" presStyleCnt="0"/>
      <dgm:spPr/>
    </dgm:pt>
    <dgm:pt modelId="{0EF7E98F-8460-4A81-A981-97B310E41D76}" type="pres">
      <dgm:prSet presAssocID="{4EB2C427-70C9-4EA3-9AF4-0BAAEBB7251A}" presName="level2Shape" presStyleLbl="node2" presStyleIdx="1" presStyleCnt="3" custScaleX="85920" custScaleY="46732" custLinFactNeighborX="3029" custLinFactNeighborY="12535"/>
      <dgm:spPr/>
    </dgm:pt>
    <dgm:pt modelId="{5052A52A-423A-4824-8475-7D986C12AC7E}" type="pres">
      <dgm:prSet presAssocID="{4EB2C427-70C9-4EA3-9AF4-0BAAEBB7251A}" presName="hierChild3" presStyleCnt="0"/>
      <dgm:spPr/>
    </dgm:pt>
    <dgm:pt modelId="{534828F8-17BB-46CB-B470-FB49F18233A7}" type="pres">
      <dgm:prSet presAssocID="{6100AB81-48F4-4146-AA0E-7497572F48F3}" presName="Name19" presStyleLbl="parChTrans1D2" presStyleIdx="2" presStyleCnt="3"/>
      <dgm:spPr/>
    </dgm:pt>
    <dgm:pt modelId="{29B5D916-96CF-452A-89AC-04A7613B27CB}" type="pres">
      <dgm:prSet presAssocID="{F5AFB45C-678C-40AC-8990-C8C109B8C6DB}" presName="Name21" presStyleCnt="0"/>
      <dgm:spPr/>
    </dgm:pt>
    <dgm:pt modelId="{12E4A23C-ECA4-448D-AB58-596C3C7DA210}" type="pres">
      <dgm:prSet presAssocID="{F5AFB45C-678C-40AC-8990-C8C109B8C6DB}" presName="level2Shape" presStyleLbl="node2" presStyleIdx="2" presStyleCnt="3" custScaleX="65283" custScaleY="49520" custLinFactNeighborX="-6861" custLinFactNeighborY="11675"/>
      <dgm:spPr/>
    </dgm:pt>
    <dgm:pt modelId="{563A3CCB-C6D5-451F-9D00-91400F4E1B14}" type="pres">
      <dgm:prSet presAssocID="{F5AFB45C-678C-40AC-8990-C8C109B8C6DB}" presName="hierChild3" presStyleCnt="0"/>
      <dgm:spPr/>
    </dgm:pt>
    <dgm:pt modelId="{00CE3EB7-E3B3-49E1-AF59-9DB1A7145694}" type="pres">
      <dgm:prSet presAssocID="{259B73DB-AC54-4A3A-BF27-DB8F244AA567}" presName="bgShapesFlow" presStyleCnt="0"/>
      <dgm:spPr/>
    </dgm:pt>
  </dgm:ptLst>
  <dgm:cxnLst>
    <dgm:cxn modelId="{4CAC5B07-D0A6-4C88-9A80-BCEE25CF6CE3}" srcId="{259B73DB-AC54-4A3A-BF27-DB8F244AA567}" destId="{4649488B-85BF-4115-91BE-6DD1F3B4273A}" srcOrd="0" destOrd="0" parTransId="{013EAAAD-A70D-489A-8E24-CDEF13EDA180}" sibTransId="{0CCF3EFD-7093-470A-AA43-85C72C69E992}"/>
    <dgm:cxn modelId="{FEAEDD1E-DEB2-4948-BAB0-62312EDB9F47}" type="presOf" srcId="{6100AB81-48F4-4146-AA0E-7497572F48F3}" destId="{534828F8-17BB-46CB-B470-FB49F18233A7}" srcOrd="0" destOrd="0" presId="urn:microsoft.com/office/officeart/2005/8/layout/hierarchy6"/>
    <dgm:cxn modelId="{D71F933C-6BBE-4C13-B773-BCFA5BA970D3}" srcId="{4649488B-85BF-4115-91BE-6DD1F3B4273A}" destId="{F5AFB45C-678C-40AC-8990-C8C109B8C6DB}" srcOrd="2" destOrd="0" parTransId="{6100AB81-48F4-4146-AA0E-7497572F48F3}" sibTransId="{BA3280C7-D68A-481F-89CA-3ABD0170DEE7}"/>
    <dgm:cxn modelId="{9BCF7745-AF54-4D7A-ABF4-C0B442C695C5}" type="presOf" srcId="{4EB2C427-70C9-4EA3-9AF4-0BAAEBB7251A}" destId="{0EF7E98F-8460-4A81-A981-97B310E41D76}" srcOrd="0" destOrd="0" presId="urn:microsoft.com/office/officeart/2005/8/layout/hierarchy6"/>
    <dgm:cxn modelId="{37C02B48-3FCE-41AF-8377-EAC770FF7507}" type="presOf" srcId="{8F1F977A-4C3F-46F0-A6BF-8366347DD57A}" destId="{48AA40C3-EE96-4B46-B04E-37D7CE8A2740}" srcOrd="0" destOrd="0" presId="urn:microsoft.com/office/officeart/2005/8/layout/hierarchy6"/>
    <dgm:cxn modelId="{3B851F74-1F6E-42E9-BD8E-8A6D5BECB34E}" type="presOf" srcId="{5ECA204D-0B61-498E-A444-949D7945AD21}" destId="{13CD42EB-3440-4ADA-A711-B07D7F193082}" srcOrd="0" destOrd="0" presId="urn:microsoft.com/office/officeart/2005/8/layout/hierarchy6"/>
    <dgm:cxn modelId="{49D8D9AD-C6D3-4007-AC65-D3096A1E50DE}" type="presOf" srcId="{259B73DB-AC54-4A3A-BF27-DB8F244AA567}" destId="{799C147E-AD04-4FC8-B33C-DBE4938168CE}" srcOrd="0" destOrd="0" presId="urn:microsoft.com/office/officeart/2005/8/layout/hierarchy6"/>
    <dgm:cxn modelId="{C50B42B0-7917-456C-9C28-1CF31AF09246}" type="presOf" srcId="{F5AFB45C-678C-40AC-8990-C8C109B8C6DB}" destId="{12E4A23C-ECA4-448D-AB58-596C3C7DA210}" srcOrd="0" destOrd="0" presId="urn:microsoft.com/office/officeart/2005/8/layout/hierarchy6"/>
    <dgm:cxn modelId="{DFBF81B3-7CF6-4B3C-BBDF-D0D6D85D7B40}" type="presOf" srcId="{4649488B-85BF-4115-91BE-6DD1F3B4273A}" destId="{7168083E-E53E-416A-B98A-705136C81879}" srcOrd="0" destOrd="0" presId="urn:microsoft.com/office/officeart/2005/8/layout/hierarchy6"/>
    <dgm:cxn modelId="{0A5BCEB8-063B-4223-8DC2-C6225EF15050}" type="presOf" srcId="{F6712C7C-DC90-4414-87BA-D0661120410C}" destId="{82DC486F-D22C-4876-A057-4626AD8E7108}" srcOrd="0" destOrd="0" presId="urn:microsoft.com/office/officeart/2005/8/layout/hierarchy6"/>
    <dgm:cxn modelId="{D6F356D2-2B73-4D7C-90A0-3B328E971C1E}" srcId="{4649488B-85BF-4115-91BE-6DD1F3B4273A}" destId="{4EB2C427-70C9-4EA3-9AF4-0BAAEBB7251A}" srcOrd="1" destOrd="0" parTransId="{F6712C7C-DC90-4414-87BA-D0661120410C}" sibTransId="{E75C7E97-52E2-457D-AC57-4253A7E581F3}"/>
    <dgm:cxn modelId="{8D9F5FE1-B815-4F23-AC9B-77F4D4B2FEF7}" srcId="{4649488B-85BF-4115-91BE-6DD1F3B4273A}" destId="{5ECA204D-0B61-498E-A444-949D7945AD21}" srcOrd="0" destOrd="0" parTransId="{8F1F977A-4C3F-46F0-A6BF-8366347DD57A}" sibTransId="{0E56A96E-818D-41C5-A1B6-D402C9BCDBF2}"/>
    <dgm:cxn modelId="{021CAA90-C1FB-4A9B-A892-B942184CB043}" type="presParOf" srcId="{799C147E-AD04-4FC8-B33C-DBE4938168CE}" destId="{32D1D49C-6966-4164-A6C1-02C24B876331}" srcOrd="0" destOrd="0" presId="urn:microsoft.com/office/officeart/2005/8/layout/hierarchy6"/>
    <dgm:cxn modelId="{6BA93BA4-4B61-445D-8596-A13E39920231}" type="presParOf" srcId="{32D1D49C-6966-4164-A6C1-02C24B876331}" destId="{534F0DBA-5A4F-47D1-BE88-678E79F39014}" srcOrd="0" destOrd="0" presId="urn:microsoft.com/office/officeart/2005/8/layout/hierarchy6"/>
    <dgm:cxn modelId="{BBF91FA6-727B-4A54-A4A3-AA89A82BEB40}" type="presParOf" srcId="{534F0DBA-5A4F-47D1-BE88-678E79F39014}" destId="{99175AD2-92AA-445F-A3C0-CED096A725E8}" srcOrd="0" destOrd="0" presId="urn:microsoft.com/office/officeart/2005/8/layout/hierarchy6"/>
    <dgm:cxn modelId="{5BAC6D6D-A7B5-45C3-A85D-87A165F30F20}" type="presParOf" srcId="{99175AD2-92AA-445F-A3C0-CED096A725E8}" destId="{7168083E-E53E-416A-B98A-705136C81879}" srcOrd="0" destOrd="0" presId="urn:microsoft.com/office/officeart/2005/8/layout/hierarchy6"/>
    <dgm:cxn modelId="{E854249A-7A0E-46E1-A356-1F7E4DBC1C51}" type="presParOf" srcId="{99175AD2-92AA-445F-A3C0-CED096A725E8}" destId="{ED93CFC8-8911-4527-93BC-B8900CCC6799}" srcOrd="1" destOrd="0" presId="urn:microsoft.com/office/officeart/2005/8/layout/hierarchy6"/>
    <dgm:cxn modelId="{3CF0C1C1-5D11-46DB-9D9D-306B47680D0D}" type="presParOf" srcId="{ED93CFC8-8911-4527-93BC-B8900CCC6799}" destId="{48AA40C3-EE96-4B46-B04E-37D7CE8A2740}" srcOrd="0" destOrd="0" presId="urn:microsoft.com/office/officeart/2005/8/layout/hierarchy6"/>
    <dgm:cxn modelId="{A76A7052-C710-419B-A946-60435E322468}" type="presParOf" srcId="{ED93CFC8-8911-4527-93BC-B8900CCC6799}" destId="{DD8C8F5A-6DC2-4E8C-8D07-76E105C1B1BB}" srcOrd="1" destOrd="0" presId="urn:microsoft.com/office/officeart/2005/8/layout/hierarchy6"/>
    <dgm:cxn modelId="{9621E7C6-84A1-426C-A03A-41E446864B6A}" type="presParOf" srcId="{DD8C8F5A-6DC2-4E8C-8D07-76E105C1B1BB}" destId="{13CD42EB-3440-4ADA-A711-B07D7F193082}" srcOrd="0" destOrd="0" presId="urn:microsoft.com/office/officeart/2005/8/layout/hierarchy6"/>
    <dgm:cxn modelId="{5A5067AB-6439-425D-8866-A45668F8486D}" type="presParOf" srcId="{DD8C8F5A-6DC2-4E8C-8D07-76E105C1B1BB}" destId="{928F8B6B-990D-4E04-A45D-25A64688072D}" srcOrd="1" destOrd="0" presId="urn:microsoft.com/office/officeart/2005/8/layout/hierarchy6"/>
    <dgm:cxn modelId="{30CD4116-F0DC-445B-9379-84E41A7A4B83}" type="presParOf" srcId="{ED93CFC8-8911-4527-93BC-B8900CCC6799}" destId="{82DC486F-D22C-4876-A057-4626AD8E7108}" srcOrd="2" destOrd="0" presId="urn:microsoft.com/office/officeart/2005/8/layout/hierarchy6"/>
    <dgm:cxn modelId="{92C8B729-4033-415F-A47F-85C3A4B7C917}" type="presParOf" srcId="{ED93CFC8-8911-4527-93BC-B8900CCC6799}" destId="{9DAA54F0-C700-487B-9129-6BECADF56E1C}" srcOrd="3" destOrd="0" presId="urn:microsoft.com/office/officeart/2005/8/layout/hierarchy6"/>
    <dgm:cxn modelId="{41DEB15E-4CDA-44BF-BA74-055EFA5C65F3}" type="presParOf" srcId="{9DAA54F0-C700-487B-9129-6BECADF56E1C}" destId="{0EF7E98F-8460-4A81-A981-97B310E41D76}" srcOrd="0" destOrd="0" presId="urn:microsoft.com/office/officeart/2005/8/layout/hierarchy6"/>
    <dgm:cxn modelId="{07ECFD53-C807-4097-BED1-038718E34534}" type="presParOf" srcId="{9DAA54F0-C700-487B-9129-6BECADF56E1C}" destId="{5052A52A-423A-4824-8475-7D986C12AC7E}" srcOrd="1" destOrd="0" presId="urn:microsoft.com/office/officeart/2005/8/layout/hierarchy6"/>
    <dgm:cxn modelId="{45DD84C1-92C7-41CB-80B6-707C8E6AECC5}" type="presParOf" srcId="{ED93CFC8-8911-4527-93BC-B8900CCC6799}" destId="{534828F8-17BB-46CB-B470-FB49F18233A7}" srcOrd="4" destOrd="0" presId="urn:microsoft.com/office/officeart/2005/8/layout/hierarchy6"/>
    <dgm:cxn modelId="{2AB99D46-BA84-4986-AAEC-3CB588F1C408}" type="presParOf" srcId="{ED93CFC8-8911-4527-93BC-B8900CCC6799}" destId="{29B5D916-96CF-452A-89AC-04A7613B27CB}" srcOrd="5" destOrd="0" presId="urn:microsoft.com/office/officeart/2005/8/layout/hierarchy6"/>
    <dgm:cxn modelId="{36F2DBB2-2A1B-433A-ABA2-B1B61F21984F}" type="presParOf" srcId="{29B5D916-96CF-452A-89AC-04A7613B27CB}" destId="{12E4A23C-ECA4-448D-AB58-596C3C7DA210}" srcOrd="0" destOrd="0" presId="urn:microsoft.com/office/officeart/2005/8/layout/hierarchy6"/>
    <dgm:cxn modelId="{8F35BA62-B23D-4D66-9F22-1992948A9469}" type="presParOf" srcId="{29B5D916-96CF-452A-89AC-04A7613B27CB}" destId="{563A3CCB-C6D5-451F-9D00-91400F4E1B14}" srcOrd="1" destOrd="0" presId="urn:microsoft.com/office/officeart/2005/8/layout/hierarchy6"/>
    <dgm:cxn modelId="{11499240-BCF3-4680-97B0-07462BADCC66}" type="presParOf" srcId="{799C147E-AD04-4FC8-B33C-DBE4938168CE}" destId="{00CE3EB7-E3B3-49E1-AF59-9DB1A7145694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68083E-E53E-416A-B98A-705136C81879}">
      <dsp:nvSpPr>
        <dsp:cNvPr id="0" name=""/>
        <dsp:cNvSpPr/>
      </dsp:nvSpPr>
      <dsp:spPr>
        <a:xfrm>
          <a:off x="1653381" y="618033"/>
          <a:ext cx="3024643" cy="41177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6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ผู้อำนวยการศูนย์วิจัยข้าวชัยนาท</a:t>
          </a:r>
          <a:endParaRPr lang="th-TH" sz="1600" kern="1200" dirty="0"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665441" y="630093"/>
        <a:ext cx="3000523" cy="387653"/>
      </dsp:txXfrm>
    </dsp:sp>
    <dsp:sp modelId="{48AA40C3-EE96-4B46-B04E-37D7CE8A2740}">
      <dsp:nvSpPr>
        <dsp:cNvPr id="0" name=""/>
        <dsp:cNvSpPr/>
      </dsp:nvSpPr>
      <dsp:spPr>
        <a:xfrm>
          <a:off x="938679" y="1029807"/>
          <a:ext cx="2227024" cy="371042"/>
        </a:xfrm>
        <a:custGeom>
          <a:avLst/>
          <a:gdLst/>
          <a:ahLst/>
          <a:cxnLst/>
          <a:rect l="0" t="0" r="0" b="0"/>
          <a:pathLst>
            <a:path>
              <a:moveTo>
                <a:pt x="2227024" y="0"/>
              </a:moveTo>
              <a:lnTo>
                <a:pt x="2227024" y="185521"/>
              </a:lnTo>
              <a:lnTo>
                <a:pt x="0" y="185521"/>
              </a:lnTo>
              <a:lnTo>
                <a:pt x="0" y="371042"/>
              </a:lnTo>
            </a:path>
          </a:pathLst>
        </a:cu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CD42EB-3440-4ADA-A711-B07D7F193082}">
      <dsp:nvSpPr>
        <dsp:cNvPr id="0" name=""/>
        <dsp:cNvSpPr/>
      </dsp:nvSpPr>
      <dsp:spPr>
        <a:xfrm>
          <a:off x="377192" y="1400849"/>
          <a:ext cx="1122973" cy="3727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600" b="1" kern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rPr>
            <a:t>ฝ่ายวิชาการ</a:t>
          </a:r>
          <a:endParaRPr lang="th-TH" sz="1600" kern="1200" dirty="0"/>
        </a:p>
      </dsp:txBody>
      <dsp:txXfrm>
        <a:off x="388109" y="1411766"/>
        <a:ext cx="1101139" cy="350913"/>
      </dsp:txXfrm>
    </dsp:sp>
    <dsp:sp modelId="{82DC486F-D22C-4876-A057-4626AD8E7108}">
      <dsp:nvSpPr>
        <dsp:cNvPr id="0" name=""/>
        <dsp:cNvSpPr/>
      </dsp:nvSpPr>
      <dsp:spPr>
        <a:xfrm>
          <a:off x="3119983" y="1029807"/>
          <a:ext cx="91440" cy="4016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0806"/>
              </a:lnTo>
              <a:lnTo>
                <a:pt x="50623" y="200806"/>
              </a:lnTo>
              <a:lnTo>
                <a:pt x="50623" y="401613"/>
              </a:lnTo>
            </a:path>
          </a:pathLst>
        </a:cu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F7E98F-8460-4A81-A981-97B310E41D76}">
      <dsp:nvSpPr>
        <dsp:cNvPr id="0" name=""/>
        <dsp:cNvSpPr/>
      </dsp:nvSpPr>
      <dsp:spPr>
        <a:xfrm>
          <a:off x="2258762" y="1431421"/>
          <a:ext cx="1823688" cy="35725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600" b="1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ฝ่ายผลิตเมล็ดพันธุ์</a:t>
          </a:r>
        </a:p>
      </dsp:txBody>
      <dsp:txXfrm>
        <a:off x="2269226" y="1441885"/>
        <a:ext cx="1802760" cy="336323"/>
      </dsp:txXfrm>
    </dsp:sp>
    <dsp:sp modelId="{534828F8-17BB-46CB-B470-FB49F18233A7}">
      <dsp:nvSpPr>
        <dsp:cNvPr id="0" name=""/>
        <dsp:cNvSpPr/>
      </dsp:nvSpPr>
      <dsp:spPr>
        <a:xfrm>
          <a:off x="3165703" y="1029807"/>
          <a:ext cx="2036419" cy="395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519"/>
              </a:lnTo>
              <a:lnTo>
                <a:pt x="2036419" y="197519"/>
              </a:lnTo>
              <a:lnTo>
                <a:pt x="2036419" y="395039"/>
              </a:lnTo>
            </a:path>
          </a:pathLst>
        </a:cu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4A23C-ECA4-448D-AB58-596C3C7DA210}">
      <dsp:nvSpPr>
        <dsp:cNvPr id="0" name=""/>
        <dsp:cNvSpPr/>
      </dsp:nvSpPr>
      <dsp:spPr>
        <a:xfrm>
          <a:off x="4509293" y="1424846"/>
          <a:ext cx="1385659" cy="3785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600" b="1" kern="1200" dirty="0">
              <a:effectLst/>
              <a:latin typeface="TH SarabunIT๙" panose="020B0500040200020003" pitchFamily="34" charset="-34"/>
              <a:cs typeface="TH SarabunIT๙" panose="020B0500040200020003" pitchFamily="34" charset="-34"/>
            </a:rPr>
            <a:t>ฝ่ายบริหารทั่วไป</a:t>
          </a:r>
        </a:p>
      </dsp:txBody>
      <dsp:txXfrm>
        <a:off x="4520381" y="1435934"/>
        <a:ext cx="1363483" cy="356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1CFFA-C406-4E40-B71A-13F91C36CD5C}" type="datetimeFigureOut">
              <a:rPr lang="th-TH" smtClean="0"/>
              <a:t>26/01/66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BB63B-FF1E-41B8-91A0-5722E1CCC9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5370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17E7-8C56-44AF-84A0-08DE82A292CF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1904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3A5FD-711C-4D7F-9FF2-698BAE5BC9CE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9551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379A9-321D-4974-B8B8-54CAA6FF6F20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21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DCC8E-811B-4E4B-BC22-013F2EBB2C46}" type="datetime1">
              <a:rPr lang="th-TH" smtClean="0"/>
              <a:t>26/01/66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552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F5A3-EC10-41B2-BDCC-6B49E4B3B208}" type="datetime1">
              <a:rPr lang="th-TH" smtClean="0"/>
              <a:t>26/01/66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1412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A937F-D247-46B6-B760-46D10A09D9A4}" type="datetime1">
              <a:rPr lang="th-TH" smtClean="0"/>
              <a:t>26/01/66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2108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24094-A5D4-44B3-8CDB-0645C28CF40F}" type="datetime1">
              <a:rPr lang="th-TH" smtClean="0"/>
              <a:t>26/01/66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8752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E3A76-BA52-4F5F-ABE7-32E538271D70}" type="datetime1">
              <a:rPr lang="th-TH" smtClean="0"/>
              <a:t>26/01/66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663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83480-FD5F-496B-9193-78A114BBA79D}" type="datetime1">
              <a:rPr lang="th-TH" smtClean="0"/>
              <a:t>26/01/66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0103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CDCDF-71F7-47E2-9C4C-6EBA6464EEA8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9721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8875B-2195-4C17-8CC5-DF08CAE6F657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7338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544E-6076-4757-AB98-788D9B3301C9}" type="datetime1">
              <a:rPr lang="th-TH" smtClean="0"/>
              <a:t>26/01/66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12A8-ABA1-423F-9F76-0D701F92484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4354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กลุ่ม 42">
            <a:extLst>
              <a:ext uri="{FF2B5EF4-FFF2-40B4-BE49-F238E27FC236}">
                <a16:creationId xmlns:a16="http://schemas.microsoft.com/office/drawing/2014/main" id="{179B63A5-C1DE-2B38-BF45-56E08DDE17D2}"/>
              </a:ext>
            </a:extLst>
          </p:cNvPr>
          <p:cNvGrpSpPr/>
          <p:nvPr/>
        </p:nvGrpSpPr>
        <p:grpSpPr>
          <a:xfrm>
            <a:off x="460878" y="4239762"/>
            <a:ext cx="2699937" cy="369332"/>
            <a:chOff x="368003" y="4122607"/>
            <a:chExt cx="2699937" cy="337496"/>
          </a:xfrm>
          <a:solidFill>
            <a:srgbClr val="C4901C"/>
          </a:solidFill>
        </p:grpSpPr>
        <p:sp>
          <p:nvSpPr>
            <p:cNvPr id="38" name="ลูกศร: รูปห้าเหลี่ยม 37">
              <a:extLst>
                <a:ext uri="{FF2B5EF4-FFF2-40B4-BE49-F238E27FC236}">
                  <a16:creationId xmlns:a16="http://schemas.microsoft.com/office/drawing/2014/main" id="{EC82E4DD-CEFA-4CCF-9151-F95AD5EACF67}"/>
                </a:ext>
              </a:extLst>
            </p:cNvPr>
            <p:cNvSpPr/>
            <p:nvPr/>
          </p:nvSpPr>
          <p:spPr>
            <a:xfrm>
              <a:off x="460878" y="4122607"/>
              <a:ext cx="2607062" cy="33749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thaiDist"/>
              <a:endParaRPr lang="th-TH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0" name="สี่เหลี่ยมผืนผ้า 39">
              <a:extLst>
                <a:ext uri="{FF2B5EF4-FFF2-40B4-BE49-F238E27FC236}">
                  <a16:creationId xmlns:a16="http://schemas.microsoft.com/office/drawing/2014/main" id="{98F0AEC2-142D-706B-E1E7-1349345511F1}"/>
                </a:ext>
              </a:extLst>
            </p:cNvPr>
            <p:cNvSpPr/>
            <p:nvPr/>
          </p:nvSpPr>
          <p:spPr>
            <a:xfrm>
              <a:off x="368003" y="4122608"/>
              <a:ext cx="49918" cy="3374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thaiDist"/>
              <a:endParaRPr lang="th-TH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1" name="กลุ่ม 40">
            <a:extLst>
              <a:ext uri="{FF2B5EF4-FFF2-40B4-BE49-F238E27FC236}">
                <a16:creationId xmlns:a16="http://schemas.microsoft.com/office/drawing/2014/main" id="{47FA12BB-A93E-1EE6-A4E8-1DC0BAB69C27}"/>
              </a:ext>
            </a:extLst>
          </p:cNvPr>
          <p:cNvGrpSpPr/>
          <p:nvPr/>
        </p:nvGrpSpPr>
        <p:grpSpPr>
          <a:xfrm>
            <a:off x="467165" y="1700542"/>
            <a:ext cx="1430060" cy="386724"/>
            <a:chOff x="368003" y="1749726"/>
            <a:chExt cx="1430060" cy="337501"/>
          </a:xfrm>
          <a:solidFill>
            <a:srgbClr val="C4901C"/>
          </a:solidFill>
        </p:grpSpPr>
        <p:sp>
          <p:nvSpPr>
            <p:cNvPr id="36" name="ลูกศร: รูปห้าเหลี่ยม 35">
              <a:extLst>
                <a:ext uri="{FF2B5EF4-FFF2-40B4-BE49-F238E27FC236}">
                  <a16:creationId xmlns:a16="http://schemas.microsoft.com/office/drawing/2014/main" id="{4C023A0F-7245-2F3C-8DE6-DB281EE8937D}"/>
                </a:ext>
              </a:extLst>
            </p:cNvPr>
            <p:cNvSpPr/>
            <p:nvPr/>
          </p:nvSpPr>
          <p:spPr>
            <a:xfrm>
              <a:off x="460878" y="1749731"/>
              <a:ext cx="1337185" cy="33749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thaiDist"/>
              <a:endParaRPr lang="th-TH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9" name="สี่เหลี่ยมผืนผ้า 38">
              <a:extLst>
                <a:ext uri="{FF2B5EF4-FFF2-40B4-BE49-F238E27FC236}">
                  <a16:creationId xmlns:a16="http://schemas.microsoft.com/office/drawing/2014/main" id="{04EF6FA9-332E-4CB3-850D-3CF18FE2CE22}"/>
                </a:ext>
              </a:extLst>
            </p:cNvPr>
            <p:cNvSpPr/>
            <p:nvPr/>
          </p:nvSpPr>
          <p:spPr>
            <a:xfrm>
              <a:off x="368003" y="1749726"/>
              <a:ext cx="49918" cy="3374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thaiDist"/>
              <a:endParaRPr lang="th-TH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4" name="แผนผังลำดับงาน: หน่วงเวลา 3">
            <a:extLst>
              <a:ext uri="{FF2B5EF4-FFF2-40B4-BE49-F238E27FC236}">
                <a16:creationId xmlns:a16="http://schemas.microsoft.com/office/drawing/2014/main" id="{5B19A92C-6FC0-23F3-0559-B7FE9A0C27C6}"/>
              </a:ext>
            </a:extLst>
          </p:cNvPr>
          <p:cNvSpPr/>
          <p:nvPr/>
        </p:nvSpPr>
        <p:spPr>
          <a:xfrm rot="5400000">
            <a:off x="407171" y="49036"/>
            <a:ext cx="1444601" cy="1337185"/>
          </a:xfrm>
          <a:prstGeom prst="flowChartDelay">
            <a:avLst/>
          </a:prstGeom>
          <a:solidFill>
            <a:srgbClr val="C490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69B0DB1-4367-A053-B4A9-C25EA0088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6754" y="201098"/>
            <a:ext cx="1165435" cy="1165435"/>
          </a:xfrm>
          <a:prstGeom prst="ellipse">
            <a:avLst/>
          </a:prstGeom>
          <a:ln w="19050"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C2BE98F3-073E-4340-A117-7FA8CDF7632B}"/>
              </a:ext>
            </a:extLst>
          </p:cNvPr>
          <p:cNvGrpSpPr/>
          <p:nvPr/>
        </p:nvGrpSpPr>
        <p:grpSpPr>
          <a:xfrm>
            <a:off x="1904590" y="306007"/>
            <a:ext cx="4726611" cy="1123015"/>
            <a:chOff x="2008570" y="457146"/>
            <a:chExt cx="4302143" cy="1123015"/>
          </a:xfrm>
        </p:grpSpPr>
        <p:sp>
          <p:nvSpPr>
            <p:cNvPr id="8" name="กล่องข้อความ 7">
              <a:extLst>
                <a:ext uri="{FF2B5EF4-FFF2-40B4-BE49-F238E27FC236}">
                  <a16:creationId xmlns:a16="http://schemas.microsoft.com/office/drawing/2014/main" id="{89A17F65-BB13-D4B0-7727-15D3BABCCA98}"/>
                </a:ext>
              </a:extLst>
            </p:cNvPr>
            <p:cNvSpPr txBox="1"/>
            <p:nvPr/>
          </p:nvSpPr>
          <p:spPr>
            <a:xfrm>
              <a:off x="2008570" y="457146"/>
              <a:ext cx="4302143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200" b="1" dirty="0">
                  <a:solidFill>
                    <a:schemeClr val="accent4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ศูนย์วิจัยข้าวชัยนาท</a:t>
              </a:r>
              <a:endParaRPr lang="en-US" sz="2200" dirty="0">
                <a:solidFill>
                  <a:schemeClr val="accent4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กล่องข้อความ 6">
              <a:extLst>
                <a:ext uri="{FF2B5EF4-FFF2-40B4-BE49-F238E27FC236}">
                  <a16:creationId xmlns:a16="http://schemas.microsoft.com/office/drawing/2014/main" id="{EDA18101-11A9-6E35-E0B0-9AD5A9E7EF35}"/>
                </a:ext>
              </a:extLst>
            </p:cNvPr>
            <p:cNvSpPr txBox="1"/>
            <p:nvPr/>
          </p:nvSpPr>
          <p:spPr>
            <a:xfrm>
              <a:off x="2008570" y="472165"/>
              <a:ext cx="4302143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ศูนย์วิจัยข้าวชัยนาท</a:t>
              </a:r>
            </a:p>
            <a:p>
              <a:r>
                <a:rPr lang="th-TH" sz="2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สังกัด</a:t>
              </a:r>
              <a:r>
                <a:rPr lang="th-TH" sz="2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 : กรมการข้าว</a:t>
              </a:r>
              <a:endParaRPr lang="en-US" sz="22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endParaRPr>
            </a:p>
            <a:p>
              <a:r>
                <a:rPr lang="th-TH" sz="22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การบริหารราชการ</a:t>
              </a:r>
              <a:r>
                <a:rPr lang="th-TH" sz="2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 : ส่วนกลาง</a:t>
              </a:r>
              <a:endParaRPr lang="en-US" sz="2200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7014E5E7-EBA2-456D-5579-7C6A11CFBAEC}"/>
              </a:ext>
            </a:extLst>
          </p:cNvPr>
          <p:cNvSpPr txBox="1"/>
          <p:nvPr/>
        </p:nvSpPr>
        <p:spPr>
          <a:xfrm>
            <a:off x="460879" y="2155905"/>
            <a:ext cx="492314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เลขที่ 116 หมู่ที่ 2  ตำบลเขาท่าพระ อำเภอเมืองชัยนาท จังหวัดชัยนาท 17000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โทรศัพท์ : 0 5601 9771	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โทรสาร : 0 5601 9711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โทรศัพท์มือถือ : 08 1384 4389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GB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Email : </a:t>
            </a:r>
            <a:r>
              <a:rPr lang="en-GB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cnt_rrc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@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rice.mail.go.th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Web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site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http://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cntrrc.ricethailand.go.th/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51B20286-B617-F88E-CC2F-43BB4B51975B}"/>
              </a:ext>
            </a:extLst>
          </p:cNvPr>
          <p:cNvSpPr txBox="1"/>
          <p:nvPr/>
        </p:nvSpPr>
        <p:spPr>
          <a:xfrm>
            <a:off x="456917" y="4673254"/>
            <a:ext cx="61629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1. ส่งเสริมสนับสนุนการเพิ่มประสิทธิภาพการผลิต และคุณภาพผลผลิตข้าว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fontAlgn="base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2.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พัฒนาศักยภาพชาวนา และองค์กรชาวนาให้มีความเข้มแข็ง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 </a:t>
            </a:r>
          </a:p>
          <a:p>
            <a:pPr fontAlgn="base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3.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พัฒนาโครงสร้างพื้นฐานการผลิตข้าว และเครื่องจักรกลการเกษตร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 </a:t>
            </a:r>
          </a:p>
          <a:p>
            <a:pPr fontAlgn="base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4.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ส่งเสริมการเพิ่มมูลค่าข้าว ผลิตภัณฑ์การแปรรูป และผลพลอยได้จากข้าว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 </a:t>
            </a:r>
          </a:p>
          <a:p>
            <a:pPr fontAlgn="base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5.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วิจัยและพัฒนารูปแบบบูรณาการด้านการผลิต การแปรรูป และบรรจุภัณฑ์ข้าว.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2D3EF1C4-B0B7-690D-645D-470AE30ED180}"/>
              </a:ext>
            </a:extLst>
          </p:cNvPr>
          <p:cNvSpPr txBox="1"/>
          <p:nvPr/>
        </p:nvSpPr>
        <p:spPr>
          <a:xfrm>
            <a:off x="560041" y="1712218"/>
            <a:ext cx="1099981" cy="369332"/>
          </a:xfrm>
          <a:prstGeom prst="rect">
            <a:avLst/>
          </a:prstGeom>
          <a:solidFill>
            <a:srgbClr val="C4901C"/>
          </a:solidFill>
        </p:spPr>
        <p:txBody>
          <a:bodyPr wrap="none" rtlCol="0">
            <a:spAutoFit/>
          </a:bodyPr>
          <a:lstStyle/>
          <a:p>
            <a:pPr algn="thaiDist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สถานที่ติดต่อ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FBD32C37-4365-374F-2CB3-AF26BF96F4BA}"/>
              </a:ext>
            </a:extLst>
          </p:cNvPr>
          <p:cNvSpPr txBox="1"/>
          <p:nvPr/>
        </p:nvSpPr>
        <p:spPr>
          <a:xfrm>
            <a:off x="553754" y="4242365"/>
            <a:ext cx="2409634" cy="369332"/>
          </a:xfrm>
          <a:prstGeom prst="rect">
            <a:avLst/>
          </a:prstGeom>
          <a:solidFill>
            <a:srgbClr val="C4901C"/>
          </a:solidFill>
        </p:spPr>
        <p:txBody>
          <a:bodyPr wrap="none" rtlCol="0">
            <a:spAutoFit/>
          </a:bodyPr>
          <a:lstStyle/>
          <a:p>
            <a:pPr algn="thaiDist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บทบาทหน้าที่และความรับผิดชอบ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24" name="สี่เหลี่ยมผืนผ้า 23">
            <a:extLst>
              <a:ext uri="{FF2B5EF4-FFF2-40B4-BE49-F238E27FC236}">
                <a16:creationId xmlns:a16="http://schemas.microsoft.com/office/drawing/2014/main" id="{ECB820F6-7542-4BE0-916E-419B222535A2}"/>
              </a:ext>
            </a:extLst>
          </p:cNvPr>
          <p:cNvSpPr/>
          <p:nvPr/>
        </p:nvSpPr>
        <p:spPr>
          <a:xfrm>
            <a:off x="0" y="9595354"/>
            <a:ext cx="6704598" cy="3106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แผนผังลำดับงาน: หน่วงเวลา 24">
            <a:extLst>
              <a:ext uri="{FF2B5EF4-FFF2-40B4-BE49-F238E27FC236}">
                <a16:creationId xmlns:a16="http://schemas.microsoft.com/office/drawing/2014/main" id="{1E321A55-5738-48D1-B23C-0CEDCEBFE9C0}"/>
              </a:ext>
            </a:extLst>
          </p:cNvPr>
          <p:cNvSpPr/>
          <p:nvPr/>
        </p:nvSpPr>
        <p:spPr>
          <a:xfrm rot="5400000" flipH="1" flipV="1">
            <a:off x="6402507" y="9487427"/>
            <a:ext cx="434736" cy="402410"/>
          </a:xfrm>
          <a:prstGeom prst="flowChartDelay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ตัวแทนท้ายกระดาษ 17">
            <a:extLst>
              <a:ext uri="{FF2B5EF4-FFF2-40B4-BE49-F238E27FC236}">
                <a16:creationId xmlns:a16="http://schemas.microsoft.com/office/drawing/2014/main" id="{33688D01-D915-4485-8B5B-31292268B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89503" y="9426187"/>
            <a:ext cx="1488142" cy="527403"/>
          </a:xfrm>
        </p:spPr>
        <p:txBody>
          <a:bodyPr/>
          <a:lstStyle/>
          <a:p>
            <a:pPr algn="r"/>
            <a:r>
              <a:rPr lang="th-TH" sz="1300" dirty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300" b="1" dirty="0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ทำเนียบส่วนราชการ</a:t>
            </a:r>
          </a:p>
          <a:p>
            <a:pPr algn="r"/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 2566</a:t>
            </a:r>
          </a:p>
          <a:p>
            <a:endParaRPr lang="th-TH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แผนผังลำดับงาน: หน่วงเวลา 26">
            <a:extLst>
              <a:ext uri="{FF2B5EF4-FFF2-40B4-BE49-F238E27FC236}">
                <a16:creationId xmlns:a16="http://schemas.microsoft.com/office/drawing/2014/main" id="{B47329F5-EF36-4027-AD65-C945D04F0D86}"/>
              </a:ext>
            </a:extLst>
          </p:cNvPr>
          <p:cNvSpPr/>
          <p:nvPr/>
        </p:nvSpPr>
        <p:spPr>
          <a:xfrm rot="5400000" flipH="1" flipV="1">
            <a:off x="6344266" y="9487427"/>
            <a:ext cx="434736" cy="402410"/>
          </a:xfrm>
          <a:prstGeom prst="flowChartDelay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ตัวแทนหมายเลขสไลด์ 18">
            <a:extLst>
              <a:ext uri="{FF2B5EF4-FFF2-40B4-BE49-F238E27FC236}">
                <a16:creationId xmlns:a16="http://schemas.microsoft.com/office/drawing/2014/main" id="{DE8EFE46-97C2-4AEC-9E14-2A3EA39A3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53777" y="9533309"/>
            <a:ext cx="402411" cy="310646"/>
          </a:xfrm>
          <a:noFill/>
        </p:spPr>
        <p:txBody>
          <a:bodyPr/>
          <a:lstStyle/>
          <a:p>
            <a:r>
              <a:rPr lang="th-TH" sz="1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fld id="{492D12A8-ABA1-423F-9F76-0D701F92484A}" type="slidenum">
              <a:rPr lang="th-TH" sz="1600" smtClean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fld>
            <a:endParaRPr lang="th-TH" sz="1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9" name="กลุ่ม 28">
            <a:extLst>
              <a:ext uri="{FF2B5EF4-FFF2-40B4-BE49-F238E27FC236}">
                <a16:creationId xmlns:a16="http://schemas.microsoft.com/office/drawing/2014/main" id="{7D0DA500-27AA-4D1B-ACE3-1AE63EA03E6A}"/>
              </a:ext>
            </a:extLst>
          </p:cNvPr>
          <p:cNvGrpSpPr/>
          <p:nvPr/>
        </p:nvGrpSpPr>
        <p:grpSpPr>
          <a:xfrm>
            <a:off x="554454" y="6203748"/>
            <a:ext cx="2408934" cy="404472"/>
            <a:chOff x="300463" y="1749726"/>
            <a:chExt cx="4453570" cy="337501"/>
          </a:xfrm>
          <a:solidFill>
            <a:srgbClr val="C4901C"/>
          </a:solidFill>
        </p:grpSpPr>
        <p:sp>
          <p:nvSpPr>
            <p:cNvPr id="30" name="ลูกศร: รูปห้าเหลี่ยม 29">
              <a:extLst>
                <a:ext uri="{FF2B5EF4-FFF2-40B4-BE49-F238E27FC236}">
                  <a16:creationId xmlns:a16="http://schemas.microsoft.com/office/drawing/2014/main" id="{5CB282E9-3A60-480F-906A-44DD18F0CEAF}"/>
                </a:ext>
              </a:extLst>
            </p:cNvPr>
            <p:cNvSpPr/>
            <p:nvPr/>
          </p:nvSpPr>
          <p:spPr>
            <a:xfrm>
              <a:off x="460878" y="1749731"/>
              <a:ext cx="4293155" cy="33749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สี่เหลี่ยมผืนผ้า 30">
              <a:extLst>
                <a:ext uri="{FF2B5EF4-FFF2-40B4-BE49-F238E27FC236}">
                  <a16:creationId xmlns:a16="http://schemas.microsoft.com/office/drawing/2014/main" id="{F751B050-3867-4E5A-BA76-C8C78819432B}"/>
                </a:ext>
              </a:extLst>
            </p:cNvPr>
            <p:cNvSpPr/>
            <p:nvPr/>
          </p:nvSpPr>
          <p:spPr>
            <a:xfrm>
              <a:off x="300463" y="1749726"/>
              <a:ext cx="117459" cy="3374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2" name="Rectangle 30">
            <a:extLst>
              <a:ext uri="{FF2B5EF4-FFF2-40B4-BE49-F238E27FC236}">
                <a16:creationId xmlns:a16="http://schemas.microsoft.com/office/drawing/2014/main" id="{1C21EF76-D34D-43D1-8006-BFB1AC09A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65" y="6208924"/>
            <a:ext cx="2076209" cy="369332"/>
          </a:xfrm>
          <a:prstGeom prst="rect">
            <a:avLst/>
          </a:prstGeom>
          <a:solidFill>
            <a:srgbClr val="C4901C"/>
          </a:solidFill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โครงสร้าง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ศูนย์วิจัยข้าวชัยนาท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3" name="ไดอะแกรม 32">
            <a:extLst>
              <a:ext uri="{FF2B5EF4-FFF2-40B4-BE49-F238E27FC236}">
                <a16:creationId xmlns:a16="http://schemas.microsoft.com/office/drawing/2014/main" id="{0209944C-BCF0-46E1-8A43-4052030B1D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2826466"/>
              </p:ext>
            </p:extLst>
          </p:nvPr>
        </p:nvGraphicFramePr>
        <p:xfrm>
          <a:off x="258403" y="7470738"/>
          <a:ext cx="6475315" cy="2332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B06EEE0-4B92-42A8-85FE-AD21ECB034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111" y="6784565"/>
            <a:ext cx="884376" cy="11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44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สี่เหลี่ยมผืนผ้า 26">
            <a:extLst>
              <a:ext uri="{FF2B5EF4-FFF2-40B4-BE49-F238E27FC236}">
                <a16:creationId xmlns:a16="http://schemas.microsoft.com/office/drawing/2014/main" id="{F9153909-C1D1-293F-1472-B132510CDAF9}"/>
              </a:ext>
            </a:extLst>
          </p:cNvPr>
          <p:cNvSpPr/>
          <p:nvPr/>
        </p:nvSpPr>
        <p:spPr>
          <a:xfrm>
            <a:off x="0" y="9595354"/>
            <a:ext cx="6704598" cy="3106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3" name="กลุ่ม 22">
            <a:extLst>
              <a:ext uri="{FF2B5EF4-FFF2-40B4-BE49-F238E27FC236}">
                <a16:creationId xmlns:a16="http://schemas.microsoft.com/office/drawing/2014/main" id="{97D41C96-EF1C-4E36-E016-D67437D336DB}"/>
              </a:ext>
            </a:extLst>
          </p:cNvPr>
          <p:cNvGrpSpPr/>
          <p:nvPr/>
        </p:nvGrpSpPr>
        <p:grpSpPr>
          <a:xfrm>
            <a:off x="478822" y="240076"/>
            <a:ext cx="4577749" cy="430318"/>
            <a:chOff x="368003" y="1749726"/>
            <a:chExt cx="6001966" cy="337501"/>
          </a:xfrm>
          <a:solidFill>
            <a:srgbClr val="C4901C"/>
          </a:solidFill>
        </p:grpSpPr>
        <p:sp>
          <p:nvSpPr>
            <p:cNvPr id="25" name="ลูกศร: รูปห้าเหลี่ยม 24">
              <a:extLst>
                <a:ext uri="{FF2B5EF4-FFF2-40B4-BE49-F238E27FC236}">
                  <a16:creationId xmlns:a16="http://schemas.microsoft.com/office/drawing/2014/main" id="{8E55B6B9-855F-A7FC-11AE-E8ACD2A7AE65}"/>
                </a:ext>
              </a:extLst>
            </p:cNvPr>
            <p:cNvSpPr/>
            <p:nvPr/>
          </p:nvSpPr>
          <p:spPr>
            <a:xfrm>
              <a:off x="460878" y="1749731"/>
              <a:ext cx="5909091" cy="33749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สี่เหลี่ยมผืนผ้า 25">
              <a:extLst>
                <a:ext uri="{FF2B5EF4-FFF2-40B4-BE49-F238E27FC236}">
                  <a16:creationId xmlns:a16="http://schemas.microsoft.com/office/drawing/2014/main" id="{A0B79AA2-D96D-A57A-44E2-7F17D51A4D44}"/>
                </a:ext>
              </a:extLst>
            </p:cNvPr>
            <p:cNvSpPr/>
            <p:nvPr/>
          </p:nvSpPr>
          <p:spPr>
            <a:xfrm>
              <a:off x="368003" y="1749726"/>
              <a:ext cx="49918" cy="3374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7" name="แผนผังลำดับงาน: หน่วงเวลา 16">
            <a:extLst>
              <a:ext uri="{FF2B5EF4-FFF2-40B4-BE49-F238E27FC236}">
                <a16:creationId xmlns:a16="http://schemas.microsoft.com/office/drawing/2014/main" id="{69B7D19B-92DE-9830-1611-0B90DA21BE0E}"/>
              </a:ext>
            </a:extLst>
          </p:cNvPr>
          <p:cNvSpPr/>
          <p:nvPr/>
        </p:nvSpPr>
        <p:spPr>
          <a:xfrm rot="5400000" flipH="1" flipV="1">
            <a:off x="6402507" y="9487427"/>
            <a:ext cx="434736" cy="402410"/>
          </a:xfrm>
          <a:prstGeom prst="flowChartDelay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53D27AB-AE25-CB91-7897-C90A9BFDE0E9}"/>
              </a:ext>
            </a:extLst>
          </p:cNvPr>
          <p:cNvSpPr txBox="1"/>
          <p:nvPr/>
        </p:nvSpPr>
        <p:spPr>
          <a:xfrm>
            <a:off x="563815" y="239017"/>
            <a:ext cx="4277649" cy="369332"/>
          </a:xfrm>
          <a:prstGeom prst="rect">
            <a:avLst/>
          </a:prstGeom>
          <a:solidFill>
            <a:srgbClr val="C4901C"/>
          </a:solidFill>
        </p:spPr>
        <p:txBody>
          <a:bodyPr wrap="square">
            <a:spAutoFit/>
          </a:bodyPr>
          <a:lstStyle/>
          <a:p>
            <a:pPr algn="just"/>
            <a:r>
              <a:rPr lang="th-TH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รายชื่อข้าราชการ และพนักงานราชการของ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ศูนย์วิจัยข้าวชัยนาท</a:t>
            </a:r>
            <a:endParaRPr lang="en-US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8" name="ตัวแทนท้ายกระดาษ 17">
            <a:extLst>
              <a:ext uri="{FF2B5EF4-FFF2-40B4-BE49-F238E27FC236}">
                <a16:creationId xmlns:a16="http://schemas.microsoft.com/office/drawing/2014/main" id="{8F73881C-FD68-DA85-7C43-746C027C9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89503" y="9426187"/>
            <a:ext cx="1488142" cy="527403"/>
          </a:xfrm>
        </p:spPr>
        <p:txBody>
          <a:bodyPr/>
          <a:lstStyle/>
          <a:p>
            <a:pPr algn="r"/>
            <a:r>
              <a:rPr lang="th-TH" sz="1300" b="1" dirty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300" b="1" dirty="0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ทำเนียบส่วนราชการ</a:t>
            </a:r>
          </a:p>
          <a:p>
            <a:pPr algn="r"/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 2566</a:t>
            </a:r>
          </a:p>
          <a:p>
            <a:endParaRPr lang="th-TH" sz="13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แผนผังลำดับงาน: หน่วงเวลา 15">
            <a:extLst>
              <a:ext uri="{FF2B5EF4-FFF2-40B4-BE49-F238E27FC236}">
                <a16:creationId xmlns:a16="http://schemas.microsoft.com/office/drawing/2014/main" id="{C61014E7-7FE5-EE54-73EA-47A0263A5B0D}"/>
              </a:ext>
            </a:extLst>
          </p:cNvPr>
          <p:cNvSpPr/>
          <p:nvPr/>
        </p:nvSpPr>
        <p:spPr>
          <a:xfrm rot="5400000" flipH="1" flipV="1">
            <a:off x="6344266" y="9487427"/>
            <a:ext cx="434736" cy="402410"/>
          </a:xfrm>
          <a:prstGeom prst="flowChartDelay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ตัวแทนหมายเลขสไลด์ 18">
            <a:extLst>
              <a:ext uri="{FF2B5EF4-FFF2-40B4-BE49-F238E27FC236}">
                <a16:creationId xmlns:a16="http://schemas.microsoft.com/office/drawing/2014/main" id="{7BB8DFDF-586E-7C81-41F8-EBC5A0406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53777" y="9533309"/>
            <a:ext cx="402411" cy="310646"/>
          </a:xfrm>
          <a:noFill/>
        </p:spPr>
        <p:txBody>
          <a:bodyPr/>
          <a:lstStyle/>
          <a:p>
            <a:r>
              <a:rPr lang="th-TH" sz="1600" dirty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fld id="{492D12A8-ABA1-423F-9F76-0D701F92484A}" type="slidenum">
              <a:rPr lang="th-TH" sz="1600" smtClean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fld>
            <a:endParaRPr lang="th-TH" sz="1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E423FE89-B93D-4AF2-9D12-5135AF6D70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63968"/>
              </p:ext>
            </p:extLst>
          </p:nvPr>
        </p:nvGraphicFramePr>
        <p:xfrm>
          <a:off x="478823" y="917105"/>
          <a:ext cx="5939848" cy="7315200"/>
        </p:xfrm>
        <a:graphic>
          <a:graphicData uri="http://schemas.openxmlformats.org/drawingml/2006/table">
            <a:tbl>
              <a:tblPr firstRow="1" firstCol="1" bandRow="1"/>
              <a:tblGrid>
                <a:gridCol w="580995">
                  <a:extLst>
                    <a:ext uri="{9D8B030D-6E8A-4147-A177-3AD203B41FA5}">
                      <a16:colId xmlns:a16="http://schemas.microsoft.com/office/drawing/2014/main" val="932810436"/>
                    </a:ext>
                  </a:extLst>
                </a:gridCol>
                <a:gridCol w="1676265">
                  <a:extLst>
                    <a:ext uri="{9D8B030D-6E8A-4147-A177-3AD203B41FA5}">
                      <a16:colId xmlns:a16="http://schemas.microsoft.com/office/drawing/2014/main" val="3676809566"/>
                    </a:ext>
                  </a:extLst>
                </a:gridCol>
                <a:gridCol w="2510560">
                  <a:extLst>
                    <a:ext uri="{9D8B030D-6E8A-4147-A177-3AD203B41FA5}">
                      <a16:colId xmlns:a16="http://schemas.microsoft.com/office/drawing/2014/main" val="2984730234"/>
                    </a:ext>
                  </a:extLst>
                </a:gridCol>
                <a:gridCol w="1172028">
                  <a:extLst>
                    <a:ext uri="{9D8B030D-6E8A-4147-A177-3AD203B41FA5}">
                      <a16:colId xmlns:a16="http://schemas.microsoft.com/office/drawing/2014/main" val="608947164"/>
                    </a:ext>
                  </a:extLst>
                </a:gridCol>
              </a:tblGrid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ลำดับที่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ชื่อ  สกุล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ตำแหน่ง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โทรศัพท์มือถือ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39855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นางปรารถนา สุขศิริ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spc="-2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ผู้อำนวยการศูนย์วิจัยข้าวชัยนาท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1934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0062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52616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นางสาวชวนชม ดีรัศมี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นักวิชาการเกษตรชํานาญการพิเศษ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1346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2884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429466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นายอนรรฆพล บุญช่วย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นักวิชาการเกษตรชํานาญการพิเศษ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7187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2871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317866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นางดวงกมล บุญช่วย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</a:t>
                      </a:r>
                      <a:r>
                        <a:rPr lang="th-TH" sz="1600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ชํานาญการ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พิเศษ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7115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9011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5550174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นางสาวดวงพร วิธูรจิตต์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</a:t>
                      </a:r>
                      <a:r>
                        <a:rPr lang="th-TH" sz="1600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ชํานาญการ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พิเศษ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9145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311981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นายชัยรัตน์ จันทร์หนู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นักวิชาการเกษตรชํานาญการ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9201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2930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330732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นางปาริชาติ อนันท์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เจ้าพนักงานการเกษตร</a:t>
                      </a:r>
                      <a:r>
                        <a:rPr lang="th-TH" sz="1600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ชํานาญ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9290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4857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02877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นางสาวชณินพัฒน์ ทองรอด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นักวิชาการเกษตรปฏิบัติการ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6098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6826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782458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นายณัฐ ผลอ้อ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นักวิชาการเกษตรปฏิบัติการ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5445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5288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243668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นางสาววิมลลักษณ์ พุ่มพิกุล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นักจัดการงานทั่วไปปฏิบัติการ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9320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1845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476194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นางสาวมธุรส เกิดเล็ก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เจ้าพนักงานธุรการปฏิบัติงาน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2350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7319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6197664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นายสันติ ยาเจี้ยม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พนักงานขับรถงานเกษตรและก่อสร้าง ช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06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1804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7428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6324958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นายอานุภาพ ท้าวทอง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ช่างซ่อมบํารุง ช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9706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9591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9163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นายเกษม แก้วเกตุ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ช่างซ่อมบํารุง ซ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4283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7569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82608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นางสุรภา กรองสอาด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พนักงานการเงินและบัญชี ส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1360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9024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653836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นายสนอง คชรัตน์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พนักงานขับรถยนต์ ส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5269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9361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040696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นางมะลิ บุญมี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เจ้าพนักงานธุรการ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8567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0295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227749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นายมานะศักดิ์ เทศธรรม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ช่างซ่อมบํารุง ชั้น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6995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2515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116242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นายอครพล กรมขุนทด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นักวิชาการเกษตร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2399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4733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11188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นางวัชรีย์ อยู่สิงห์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เจ้าพนักงานการเกษตร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9563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9561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46640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นายนรินทร์ คันทจักร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เจ้าหน้าที่การเกษตร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2176</a:t>
                      </a:r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4243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838122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นายณัฐวุฒิ เปี่ยมท่า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ช่างเครื่องกล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5707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4008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40153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นายนิรัญ อินสุภา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เจ้าหน้าที่การเกษตร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09 5643 8561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337379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นางสาววาสนา กําจาย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พนักงานประจําสํานักงาน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09 4096 6717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340529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นางสาวพฤษภา ชื่นจิตร์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เจ้าหน้าที่ธุรการ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08 5269 7283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955116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นายสุชิน ฉ่ำช้าง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09 3518 3757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9089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นางจิตรลดา วังกะ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08 9644 5252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71614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นางสาวสุนิตรา แสงเย็น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09 3150 7418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451567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นางมนทิรา เทศธรรม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06 5949 2638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2164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331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C4188F5A-23A2-4CA9-ABBF-216C5E654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</p:txBody>
      </p:sp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9B4F2399-7579-4F89-92C4-8648083CAC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294976"/>
              </p:ext>
            </p:extLst>
          </p:nvPr>
        </p:nvGraphicFramePr>
        <p:xfrm>
          <a:off x="436639" y="874722"/>
          <a:ext cx="5982031" cy="6339840"/>
        </p:xfrm>
        <a:graphic>
          <a:graphicData uri="http://schemas.openxmlformats.org/drawingml/2006/table">
            <a:tbl>
              <a:tblPr firstRow="1" firstCol="1" bandRow="1"/>
              <a:tblGrid>
                <a:gridCol w="585121">
                  <a:extLst>
                    <a:ext uri="{9D8B030D-6E8A-4147-A177-3AD203B41FA5}">
                      <a16:colId xmlns:a16="http://schemas.microsoft.com/office/drawing/2014/main" val="1711529362"/>
                    </a:ext>
                  </a:extLst>
                </a:gridCol>
                <a:gridCol w="1688169">
                  <a:extLst>
                    <a:ext uri="{9D8B030D-6E8A-4147-A177-3AD203B41FA5}">
                      <a16:colId xmlns:a16="http://schemas.microsoft.com/office/drawing/2014/main" val="511862389"/>
                    </a:ext>
                  </a:extLst>
                </a:gridCol>
                <a:gridCol w="2528390">
                  <a:extLst>
                    <a:ext uri="{9D8B030D-6E8A-4147-A177-3AD203B41FA5}">
                      <a16:colId xmlns:a16="http://schemas.microsoft.com/office/drawing/2014/main" val="1964713873"/>
                    </a:ext>
                  </a:extLst>
                </a:gridCol>
                <a:gridCol w="1180351">
                  <a:extLst>
                    <a:ext uri="{9D8B030D-6E8A-4147-A177-3AD203B41FA5}">
                      <a16:colId xmlns:a16="http://schemas.microsoft.com/office/drawing/2014/main" val="4121800889"/>
                    </a:ext>
                  </a:extLst>
                </a:gridCol>
              </a:tblGrid>
              <a:tr h="239703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ลำดับที่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ชื่อ  สกุล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ตำแหน่ง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โทรศัพท์มือถือ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118180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นางชน</a:t>
                      </a:r>
                      <a:r>
                        <a:rPr lang="th-TH" sz="1600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ัญชิ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ดา วงษ์ชาติ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08 2798 3293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71790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นายสมพร ตี๋ชื่น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08 5586 3580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46919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นายสิงห์สมุทร อุ่มอยู่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08 2942 2687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20835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นายจรัญ นามี 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08 9702 7394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077498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นางวรรณพร ฉ่ำช้าง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06 2279 0770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194634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นางสาววาสนา ปั้นริด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09 3994 5079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7774" marR="477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449469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นางบุญเรือน หอมสมบัติ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08 4152 8138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269202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นางสาวดวงพร อ่ำบุญ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08 6452 3654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241207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</a:t>
                      </a:r>
                      <a:r>
                        <a:rPr lang="th-TH" sz="1600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สอิ้ง</a:t>
                      </a:r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นิลโชติ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08 4243 1698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04002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นางพัชรี อุ่มอยู่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08 5532 8516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1715548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นางไซลั้ง มั่นจันทร์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08 9643 1415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7414738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นางประนอม ธรรมสอน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08 2512 3483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433879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นางสาวสําเนาว์ นุ่มบุรี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09 7170 1894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678981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นายสุขเกษม เสือคุ้ม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08 7851 0362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530193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นายณรงค์ชัย วงษ์ชาติ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08 3166 7587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675518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นายอนุกูล เบญจวชิระ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081046 1784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800474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นางสาวภูมรีย์ สุขชื่น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09 4929 0102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139628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นางชวนชม คชรัตน์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08 9270 4505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4282644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นางสาวกนกวรรณ พวงเงิน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08 8504 3692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991260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นางมาลัย ขุนบรรเทา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09 9748 9791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1931183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51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นางประเทืองทิพย์ คําพฤกษ์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08 9959 7848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6068636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นางสมจิตร์ หรั่งนาค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08 0115 0425 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6667499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นางสํารวม แย้มแจ่ม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08 2663 7423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2710377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นายชาญ เปี่ยมท่า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08 1423 8975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5402225"/>
                  </a:ext>
                </a:extLst>
              </a:tr>
              <a:tr h="169862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นางสกุณี อุทัยสอน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6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คนงานทดลองการเกษตร</a:t>
                      </a:r>
                      <a:endParaRPr lang="en-US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08 0793 8538</a:t>
                      </a:r>
                      <a:endParaRPr lang="en-US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1" marR="6350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832700"/>
                  </a:ext>
                </a:extLst>
              </a:tr>
            </a:tbl>
          </a:graphicData>
        </a:graphic>
      </p:graphicFrame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F64FBA08-D998-4E4F-A554-6E6F3A7E9CDB}"/>
              </a:ext>
            </a:extLst>
          </p:cNvPr>
          <p:cNvSpPr/>
          <p:nvPr/>
        </p:nvSpPr>
        <p:spPr>
          <a:xfrm>
            <a:off x="0" y="9595354"/>
            <a:ext cx="6704598" cy="3106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แผนผังลำดับงาน: หน่วงเวลา 12">
            <a:extLst>
              <a:ext uri="{FF2B5EF4-FFF2-40B4-BE49-F238E27FC236}">
                <a16:creationId xmlns:a16="http://schemas.microsoft.com/office/drawing/2014/main" id="{B275FB22-6C26-4232-87C1-CCA4A3137806}"/>
              </a:ext>
            </a:extLst>
          </p:cNvPr>
          <p:cNvSpPr/>
          <p:nvPr/>
        </p:nvSpPr>
        <p:spPr>
          <a:xfrm rot="5400000" flipH="1" flipV="1">
            <a:off x="6402507" y="9487427"/>
            <a:ext cx="434736" cy="402410"/>
          </a:xfrm>
          <a:prstGeom prst="flowChartDelay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ตัวแทนท้ายกระดาษ 17">
            <a:extLst>
              <a:ext uri="{FF2B5EF4-FFF2-40B4-BE49-F238E27FC236}">
                <a16:creationId xmlns:a16="http://schemas.microsoft.com/office/drawing/2014/main" id="{CB1F75D1-AF01-4F8D-B3F3-B17DD9646A89}"/>
              </a:ext>
            </a:extLst>
          </p:cNvPr>
          <p:cNvSpPr txBox="1">
            <a:spLocks/>
          </p:cNvSpPr>
          <p:nvPr/>
        </p:nvSpPr>
        <p:spPr>
          <a:xfrm>
            <a:off x="4890051" y="9424930"/>
            <a:ext cx="148814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th-TH" sz="1300" dirty="0">
                <a:solidFill>
                  <a:schemeClr val="accent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300" b="1" dirty="0">
                <a:solidFill>
                  <a:schemeClr val="accent4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ทำเนียบส่วนราชการ</a:t>
            </a:r>
          </a:p>
          <a:p>
            <a:pPr algn="r"/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 2566</a:t>
            </a:r>
          </a:p>
          <a:p>
            <a:endParaRPr lang="th-TH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แผนผังลำดับงาน: หน่วงเวลา 14">
            <a:extLst>
              <a:ext uri="{FF2B5EF4-FFF2-40B4-BE49-F238E27FC236}">
                <a16:creationId xmlns:a16="http://schemas.microsoft.com/office/drawing/2014/main" id="{A5C9642B-AAD8-40E8-84B4-04391D6DDE64}"/>
              </a:ext>
            </a:extLst>
          </p:cNvPr>
          <p:cNvSpPr/>
          <p:nvPr/>
        </p:nvSpPr>
        <p:spPr>
          <a:xfrm rot="5400000" flipH="1" flipV="1">
            <a:off x="6344266" y="9487427"/>
            <a:ext cx="434736" cy="402410"/>
          </a:xfrm>
          <a:prstGeom prst="flowChartDelay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ตัวแทนหมายเลขสไลด์ 18">
            <a:extLst>
              <a:ext uri="{FF2B5EF4-FFF2-40B4-BE49-F238E27FC236}">
                <a16:creationId xmlns:a16="http://schemas.microsoft.com/office/drawing/2014/main" id="{364CFC48-4C31-4042-AD56-7A7BE5C5AB35}"/>
              </a:ext>
            </a:extLst>
          </p:cNvPr>
          <p:cNvSpPr txBox="1">
            <a:spLocks/>
          </p:cNvSpPr>
          <p:nvPr/>
        </p:nvSpPr>
        <p:spPr>
          <a:xfrm>
            <a:off x="6353777" y="9533309"/>
            <a:ext cx="402411" cy="310646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60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fld id="{492D12A8-ABA1-423F-9F76-0D701F92484A}" type="slidenum">
              <a:rPr lang="th-TH" sz="1600" smtClean="0">
                <a:ln w="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3</a:t>
            </a:fld>
            <a:endParaRPr lang="th-TH" sz="1600" dirty="0">
              <a:ln w="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7" name="กลุ่ม 22">
            <a:extLst>
              <a:ext uri="{FF2B5EF4-FFF2-40B4-BE49-F238E27FC236}">
                <a16:creationId xmlns:a16="http://schemas.microsoft.com/office/drawing/2014/main" id="{91090553-81E5-4B37-89C8-43D7FB28FAD4}"/>
              </a:ext>
            </a:extLst>
          </p:cNvPr>
          <p:cNvGrpSpPr/>
          <p:nvPr/>
        </p:nvGrpSpPr>
        <p:grpSpPr>
          <a:xfrm>
            <a:off x="436639" y="247204"/>
            <a:ext cx="4896042" cy="430318"/>
            <a:chOff x="368003" y="1749726"/>
            <a:chExt cx="6001966" cy="337501"/>
          </a:xfrm>
          <a:solidFill>
            <a:srgbClr val="C4901C"/>
          </a:solidFill>
        </p:grpSpPr>
        <p:sp>
          <p:nvSpPr>
            <p:cNvPr id="18" name="ลูกศร: รูปห้าเหลี่ยม 24">
              <a:extLst>
                <a:ext uri="{FF2B5EF4-FFF2-40B4-BE49-F238E27FC236}">
                  <a16:creationId xmlns:a16="http://schemas.microsoft.com/office/drawing/2014/main" id="{910ECC5D-21DF-4031-9E77-7A76B4D0E3E8}"/>
                </a:ext>
              </a:extLst>
            </p:cNvPr>
            <p:cNvSpPr/>
            <p:nvPr/>
          </p:nvSpPr>
          <p:spPr>
            <a:xfrm>
              <a:off x="460878" y="1749731"/>
              <a:ext cx="5909091" cy="337496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" name="สี่เหลี่ยมผืนผ้า 25">
              <a:extLst>
                <a:ext uri="{FF2B5EF4-FFF2-40B4-BE49-F238E27FC236}">
                  <a16:creationId xmlns:a16="http://schemas.microsoft.com/office/drawing/2014/main" id="{DCC3F098-E9BE-42EF-B6CB-33F53B2C9B8C}"/>
                </a:ext>
              </a:extLst>
            </p:cNvPr>
            <p:cNvSpPr/>
            <p:nvPr/>
          </p:nvSpPr>
          <p:spPr>
            <a:xfrm>
              <a:off x="368003" y="1749726"/>
              <a:ext cx="49918" cy="3374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กล่องข้อความ 13">
            <a:extLst>
              <a:ext uri="{FF2B5EF4-FFF2-40B4-BE49-F238E27FC236}">
                <a16:creationId xmlns:a16="http://schemas.microsoft.com/office/drawing/2014/main" id="{5D0C99D7-BCFF-4458-9DA3-F1342DAA7FAD}"/>
              </a:ext>
            </a:extLst>
          </p:cNvPr>
          <p:cNvSpPr txBox="1"/>
          <p:nvPr/>
        </p:nvSpPr>
        <p:spPr>
          <a:xfrm>
            <a:off x="521632" y="246145"/>
            <a:ext cx="4564589" cy="369332"/>
          </a:xfrm>
          <a:prstGeom prst="rect">
            <a:avLst/>
          </a:prstGeom>
          <a:solidFill>
            <a:srgbClr val="C4901C"/>
          </a:solidFill>
        </p:spPr>
        <p:txBody>
          <a:bodyPr wrap="square">
            <a:spAutoFit/>
          </a:bodyPr>
          <a:lstStyle/>
          <a:p>
            <a:pPr algn="just"/>
            <a:r>
              <a:rPr lang="th-TH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รายชื่อข้าราชการ และพนักงานราชการของ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ศูนย์วิจัยข้าวชัยนาท (ต่อ)</a:t>
            </a:r>
            <a:endParaRPr lang="en-US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260207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740</Words>
  <Application>Microsoft Office PowerPoint</Application>
  <PresentationFormat>A4 Paper (210x297 mm)</PresentationFormat>
  <Paragraphs>259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TH SarabunIT๙</vt:lpstr>
      <vt:lpstr>TH SarabunPSK</vt:lpstr>
      <vt:lpstr>ธีมของ Office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itnewcom</dc:creator>
  <cp:lastModifiedBy>COM</cp:lastModifiedBy>
  <cp:revision>37</cp:revision>
  <dcterms:created xsi:type="dcterms:W3CDTF">2022-12-20T04:30:46Z</dcterms:created>
  <dcterms:modified xsi:type="dcterms:W3CDTF">2023-01-26T08:44:45Z</dcterms:modified>
</cp:coreProperties>
</file>