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6858000" cy="9906000" type="A4"/>
  <p:notesSz cx="6888163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C7F9"/>
    <a:srgbClr val="FFCCFF"/>
    <a:srgbClr val="CCCCFF"/>
    <a:srgbClr val="FF99FF"/>
    <a:srgbClr val="BFF78D"/>
    <a:srgbClr val="FFFF99"/>
    <a:srgbClr val="9E9E80"/>
    <a:srgbClr val="FF3399"/>
    <a:srgbClr val="FF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สไตล์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สไตล์สีเข้ม 1 - เน้น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สไตล์สีเข้ม 2 - เน้น 5/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สไตล์สีเข้ม 2 - เน้น 1/เน้น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A488322-F2BA-4B5B-9748-0D474271808F}" styleName="สไตล์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สไตล์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8492" autoAdjust="0"/>
    <p:restoredTop sz="93177" autoAdjust="0"/>
  </p:normalViewPr>
  <p:slideViewPr>
    <p:cSldViewPr showGuides="1">
      <p:cViewPr>
        <p:scale>
          <a:sx n="130" d="100"/>
          <a:sy n="130" d="100"/>
        </p:scale>
        <p:origin x="2706" y="-116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&#3626;&#3617;&#3640;&#3604;&#3591;&#3634;&#3609;1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สัตว์เศรษฐกิจ </a:t>
            </a:r>
            <a:r>
              <a:rPr lang="en-US" sz="1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[</a:t>
            </a:r>
            <a:r>
              <a:rPr lang="th-TH" sz="1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ตัว</a:t>
            </a:r>
            <a:r>
              <a:rPr lang="en-US" sz="1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]</a:t>
            </a:r>
            <a:endParaRPr lang="th-TH" sz="1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c:rich>
      </c:tx>
      <c:layout>
        <c:manualLayout>
          <c:xMode val="edge"/>
          <c:yMode val="edge"/>
          <c:x val="0.21605420855094962"/>
          <c:y val="5.6231251671096459E-2"/>
        </c:manualLayout>
      </c:layout>
      <c:overlay val="0"/>
      <c:spPr>
        <a:noFill/>
        <a:ln>
          <a:noFill/>
        </a:ln>
        <a:effectLst>
          <a:glow rad="63500">
            <a:schemeClr val="accent6">
              <a:satMod val="175000"/>
              <a:alpha val="40000"/>
            </a:schemeClr>
          </a:glow>
        </a:effectLst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224855669554096"/>
          <c:y val="0.16119808612907519"/>
          <c:w val="0.55001006075250825"/>
          <c:h val="0.79129823522882847"/>
        </c:manualLayout>
      </c:layout>
      <c:doughnutChart>
        <c:varyColors val="1"/>
        <c:ser>
          <c:idx val="0"/>
          <c:order val="0"/>
          <c:spPr>
            <a:ln w="25400"/>
          </c:spPr>
          <c:dPt>
            <c:idx val="0"/>
            <c:bubble3D val="0"/>
            <c:explosion val="3"/>
            <c:spPr>
              <a:solidFill>
                <a:schemeClr val="accent6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7E9-4CC8-91F7-4532C07E4438}"/>
              </c:ext>
            </c:extLst>
          </c:dPt>
          <c:dPt>
            <c:idx val="1"/>
            <c:bubble3D val="0"/>
            <c:spPr>
              <a:solidFill>
                <a:srgbClr val="FF6699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E7E9-4CC8-91F7-4532C07E443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7E9-4CC8-91F7-4532C07E4438}"/>
              </c:ext>
            </c:extLst>
          </c:dPt>
          <c:dPt>
            <c:idx val="3"/>
            <c:bubble3D val="0"/>
            <c:spPr>
              <a:solidFill>
                <a:schemeClr val="bg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E7E9-4CC8-91F7-4532C07E4438}"/>
              </c:ext>
            </c:extLst>
          </c:dPt>
          <c:dLbls>
            <c:dLbl>
              <c:idx val="0"/>
              <c:layout>
                <c:manualLayout>
                  <c:x val="0.25434915594490171"/>
                  <c:y val="-7.752666734222784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5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sz="1050" b="1" dirty="0"/>
                      <a:t>ไก่</a:t>
                    </a:r>
                    <a:r>
                      <a:rPr lang="th-TH" sz="1050" b="1" baseline="0" dirty="0"/>
                      <a:t> </a:t>
                    </a:r>
                    <a:r>
                      <a:rPr lang="th-TH" sz="1050" b="1" i="0" u="none" strike="noStrike" baseline="0" dirty="0">
                        <a:effectLst/>
                      </a:rPr>
                      <a:t>1,243,241</a:t>
                    </a:r>
                    <a:br>
                      <a:rPr lang="th-TH" sz="1050" b="1" dirty="0"/>
                    </a:br>
                    <a:r>
                      <a:rPr lang="th-TH" sz="1050" b="1" dirty="0"/>
                      <a:t>93.36%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5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082129964302801"/>
                      <c:h val="0.35522718976208467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E7E9-4CC8-91F7-4532C07E4438}"/>
                </c:ext>
              </c:extLst>
            </c:dLbl>
            <c:dLbl>
              <c:idx val="1"/>
              <c:layout>
                <c:manualLayout>
                  <c:x val="-0.20638504199131041"/>
                  <c:y val="0.5265354858480256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5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sz="1050" b="1" dirty="0">
                        <a:effectLst/>
                      </a:rPr>
                      <a:t>สุกร </a:t>
                    </a:r>
                    <a:r>
                      <a:rPr lang="th-TH" sz="1050" b="0" i="0" u="none" strike="noStrike" baseline="0" dirty="0">
                        <a:effectLst/>
                      </a:rPr>
                      <a:t>88,899</a:t>
                    </a:r>
                    <a:br>
                      <a:rPr lang="th-TH" sz="1050" b="1" dirty="0"/>
                    </a:br>
                    <a:r>
                      <a:rPr lang="th-TH" sz="1050" b="1" dirty="0"/>
                      <a:t>6.08</a:t>
                    </a:r>
                    <a:r>
                      <a:rPr lang="th-TH" sz="1050" b="1" baseline="0" dirty="0"/>
                      <a:t>%</a:t>
                    </a:r>
                    <a:endParaRPr lang="th-TH" sz="105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534932196798665"/>
                      <c:h val="0.4017431901674209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4-E7E9-4CC8-91F7-4532C07E4438}"/>
                </c:ext>
              </c:extLst>
            </c:dLbl>
            <c:dLbl>
              <c:idx val="2"/>
              <c:layout>
                <c:manualLayout>
                  <c:x val="-0.294591182697441"/>
                  <c:y val="0.1390572024715745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5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sz="1050" b="1" dirty="0">
                        <a:cs typeface="+mn-cs"/>
                      </a:rPr>
                      <a:t>โคเนื้อ</a:t>
                    </a:r>
                  </a:p>
                  <a:p>
                    <a:pPr>
                      <a:defRPr sz="1050"/>
                    </a:pPr>
                    <a:r>
                      <a:rPr lang="th-TH" sz="1050" b="0" i="0" u="none" strike="noStrike" baseline="0" dirty="0">
                        <a:effectLst/>
                      </a:rPr>
                      <a:t>40,872</a:t>
                    </a:r>
                    <a:r>
                      <a:rPr lang="th-TH" sz="1050" b="1" dirty="0">
                        <a:cs typeface="+mn-cs"/>
                      </a:rPr>
                      <a:t> </a:t>
                    </a:r>
                    <a:br>
                      <a:rPr lang="th-TH" sz="1050" b="1" dirty="0">
                        <a:cs typeface="+mn-cs"/>
                      </a:rPr>
                    </a:br>
                    <a:r>
                      <a:rPr lang="th-TH" sz="1050" b="1" dirty="0">
                        <a:cs typeface="+mn-cs"/>
                      </a:rPr>
                      <a:t>0.24%</a:t>
                    </a:r>
                    <a:endParaRPr lang="th-TH" sz="105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477077403005151"/>
                      <c:h val="0.43569987046331637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E7E9-4CC8-91F7-4532C07E4438}"/>
                </c:ext>
              </c:extLst>
            </c:dLbl>
            <c:dLbl>
              <c:idx val="3"/>
              <c:layout>
                <c:manualLayout>
                  <c:x val="0.36702311658892817"/>
                  <c:y val="0.1114806006302246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sz="1100" b="1" dirty="0"/>
                      <a:t>แพะ </a:t>
                    </a:r>
                  </a:p>
                  <a:p>
                    <a:pPr>
                      <a:defRPr sz="1100"/>
                    </a:pPr>
                    <a:r>
                      <a:rPr lang="th-TH" sz="1100" b="0" i="0" u="none" strike="noStrike" baseline="0" dirty="0">
                        <a:effectLst/>
                      </a:rPr>
                      <a:t>4,996 </a:t>
                    </a:r>
                    <a:br>
                      <a:rPr lang="th-TH" sz="1100" b="0" i="0" u="none" strike="noStrike" baseline="0" dirty="0">
                        <a:effectLst/>
                      </a:rPr>
                    </a:br>
                    <a:r>
                      <a:rPr lang="th-TH" sz="1100" b="1" dirty="0"/>
                      <a:t>0.32%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9592084413117"/>
                      <c:h val="0.43569987046331637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E7E9-4CC8-91F7-4532C07E443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</c:v>
                </c:pt>
                <c:pt idx="1">
                  <c:v>สุกร</c:v>
                </c:pt>
                <c:pt idx="2">
                  <c:v>โคเนื้อ</c:v>
                </c:pt>
                <c:pt idx="3">
                  <c:v>เป็ด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1807309</c:v>
                </c:pt>
                <c:pt idx="1">
                  <c:v>106584</c:v>
                </c:pt>
                <c:pt idx="2">
                  <c:v>47752</c:v>
                </c:pt>
                <c:pt idx="3">
                  <c:v>68136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7E9-4CC8-91F7-4532C07E4438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924999448081087"/>
          <c:y val="7.3720354706709582E-2"/>
          <c:w val="0.4007214959247668"/>
          <c:h val="0.7735590475390173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[ไร่]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27B-485D-B935-CB69F0643061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D27B-485D-B935-CB69F0643061}"/>
              </c:ext>
            </c:extLst>
          </c:dPt>
          <c:dPt>
            <c:idx val="2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D27B-485D-B935-CB69F0643061}"/>
              </c:ext>
            </c:extLst>
          </c:dPt>
          <c:dLbls>
            <c:dLbl>
              <c:idx val="0"/>
              <c:layout>
                <c:manualLayout>
                  <c:x val="-0.17890244462438082"/>
                  <c:y val="-0.1555915702885256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6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0FEF516-035D-4FFC-878B-3FDB59514865}" type="CELLREF">
                      <a:rPr lang="th-TH" b="1"/>
                      <a:pPr>
                        <a:defRPr sz="600"/>
                      </a:pPr>
                      <a:t>[CELLREF]</a:t>
                    </a:fld>
                    <a:br>
                      <a:rPr lang="th-TH" b="1" dirty="0"/>
                    </a:br>
                    <a:r>
                      <a:rPr lang="th-TH" b="1" dirty="0"/>
                      <a:t>190,414.39 ไร่</a:t>
                    </a:r>
                  </a:p>
                  <a:p>
                    <a:pPr>
                      <a:defRPr sz="600"/>
                    </a:pPr>
                    <a:r>
                      <a:rPr lang="th-TH" b="1" dirty="0"/>
                      <a:t>23,501 ราย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960760255475846"/>
                      <c:h val="0.43809992120867047"/>
                    </c:manualLayout>
                  </c15:layout>
                  <c15:dlblFieldTable>
                    <c15:dlblFTEntry>
                      <c15:txfldGUID>{30FEF516-035D-4FFC-878B-3FDB59514865}</c15:txfldGUID>
                      <c15:f>Sheet1!$A$2</c15:f>
                      <c15:dlblFieldTableCache>
                        <c:ptCount val="1"/>
                        <c:pt idx="0">
                          <c:v>พืช </c:v>
                        </c:pt>
                      </c15:dlblFieldTableCache>
                    </c15:dlblFTEntry>
                  </c15:dlblFieldTable>
                  <c15:showDataLabelsRange val="0"/>
                </c:ext>
                <c:ext xmlns:c16="http://schemas.microsoft.com/office/drawing/2014/chart" uri="{C3380CC4-5D6E-409C-BE32-E72D297353CC}">
                  <c16:uniqueId val="{00000001-D27B-485D-B935-CB69F0643061}"/>
                </c:ext>
              </c:extLst>
            </c:dLbl>
            <c:dLbl>
              <c:idx val="1"/>
              <c:layout>
                <c:manualLayout>
                  <c:x val="-5.2145835372622393E-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5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695700A-FC98-4D6E-B6F9-BD7205B18345}" type="CELLREF">
                      <a:rPr lang="th-TH" sz="500" b="1">
                        <a:solidFill>
                          <a:schemeClr val="tx1"/>
                        </a:solidFill>
                      </a:rPr>
                      <a:pPr>
                        <a:defRPr sz="500">
                          <a:solidFill>
                            <a:schemeClr val="bg1"/>
                          </a:solidFill>
                        </a:defRPr>
                      </a:pPr>
                      <a:t>[CELLREF]</a:t>
                    </a:fld>
                    <a:br>
                      <a:rPr lang="th-TH" sz="500" b="1" dirty="0">
                        <a:solidFill>
                          <a:schemeClr val="tx1"/>
                        </a:solidFill>
                      </a:rPr>
                    </a:br>
                    <a:r>
                      <a:rPr lang="th-TH" sz="500" b="1" dirty="0">
                        <a:solidFill>
                          <a:schemeClr val="tx1"/>
                        </a:solidFill>
                      </a:rPr>
                      <a:t>5,476.35 ไร่</a:t>
                    </a:r>
                  </a:p>
                  <a:p>
                    <a:pPr>
                      <a:defRPr sz="500">
                        <a:solidFill>
                          <a:schemeClr val="bg1"/>
                        </a:solidFill>
                      </a:defRPr>
                    </a:pPr>
                    <a:r>
                      <a:rPr lang="th-TH" sz="500" b="1" dirty="0">
                        <a:solidFill>
                          <a:schemeClr val="tx1"/>
                        </a:solidFill>
                      </a:rPr>
                      <a:t>235 ราย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5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456060697572217"/>
                      <c:h val="0.36033134533798794"/>
                    </c:manualLayout>
                  </c15:layout>
                  <c15:dlblFieldTable>
                    <c15:dlblFTEntry>
                      <c15:txfldGUID>{1695700A-FC98-4D6E-B6F9-BD7205B18345}</c15:txfldGUID>
                      <c15:f>Sheet1!$A$3</c15:f>
                      <c15:dlblFieldTableCache>
                        <c:ptCount val="1"/>
                        <c:pt idx="0">
                          <c:v>ประมง</c:v>
                        </c:pt>
                      </c15:dlblFieldTableCache>
                    </c15:dlblFTEntry>
                  </c15:dlblFieldTable>
                  <c15:showDataLabelsRange val="0"/>
                </c:ext>
                <c:ext xmlns:c16="http://schemas.microsoft.com/office/drawing/2014/chart" uri="{C3380CC4-5D6E-409C-BE32-E72D297353CC}">
                  <c16:uniqueId val="{00000003-D27B-485D-B935-CB69F0643061}"/>
                </c:ext>
              </c:extLst>
            </c:dLbl>
            <c:dLbl>
              <c:idx val="2"/>
              <c:layout>
                <c:manualLayout>
                  <c:x val="0.166592644813819"/>
                  <c:y val="1.623944895913010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6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b="1" dirty="0"/>
                      <a:t>ปศุสัตว์</a:t>
                    </a:r>
                  </a:p>
                  <a:p>
                    <a:pPr>
                      <a:defRPr sz="600"/>
                    </a:pPr>
                    <a:r>
                      <a:rPr lang="th-TH" b="1" dirty="0"/>
                      <a:t>138 ราย</a:t>
                    </a:r>
                  </a:p>
                  <a:p>
                    <a:pPr>
                      <a:defRPr sz="600"/>
                    </a:pPr>
                    <a:endParaRPr lang="th-TH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64625188473719"/>
                      <c:h val="0.3981770638631523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D27B-485D-B935-CB69F064306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พืช </c:v>
                </c:pt>
                <c:pt idx="1">
                  <c:v>ประมง</c:v>
                </c:pt>
                <c:pt idx="2">
                  <c:v>ปศุสัตว์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43414</c:v>
                </c:pt>
                <c:pt idx="1">
                  <c:v>7200</c:v>
                </c:pt>
                <c:pt idx="2" formatCode="General">
                  <c:v>481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27B-485D-B935-CB69F0643061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359224493961274"/>
          <c:y val="0.45134012357394404"/>
          <c:w val="0.28238733873372451"/>
          <c:h val="0.4701800698194701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พืชเศรษฐกิจ [ตัน]</a:t>
            </a:r>
          </a:p>
        </c:rich>
      </c:tx>
      <c:layout>
        <c:manualLayout>
          <c:xMode val="edge"/>
          <c:yMode val="edge"/>
          <c:x val="0.26212345125792452"/>
          <c:y val="5.7593694645005269E-3"/>
        </c:manualLayout>
      </c:layout>
      <c:overlay val="0"/>
      <c:spPr>
        <a:noFill/>
        <a:ln>
          <a:noFill/>
        </a:ln>
        <a:effectLst>
          <a:glow rad="139700">
            <a:schemeClr val="accent6">
              <a:satMod val="175000"/>
              <a:alpha val="40000"/>
            </a:schemeClr>
          </a:glow>
        </a:effectLst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1958181910835753"/>
          <c:y val="0.10890310441222949"/>
          <c:w val="0.53409264635215148"/>
          <c:h val="0.7767547609889234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[ตัน]</c:v>
                </c:pt>
              </c:strCache>
            </c:strRef>
          </c:tx>
          <c:spPr>
            <a:ln w="25400"/>
          </c:spPr>
          <c:dPt>
            <c:idx val="0"/>
            <c:bubble3D val="0"/>
            <c:spPr>
              <a:solidFill>
                <a:srgbClr val="9E9E80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FE5-4C01-92FA-9C1A7FA1C1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FE5-4C01-92FA-9C1A7FA1C1A0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FE5-4C01-92FA-9C1A7FA1C1A0}"/>
              </c:ext>
            </c:extLst>
          </c:dPt>
          <c:dPt>
            <c:idx val="3"/>
            <c:bubble3D val="0"/>
            <c:spPr>
              <a:solidFill>
                <a:srgbClr val="C00000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FE5-4C01-92FA-9C1A7FA1C1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FE5-4C01-92FA-9C1A7FA1C1A0}"/>
              </c:ext>
            </c:extLst>
          </c:dPt>
          <c:dLbls>
            <c:dLbl>
              <c:idx val="0"/>
              <c:layout>
                <c:manualLayout>
                  <c:x val="-1.8669346330714785E-2"/>
                  <c:y val="1.252875703460154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56DF1E9-ED7C-4A75-B378-60EC473EE5E1}" type="CATEGORYNAME">
                      <a:rPr lang="th-TH" sz="1200" b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+mn-cs"/>
                      </a:rPr>
                      <a:pPr>
                        <a:defRPr sz="1200"/>
                      </a:pPr>
                      <a:t>[ชื่อประเภท]</a:t>
                    </a:fld>
                    <a:endParaRPr lang="th-TH" sz="1200" b="1" baseline="0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H SarabunPSK" panose="020B0500040200020003" pitchFamily="34" charset="-34"/>
                      <a:cs typeface="+mn-cs"/>
                    </a:endParaRPr>
                  </a:p>
                  <a:p>
                    <a:pPr>
                      <a:defRPr sz="1200"/>
                    </a:pPr>
                    <a:r>
                      <a:rPr lang="th-TH" sz="1200" b="1" i="0" baseline="0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3,369,120</a:t>
                    </a:r>
                  </a:p>
                  <a:p>
                    <a:pPr>
                      <a:defRPr sz="1200"/>
                    </a:pPr>
                    <a:r>
                      <a:rPr lang="th-TH" sz="1200" b="1" dirty="0">
                        <a:latin typeface="TH SarabunPSK" panose="020B0500040200020003" pitchFamily="34" charset="-34"/>
                        <a:cs typeface="+mn-cs"/>
                      </a:rPr>
                      <a:t>88.82%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64137116028416"/>
                      <c:h val="0.3375996236779114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FE5-4C01-92FA-9C1A7FA1C1A0}"/>
                </c:ext>
              </c:extLst>
            </c:dLbl>
            <c:dLbl>
              <c:idx val="1"/>
              <c:layout>
                <c:manualLayout>
                  <c:x val="-0.16024476642154087"/>
                  <c:y val="0.436437459727901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F32C8E6-ABFE-473B-8111-3DD044CA6610}" type="CATEGORYNAME">
                      <a:rPr lang="th-TH" sz="1200" b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+mn-cs"/>
                      </a:rPr>
                      <a:pPr>
                        <a:defRPr sz="1200"/>
                      </a:pPr>
                      <a:t>[ชื่อประเภท]</a:t>
                    </a:fld>
                    <a:br>
                      <a:rPr lang="th-TH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+mn-cs"/>
                      </a:rPr>
                    </a:br>
                    <a:r>
                      <a:rPr lang="th-TH" sz="1200" b="1" baseline="0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120,514</a:t>
                    </a:r>
                  </a:p>
                  <a:p>
                    <a:pPr>
                      <a:defRPr sz="1200"/>
                    </a:pPr>
                    <a:r>
                      <a:rPr lang="th-TH" sz="1200" b="1" baseline="0" dirty="0">
                        <a:latin typeface="TH SarabunPSK" panose="020B0500040200020003" pitchFamily="34" charset="-34"/>
                        <a:cs typeface="+mn-cs"/>
                      </a:rPr>
                      <a:t> 3.18%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70418463064979"/>
                      <c:h val="0.3909756199146905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FE5-4C01-92FA-9C1A7FA1C1A0}"/>
                </c:ext>
              </c:extLst>
            </c:dLbl>
            <c:dLbl>
              <c:idx val="2"/>
              <c:layout>
                <c:manualLayout>
                  <c:x val="-0.29023423335398391"/>
                  <c:y val="2.333637951690631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200" b="0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746D47C-FDAA-42D0-85DE-072AF2AB395F}" type="CATEGORYNAME">
                      <a:rPr lang="th-TH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+mn-cs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200"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</a:defRPr>
                      </a:pPr>
                      <a:t>[ชื่อประเภท]</a:t>
                    </a:fld>
                    <a:endParaRPr lang="th-TH" sz="1200" b="1" baseline="0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H SarabunPSK" panose="020B0500040200020003" pitchFamily="34" charset="-34"/>
                      <a:cs typeface="+mn-cs"/>
                    </a:endParaRP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20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defRPr>
                    </a:pPr>
                    <a:r>
                      <a:rPr lang="th-TH" sz="1200" b="1" dirty="0">
                        <a:latin typeface="TH SarabunPSK" panose="020B0500040200020003" pitchFamily="34" charset="-34"/>
                        <a:cs typeface="+mn-cs"/>
                      </a:rPr>
                      <a:t>228,840</a:t>
                    </a: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20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defRPr>
                    </a:pPr>
                    <a:r>
                      <a:rPr lang="th-TH" sz="1200" b="1" dirty="0">
                        <a:latin typeface="TH SarabunPSK" panose="020B0500040200020003" pitchFamily="34" charset="-34"/>
                        <a:cs typeface="+mn-cs"/>
                      </a:rPr>
                      <a:t>6.03%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200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287900196552683"/>
                      <c:h val="0.4122784881456091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FE5-4C01-92FA-9C1A7FA1C1A0}"/>
                </c:ext>
              </c:extLst>
            </c:dLbl>
            <c:dLbl>
              <c:idx val="3"/>
              <c:layout>
                <c:manualLayout>
                  <c:x val="0.39190170933871615"/>
                  <c:y val="7.778793172302106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0C919EB-52A8-4F85-92ED-18104C1FCA94}" type="CATEGORYNAME">
                      <a:rPr lang="th-TH" sz="1200" b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+mn-cs"/>
                      </a:rPr>
                      <a:pPr>
                        <a:defRPr sz="1200"/>
                      </a:pPr>
                      <a:t>[ชื่อประเภท]</a:t>
                    </a:fld>
                    <a:r>
                      <a:rPr lang="th-TH" sz="1200" baseline="0" dirty="0">
                        <a:latin typeface="TH SarabunPSK" panose="020B0500040200020003" pitchFamily="34" charset="-34"/>
                        <a:cs typeface="+mn-cs"/>
                      </a:rPr>
                      <a:t> </a:t>
                    </a:r>
                    <a:r>
                      <a:rPr lang="th-TH" sz="1200" b="1" baseline="0" dirty="0">
                        <a:latin typeface="TH SarabunPSK" panose="020B0500040200020003" pitchFamily="34" charset="-34"/>
                        <a:cs typeface="+mn-cs"/>
                      </a:rPr>
                      <a:t>15,936</a:t>
                    </a:r>
                  </a:p>
                  <a:p>
                    <a:pPr>
                      <a:defRPr sz="1200"/>
                    </a:pPr>
                    <a:r>
                      <a:rPr lang="th-TH" sz="1200" b="1" baseline="0" dirty="0">
                        <a:latin typeface="TH SarabunPSK" panose="020B0500040200020003" pitchFamily="34" charset="-34"/>
                        <a:cs typeface="+mn-cs"/>
                      </a:rPr>
                      <a:t>0.42%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919412978373308"/>
                      <c:h val="0.4527398502061686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FE5-4C01-92FA-9C1A7FA1C1A0}"/>
                </c:ext>
              </c:extLst>
            </c:dLbl>
            <c:dLbl>
              <c:idx val="4"/>
              <c:layout>
                <c:manualLayout>
                  <c:x val="0.35455059262718963"/>
                  <c:y val="0.45258488684612197"/>
                </c:manualLayout>
              </c:layout>
              <c:tx>
                <c:rich>
                  <a:bodyPr/>
                  <a:lstStyle/>
                  <a:p>
                    <a:fld id="{2713F558-D57B-4B91-BC96-E685C4EEF34B}" type="CATEGORYNAME">
                      <a:rPr lang="th-TH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+mn-cs"/>
                      </a:rPr>
                      <a:pPr/>
                      <a:t>[ชื่อประเภท]</a:t>
                    </a:fld>
                    <a:endParaRPr lang="th-TH" sz="1200" b="1" baseline="0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H SarabunPSK" panose="020B0500040200020003" pitchFamily="34" charset="-34"/>
                      <a:cs typeface="+mn-cs"/>
                    </a:endParaRPr>
                  </a:p>
                  <a:p>
                    <a:r>
                      <a:rPr lang="th-TH" sz="1200" b="1" dirty="0">
                        <a:latin typeface="TH SarabunPSK" panose="020B0500040200020003" pitchFamily="34" charset="-34"/>
                        <a:cs typeface="+mn-cs"/>
                      </a:rPr>
                      <a:t>2,442</a:t>
                    </a:r>
                  </a:p>
                  <a:p>
                    <a:r>
                      <a:rPr lang="th-TH" sz="1200" b="1" dirty="0">
                        <a:latin typeface="TH SarabunPSK" panose="020B0500040200020003" pitchFamily="34" charset="-34"/>
                        <a:cs typeface="+mn-cs"/>
                      </a:rPr>
                      <a:t>0.09%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109257938862717"/>
                      <c:h val="0.426822381364216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2FE5-4C01-92FA-9C1A7FA1C1A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ปาล์มน้ำมัน</c:v>
                </c:pt>
                <c:pt idx="1">
                  <c:v>ยางพารา</c:v>
                </c:pt>
                <c:pt idx="2">
                  <c:v>ทุเรียน</c:v>
                </c:pt>
                <c:pt idx="3">
                  <c:v>มังคุด</c:v>
                </c:pt>
                <c:pt idx="4">
                  <c:v>กาแฟ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2802513</c:v>
                </c:pt>
                <c:pt idx="1">
                  <c:v>129133</c:v>
                </c:pt>
                <c:pt idx="2">
                  <c:v>261232</c:v>
                </c:pt>
                <c:pt idx="3">
                  <c:v>51587</c:v>
                </c:pt>
                <c:pt idx="4">
                  <c:v>5600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16-4DAE-BD89-5593AF58936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พื้นที่เกษตรกรรม [ไร่]</a:t>
            </a:r>
          </a:p>
        </c:rich>
      </c:tx>
      <c:layout>
        <c:manualLayout>
          <c:xMode val="edge"/>
          <c:yMode val="edge"/>
          <c:x val="0.19153472828560111"/>
          <c:y val="0"/>
        </c:manualLayout>
      </c:layout>
      <c:overlay val="0"/>
      <c:spPr>
        <a:noFill/>
        <a:ln>
          <a:noFill/>
        </a:ln>
        <a:effectLst>
          <a:glow rad="139700">
            <a:schemeClr val="accent6">
              <a:satMod val="175000"/>
              <a:alpha val="40000"/>
            </a:schemeClr>
          </a:glow>
        </a:effectLst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0448762090173159"/>
          <c:y val="5.7473356257212463E-2"/>
          <c:w val="0.53409264635215148"/>
          <c:h val="0.7767547609889234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[ไร่]</c:v>
                </c:pt>
              </c:strCache>
            </c:strRef>
          </c:tx>
          <c:spPr>
            <a:ln w="25400"/>
          </c:spPr>
          <c:dPt>
            <c:idx val="0"/>
            <c:bubble3D val="0"/>
            <c:spPr>
              <a:solidFill>
                <a:srgbClr val="006600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112-4860-B73F-55446BB5E46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112-4860-B73F-55446BB5E468}"/>
              </c:ext>
            </c:extLst>
          </c:dPt>
          <c:dPt>
            <c:idx val="2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112-4860-B73F-55446BB5E46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112-4860-B73F-55446BB5E46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112-4860-B73F-55446BB5E468}"/>
              </c:ext>
            </c:extLst>
          </c:dPt>
          <c:dLbls>
            <c:dLbl>
              <c:idx val="0"/>
              <c:layout>
                <c:manualLayout>
                  <c:x val="0.25272779622233482"/>
                  <c:y val="0.4335460112216211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sz="1100" b="1" baseline="0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เกษตรอื่น ๆ</a:t>
                    </a:r>
                  </a:p>
                  <a:p>
                    <a:pPr>
                      <a:defRPr sz="1100">
                        <a:effectLst/>
                      </a:defRPr>
                    </a:pPr>
                    <a:r>
                      <a:rPr lang="th-TH" sz="1100" b="1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38,358</a:t>
                    </a:r>
                    <a:endParaRPr lang="th-TH" sz="1100" b="1" baseline="0" dirty="0">
                      <a:effectLst/>
                      <a:latin typeface="TH SarabunPSK" panose="020B0500040200020003" pitchFamily="34" charset="-34"/>
                      <a:cs typeface="+mn-cs"/>
                    </a:endParaRPr>
                  </a:p>
                  <a:p>
                    <a:pPr>
                      <a:defRPr sz="1100">
                        <a:effectLst/>
                      </a:defRPr>
                    </a:pPr>
                    <a:r>
                      <a:rPr lang="th-TH" sz="1100" b="1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1.63%</a:t>
                    </a:r>
                    <a:r>
                      <a:rPr lang="th-TH" sz="1100" b="1" baseline="0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 </a:t>
                    </a:r>
                    <a:endParaRPr lang="th-TH" sz="1100" dirty="0">
                      <a:effectLst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64137116028416"/>
                      <c:h val="0.3531572100225156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4112-4860-B73F-55446BB5E468}"/>
                </c:ext>
              </c:extLst>
            </c:dLbl>
            <c:dLbl>
              <c:idx val="1"/>
              <c:layout>
                <c:manualLayout>
                  <c:x val="0.25415893934065786"/>
                  <c:y val="6.496789642588790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sz="1100" b="1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นาข้าว</a:t>
                    </a:r>
                  </a:p>
                  <a:p>
                    <a:pPr>
                      <a:defRPr sz="1100" b="1">
                        <a:effectLst/>
                      </a:defRPr>
                    </a:pPr>
                    <a:r>
                      <a:rPr lang="th-TH" sz="1100" b="1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3,195</a:t>
                    </a:r>
                  </a:p>
                  <a:p>
                    <a:pPr>
                      <a:defRPr sz="1100" b="1">
                        <a:effectLst/>
                      </a:defRPr>
                    </a:pPr>
                    <a:r>
                      <a:rPr lang="th-TH" sz="1100" b="1" dirty="0">
                        <a:effectLst/>
                        <a:latin typeface="TH SarabunPSK" panose="020B0500040200020003" pitchFamily="34" charset="-34"/>
                        <a:cs typeface="+mn-cs"/>
                      </a:rPr>
                      <a:t>0.13%</a:t>
                    </a:r>
                    <a:endParaRPr lang="th-TH" sz="1100" b="1" baseline="0" dirty="0">
                      <a:effectLst/>
                      <a:latin typeface="TH SarabunPSK" panose="020B0500040200020003" pitchFamily="34" charset="-34"/>
                      <a:cs typeface="+mn-cs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316926220137531"/>
                      <c:h val="0.32810309191476811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4112-4860-B73F-55446BB5E468}"/>
                </c:ext>
              </c:extLst>
            </c:dLbl>
            <c:dLbl>
              <c:idx val="2"/>
              <c:layout>
                <c:manualLayout>
                  <c:x val="-0.36415706294310951"/>
                  <c:y val="-0.137442622029863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sz="1100" b="1" dirty="0">
                        <a:effectLst/>
                      </a:rPr>
                      <a:t>ไม้ผล/ไม้ยืนต้น</a:t>
                    </a:r>
                  </a:p>
                  <a:p>
                    <a:pPr>
                      <a:defRPr sz="1100">
                        <a:effectLst/>
                      </a:defRPr>
                    </a:pPr>
                    <a:r>
                      <a:rPr lang="th-TH" sz="1100" b="1" dirty="0">
                        <a:effectLst/>
                      </a:rPr>
                      <a:t>2,249,559</a:t>
                    </a:r>
                  </a:p>
                  <a:p>
                    <a:pPr>
                      <a:defRPr sz="1100">
                        <a:effectLst/>
                      </a:defRPr>
                    </a:pPr>
                    <a:r>
                      <a:rPr lang="th-TH" sz="1100" b="1" baseline="0" dirty="0">
                        <a:effectLst/>
                      </a:rPr>
                      <a:t>95.47%</a:t>
                    </a:r>
                    <a:endParaRPr lang="th-TH" sz="1100" b="1" dirty="0">
                      <a:effectLst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7385549777796201"/>
                      <c:h val="0.350741788015758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4112-4860-B73F-55446BB5E468}"/>
                </c:ext>
              </c:extLst>
            </c:dLbl>
            <c:dLbl>
              <c:idx val="3"/>
              <c:layout>
                <c:manualLayout>
                  <c:x val="-0.40033989091935013"/>
                  <c:y val="1.486384947953119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713F558-D57B-4B91-BC96-E685C4EEF34B}" type="CATEGORYNAME">
                      <a:rPr lang="th-TH" sz="1100" b="1" dirty="0">
                        <a:latin typeface="TH SarabunPSK" panose="020B0500040200020003" pitchFamily="34" charset="-34"/>
                        <a:cs typeface="+mn-cs"/>
                      </a:rPr>
                      <a:pPr>
                        <a:defRPr sz="1100"/>
                      </a:pPr>
                      <a:t>[ชื่อประเภท]</a:t>
                    </a:fld>
                    <a:endParaRPr lang="th-TH" sz="1100" b="1" baseline="0" dirty="0">
                      <a:latin typeface="TH SarabunPSK" panose="020B0500040200020003" pitchFamily="34" charset="-34"/>
                      <a:cs typeface="+mn-cs"/>
                    </a:endParaRPr>
                  </a:p>
                  <a:p>
                    <a:pPr>
                      <a:defRPr sz="1100"/>
                    </a:pPr>
                    <a:r>
                      <a:rPr lang="th-TH" sz="1100" b="1" dirty="0">
                        <a:latin typeface="TH SarabunPSK" panose="020B0500040200020003" pitchFamily="34" charset="-34"/>
                        <a:cs typeface="+mn-cs"/>
                      </a:rPr>
                      <a:t>5,156</a:t>
                    </a:r>
                    <a:endParaRPr lang="th-TH" sz="1100" b="1" baseline="0" dirty="0">
                      <a:latin typeface="TH SarabunPSK" panose="020B0500040200020003" pitchFamily="34" charset="-34"/>
                      <a:cs typeface="+mn-cs"/>
                    </a:endParaRPr>
                  </a:p>
                  <a:p>
                    <a:pPr>
                      <a:defRPr sz="1100"/>
                    </a:pPr>
                    <a:r>
                      <a:rPr lang="th-TH" sz="1100" b="1" dirty="0">
                        <a:latin typeface="TH SarabunPSK" panose="020B0500040200020003" pitchFamily="34" charset="-34"/>
                        <a:cs typeface="+mn-cs"/>
                      </a:rPr>
                      <a:t>0.22 %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9951588051849187"/>
                      <c:h val="0.3777126525300144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4112-4860-B73F-55446BB5E468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112-4860-B73F-55446BB5E4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การเกษตรอื่นๆ</c:v>
                </c:pt>
                <c:pt idx="1">
                  <c:v>นาข้าว</c:v>
                </c:pt>
                <c:pt idx="2">
                  <c:v>ไม้ผล/ ไม้ยืนต้น </c:v>
                </c:pt>
                <c:pt idx="3">
                  <c:v>พืชไร่ </c:v>
                </c:pt>
                <c:pt idx="4">
                  <c:v>สวนผัก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95803</c:v>
                </c:pt>
                <c:pt idx="1">
                  <c:v>3596</c:v>
                </c:pt>
                <c:pt idx="2">
                  <c:v>2249558</c:v>
                </c:pt>
                <c:pt idx="3">
                  <c:v>5156</c:v>
                </c:pt>
                <c:pt idx="4">
                  <c:v>2120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112-4860-B73F-55446BB5E46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คอลัมน์1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CA90-4958-816D-0C719C6407C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CA90-4958-816D-0C719C6407C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CA90-4958-816D-0C719C6407C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CA90-4958-816D-0C719C6407C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CA90-4958-816D-0C719C6407CA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CA90-4958-816D-0C719C6407CA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CA90-4958-816D-0C719C6407CA}"/>
                </c:ext>
              </c:extLst>
            </c:dLbl>
            <c:dLbl>
              <c:idx val="2"/>
              <c:layout>
                <c:manualLayout>
                  <c:x val="-0.17830233711777313"/>
                  <c:y val="7.431924739765596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h-TH" sz="1100" b="1" dirty="0"/>
                      <a:t>สวนผัก</a:t>
                    </a:r>
                    <a:br>
                      <a:rPr lang="th-TH" sz="1100" b="1" dirty="0"/>
                    </a:br>
                    <a:r>
                      <a:rPr lang="th-TH" sz="1100" b="1" dirty="0"/>
                      <a:t>2,212</a:t>
                    </a:r>
                    <a:br>
                      <a:rPr lang="th-TH" sz="1100" b="1" dirty="0"/>
                    </a:br>
                    <a:r>
                      <a:rPr lang="th-TH" sz="1100" b="1" dirty="0"/>
                      <a:t>0.09%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380217867137682"/>
                      <c:h val="0.31838365585155814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F-CA90-4958-816D-0C719C6407CA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CA90-4958-816D-0C719C6407CA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CA90-4958-816D-0C719C6407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การเกษตรอื่นๆ</c:v>
                </c:pt>
                <c:pt idx="1">
                  <c:v>นาข้าว</c:v>
                </c:pt>
                <c:pt idx="2">
                  <c:v>ไม้ผล/ ไม้ยืนต้น </c:v>
                </c:pt>
                <c:pt idx="3">
                  <c:v>พืชไร่ </c:v>
                </c:pt>
                <c:pt idx="4">
                  <c:v>สวนผัก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4.07</c:v>
                </c:pt>
                <c:pt idx="1">
                  <c:v>0.15</c:v>
                </c:pt>
                <c:pt idx="2">
                  <c:v>95.47</c:v>
                </c:pt>
                <c:pt idx="3">
                  <c:v>0.22</c:v>
                </c:pt>
                <c:pt idx="4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CA90-4958-816D-0C719C6407C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000" dirty="0">
                <a:solidFill>
                  <a:schemeClr val="tx1"/>
                </a:solidFill>
              </a:rPr>
              <a:t>โครงสร้างเศรษฐกิจจังหวัดชุมพร</a:t>
            </a:r>
          </a:p>
        </c:rich>
      </c:tx>
      <c:layout>
        <c:manualLayout>
          <c:xMode val="edge"/>
          <c:yMode val="edge"/>
          <c:x val="0.22410323709536309"/>
          <c:y val="3.453949604971511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9F0-48F0-B345-399F6DB9C256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9F0-48F0-B345-399F6DB9C256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79F0-48F0-B345-399F6DB9C256}"/>
              </c:ext>
            </c:extLst>
          </c:dPt>
          <c:dLbls>
            <c:dLbl>
              <c:idx val="0"/>
              <c:layout>
                <c:manualLayout>
                  <c:x val="-8.5701503221188358E-2"/>
                  <c:y val="0.19691728198642897"/>
                </c:manualLayout>
              </c:layout>
              <c:tx>
                <c:rich>
                  <a:bodyPr/>
                  <a:lstStyle/>
                  <a:p>
                    <a:fld id="{B80AB792-76A9-4D25-9391-BD56C8D2265D}" type="PERCENTAGE">
                      <a:rPr lang="en-US" smtClean="0"/>
                      <a:pPr/>
                      <a:t>[เปอร์เซ็นต์]</a:t>
                    </a:fld>
                    <a:endParaRPr lang="th-TH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9F0-48F0-B345-399F6DB9C256}"/>
                </c:ext>
              </c:extLst>
            </c:dLbl>
            <c:dLbl>
              <c:idx val="1"/>
              <c:layout>
                <c:manualLayout>
                  <c:x val="6.9913703968822086E-2"/>
                  <c:y val="0.1345333768476590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9F0-48F0-B345-399F6DB9C256}"/>
                </c:ext>
              </c:extLst>
            </c:dLbl>
            <c:dLbl>
              <c:idx val="2"/>
              <c:layout>
                <c:manualLayout>
                  <c:x val="5.9329289936893966E-2"/>
                  <c:y val="6.077309498430666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9F0-48F0-B345-399F6DB9C2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Sheet1!$A$1:$A$3</c:f>
              <c:strCache>
                <c:ptCount val="3"/>
                <c:pt idx="0">
                  <c:v>เกษตรกรรม </c:v>
                </c:pt>
                <c:pt idx="1">
                  <c:v>บริการ</c:v>
                </c:pt>
                <c:pt idx="2">
                  <c:v>อุตสาหกรรม</c:v>
                </c:pt>
              </c:strCache>
            </c:strRef>
          </c:cat>
          <c:val>
            <c:numRef>
              <c:f>Sheet1!$B$1:$B$3</c:f>
              <c:numCache>
                <c:formatCode>0%</c:formatCode>
                <c:ptCount val="3"/>
                <c:pt idx="0">
                  <c:v>0.5</c:v>
                </c:pt>
                <c:pt idx="1">
                  <c:v>0.39</c:v>
                </c:pt>
                <c:pt idx="2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9F0-48F0-B345-399F6DB9C256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9480991012487081"/>
          <c:y val="0.20829287860862944"/>
          <c:w val="0.26910562316074133"/>
          <c:h val="0.4394409768966126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1" y="0"/>
            <a:ext cx="2985621" cy="501656"/>
          </a:xfrm>
          <a:prstGeom prst="rect">
            <a:avLst/>
          </a:prstGeom>
        </p:spPr>
        <p:txBody>
          <a:bodyPr vert="horz" lIns="92403" tIns="46199" rIns="92403" bIns="46199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900946" y="0"/>
            <a:ext cx="2985621" cy="501656"/>
          </a:xfrm>
          <a:prstGeom prst="rect">
            <a:avLst/>
          </a:prstGeom>
        </p:spPr>
        <p:txBody>
          <a:bodyPr vert="horz" lIns="92403" tIns="46199" rIns="92403" bIns="46199" rtlCol="0"/>
          <a:lstStyle>
            <a:lvl1pPr algn="r">
              <a:defRPr sz="1200"/>
            </a:lvl1pPr>
          </a:lstStyle>
          <a:p>
            <a:fld id="{495CE714-BFC5-4AD5-925D-E077AFA64491}" type="datetimeFigureOut">
              <a:rPr lang="th-TH" smtClean="0"/>
              <a:pPr/>
              <a:t>08/09/69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273300" y="1254125"/>
            <a:ext cx="234156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03" tIns="46199" rIns="92403" bIns="46199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495" y="4822635"/>
            <a:ext cx="5511174" cy="3945928"/>
          </a:xfrm>
          <a:prstGeom prst="rect">
            <a:avLst/>
          </a:prstGeom>
        </p:spPr>
        <p:txBody>
          <a:bodyPr vert="horz" lIns="92403" tIns="46199" rIns="92403" bIns="46199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1" y="9520232"/>
            <a:ext cx="2985621" cy="501656"/>
          </a:xfrm>
          <a:prstGeom prst="rect">
            <a:avLst/>
          </a:prstGeom>
        </p:spPr>
        <p:txBody>
          <a:bodyPr vert="horz" lIns="92403" tIns="46199" rIns="92403" bIns="46199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900946" y="9520232"/>
            <a:ext cx="2985621" cy="501656"/>
          </a:xfrm>
          <a:prstGeom prst="rect">
            <a:avLst/>
          </a:prstGeom>
        </p:spPr>
        <p:txBody>
          <a:bodyPr vert="horz" lIns="92403" tIns="46199" rIns="92403" bIns="46199" rtlCol="0" anchor="b"/>
          <a:lstStyle>
            <a:lvl1pPr algn="r">
              <a:defRPr sz="1200"/>
            </a:lvl1pPr>
          </a:lstStyle>
          <a:p>
            <a:fld id="{0C7410A0-F199-4CC1-9E47-A618C099A36A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7759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7410A0-F199-4CC1-9E47-A618C099A36A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6531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5000">
              <a:schemeClr val="accent1">
                <a:lumMod val="5000"/>
                <a:lumOff val="95000"/>
              </a:schemeClr>
            </a:gs>
            <a:gs pos="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6777" y="4427422"/>
            <a:ext cx="2641758" cy="859763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 </a:t>
            </a:r>
            <a:r>
              <a:rPr lang="en-US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 </a:t>
            </a:r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ของจังหวัดชุมพร มี 7 ชนิด ได้แก่</a:t>
            </a:r>
          </a:p>
          <a:p>
            <a:r>
              <a:rPr lang="th-TH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ข้าวเหลืองปะทิวชุมพร	</a:t>
            </a:r>
            <a:r>
              <a:rPr lang="en-US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กล้วยหอมทอง</a:t>
            </a:r>
            <a:r>
              <a:rPr lang="th-TH" sz="1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ละแม</a:t>
            </a:r>
            <a:endParaRPr lang="th-TH" sz="1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กาแฟเขาทะลุ		4. กาแฟถ้ำสิงห์</a:t>
            </a:r>
          </a:p>
          <a:p>
            <a:r>
              <a:rPr lang="th-TH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กล้วยเล็บมือนาง		</a:t>
            </a:r>
            <a:r>
              <a:rPr lang="en-US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</a:t>
            </a:r>
            <a:r>
              <a:rPr lang="th-TH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ทุเรียนชุมพร</a:t>
            </a:r>
          </a:p>
          <a:p>
            <a:r>
              <a:rPr lang="th-TH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สับปะรด</a:t>
            </a:r>
            <a:r>
              <a:rPr lang="th-TH" sz="1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สวี</a:t>
            </a:r>
            <a:endParaRPr lang="th-TH" sz="1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D234EE0-F56A-4E02-AFF1-8F26F1786839}"/>
              </a:ext>
            </a:extLst>
          </p:cNvPr>
          <p:cNvSpPr/>
          <p:nvPr/>
        </p:nvSpPr>
        <p:spPr>
          <a:xfrm>
            <a:off x="6776" y="2977497"/>
            <a:ext cx="2641759" cy="14233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en-US" sz="1600" b="1" u="sng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 </a:t>
            </a:r>
            <a:r>
              <a:rPr lang="th-TH" sz="1600" b="1" u="sng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2567</a:t>
            </a:r>
          </a:p>
          <a:p>
            <a:r>
              <a:rPr lang="th-TH" sz="110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ผลิตภัณฑ์มวลรวมจังหวัด (</a:t>
            </a:r>
            <a:r>
              <a:rPr lang="en-US" sz="110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110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เท่ากับ 120</a:t>
            </a:r>
            <a:r>
              <a:rPr lang="en-US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,213 </a:t>
            </a:r>
            <a:r>
              <a:rPr lang="th-TH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r>
              <a:rPr lang="th-TH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ลำดับที่ 5 ของภาคใต้  </a:t>
            </a:r>
            <a:r>
              <a:rPr lang="en-US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 per Capita</a:t>
            </a:r>
            <a:r>
              <a:rPr lang="th-TH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(รายได้ประชากร)</a:t>
            </a:r>
            <a:r>
              <a:rPr lang="en-US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239</a:t>
            </a:r>
            <a:r>
              <a:rPr lang="en-US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,366 </a:t>
            </a:r>
            <a:r>
              <a:rPr lang="th-TH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 เป็นลำดับที่ </a:t>
            </a:r>
            <a:r>
              <a:rPr lang="en-US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ของภาคใต้ และเป็นลำดับที่ 15 ของประเทศ โดย </a:t>
            </a:r>
            <a:r>
              <a:rPr lang="en-US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 </a:t>
            </a:r>
            <a:r>
              <a:rPr lang="th-TH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รวม ประเทศไทย </a:t>
            </a:r>
            <a:r>
              <a:rPr lang="en-US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18,683,885 </a:t>
            </a:r>
            <a:r>
              <a:rPr lang="th-TH" sz="105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</a:p>
          <a:p>
            <a:pPr>
              <a:spcBef>
                <a:spcPts val="600"/>
              </a:spcBef>
            </a:pPr>
            <a:r>
              <a:rPr lang="th-TH" sz="1050" b="1" u="sng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ปริมาณน้ำภาพรวมจังหวัดชุมพร</a:t>
            </a:r>
            <a:endParaRPr lang="en-US" sz="1050" b="1" u="sng" spc="-4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ในเขตชลประทาน</a:t>
            </a:r>
            <a:r>
              <a:rPr lang="en-US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8.367 </a:t>
            </a:r>
            <a:r>
              <a:rPr lang="th-TH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ลบ.ม. </a:t>
            </a:r>
            <a:br>
              <a:rPr lang="en-US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นอกเขตชลประทาน</a:t>
            </a:r>
            <a:r>
              <a:rPr lang="en-US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16.22 </a:t>
            </a:r>
            <a:r>
              <a:rPr lang="en-US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5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ลบ.ม.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-4753" y="2364053"/>
            <a:ext cx="2639495" cy="59416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913ABBB-E74A-4C23-8B1A-4107CCFD7E65}"/>
              </a:ext>
            </a:extLst>
          </p:cNvPr>
          <p:cNvSpPr/>
          <p:nvPr/>
        </p:nvSpPr>
        <p:spPr>
          <a:xfrm>
            <a:off x="2667000" y="8931643"/>
            <a:ext cx="4178985" cy="974357"/>
          </a:xfrm>
          <a:prstGeom prst="rect">
            <a:avLst/>
          </a:prstGeom>
          <a:solidFill>
            <a:srgbClr val="DB9EF4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4486E49-E362-401F-8172-F031F20EDDB3}"/>
              </a:ext>
            </a:extLst>
          </p:cNvPr>
          <p:cNvSpPr/>
          <p:nvPr/>
        </p:nvSpPr>
        <p:spPr>
          <a:xfrm>
            <a:off x="2655389" y="6705600"/>
            <a:ext cx="4202611" cy="150721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2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นโยบายที่สำคัญของกระทรวงเกษตรและสหกรณ์</a:t>
            </a:r>
            <a:endParaRPr lang="en-US" sz="12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นโยบายกระทรวงเกษตรฯ ภายใต้การนำของ นายสุริยะ จึงรุ่งเรืองกิจ รัฐมนตรีว่าการกระทรวงเกษตรและสหกรณ์ (ปี 2569) มุ่งเน้น 5 ภารกิจหลัก คือ </a:t>
            </a:r>
            <a:r>
              <a:rPr lang="th-TH" sz="105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ยกระดับการผลิตด้วยเทคโนโลยีและนวัตกรรม 2) เพิ่มรายได้เกษตรกร 3) พัฒนาศักยภาพเกษตรกร 4) ตลาดนำการผลิต 5) บริหารจัดการทรัพยากรน้ำทั้งระบบอย่างยั่งยืน </a:t>
            </a:r>
          </a:p>
          <a:p>
            <a:pPr algn="thaiDist">
              <a:spcBef>
                <a:spcPts val="600"/>
              </a:spcBef>
            </a:pPr>
            <a:r>
              <a:rPr lang="th-TH" sz="12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ประเด็นที่ต้องดำเนินการเร่งด่วน</a:t>
            </a:r>
          </a:p>
          <a:p>
            <a:pPr algn="thaiDist"/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ประเด็นที่ต้องดำเนินการเร่งด่วน</a:t>
            </a:r>
            <a:r>
              <a:rPr lang="th-TH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 ประเด็นหลัก ได้แก่ 1) มาตรการเพื่อรับมือสถานการณ์ตะวันออกกลาง 2) บริหารจัดทำการสินค้าเกษตรเพื่อการส่งออกและการบริโภคภายในประเทศ 3) บริหารจัดการน้ำเพื่อการเกษตรและประชาชน </a:t>
            </a:r>
            <a:br>
              <a:rPr lang="th-TH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บริหารจัดการดินและที่ดิน 5) สร้าง </a:t>
            </a:r>
            <a:r>
              <a:rPr lang="en-US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Smart Farmer </a:t>
            </a:r>
            <a:r>
              <a:rPr lang="th-TH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รุ่นใหม่ 6) แก้ปัญหา </a:t>
            </a:r>
            <a:r>
              <a:rPr lang="en-US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 2.5</a:t>
            </a:r>
            <a:endParaRPr lang="th-TH" sz="1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77701" y="8965780"/>
            <a:ext cx="2708699" cy="230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คณะกรรมการให้ความช่วยเหลือผู้ประสบภัยพิบัติจังหวัดชุมพร (</a:t>
            </a:r>
            <a:r>
              <a:rPr lang="th-TH" sz="9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ก.ช.ภ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.จ.ชุมพร)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-6725" y="1591270"/>
            <a:ext cx="2641467" cy="74635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i="1" u="sng" dirty="0">
                <a:latin typeface="TH SarabunPSK" panose="020B0500040200020003" pitchFamily="34" charset="-34"/>
                <a:cs typeface="TH SarabunPSK" pitchFamily="34" charset="-34"/>
              </a:rPr>
              <a:t>จังหวัดชุมพร</a:t>
            </a:r>
            <a:br>
              <a:rPr lang="en-US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</a:rPr>
            </a:br>
            <a:r>
              <a:rPr lang="th-TH" sz="1050" b="1" dirty="0">
                <a:latin typeface="TH SarabunPSK" panose="020B0500040200020003" pitchFamily="34" charset="-34"/>
              </a:rPr>
              <a:t>พื้นที่</a:t>
            </a:r>
            <a:r>
              <a:rPr lang="th-TH" sz="1200" b="1" dirty="0">
                <a:latin typeface="TH SarabunPSK" panose="020B0500040200020003" pitchFamily="34" charset="-34"/>
              </a:rPr>
              <a:t>ทั้งหมด</a:t>
            </a:r>
            <a:r>
              <a:rPr lang="th-TH" sz="1050" b="1" dirty="0">
                <a:latin typeface="TH SarabunPSK" panose="020B0500040200020003" pitchFamily="34" charset="-34"/>
              </a:rPr>
              <a:t> 3</a:t>
            </a:r>
            <a:r>
              <a:rPr lang="en-US" sz="1050" b="1" dirty="0">
                <a:latin typeface="TH SarabunPSK" panose="020B0500040200020003" pitchFamily="34" charset="-34"/>
                <a:cs typeface="+mj-cs"/>
              </a:rPr>
              <a:t>,</a:t>
            </a:r>
            <a:r>
              <a:rPr lang="en-US" sz="1050" b="1" dirty="0">
                <a:latin typeface="+mj-lt"/>
                <a:cs typeface="+mj-cs"/>
              </a:rPr>
              <a:t>756,250</a:t>
            </a:r>
            <a:r>
              <a:rPr lang="en-US" sz="1050" b="1" dirty="0">
                <a:latin typeface="TH SarabunPSK" panose="020B0500040200020003" pitchFamily="34" charset="-34"/>
              </a:rPr>
              <a:t> </a:t>
            </a:r>
            <a:r>
              <a:rPr lang="th-TH" sz="1050" b="1" dirty="0">
                <a:latin typeface="TH SarabunPSK" panose="020B0500040200020003" pitchFamily="34" charset="-34"/>
              </a:rPr>
              <a:t>ไร่ </a:t>
            </a:r>
            <a:br>
              <a:rPr lang="th-TH" sz="1050" b="1" dirty="0">
                <a:latin typeface="TH SarabunPSK" panose="020B0500040200020003" pitchFamily="34" charset="-34"/>
              </a:rPr>
            </a:br>
            <a:r>
              <a:rPr lang="th-TH" sz="1050" b="1" dirty="0">
                <a:latin typeface="+mj-lt"/>
                <a:cs typeface="+mj-cs"/>
              </a:rPr>
              <a:t>พื้นที่เกษตรกรรม </a:t>
            </a:r>
            <a:r>
              <a:rPr lang="en-US" sz="1050" b="1" dirty="0">
                <a:latin typeface="+mj-lt"/>
                <a:cs typeface="+mj-cs"/>
              </a:rPr>
              <a:t>2,356,233 </a:t>
            </a:r>
            <a:r>
              <a:rPr lang="th-TH" sz="1050" b="1" dirty="0">
                <a:latin typeface="+mj-lt"/>
                <a:cs typeface="+mj-cs"/>
              </a:rPr>
              <a:t>ไร่ (</a:t>
            </a:r>
            <a:r>
              <a:rPr lang="en-US" sz="1050" b="1" dirty="0">
                <a:latin typeface="+mj-lt"/>
                <a:cs typeface="+mj-cs"/>
              </a:rPr>
              <a:t>62.73%</a:t>
            </a:r>
            <a:r>
              <a:rPr lang="th-TH" sz="1050" b="1" dirty="0">
                <a:latin typeface="+mj-lt"/>
                <a:cs typeface="+mj-cs"/>
              </a:rPr>
              <a:t>)</a:t>
            </a:r>
          </a:p>
        </p:txBody>
      </p:sp>
      <p:graphicFrame>
        <p:nvGraphicFramePr>
          <p:cNvPr id="14" name="แผนภูมิ 13">
            <a:extLst>
              <a:ext uri="{FF2B5EF4-FFF2-40B4-BE49-F238E27FC236}">
                <a16:creationId xmlns:a16="http://schemas.microsoft.com/office/drawing/2014/main" id="{3AA130B9-4D50-447E-8857-02347F50A5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9032403"/>
              </p:ext>
            </p:extLst>
          </p:nvPr>
        </p:nvGraphicFramePr>
        <p:xfrm>
          <a:off x="4623371" y="-53936"/>
          <a:ext cx="2234629" cy="1638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6" name="แผนภูมิ 45">
            <a:extLst>
              <a:ext uri="{FF2B5EF4-FFF2-40B4-BE49-F238E27FC236}">
                <a16:creationId xmlns:a16="http://schemas.microsoft.com/office/drawing/2014/main" id="{B1D34BF0-0403-4DE2-8D1D-C6F815B2A5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7355793"/>
              </p:ext>
            </p:extLst>
          </p:nvPr>
        </p:nvGraphicFramePr>
        <p:xfrm>
          <a:off x="627701" y="8840709"/>
          <a:ext cx="1920604" cy="1043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4588502" y="5617737"/>
            <a:ext cx="2257483" cy="1061829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69 มีโครงการตามแผนปฏิบัติการด้านการเกษตรและสหกรณ์</a:t>
            </a:r>
            <a:b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จังหวัดชุมพร จำนวน 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253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 จาก 23 หน่วยงาน งบประมาณทั้งสิ้น 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607,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734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883.98 บาท จำแนกเป็น </a:t>
            </a:r>
            <a:b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งบปกติ 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559,064,507.46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งบจังหวัด 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11,851,852.80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</a:t>
            </a:r>
            <a:b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และงบอื่น ๆ 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36,818,523.72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</a:t>
            </a:r>
            <a:b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ผลการเบิกจ่าย 362</a:t>
            </a:r>
            <a:r>
              <a:rPr lang="en-US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,326,727.66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คิดเป็นร้อยละ 59.62</a:t>
            </a:r>
            <a:b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(ข้อมูล ณ วันที่ 30 มิถุนายน 2569) </a:t>
            </a:r>
            <a:endParaRPr lang="th-TH" sz="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Rectangle 18">
            <a:extLst>
              <a:ext uri="{FF2B5EF4-FFF2-40B4-BE49-F238E27FC236}">
                <a16:creationId xmlns:a16="http://schemas.microsoft.com/office/drawing/2014/main" id="{3927BD1B-352E-4F16-9698-9D28923EB99F}"/>
              </a:ext>
            </a:extLst>
          </p:cNvPr>
          <p:cNvSpPr/>
          <p:nvPr/>
        </p:nvSpPr>
        <p:spPr>
          <a:xfrm>
            <a:off x="2655389" y="8153400"/>
            <a:ext cx="4202611" cy="7744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งบจังหวัด/กลุ่มจังหวัด</a:t>
            </a:r>
            <a:r>
              <a:rPr lang="en-US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มีภารกิจสำคัญ คือ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การยกระดับคุณภาพการผลิตและแปรรูปสินค้าเกษตรให้ได้มาตรฐานและปลอดภัย มหกรรมเกษตรสมัยใหม่ และเสริมสร้างภาพลักษณ์พืชผลเอกลักษณ์ชุมพร/ พัฒนาศักยภาพการผลิตพืชเศรษฐกิจที่สำคัญ/ มหกรรมเกษตร</a:t>
            </a:r>
            <a:r>
              <a:rPr lang="th-TH" sz="10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แฟร์</a:t>
            </a:r>
            <a:r>
              <a:rPr lang="th-TH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และของดี</a:t>
            </a:r>
            <a:br>
              <a:rPr lang="en-US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0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เมืองชุมพร    </a:t>
            </a:r>
          </a:p>
        </p:txBody>
      </p:sp>
      <p:graphicFrame>
        <p:nvGraphicFramePr>
          <p:cNvPr id="24" name="แผนภูมิ 23">
            <a:extLst>
              <a:ext uri="{FF2B5EF4-FFF2-40B4-BE49-F238E27FC236}">
                <a16:creationId xmlns:a16="http://schemas.microsoft.com/office/drawing/2014/main" id="{523BF00E-318B-4B3A-81FA-6E844110E5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3159539"/>
              </p:ext>
            </p:extLst>
          </p:nvPr>
        </p:nvGraphicFramePr>
        <p:xfrm>
          <a:off x="2349974" y="30525"/>
          <a:ext cx="2374427" cy="1632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0" name="แผนภูมิ 39">
            <a:extLst>
              <a:ext uri="{FF2B5EF4-FFF2-40B4-BE49-F238E27FC236}">
                <a16:creationId xmlns:a16="http://schemas.microsoft.com/office/drawing/2014/main" id="{DCC97CAE-2520-4D46-A6F3-84F9CD0353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6857033"/>
              </p:ext>
            </p:extLst>
          </p:nvPr>
        </p:nvGraphicFramePr>
        <p:xfrm>
          <a:off x="31750" y="31750"/>
          <a:ext cx="2243661" cy="1708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9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253306" y="2423182"/>
            <a:ext cx="2121404" cy="4989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70000"/>
              </a:lnSpc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</a:t>
            </a:r>
            <a:r>
              <a:rPr lang="th-TH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graphic </a:t>
            </a:r>
            <a:endParaRPr lang="th-TH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>
              <a:lnSpc>
                <a:spcPct val="70000"/>
              </a:lnSpc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ข้อมูลพื้นฐานจังหวัดชุมพร</a:t>
            </a:r>
            <a:endParaRPr lang="th-TH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TextBox 43"/>
          <p:cNvSpPr txBox="1"/>
          <p:nvPr/>
        </p:nvSpPr>
        <p:spPr>
          <a:xfrm>
            <a:off x="2667000" y="1600200"/>
            <a:ext cx="4178986" cy="276999"/>
          </a:xfrm>
          <a:prstGeom prst="rect">
            <a:avLst/>
          </a:prstGeom>
          <a:solidFill>
            <a:srgbClr val="A9C7F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Arial Narrow" panose="020B0606020202030204" pitchFamily="34" charset="0"/>
              </a:rPr>
              <a:t>พืชเศรษฐกิจ ที่สำคัญ ของจังหวัดชุมพร ปี 2568/2569 (ประจำเดือนสิงหาคม 2569)</a:t>
            </a:r>
            <a:endParaRPr lang="th-TH" sz="900" b="1" dirty="0">
              <a:latin typeface="Arial Narrow" panose="020B0606020202030204" pitchFamily="34" charset="0"/>
              <a:cs typeface="TH SarabunPSK" pitchFamily="34" charset="-34"/>
            </a:endParaRPr>
          </a:p>
        </p:txBody>
      </p:sp>
      <p:sp>
        <p:nvSpPr>
          <p:cNvPr id="9" name="AutoShape 2" descr="สวนกาแฟไร่... - ขายต้นกล้ากาแฟอาราบิก้า-คาร์ติมอร์ ภาคใต้-ตรัง | Facebook"/>
          <p:cNvSpPr>
            <a:spLocks noChangeAspect="1" noChangeArrowheads="1"/>
          </p:cNvSpPr>
          <p:nvPr/>
        </p:nvSpPr>
        <p:spPr bwMode="auto">
          <a:xfrm>
            <a:off x="301594" y="33537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2676292" y="9201549"/>
            <a:ext cx="3962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ภัยแล้ง 8 อำเภอ 53 ตำบล 517 หมู่บ้าน  ผู้ประสบภัย 148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,805 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คน/62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,144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ครัวเรือน วงเงินช่วยเหลือ 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1,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329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472.06 บาท</a:t>
            </a:r>
          </a:p>
          <a:p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7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วาต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ภัย 5 อำเภอ 21 ตำบล 56 หมู่บ้าน ผู้ประสบภัย 291 คน/90 ครัวเรือน วงเงินช่วยเหลือ 8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096 บาท </a:t>
            </a:r>
          </a:p>
          <a:p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3) อุทกภัย 8 อำเภอ ด้านพืช วงเงิน 423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,111.40 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บ้าน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ด้านประมง วงเงิน 1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,870,570.71 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และด้านปศุสัตว์ วงเงิน 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248,927 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</a:p>
          <a:p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4) ช้างปา 1 อำเภอ 1 ตำบล 1 หมู่บ้าน ผู้ประสบภัย 22 คน/5 ครัวเรือน วงเงินช่วยเหลือ16</a:t>
            </a:r>
            <a:r>
              <a:rPr lang="en-US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,192 </a:t>
            </a:r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</a:p>
          <a:p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5) กรณีเรือประมงที่ประสบภัยธรรมชาติจากพายุคลื่นลมแรง จำนวน 4 ลำ </a:t>
            </a:r>
          </a:p>
          <a:p>
            <a:r>
              <a:rPr lang="th-TH" sz="7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วงเงินรวม จำนวน 450,829 บาท</a:t>
            </a:r>
          </a:p>
        </p:txBody>
      </p:sp>
      <p:graphicFrame>
        <p:nvGraphicFramePr>
          <p:cNvPr id="28" name="ตาราง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15939"/>
              </p:ext>
            </p:extLst>
          </p:nvPr>
        </p:nvGraphicFramePr>
        <p:xfrm>
          <a:off x="2662323" y="1862679"/>
          <a:ext cx="4195677" cy="36999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9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553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ชนิดพืช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(ครัวเรือน/</a:t>
                      </a:r>
                      <a:r>
                        <a:rPr lang="th-TH" sz="105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ทบก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.) </a:t>
                      </a:r>
                      <a:b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 68)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พื้นที่เพาะปลูก (ไร่)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พื้นที่เก็บเกี่ยว</a:t>
                      </a:r>
                      <a:b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(ไร่)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ผลผลิตรวม (ตัน)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ผลผลิต/ไร่ (กก.)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ปาล์มน้ำมัน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</a:t>
                      </a: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508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1,03</a:t>
                      </a: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587</a:t>
                      </a: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</a:t>
                      </a: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3,192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3,107</a:t>
                      </a: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ยางพารา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22,845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596,223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560,531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123,630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225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0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ทุเรียน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31,839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334,576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240,775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337,675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1,342</a:t>
                      </a: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3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กาแฟโร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บัสต้า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1,832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</a:t>
                      </a: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114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32,093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2,454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86.99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427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มะพร้าวผลแก่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9,158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97,756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95,350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104,943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880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มังคุด 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7,289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46,178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45,945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45,638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1,084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149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ลองกอง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1,419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3,914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3,914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1,255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378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81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เงาะ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366</a:t>
                      </a:r>
                      <a:endParaRPr lang="en-US" sz="12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950</a:t>
                      </a:r>
                      <a:endParaRPr lang="en-US" sz="12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942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559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647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07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สับปะรดโรงงาน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6,487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6,275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16,252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4,592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3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ข้าวนาปี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1,781</a:t>
                      </a:r>
                      <a:endParaRPr lang="en-US" sz="12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1,770</a:t>
                      </a:r>
                      <a:endParaRPr lang="en-US" sz="1200" b="1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827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410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75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ข้าวนาปรัง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BFF7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232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552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552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204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457</a:t>
                      </a:r>
                      <a:endParaRPr lang="en-US" sz="12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7386" marR="67386" marT="0" marB="0" anchor="ctr"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5" name="กล่องข้อความ 24"/>
          <p:cNvSpPr txBox="1"/>
          <p:nvPr/>
        </p:nvSpPr>
        <p:spPr>
          <a:xfrm>
            <a:off x="76200" y="8947358"/>
            <a:ext cx="914400" cy="784830"/>
          </a:xfrm>
          <a:prstGeom prst="rect">
            <a:avLst/>
          </a:prstGeom>
          <a:solidFill>
            <a:srgbClr val="A9C7F9"/>
          </a:solidFill>
        </p:spPr>
        <p:txBody>
          <a:bodyPr wrap="square" rtlCol="0">
            <a:spAutoFit/>
          </a:bodyPr>
          <a:lstStyle/>
          <a:p>
            <a:r>
              <a:rPr lang="th-TH" sz="1200" b="1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เกษตรอินทรีย์ </a:t>
            </a:r>
          </a:p>
          <a:p>
            <a:r>
              <a:rPr lang="th-TH" sz="1050" b="1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จำนวน 9 ราย</a:t>
            </a:r>
          </a:p>
          <a:p>
            <a:r>
              <a:rPr lang="th-TH" sz="1050" b="1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จำนวน 67 แปลง</a:t>
            </a:r>
          </a:p>
          <a:p>
            <a:r>
              <a:rPr lang="th-TH" sz="1050" b="1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พื้นที่ 51.10 ไร่</a:t>
            </a:r>
          </a:p>
        </p:txBody>
      </p:sp>
      <p:graphicFrame>
        <p:nvGraphicFramePr>
          <p:cNvPr id="30" name="แผนภูมิ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8059074"/>
              </p:ext>
            </p:extLst>
          </p:nvPr>
        </p:nvGraphicFramePr>
        <p:xfrm>
          <a:off x="2133600" y="5520052"/>
          <a:ext cx="2514600" cy="14707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132543"/>
              </p:ext>
            </p:extLst>
          </p:nvPr>
        </p:nvGraphicFramePr>
        <p:xfrm>
          <a:off x="18608" y="5562600"/>
          <a:ext cx="2590800" cy="31391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12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84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58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ที่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ชนิดพืช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จำนวนเกษตรกร (ราย)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จำนวนแปลง</a:t>
                      </a: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/</a:t>
                      </a:r>
                      <a:r>
                        <a:rPr lang="th-TH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ฟาร์ม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จำนวนพื้นที่ 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(ไร่)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7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ทุเรียน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19,812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21,373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173,010.24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มังคุด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2,849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3,034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14,823.30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มะพร้าวแก่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272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318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2,014.50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8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ปาล์มน้ำมัน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185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242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</a:t>
                      </a: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,</a:t>
                      </a:r>
                      <a:r>
                        <a:rPr lang="th-TH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215.5</a:t>
                      </a: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0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8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5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กาแฟ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131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131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808.95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8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6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กล้วยหอมทอง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149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157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978.85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8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7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กล้วยเล็บมือนาง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48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48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281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8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8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หมาก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25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25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81.80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8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9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หม่อนไหม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25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26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23.50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20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10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โกโก้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10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10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43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38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11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เห็ด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11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11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1.51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7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12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ลองกอง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26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26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138.97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24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13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เงาะ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8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8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9.60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85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14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สับปะรด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11.25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15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อื่นๆ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413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536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1,681.5713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7731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รวม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23,966</a:t>
                      </a:r>
                      <a:endParaRPr lang="en-US" sz="700" kern="10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25,947 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900" kern="1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197,123.54</a:t>
                      </a:r>
                      <a:endParaRPr lang="en-US" sz="700" kern="100" dirty="0">
                        <a:effectLst/>
                        <a:latin typeface="Angsana New" panose="02020603050405020304" pitchFamily="18" charset="-34"/>
                        <a:ea typeface="Aptos"/>
                        <a:cs typeface="Angsana New" panose="02020603050405020304" pitchFamily="18" charset="-34"/>
                      </a:endParaRPr>
                    </a:p>
                  </a:txBody>
                  <a:tcPr marL="67259" marR="67259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กล่องข้อความ 4"/>
          <p:cNvSpPr txBox="1"/>
          <p:nvPr/>
        </p:nvSpPr>
        <p:spPr>
          <a:xfrm>
            <a:off x="146555" y="5306932"/>
            <a:ext cx="2362200" cy="25391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th-TH" sz="1050" b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ข้อมูลการรับรองมาตรฐานสินค้าเกษตร </a:t>
            </a:r>
            <a:r>
              <a:rPr lang="en-US" sz="1050" b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1050" b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จังหวัดชุมพร </a:t>
            </a:r>
            <a:endParaRPr lang="en-US" sz="1050" b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9745</TotalTime>
  <Words>904</Words>
  <Application>Microsoft Office PowerPoint</Application>
  <PresentationFormat>กระดาษ A4 (210x297 มม.)</PresentationFormat>
  <Paragraphs>237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Angsana New</vt:lpstr>
      <vt:lpstr>Arial</vt:lpstr>
      <vt:lpstr>Arial Narrow</vt:lpstr>
      <vt:lpstr>Calibri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Account</cp:lastModifiedBy>
  <cp:revision>734</cp:revision>
  <cp:lastPrinted>2026-07-14T09:24:25Z</cp:lastPrinted>
  <dcterms:created xsi:type="dcterms:W3CDTF">2019-07-31T14:04:36Z</dcterms:created>
  <dcterms:modified xsi:type="dcterms:W3CDTF">2026-09-08T07:07:49Z</dcterms:modified>
</cp:coreProperties>
</file>