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slide+xml" PartName="/ppt/slides/slide50.xml"/>
  <Override ContentType="application/vnd.openxmlformats-officedocument.presentationml.slide+xml" PartName="/ppt/slides/slide51.xml"/>
  <Override ContentType="application/vnd.openxmlformats-officedocument.presentationml.slide+xml" PartName="/ppt/slides/slide52.xml"/>
  <Override ContentType="application/vnd.openxmlformats-officedocument.presentationml.slide+xml" PartName="/ppt/slides/slide53.xml"/>
  <Override ContentType="application/vnd.openxmlformats-officedocument.presentationml.slide+xml" PartName="/ppt/slides/slide54.xml"/>
  <Override ContentType="application/vnd.openxmlformats-officedocument.presentationml.slide+xml" PartName="/ppt/slides/slide55.xml"/>
  <Override ContentType="application/vnd.openxmlformats-officedocument.presentationml.slide+xml" PartName="/ppt/slides/slide56.xml"/>
  <Override ContentType="application/vnd.openxmlformats-officedocument.presentationml.slide+xml" PartName="/ppt/slides/slide57.xml"/>
  <Override ContentType="application/vnd.openxmlformats-officedocument.presentationml.slide+xml" PartName="/ppt/slides/slide58.xml"/>
  <Override ContentType="application/vnd.openxmlformats-officedocument.presentationml.slide+xml" PartName="/ppt/slides/slide59.xml"/>
  <Override ContentType="application/vnd.openxmlformats-officedocument.presentationml.slide+xml" PartName="/ppt/slides/slide60.xml"/>
  <Override ContentType="application/vnd.openxmlformats-officedocument.presentationml.slide+xml" PartName="/ppt/slides/slide61.xml"/>
  <Override ContentType="application/vnd.openxmlformats-officedocument.presentationml.slide+xml" PartName="/ppt/slides/slide62.xml"/>
  <Override ContentType="application/vnd.openxmlformats-officedocument.presentationml.slide+xml" PartName="/ppt/slides/slide63.xml"/>
  <Override ContentType="application/vnd.openxmlformats-officedocument.presentationml.slide+xml" PartName="/ppt/slides/slide64.xml"/>
  <Override ContentType="application/vnd.openxmlformats-officedocument.presentationml.slide+xml" PartName="/ppt/slides/slide65.xml"/>
  <Override ContentType="application/vnd.openxmlformats-officedocument.presentationml.slide+xml" PartName="/ppt/slides/slide66.xml"/>
  <Override ContentType="application/vnd.openxmlformats-officedocument.presentationml.slide+xml" PartName="/ppt/slides/slide67.xml"/>
  <Override ContentType="application/vnd.openxmlformats-officedocument.presentationml.slide+xml" PartName="/ppt/slides/slide68.xml"/>
  <Override ContentType="application/vnd.openxmlformats-officedocument.presentationml.slide+xml" PartName="/ppt/slides/slide69.xml"/>
  <Override ContentType="application/vnd.openxmlformats-officedocument.presentationml.slide+xml" PartName="/ppt/slides/slide70.xml"/>
  <Override ContentType="application/vnd.openxmlformats-officedocument.presentationml.slide+xml" PartName="/ppt/slides/slide71.xml"/>
  <Override ContentType="application/vnd.openxmlformats-officedocument.presentationml.slide+xml" PartName="/ppt/slides/slide72.xml"/>
  <Override ContentType="application/vnd.openxmlformats-officedocument.presentationml.slide+xml" PartName="/ppt/slides/slide73.xml"/>
  <Override ContentType="application/vnd.openxmlformats-officedocument.presentationml.slide+xml" PartName="/ppt/slides/slide74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77.xml"/>
  <Override ContentType="application/vnd.openxmlformats-officedocument.presentationml.slide+xml" PartName="/ppt/slides/slide78.xml"/>
  <Override ContentType="application/vnd.openxmlformats-officedocument.presentationml.slide+xml" PartName="/ppt/slides/slide79.xml"/>
  <Override ContentType="application/vnd.openxmlformats-officedocument.presentationml.slide+xml" PartName="/ppt/slides/slide80.xml"/>
  <Override ContentType="application/vnd.openxmlformats-officedocument.presentationml.slide+xml" PartName="/ppt/slides/slide81.xml"/>
  <Override ContentType="application/vnd.openxmlformats-officedocument.presentationml.slide+xml" PartName="/ppt/slides/slide82.xml"/>
  <Override ContentType="application/vnd.openxmlformats-officedocument.presentationml.slide+xml" PartName="/ppt/slides/slide8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</p:sldIdLst>
  <p:sldSz cx="18288000" cy="10287000"/>
  <p:notesSz cx="6858000" cy="9144000"/>
  <p:embeddedFontLst>
    <p:embeddedFont>
      <p:font typeface="Garet Bold" charset="1" panose="00000000000000000000"/>
      <p:regular r:id="rId89"/>
    </p:embeddedFont>
    <p:embeddedFont>
      <p:font typeface="Canva Sans" charset="1" panose="020B0503030501040103"/>
      <p:regular r:id="rId90"/>
    </p:embeddedFont>
    <p:embeddedFont>
      <p:font typeface="Quicksand Bold" charset="1" panose="00000000000000000000"/>
      <p:regular r:id="rId91"/>
    </p:embeddedFont>
    <p:embeddedFont>
      <p:font typeface="Quicksand" charset="1" panose="00000000000000000000"/>
      <p:regular r:id="rId9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42" Target="slides/slide37.xml" Type="http://schemas.openxmlformats.org/officeDocument/2006/relationships/slide"/><Relationship Id="rId43" Target="slides/slide38.xml" Type="http://schemas.openxmlformats.org/officeDocument/2006/relationships/slide"/><Relationship Id="rId44" Target="slides/slide39.xml" Type="http://schemas.openxmlformats.org/officeDocument/2006/relationships/slide"/><Relationship Id="rId45" Target="slides/slide40.xml" Type="http://schemas.openxmlformats.org/officeDocument/2006/relationships/slide"/><Relationship Id="rId46" Target="slides/slide41.xml" Type="http://schemas.openxmlformats.org/officeDocument/2006/relationships/slide"/><Relationship Id="rId47" Target="slides/slide42.xml" Type="http://schemas.openxmlformats.org/officeDocument/2006/relationships/slide"/><Relationship Id="rId48" Target="slides/slide43.xml" Type="http://schemas.openxmlformats.org/officeDocument/2006/relationships/slide"/><Relationship Id="rId49" Target="slides/slide44.xml" Type="http://schemas.openxmlformats.org/officeDocument/2006/relationships/slide"/><Relationship Id="rId5" Target="tableStyles.xml" Type="http://schemas.openxmlformats.org/officeDocument/2006/relationships/tableStyles"/><Relationship Id="rId50" Target="slides/slide45.xml" Type="http://schemas.openxmlformats.org/officeDocument/2006/relationships/slide"/><Relationship Id="rId51" Target="slides/slide46.xml" Type="http://schemas.openxmlformats.org/officeDocument/2006/relationships/slide"/><Relationship Id="rId52" Target="slides/slide47.xml" Type="http://schemas.openxmlformats.org/officeDocument/2006/relationships/slide"/><Relationship Id="rId53" Target="slides/slide48.xml" Type="http://schemas.openxmlformats.org/officeDocument/2006/relationships/slide"/><Relationship Id="rId54" Target="slides/slide49.xml" Type="http://schemas.openxmlformats.org/officeDocument/2006/relationships/slide"/><Relationship Id="rId55" Target="slides/slide50.xml" Type="http://schemas.openxmlformats.org/officeDocument/2006/relationships/slide"/><Relationship Id="rId56" Target="slides/slide51.xml" Type="http://schemas.openxmlformats.org/officeDocument/2006/relationships/slide"/><Relationship Id="rId57" Target="slides/slide52.xml" Type="http://schemas.openxmlformats.org/officeDocument/2006/relationships/slide"/><Relationship Id="rId58" Target="slides/slide53.xml" Type="http://schemas.openxmlformats.org/officeDocument/2006/relationships/slide"/><Relationship Id="rId59" Target="slides/slide54.xml" Type="http://schemas.openxmlformats.org/officeDocument/2006/relationships/slide"/><Relationship Id="rId6" Target="slides/slide1.xml" Type="http://schemas.openxmlformats.org/officeDocument/2006/relationships/slide"/><Relationship Id="rId60" Target="slides/slide55.xml" Type="http://schemas.openxmlformats.org/officeDocument/2006/relationships/slide"/><Relationship Id="rId61" Target="slides/slide56.xml" Type="http://schemas.openxmlformats.org/officeDocument/2006/relationships/slide"/><Relationship Id="rId62" Target="slides/slide57.xml" Type="http://schemas.openxmlformats.org/officeDocument/2006/relationships/slide"/><Relationship Id="rId63" Target="slides/slide58.xml" Type="http://schemas.openxmlformats.org/officeDocument/2006/relationships/slide"/><Relationship Id="rId64" Target="slides/slide59.xml" Type="http://schemas.openxmlformats.org/officeDocument/2006/relationships/slide"/><Relationship Id="rId65" Target="slides/slide60.xml" Type="http://schemas.openxmlformats.org/officeDocument/2006/relationships/slide"/><Relationship Id="rId66" Target="slides/slide61.xml" Type="http://schemas.openxmlformats.org/officeDocument/2006/relationships/slide"/><Relationship Id="rId67" Target="slides/slide62.xml" Type="http://schemas.openxmlformats.org/officeDocument/2006/relationships/slide"/><Relationship Id="rId68" Target="slides/slide63.xml" Type="http://schemas.openxmlformats.org/officeDocument/2006/relationships/slide"/><Relationship Id="rId69" Target="slides/slide64.xml" Type="http://schemas.openxmlformats.org/officeDocument/2006/relationships/slide"/><Relationship Id="rId7" Target="slides/slide2.xml" Type="http://schemas.openxmlformats.org/officeDocument/2006/relationships/slide"/><Relationship Id="rId70" Target="slides/slide65.xml" Type="http://schemas.openxmlformats.org/officeDocument/2006/relationships/slide"/><Relationship Id="rId71" Target="slides/slide66.xml" Type="http://schemas.openxmlformats.org/officeDocument/2006/relationships/slide"/><Relationship Id="rId72" Target="slides/slide67.xml" Type="http://schemas.openxmlformats.org/officeDocument/2006/relationships/slide"/><Relationship Id="rId73" Target="slides/slide68.xml" Type="http://schemas.openxmlformats.org/officeDocument/2006/relationships/slide"/><Relationship Id="rId74" Target="slides/slide69.xml" Type="http://schemas.openxmlformats.org/officeDocument/2006/relationships/slide"/><Relationship Id="rId75" Target="slides/slide70.xml" Type="http://schemas.openxmlformats.org/officeDocument/2006/relationships/slide"/><Relationship Id="rId76" Target="slides/slide71.xml" Type="http://schemas.openxmlformats.org/officeDocument/2006/relationships/slide"/><Relationship Id="rId77" Target="slides/slide72.xml" Type="http://schemas.openxmlformats.org/officeDocument/2006/relationships/slide"/><Relationship Id="rId78" Target="slides/slide73.xml" Type="http://schemas.openxmlformats.org/officeDocument/2006/relationships/slide"/><Relationship Id="rId79" Target="slides/slide74.xml" Type="http://schemas.openxmlformats.org/officeDocument/2006/relationships/slide"/><Relationship Id="rId8" Target="slides/slide3.xml" Type="http://schemas.openxmlformats.org/officeDocument/2006/relationships/slide"/><Relationship Id="rId80" Target="slides/slide75.xml" Type="http://schemas.openxmlformats.org/officeDocument/2006/relationships/slide"/><Relationship Id="rId81" Target="slides/slide76.xml" Type="http://schemas.openxmlformats.org/officeDocument/2006/relationships/slide"/><Relationship Id="rId82" Target="slides/slide77.xml" Type="http://schemas.openxmlformats.org/officeDocument/2006/relationships/slide"/><Relationship Id="rId83" Target="slides/slide78.xml" Type="http://schemas.openxmlformats.org/officeDocument/2006/relationships/slide"/><Relationship Id="rId84" Target="slides/slide79.xml" Type="http://schemas.openxmlformats.org/officeDocument/2006/relationships/slide"/><Relationship Id="rId85" Target="slides/slide80.xml" Type="http://schemas.openxmlformats.org/officeDocument/2006/relationships/slide"/><Relationship Id="rId86" Target="slides/slide81.xml" Type="http://schemas.openxmlformats.org/officeDocument/2006/relationships/slide"/><Relationship Id="rId87" Target="slides/slide82.xml" Type="http://schemas.openxmlformats.org/officeDocument/2006/relationships/slide"/><Relationship Id="rId88" Target="slides/slide83.xml" Type="http://schemas.openxmlformats.org/officeDocument/2006/relationships/slide"/><Relationship Id="rId89" Target="fonts/font89.fntdata" Type="http://schemas.openxmlformats.org/officeDocument/2006/relationships/font"/><Relationship Id="rId9" Target="slides/slide4.xml" Type="http://schemas.openxmlformats.org/officeDocument/2006/relationships/slide"/><Relationship Id="rId90" Target="fonts/font90.fntdata" Type="http://schemas.openxmlformats.org/officeDocument/2006/relationships/font"/><Relationship Id="rId91" Target="fonts/font91.fntdata" Type="http://schemas.openxmlformats.org/officeDocument/2006/relationships/font"/><Relationship Id="rId92" Target="fonts/font92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4.png" Type="http://schemas.openxmlformats.org/officeDocument/2006/relationships/image"/><Relationship Id="rId5" Target="../media/image1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6.pn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Relationship Id="rId8" Target="../media/image2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Relationship Id="rId8" Target="../media/image2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Relationship Id="rId8" Target="../media/image27.png" Type="http://schemas.openxmlformats.org/officeDocument/2006/relationships/image"/><Relationship Id="rId9" Target="../media/image28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Relationship Id="rId8" Target="../media/image29.png" Type="http://schemas.openxmlformats.org/officeDocument/2006/relationships/image"/><Relationship Id="rId9" Target="../media/image30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Relationship Id="rId6" Target="../media/image33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4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6.png" Type="http://schemas.openxmlformats.org/officeDocument/2006/relationships/image"/><Relationship Id="rId3" Target="../media/image37.png" Type="http://schemas.openxmlformats.org/officeDocument/2006/relationships/image"/><Relationship Id="rId4" Target="../media/image38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39.png" Type="http://schemas.openxmlformats.org/officeDocument/2006/relationships/image"/><Relationship Id="rId5" Target="../media/image40.png" Type="http://schemas.openxmlformats.org/officeDocument/2006/relationships/image"/><Relationship Id="rId6" Target="../media/image41.svg" Type="http://schemas.openxmlformats.org/officeDocument/2006/relationships/image"/><Relationship Id="rId7" Target="../media/image42.png" Type="http://schemas.openxmlformats.org/officeDocument/2006/relationships/image"/><Relationship Id="rId8" Target="../media/image43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8.png" Type="http://schemas.openxmlformats.org/officeDocument/2006/relationships/image"/><Relationship Id="rId5" Target="../media/image49.svg" Type="http://schemas.openxmlformats.org/officeDocument/2006/relationships/image"/><Relationship Id="rId6" Target="../media/image50.png" Type="http://schemas.openxmlformats.org/officeDocument/2006/relationships/image"/><Relationship Id="rId7" Target="../media/image51.svg" Type="http://schemas.openxmlformats.org/officeDocument/2006/relationships/image"/><Relationship Id="rId8" Target="../media/image52.png" Type="http://schemas.openxmlformats.org/officeDocument/2006/relationships/image"/><Relationship Id="rId9" Target="../media/image53.sv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2.png" Type="http://schemas.openxmlformats.org/officeDocument/2006/relationships/image"/><Relationship Id="rId5" Target="../media/image53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8.png" Type="http://schemas.openxmlformats.org/officeDocument/2006/relationships/image"/><Relationship Id="rId5" Target="../media/image49.svg" Type="http://schemas.openxmlformats.org/officeDocument/2006/relationships/image"/><Relationship Id="rId6" Target="../media/image50.png" Type="http://schemas.openxmlformats.org/officeDocument/2006/relationships/image"/><Relationship Id="rId7" Target="../media/image51.svg" Type="http://schemas.openxmlformats.org/officeDocument/2006/relationships/image"/><Relationship Id="rId8" Target="../media/image2.png" Type="http://schemas.openxmlformats.org/officeDocument/2006/relationships/image"/><Relationship Id="rId9" Target="../media/image3.sv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8.png" Type="http://schemas.openxmlformats.org/officeDocument/2006/relationships/image"/><Relationship Id="rId5" Target="../media/image49.svg" Type="http://schemas.openxmlformats.org/officeDocument/2006/relationships/image"/><Relationship Id="rId6" Target="../media/image50.png" Type="http://schemas.openxmlformats.org/officeDocument/2006/relationships/image"/><Relationship Id="rId7" Target="../media/image51.svg" Type="http://schemas.openxmlformats.org/officeDocument/2006/relationships/image"/><Relationship Id="rId8" Target="../media/image2.png" Type="http://schemas.openxmlformats.org/officeDocument/2006/relationships/image"/><Relationship Id="rId9" Target="../media/image3.sv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8.png" Type="http://schemas.openxmlformats.org/officeDocument/2006/relationships/image"/><Relationship Id="rId5" Target="../media/image49.svg" Type="http://schemas.openxmlformats.org/officeDocument/2006/relationships/image"/><Relationship Id="rId6" Target="../media/image50.png" Type="http://schemas.openxmlformats.org/officeDocument/2006/relationships/image"/><Relationship Id="rId7" Target="../media/image51.svg" Type="http://schemas.openxmlformats.org/officeDocument/2006/relationships/image"/><Relationship Id="rId8" Target="../media/image2.png" Type="http://schemas.openxmlformats.org/officeDocument/2006/relationships/image"/><Relationship Id="rId9" Target="../media/image3.sv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4.png" Type="http://schemas.openxmlformats.org/officeDocument/2006/relationships/image"/><Relationship Id="rId5" Target="../media/image55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3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4.png" Type="http://schemas.openxmlformats.org/officeDocument/2006/relationships/image"/><Relationship Id="rId5" Target="../media/image55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4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4.png" Type="http://schemas.openxmlformats.org/officeDocument/2006/relationships/image"/><Relationship Id="rId5" Target="../media/image55.svg" Type="http://schemas.openxmlformats.org/officeDocument/2006/relationships/image"/></Relationships>
</file>

<file path=ppt/slides/_rels/slide4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4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6.png" Type="http://schemas.openxmlformats.org/officeDocument/2006/relationships/image"/><Relationship Id="rId5" Target="../media/image57.svg" Type="http://schemas.openxmlformats.org/officeDocument/2006/relationships/image"/><Relationship Id="rId6" Target="../media/image50.png" Type="http://schemas.openxmlformats.org/officeDocument/2006/relationships/image"/><Relationship Id="rId7" Target="../media/image51.svg" Type="http://schemas.openxmlformats.org/officeDocument/2006/relationships/image"/><Relationship Id="rId8" Target="../media/image48.png" Type="http://schemas.openxmlformats.org/officeDocument/2006/relationships/image"/><Relationship Id="rId9" Target="../media/image49.svg" Type="http://schemas.openxmlformats.org/officeDocument/2006/relationships/image"/></Relationships>
</file>

<file path=ppt/slides/_rels/slide4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8.png" Type="http://schemas.openxmlformats.org/officeDocument/2006/relationships/image"/><Relationship Id="rId5" Target="../media/image49.svg" Type="http://schemas.openxmlformats.org/officeDocument/2006/relationships/image"/><Relationship Id="rId6" Target="../media/image50.png" Type="http://schemas.openxmlformats.org/officeDocument/2006/relationships/image"/><Relationship Id="rId7" Target="../media/image51.svg" Type="http://schemas.openxmlformats.org/officeDocument/2006/relationships/image"/><Relationship Id="rId8" Target="../media/image56.png" Type="http://schemas.openxmlformats.org/officeDocument/2006/relationships/image"/><Relationship Id="rId9" Target="../media/image57.svg" Type="http://schemas.openxmlformats.org/officeDocument/2006/relationships/image"/></Relationships>
</file>

<file path=ppt/slides/_rels/slide4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8.png" Type="http://schemas.openxmlformats.org/officeDocument/2006/relationships/image"/><Relationship Id="rId5" Target="../media/image49.svg" Type="http://schemas.openxmlformats.org/officeDocument/2006/relationships/image"/><Relationship Id="rId6" Target="../media/image50.png" Type="http://schemas.openxmlformats.org/officeDocument/2006/relationships/image"/><Relationship Id="rId7" Target="../media/image51.svg" Type="http://schemas.openxmlformats.org/officeDocument/2006/relationships/image"/><Relationship Id="rId8" Target="../media/image56.png" Type="http://schemas.openxmlformats.org/officeDocument/2006/relationships/image"/><Relationship Id="rId9" Target="../media/image57.svg" Type="http://schemas.openxmlformats.org/officeDocument/2006/relationships/image"/></Relationships>
</file>

<file path=ppt/slides/_rels/slide4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6.png" Type="http://schemas.openxmlformats.org/officeDocument/2006/relationships/image"/><Relationship Id="rId5" Target="../media/image5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4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6.png" Type="http://schemas.openxmlformats.org/officeDocument/2006/relationships/image"/><Relationship Id="rId5" Target="../media/image5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4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4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4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6.png" Type="http://schemas.openxmlformats.org/officeDocument/2006/relationships/image"/><Relationship Id="rId5" Target="../media/image4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5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8.png" Type="http://schemas.openxmlformats.org/officeDocument/2006/relationships/image"/><Relationship Id="rId5" Target="../media/image59.svg" Type="http://schemas.openxmlformats.org/officeDocument/2006/relationships/image"/></Relationships>
</file>

<file path=ppt/slides/_rels/slide5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8.png" Type="http://schemas.openxmlformats.org/officeDocument/2006/relationships/image"/><Relationship Id="rId5" Target="../media/image59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5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8.png" Type="http://schemas.openxmlformats.org/officeDocument/2006/relationships/image"/><Relationship Id="rId5" Target="../media/image59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5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8.png" Type="http://schemas.openxmlformats.org/officeDocument/2006/relationships/image"/><Relationship Id="rId5" Target="../media/image59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5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8.png" Type="http://schemas.openxmlformats.org/officeDocument/2006/relationships/image"/><Relationship Id="rId5" Target="../media/image59.svg" Type="http://schemas.openxmlformats.org/officeDocument/2006/relationships/image"/></Relationships>
</file>

<file path=ppt/slides/_rels/slide5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5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0.png" Type="http://schemas.openxmlformats.org/officeDocument/2006/relationships/image"/><Relationship Id="rId5" Target="../media/image61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5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0.png" Type="http://schemas.openxmlformats.org/officeDocument/2006/relationships/image"/><Relationship Id="rId5" Target="../media/image61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5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2.png" Type="http://schemas.openxmlformats.org/officeDocument/2006/relationships/image"/><Relationship Id="rId5" Target="../media/image63.svg" Type="http://schemas.openxmlformats.org/officeDocument/2006/relationships/image"/></Relationships>
</file>

<file path=ppt/slides/_rels/slide5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2.png" Type="http://schemas.openxmlformats.org/officeDocument/2006/relationships/image"/><Relationship Id="rId5" Target="../media/image63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6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2.png" Type="http://schemas.openxmlformats.org/officeDocument/2006/relationships/image"/><Relationship Id="rId5" Target="../media/image63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6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6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6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6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6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6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6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6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_rels/slide6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6.png" Type="http://schemas.openxmlformats.org/officeDocument/2006/relationships/image"/><Relationship Id="rId5" Target="../media/image6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7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6.png" Type="http://schemas.openxmlformats.org/officeDocument/2006/relationships/image"/><Relationship Id="rId5" Target="../media/image6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50.png" Type="http://schemas.openxmlformats.org/officeDocument/2006/relationships/image"/><Relationship Id="rId9" Target="../media/image51.svg" Type="http://schemas.openxmlformats.org/officeDocument/2006/relationships/image"/></Relationships>
</file>

<file path=ppt/slides/_rels/slide7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6.png" Type="http://schemas.openxmlformats.org/officeDocument/2006/relationships/image"/><Relationship Id="rId5" Target="../media/image6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7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6.png" Type="http://schemas.openxmlformats.org/officeDocument/2006/relationships/image"/><Relationship Id="rId5" Target="../media/image67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/Relationships>
</file>

<file path=ppt/slides/_rels/slide7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68.png" Type="http://schemas.openxmlformats.org/officeDocument/2006/relationships/image"/><Relationship Id="rId5" Target="../media/image69.png" Type="http://schemas.openxmlformats.org/officeDocument/2006/relationships/image"/><Relationship Id="rId6" Target="../media/image70.svg" Type="http://schemas.openxmlformats.org/officeDocument/2006/relationships/image"/><Relationship Id="rId7" Target="../media/image71.png" Type="http://schemas.openxmlformats.org/officeDocument/2006/relationships/image"/><Relationship Id="rId8" Target="../media/image72.svg" Type="http://schemas.openxmlformats.org/officeDocument/2006/relationships/image"/></Relationships>
</file>

<file path=ppt/slides/_rels/slide7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73.png" Type="http://schemas.openxmlformats.org/officeDocument/2006/relationships/image"/><Relationship Id="rId5" Target="../media/image74.svg" Type="http://schemas.openxmlformats.org/officeDocument/2006/relationships/image"/></Relationships>
</file>

<file path=ppt/slides/_rels/slide7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75.png" Type="http://schemas.openxmlformats.org/officeDocument/2006/relationships/image"/><Relationship Id="rId5" Target="../media/image76.svg" Type="http://schemas.openxmlformats.org/officeDocument/2006/relationships/image"/></Relationships>
</file>

<file path=ppt/slides/_rels/slide7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75.png" Type="http://schemas.openxmlformats.org/officeDocument/2006/relationships/image"/><Relationship Id="rId5" Target="../media/image76.svg" Type="http://schemas.openxmlformats.org/officeDocument/2006/relationships/image"/></Relationships>
</file>

<file path=ppt/slides/_rels/slide7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77.png" Type="http://schemas.openxmlformats.org/officeDocument/2006/relationships/image"/></Relationships>
</file>

<file path=ppt/slides/_rels/slide7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78.png" Type="http://schemas.openxmlformats.org/officeDocument/2006/relationships/image"/><Relationship Id="rId5" Target="../media/image79.svg" Type="http://schemas.openxmlformats.org/officeDocument/2006/relationships/image"/></Relationships>
</file>

<file path=ppt/slides/_rels/slide7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80.png" Type="http://schemas.openxmlformats.org/officeDocument/2006/relationships/image"/><Relationship Id="rId5" Target="../media/image81.svg" Type="http://schemas.openxmlformats.org/officeDocument/2006/relationships/image"/></Relationships>
</file>

<file path=ppt/slides/_rels/slide8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82.png" Type="http://schemas.openxmlformats.org/officeDocument/2006/relationships/image"/><Relationship Id="rId5" Target="../media/image83.svg" Type="http://schemas.openxmlformats.org/officeDocument/2006/relationships/image"/></Relationships>
</file>

<file path=ppt/slides/_rels/slide8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84.png" Type="http://schemas.openxmlformats.org/officeDocument/2006/relationships/image"/><Relationship Id="rId5" Target="../media/image85.svg" Type="http://schemas.openxmlformats.org/officeDocument/2006/relationships/image"/></Relationships>
</file>

<file path=ppt/slides/_rels/slide8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86.png" Type="http://schemas.openxmlformats.org/officeDocument/2006/relationships/image"/><Relationship Id="rId5" Target="../media/image87.svg" Type="http://schemas.openxmlformats.org/officeDocument/2006/relationships/image"/></Relationships>
</file>

<file path=ppt/slides/_rels/slide8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028700"/>
            <a:ext cx="13085660" cy="8691059"/>
          </a:xfrm>
          <a:custGeom>
            <a:avLst/>
            <a:gdLst/>
            <a:ahLst/>
            <a:cxnLst/>
            <a:rect r="r" b="b" t="t" l="l"/>
            <a:pathLst>
              <a:path h="8691059" w="13085660">
                <a:moveTo>
                  <a:pt x="0" y="0"/>
                </a:moveTo>
                <a:lnTo>
                  <a:pt x="13085660" y="0"/>
                </a:lnTo>
                <a:lnTo>
                  <a:pt x="13085660" y="8691059"/>
                </a:lnTo>
                <a:lnTo>
                  <a:pt x="0" y="86910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468873" y="971514"/>
            <a:ext cx="12790427" cy="2672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0522"/>
              </a:lnSpc>
            </a:pPr>
            <a:r>
              <a:rPr lang="en-US" b="true" sz="8993" spc="512">
                <a:solidFill>
                  <a:srgbClr val="072E36"/>
                </a:solidFill>
                <a:latin typeface="Garet Bold"/>
                <a:ea typeface="Garet Bold"/>
                <a:cs typeface="Garet Bold"/>
                <a:sym typeface="Garet Bold"/>
              </a:rPr>
              <a:t>การสอบทานงบทดลอง</a:t>
            </a:r>
          </a:p>
          <a:p>
            <a:pPr algn="r" marL="0" indent="0" lvl="0">
              <a:lnSpc>
                <a:spcPts val="10522"/>
              </a:lnSpc>
            </a:pPr>
            <a:r>
              <a:rPr lang="en-US" b="true" sz="8993" spc="512">
                <a:solidFill>
                  <a:srgbClr val="072E36"/>
                </a:solidFill>
                <a:latin typeface="Garet Bold"/>
                <a:ea typeface="Garet Bold"/>
                <a:cs typeface="Garet Bold"/>
                <a:sym typeface="Garet Bold"/>
              </a:rPr>
              <a:t>และรายงานที่เกี่ยวข้อง</a:t>
            </a:r>
          </a:p>
        </p:txBody>
      </p:sp>
      <p:sp>
        <p:nvSpPr>
          <p:cNvPr name="AutoShape 4" id="4"/>
          <p:cNvSpPr/>
          <p:nvPr/>
        </p:nvSpPr>
        <p:spPr>
          <a:xfrm>
            <a:off x="3415205" y="4075056"/>
            <a:ext cx="13844095" cy="0"/>
          </a:xfrm>
          <a:prstGeom prst="line">
            <a:avLst/>
          </a:prstGeom>
          <a:ln cap="flat" w="38100">
            <a:solidFill>
              <a:srgbClr val="424242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72E36"/>
                </a:solidFill>
                <a:latin typeface="Canva Sans"/>
                <a:ea typeface="Canva Sans"/>
                <a:cs typeface="Canva Sans"/>
                <a:sym typeface="Canva Sans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208684" y="2406036"/>
            <a:ext cx="13870633" cy="2905084"/>
          </a:xfrm>
          <a:custGeom>
            <a:avLst/>
            <a:gdLst/>
            <a:ahLst/>
            <a:cxnLst/>
            <a:rect r="r" b="b" t="t" l="l"/>
            <a:pathLst>
              <a:path h="2905084" w="13870633">
                <a:moveTo>
                  <a:pt x="0" y="0"/>
                </a:moveTo>
                <a:lnTo>
                  <a:pt x="13870632" y="0"/>
                </a:lnTo>
                <a:lnTo>
                  <a:pt x="13870632" y="2905084"/>
                </a:lnTo>
                <a:lnTo>
                  <a:pt x="0" y="29050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252957" y="3172778"/>
            <a:ext cx="10646376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หนังสือกรมบัญชีกลาง ที่ กค 0410.3/ว 787</a:t>
            </a:r>
          </a:p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ลงวันที่ 18 ธันวาคม 2567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2816820" y="4024478"/>
            <a:ext cx="4165027" cy="5465420"/>
          </a:xfrm>
          <a:custGeom>
            <a:avLst/>
            <a:gdLst/>
            <a:ahLst/>
            <a:cxnLst/>
            <a:rect r="r" b="b" t="t" l="l"/>
            <a:pathLst>
              <a:path h="5465420" w="4165027">
                <a:moveTo>
                  <a:pt x="0" y="0"/>
                </a:moveTo>
                <a:lnTo>
                  <a:pt x="4165026" y="0"/>
                </a:lnTo>
                <a:lnTo>
                  <a:pt x="4165026" y="5465420"/>
                </a:lnTo>
                <a:lnTo>
                  <a:pt x="0" y="54654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956319">
            <a:off x="1439773" y="5566709"/>
            <a:ext cx="2194810" cy="2380957"/>
          </a:xfrm>
          <a:custGeom>
            <a:avLst/>
            <a:gdLst/>
            <a:ahLst/>
            <a:cxnLst/>
            <a:rect r="r" b="b" t="t" l="l"/>
            <a:pathLst>
              <a:path h="2380957" w="2194810">
                <a:moveTo>
                  <a:pt x="0" y="0"/>
                </a:moveTo>
                <a:lnTo>
                  <a:pt x="2194810" y="0"/>
                </a:lnTo>
                <a:lnTo>
                  <a:pt x="2194810" y="2380957"/>
                </a:lnTo>
                <a:lnTo>
                  <a:pt x="0" y="238095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426638" y="1028700"/>
            <a:ext cx="9408305" cy="1618720"/>
            <a:chOff x="0" y="0"/>
            <a:chExt cx="1673630" cy="28795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73630" cy="287952"/>
            </a:xfrm>
            <a:custGeom>
              <a:avLst/>
              <a:gdLst/>
              <a:ahLst/>
              <a:cxnLst/>
              <a:rect r="r" b="b" t="t" l="l"/>
              <a:pathLst>
                <a:path h="287952" w="1673630">
                  <a:moveTo>
                    <a:pt x="41967" y="0"/>
                  </a:moveTo>
                  <a:lnTo>
                    <a:pt x="1631663" y="0"/>
                  </a:lnTo>
                  <a:cubicBezTo>
                    <a:pt x="1642793" y="0"/>
                    <a:pt x="1653468" y="4422"/>
                    <a:pt x="1661338" y="12292"/>
                  </a:cubicBezTo>
                  <a:cubicBezTo>
                    <a:pt x="1669208" y="20162"/>
                    <a:pt x="1673630" y="30837"/>
                    <a:pt x="1673630" y="41967"/>
                  </a:cubicBezTo>
                  <a:lnTo>
                    <a:pt x="1673630" y="245985"/>
                  </a:lnTo>
                  <a:cubicBezTo>
                    <a:pt x="1673630" y="257115"/>
                    <a:pt x="1669208" y="267790"/>
                    <a:pt x="1661338" y="275660"/>
                  </a:cubicBezTo>
                  <a:cubicBezTo>
                    <a:pt x="1653468" y="283530"/>
                    <a:pt x="1642793" y="287952"/>
                    <a:pt x="1631663" y="287952"/>
                  </a:cubicBezTo>
                  <a:lnTo>
                    <a:pt x="41967" y="287952"/>
                  </a:lnTo>
                  <a:cubicBezTo>
                    <a:pt x="30837" y="287952"/>
                    <a:pt x="20162" y="283530"/>
                    <a:pt x="12292" y="275660"/>
                  </a:cubicBezTo>
                  <a:cubicBezTo>
                    <a:pt x="4422" y="267790"/>
                    <a:pt x="0" y="257115"/>
                    <a:pt x="0" y="245985"/>
                  </a:cubicBezTo>
                  <a:lnTo>
                    <a:pt x="0" y="41967"/>
                  </a:lnTo>
                  <a:cubicBezTo>
                    <a:pt x="0" y="30837"/>
                    <a:pt x="4422" y="20162"/>
                    <a:pt x="12292" y="12292"/>
                  </a:cubicBezTo>
                  <a:cubicBezTo>
                    <a:pt x="20162" y="4422"/>
                    <a:pt x="30837" y="0"/>
                    <a:pt x="41967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673630" cy="3260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426638" y="3429602"/>
            <a:ext cx="10842276" cy="1618720"/>
            <a:chOff x="0" y="0"/>
            <a:chExt cx="1928717" cy="28795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28717" cy="287952"/>
            </a:xfrm>
            <a:custGeom>
              <a:avLst/>
              <a:gdLst/>
              <a:ahLst/>
              <a:cxnLst/>
              <a:rect r="r" b="b" t="t" l="l"/>
              <a:pathLst>
                <a:path h="287952" w="1928717">
                  <a:moveTo>
                    <a:pt x="36417" y="0"/>
                  </a:moveTo>
                  <a:lnTo>
                    <a:pt x="1892300" y="0"/>
                  </a:lnTo>
                  <a:cubicBezTo>
                    <a:pt x="1912413" y="0"/>
                    <a:pt x="1928717" y="16304"/>
                    <a:pt x="1928717" y="36417"/>
                  </a:cubicBezTo>
                  <a:lnTo>
                    <a:pt x="1928717" y="251535"/>
                  </a:lnTo>
                  <a:cubicBezTo>
                    <a:pt x="1928717" y="271647"/>
                    <a:pt x="1912413" y="287952"/>
                    <a:pt x="1892300" y="287952"/>
                  </a:cubicBezTo>
                  <a:lnTo>
                    <a:pt x="36417" y="287952"/>
                  </a:lnTo>
                  <a:cubicBezTo>
                    <a:pt x="16304" y="287952"/>
                    <a:pt x="0" y="271647"/>
                    <a:pt x="0" y="251535"/>
                  </a:cubicBezTo>
                  <a:lnTo>
                    <a:pt x="0" y="36417"/>
                  </a:lnTo>
                  <a:cubicBezTo>
                    <a:pt x="0" y="16304"/>
                    <a:pt x="16304" y="0"/>
                    <a:pt x="36417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928717" cy="3260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2426638" y="5825443"/>
            <a:ext cx="9782385" cy="1618720"/>
            <a:chOff x="0" y="0"/>
            <a:chExt cx="1740174" cy="2879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740174" cy="287952"/>
            </a:xfrm>
            <a:custGeom>
              <a:avLst/>
              <a:gdLst/>
              <a:ahLst/>
              <a:cxnLst/>
              <a:rect r="r" b="b" t="t" l="l"/>
              <a:pathLst>
                <a:path h="287952" w="1740174">
                  <a:moveTo>
                    <a:pt x="40362" y="0"/>
                  </a:moveTo>
                  <a:lnTo>
                    <a:pt x="1699812" y="0"/>
                  </a:lnTo>
                  <a:cubicBezTo>
                    <a:pt x="1710517" y="0"/>
                    <a:pt x="1720783" y="4252"/>
                    <a:pt x="1728352" y="11822"/>
                  </a:cubicBezTo>
                  <a:cubicBezTo>
                    <a:pt x="1735922" y="19391"/>
                    <a:pt x="1740174" y="29657"/>
                    <a:pt x="1740174" y="40362"/>
                  </a:cubicBezTo>
                  <a:lnTo>
                    <a:pt x="1740174" y="247590"/>
                  </a:lnTo>
                  <a:cubicBezTo>
                    <a:pt x="1740174" y="269881"/>
                    <a:pt x="1722103" y="287952"/>
                    <a:pt x="1699812" y="287952"/>
                  </a:cubicBezTo>
                  <a:lnTo>
                    <a:pt x="40362" y="287952"/>
                  </a:lnTo>
                  <a:cubicBezTo>
                    <a:pt x="18071" y="287952"/>
                    <a:pt x="0" y="269881"/>
                    <a:pt x="0" y="247590"/>
                  </a:cubicBezTo>
                  <a:lnTo>
                    <a:pt x="0" y="40362"/>
                  </a:lnTo>
                  <a:cubicBezTo>
                    <a:pt x="0" y="18071"/>
                    <a:pt x="18071" y="0"/>
                    <a:pt x="40362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740174" cy="3260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467581" y="1052243"/>
            <a:ext cx="1571635" cy="1601519"/>
            <a:chOff x="0" y="0"/>
            <a:chExt cx="812800" cy="82825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28255"/>
            </a:xfrm>
            <a:custGeom>
              <a:avLst/>
              <a:gdLst/>
              <a:ahLst/>
              <a:cxnLst/>
              <a:rect r="r" b="b" t="t" l="l"/>
              <a:pathLst>
                <a:path h="828255" w="812800">
                  <a:moveTo>
                    <a:pt x="406400" y="0"/>
                  </a:moveTo>
                  <a:cubicBezTo>
                    <a:pt x="181951" y="0"/>
                    <a:pt x="0" y="185411"/>
                    <a:pt x="0" y="414128"/>
                  </a:cubicBezTo>
                  <a:cubicBezTo>
                    <a:pt x="0" y="642844"/>
                    <a:pt x="181951" y="828255"/>
                    <a:pt x="406400" y="828255"/>
                  </a:cubicBezTo>
                  <a:cubicBezTo>
                    <a:pt x="630849" y="828255"/>
                    <a:pt x="812800" y="642844"/>
                    <a:pt x="812800" y="414128"/>
                  </a:cubicBezTo>
                  <a:cubicBezTo>
                    <a:pt x="812800" y="18541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72E36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76200" y="-17601"/>
              <a:ext cx="660400" cy="7682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999"/>
                </a:lnSpc>
              </a:pPr>
              <a:r>
                <a:rPr lang="en-US" b="true" sz="4999">
                  <a:solidFill>
                    <a:srgbClr val="FFFFFF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1</a:t>
              </a: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2828795" y="1152260"/>
            <a:ext cx="1003177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การสอบทานรายงานงบทดลอง-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หน่วยเบิกจ่าย (NGL_TB_PMT)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2828795" y="3429602"/>
            <a:ext cx="10661428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การสอบทานรายงานแสดงบรรทัดรายการ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บัญชีแยกประเภททั่วไป (NFI_DISPLAY_L)</a:t>
            </a:r>
          </a:p>
          <a:p>
            <a:pPr algn="l">
              <a:lnSpc>
                <a:spcPts val="5400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2828795" y="5949003"/>
            <a:ext cx="9570364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การสอบทานรายงานอื่น ๆ และทะเบียนหรือเอกสารหลักฐานที่เกี่ยวข้อง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-139806" y="8225213"/>
            <a:ext cx="14915272" cy="2684749"/>
          </a:xfrm>
          <a:custGeom>
            <a:avLst/>
            <a:gdLst/>
            <a:ahLst/>
            <a:cxnLst/>
            <a:rect r="r" b="b" t="t" l="l"/>
            <a:pathLst>
              <a:path h="2684749" w="14915272">
                <a:moveTo>
                  <a:pt x="0" y="0"/>
                </a:moveTo>
                <a:lnTo>
                  <a:pt x="14915273" y="0"/>
                </a:lnTo>
                <a:lnTo>
                  <a:pt x="14915273" y="2684749"/>
                </a:lnTo>
                <a:lnTo>
                  <a:pt x="0" y="26847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3268915" y="2653762"/>
            <a:ext cx="4756523" cy="5918750"/>
          </a:xfrm>
          <a:custGeom>
            <a:avLst/>
            <a:gdLst/>
            <a:ahLst/>
            <a:cxnLst/>
            <a:rect r="r" b="b" t="t" l="l"/>
            <a:pathLst>
              <a:path h="5918750" w="4756523">
                <a:moveTo>
                  <a:pt x="0" y="0"/>
                </a:moveTo>
                <a:lnTo>
                  <a:pt x="4756523" y="0"/>
                </a:lnTo>
                <a:lnTo>
                  <a:pt x="4756523" y="5918750"/>
                </a:lnTo>
                <a:lnTo>
                  <a:pt x="0" y="59187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467581" y="3429602"/>
            <a:ext cx="1571635" cy="1601519"/>
            <a:chOff x="0" y="0"/>
            <a:chExt cx="812800" cy="828255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28255"/>
            </a:xfrm>
            <a:custGeom>
              <a:avLst/>
              <a:gdLst/>
              <a:ahLst/>
              <a:cxnLst/>
              <a:rect r="r" b="b" t="t" l="l"/>
              <a:pathLst>
                <a:path h="828255" w="812800">
                  <a:moveTo>
                    <a:pt x="406400" y="0"/>
                  </a:moveTo>
                  <a:cubicBezTo>
                    <a:pt x="181951" y="0"/>
                    <a:pt x="0" y="185411"/>
                    <a:pt x="0" y="414128"/>
                  </a:cubicBezTo>
                  <a:cubicBezTo>
                    <a:pt x="0" y="642844"/>
                    <a:pt x="181951" y="828255"/>
                    <a:pt x="406400" y="828255"/>
                  </a:cubicBezTo>
                  <a:cubicBezTo>
                    <a:pt x="630849" y="828255"/>
                    <a:pt x="812800" y="642844"/>
                    <a:pt x="812800" y="414128"/>
                  </a:cubicBezTo>
                  <a:cubicBezTo>
                    <a:pt x="812800" y="18541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72E36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76200" y="-17601"/>
              <a:ext cx="660400" cy="7682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999"/>
                </a:lnSpc>
              </a:pPr>
              <a:r>
                <a:rPr lang="en-US" b="true" sz="4999">
                  <a:solidFill>
                    <a:srgbClr val="FFFFFF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2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467581" y="5872529"/>
            <a:ext cx="1571635" cy="1571635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72E36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76200" y="0"/>
              <a:ext cx="660400" cy="736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599"/>
                </a:lnSpc>
              </a:pPr>
              <a:r>
                <a:rPr lang="en-US" b="true" sz="3999">
                  <a:solidFill>
                    <a:srgbClr val="FFFFFF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3</a:t>
              </a: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221196" y="-363176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4" y="0"/>
                </a:lnTo>
                <a:lnTo>
                  <a:pt x="15365654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3106193" y="-787577"/>
            <a:ext cx="18315280" cy="4884075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 rot="0">
            <a:off x="9723289" y="3690938"/>
            <a:ext cx="7405386" cy="1055453"/>
            <a:chOff x="0" y="0"/>
            <a:chExt cx="2020358" cy="2879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20358" cy="287952"/>
            </a:xfrm>
            <a:custGeom>
              <a:avLst/>
              <a:gdLst/>
              <a:ahLst/>
              <a:cxnLst/>
              <a:rect r="r" b="b" t="t" l="l"/>
              <a:pathLst>
                <a:path h="287952" w="2020358">
                  <a:moveTo>
                    <a:pt x="53318" y="0"/>
                  </a:moveTo>
                  <a:lnTo>
                    <a:pt x="1967041" y="0"/>
                  </a:lnTo>
                  <a:cubicBezTo>
                    <a:pt x="1981181" y="0"/>
                    <a:pt x="1994743" y="5617"/>
                    <a:pt x="2004742" y="15616"/>
                  </a:cubicBezTo>
                  <a:cubicBezTo>
                    <a:pt x="2014741" y="25615"/>
                    <a:pt x="2020358" y="39177"/>
                    <a:pt x="2020358" y="53318"/>
                  </a:cubicBezTo>
                  <a:lnTo>
                    <a:pt x="2020358" y="234634"/>
                  </a:lnTo>
                  <a:cubicBezTo>
                    <a:pt x="2020358" y="264081"/>
                    <a:pt x="1996487" y="287952"/>
                    <a:pt x="1967041" y="287952"/>
                  </a:cubicBezTo>
                  <a:lnTo>
                    <a:pt x="53318" y="287952"/>
                  </a:lnTo>
                  <a:cubicBezTo>
                    <a:pt x="23871" y="287952"/>
                    <a:pt x="0" y="264081"/>
                    <a:pt x="0" y="234634"/>
                  </a:cubicBezTo>
                  <a:lnTo>
                    <a:pt x="0" y="53318"/>
                  </a:lnTo>
                  <a:cubicBezTo>
                    <a:pt x="0" y="23871"/>
                    <a:pt x="23871" y="0"/>
                    <a:pt x="533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76200"/>
              <a:ext cx="2020358" cy="3641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5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7761984" y="3454685"/>
            <a:ext cx="1527961" cy="1527961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72E36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76200" y="-19050"/>
              <a:ext cx="660400" cy="755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999"/>
                </a:lnSpc>
              </a:pPr>
              <a:r>
                <a:rPr lang="en-US" b="true" sz="4999">
                  <a:solidFill>
                    <a:srgbClr val="FFFFFF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1.1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723289" y="5765341"/>
            <a:ext cx="7405386" cy="1055453"/>
            <a:chOff x="0" y="0"/>
            <a:chExt cx="2020358" cy="28795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020358" cy="287952"/>
            </a:xfrm>
            <a:custGeom>
              <a:avLst/>
              <a:gdLst/>
              <a:ahLst/>
              <a:cxnLst/>
              <a:rect r="r" b="b" t="t" l="l"/>
              <a:pathLst>
                <a:path h="287952" w="2020358">
                  <a:moveTo>
                    <a:pt x="53318" y="0"/>
                  </a:moveTo>
                  <a:lnTo>
                    <a:pt x="1967041" y="0"/>
                  </a:lnTo>
                  <a:cubicBezTo>
                    <a:pt x="1981181" y="0"/>
                    <a:pt x="1994743" y="5617"/>
                    <a:pt x="2004742" y="15616"/>
                  </a:cubicBezTo>
                  <a:cubicBezTo>
                    <a:pt x="2014741" y="25615"/>
                    <a:pt x="2020358" y="39177"/>
                    <a:pt x="2020358" y="53318"/>
                  </a:cubicBezTo>
                  <a:lnTo>
                    <a:pt x="2020358" y="234634"/>
                  </a:lnTo>
                  <a:cubicBezTo>
                    <a:pt x="2020358" y="264081"/>
                    <a:pt x="1996487" y="287952"/>
                    <a:pt x="1967041" y="287952"/>
                  </a:cubicBezTo>
                  <a:lnTo>
                    <a:pt x="53318" y="287952"/>
                  </a:lnTo>
                  <a:cubicBezTo>
                    <a:pt x="23871" y="287952"/>
                    <a:pt x="0" y="264081"/>
                    <a:pt x="0" y="234634"/>
                  </a:cubicBezTo>
                  <a:lnTo>
                    <a:pt x="0" y="53318"/>
                  </a:lnTo>
                  <a:cubicBezTo>
                    <a:pt x="0" y="23871"/>
                    <a:pt x="23871" y="0"/>
                    <a:pt x="533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76200"/>
              <a:ext cx="2020358" cy="3641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5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7761984" y="5529088"/>
            <a:ext cx="1527961" cy="152796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72E36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76200" y="-19050"/>
              <a:ext cx="660400" cy="755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999"/>
                </a:lnSpc>
              </a:pPr>
              <a:r>
                <a:rPr lang="en-US" b="true" sz="4999">
                  <a:solidFill>
                    <a:srgbClr val="FFFFFF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1.2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510673" y="2323644"/>
            <a:ext cx="5481308" cy="6410887"/>
          </a:xfrm>
          <a:custGeom>
            <a:avLst/>
            <a:gdLst/>
            <a:ahLst/>
            <a:cxnLst/>
            <a:rect r="r" b="b" t="t" l="l"/>
            <a:pathLst>
              <a:path h="6410887" w="5481308">
                <a:moveTo>
                  <a:pt x="0" y="0"/>
                </a:moveTo>
                <a:lnTo>
                  <a:pt x="5481308" y="0"/>
                </a:lnTo>
                <a:lnTo>
                  <a:pt x="5481308" y="6410887"/>
                </a:lnTo>
                <a:lnTo>
                  <a:pt x="0" y="641088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6544996" y="787685"/>
            <a:ext cx="9597928" cy="1657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599"/>
              </a:lnSpc>
            </a:pPr>
            <a:r>
              <a:rPr lang="en-US" sz="5499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การสอบทานรายงานงบทดลอง-</a:t>
            </a:r>
          </a:p>
          <a:p>
            <a:pPr algn="just">
              <a:lnSpc>
                <a:spcPts val="6599"/>
              </a:lnSpc>
            </a:pPr>
            <a:r>
              <a:rPr lang="en-US" b="true" sz="5499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หน่วยเบิกจ่าย (NGL_TB_PMT)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982285" y="1038225"/>
            <a:ext cx="1029368" cy="1155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55"/>
              </a:lnSpc>
            </a:pPr>
            <a:r>
              <a:rPr lang="en-US" b="true" sz="7713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1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904023" y="3918627"/>
            <a:ext cx="7043919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b="true" sz="3999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ดุลบัญชีปกติ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904023" y="5956067"/>
            <a:ext cx="7043919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b="true" sz="3999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การเลือกใช้บัญชีแยกประเภท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3864698" y="-920853"/>
            <a:ext cx="18554548" cy="494788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 rot="0">
            <a:off x="9723289" y="3690938"/>
            <a:ext cx="7405386" cy="1055453"/>
            <a:chOff x="0" y="0"/>
            <a:chExt cx="2020358" cy="2879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20358" cy="287952"/>
            </a:xfrm>
            <a:custGeom>
              <a:avLst/>
              <a:gdLst/>
              <a:ahLst/>
              <a:cxnLst/>
              <a:rect r="r" b="b" t="t" l="l"/>
              <a:pathLst>
                <a:path h="287952" w="2020358">
                  <a:moveTo>
                    <a:pt x="53318" y="0"/>
                  </a:moveTo>
                  <a:lnTo>
                    <a:pt x="1967041" y="0"/>
                  </a:lnTo>
                  <a:cubicBezTo>
                    <a:pt x="1981181" y="0"/>
                    <a:pt x="1994743" y="5617"/>
                    <a:pt x="2004742" y="15616"/>
                  </a:cubicBezTo>
                  <a:cubicBezTo>
                    <a:pt x="2014741" y="25615"/>
                    <a:pt x="2020358" y="39177"/>
                    <a:pt x="2020358" y="53318"/>
                  </a:cubicBezTo>
                  <a:lnTo>
                    <a:pt x="2020358" y="234634"/>
                  </a:lnTo>
                  <a:cubicBezTo>
                    <a:pt x="2020358" y="264081"/>
                    <a:pt x="1996487" y="287952"/>
                    <a:pt x="1967041" y="287952"/>
                  </a:cubicBezTo>
                  <a:lnTo>
                    <a:pt x="53318" y="287952"/>
                  </a:lnTo>
                  <a:cubicBezTo>
                    <a:pt x="23871" y="287952"/>
                    <a:pt x="0" y="264081"/>
                    <a:pt x="0" y="234634"/>
                  </a:cubicBezTo>
                  <a:lnTo>
                    <a:pt x="0" y="53318"/>
                  </a:lnTo>
                  <a:cubicBezTo>
                    <a:pt x="0" y="23871"/>
                    <a:pt x="23871" y="0"/>
                    <a:pt x="533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76200"/>
              <a:ext cx="2020358" cy="3641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5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7761984" y="3454685"/>
            <a:ext cx="1527961" cy="1527961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72E36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76200" y="-19050"/>
              <a:ext cx="660400" cy="755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999"/>
                </a:lnSpc>
              </a:pPr>
              <a:r>
                <a:rPr lang="en-US" b="true" sz="4999">
                  <a:solidFill>
                    <a:srgbClr val="FFFFFF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1.1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28700" y="3865479"/>
            <a:ext cx="9865465" cy="6421521"/>
          </a:xfrm>
          <a:custGeom>
            <a:avLst/>
            <a:gdLst/>
            <a:ahLst/>
            <a:cxnLst/>
            <a:rect r="r" b="b" t="t" l="l"/>
            <a:pathLst>
              <a:path h="6421521" w="9865465">
                <a:moveTo>
                  <a:pt x="0" y="0"/>
                </a:moveTo>
                <a:lnTo>
                  <a:pt x="9865465" y="0"/>
                </a:lnTo>
                <a:lnTo>
                  <a:pt x="9865465" y="6421521"/>
                </a:lnTo>
                <a:lnTo>
                  <a:pt x="0" y="642152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420606" y="722514"/>
            <a:ext cx="9855089" cy="1657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599"/>
              </a:lnSpc>
            </a:pPr>
            <a:r>
              <a:rPr lang="en-US" sz="5499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การสอบทานรายงานงบทดลอง-</a:t>
            </a:r>
          </a:p>
          <a:p>
            <a:pPr algn="just">
              <a:lnSpc>
                <a:spcPts val="6599"/>
              </a:lnSpc>
            </a:pPr>
            <a:r>
              <a:rPr lang="en-US" b="true" sz="5499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หน่วยเบิกจ่าย (NGL_TB_PMT)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721993" y="978030"/>
            <a:ext cx="1029368" cy="1155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55"/>
              </a:lnSpc>
            </a:pPr>
            <a:r>
              <a:rPr lang="en-US" b="true" sz="7713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1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904023" y="3828140"/>
            <a:ext cx="7043919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b="true" sz="5000">
                <a:solidFill>
                  <a:srgbClr val="E29417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ดุลบัญชีปกติ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9315" y="688950"/>
            <a:ext cx="9436813" cy="2326458"/>
          </a:xfrm>
          <a:custGeom>
            <a:avLst/>
            <a:gdLst/>
            <a:ahLst/>
            <a:cxnLst/>
            <a:rect r="r" b="b" t="t" l="l"/>
            <a:pathLst>
              <a:path h="2326458" w="9436813">
                <a:moveTo>
                  <a:pt x="0" y="0"/>
                </a:moveTo>
                <a:lnTo>
                  <a:pt x="9436813" y="0"/>
                </a:lnTo>
                <a:lnTo>
                  <a:pt x="9436813" y="2326459"/>
                </a:lnTo>
                <a:lnTo>
                  <a:pt x="0" y="23264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208794" y="4875308"/>
            <a:ext cx="7977856" cy="3809145"/>
          </a:xfrm>
          <a:custGeom>
            <a:avLst/>
            <a:gdLst/>
            <a:ahLst/>
            <a:cxnLst/>
            <a:rect r="r" b="b" t="t" l="l"/>
            <a:pathLst>
              <a:path h="3809145" w="7977856">
                <a:moveTo>
                  <a:pt x="0" y="0"/>
                </a:moveTo>
                <a:lnTo>
                  <a:pt x="7977856" y="0"/>
                </a:lnTo>
                <a:lnTo>
                  <a:pt x="7977856" y="3809145"/>
                </a:lnTo>
                <a:lnTo>
                  <a:pt x="0" y="38091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520534" y="1852180"/>
            <a:ext cx="9459310" cy="8229600"/>
          </a:xfrm>
          <a:custGeom>
            <a:avLst/>
            <a:gdLst/>
            <a:ahLst/>
            <a:cxnLst/>
            <a:rect r="r" b="b" t="t" l="l"/>
            <a:pathLst>
              <a:path h="8229600" w="9459310">
                <a:moveTo>
                  <a:pt x="0" y="0"/>
                </a:moveTo>
                <a:lnTo>
                  <a:pt x="9459311" y="0"/>
                </a:lnTo>
                <a:lnTo>
                  <a:pt x="945931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58522" y="956830"/>
            <a:ext cx="8278399" cy="1819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sz="4500" b="true">
                <a:solidFill>
                  <a:srgbClr val="0E0E0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บัญชีหมวดสินทรัพย์</a:t>
            </a:r>
          </a:p>
          <a:p>
            <a:pPr algn="ctr">
              <a:lnSpc>
                <a:spcPts val="8999"/>
              </a:lnSpc>
            </a:pPr>
            <a:r>
              <a:rPr lang="en-US" b="true" sz="74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ดุลปกติ = </a:t>
            </a:r>
            <a:r>
              <a:rPr lang="en-US" b="true" sz="7499">
                <a:solidFill>
                  <a:srgbClr val="004AAD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เดบิต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403075" y="3263676"/>
            <a:ext cx="5589293" cy="51206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ยกเว้น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b="true" sz="38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บัญชีพักเงินนำส่ง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b="true" sz="38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บัญชีพักรอ Clearing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b="true" sz="38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บัญชีพักเงินสดรับ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b="true" sz="38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บัญชีปรับมูลค่าสินทรัพย์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  <a:r>
              <a:rPr lang="en-US" b="true" sz="38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บัญชีพักสินทรัพย์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822487" y="688950"/>
            <a:ext cx="9436813" cy="2326458"/>
          </a:xfrm>
          <a:custGeom>
            <a:avLst/>
            <a:gdLst/>
            <a:ahLst/>
            <a:cxnLst/>
            <a:rect r="r" b="b" t="t" l="l"/>
            <a:pathLst>
              <a:path h="2326458" w="9436813">
                <a:moveTo>
                  <a:pt x="0" y="0"/>
                </a:moveTo>
                <a:lnTo>
                  <a:pt x="9436813" y="0"/>
                </a:lnTo>
                <a:lnTo>
                  <a:pt x="9436813" y="2326459"/>
                </a:lnTo>
                <a:lnTo>
                  <a:pt x="0" y="23264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8190014" y="4781788"/>
            <a:ext cx="9069286" cy="1933580"/>
            <a:chOff x="0" y="0"/>
            <a:chExt cx="12092382" cy="257810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5399574" cy="2578106"/>
            </a:xfrm>
            <a:custGeom>
              <a:avLst/>
              <a:gdLst/>
              <a:ahLst/>
              <a:cxnLst/>
              <a:rect r="r" b="b" t="t" l="l"/>
              <a:pathLst>
                <a:path h="2578106" w="5399574">
                  <a:moveTo>
                    <a:pt x="0" y="0"/>
                  </a:moveTo>
                  <a:lnTo>
                    <a:pt x="5399574" y="0"/>
                  </a:lnTo>
                  <a:lnTo>
                    <a:pt x="5399574" y="2578106"/>
                  </a:lnTo>
                  <a:lnTo>
                    <a:pt x="0" y="25781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3306473" y="0"/>
              <a:ext cx="5399574" cy="2578106"/>
            </a:xfrm>
            <a:custGeom>
              <a:avLst/>
              <a:gdLst/>
              <a:ahLst/>
              <a:cxnLst/>
              <a:rect r="r" b="b" t="t" l="l"/>
              <a:pathLst>
                <a:path h="2578106" w="5399574">
                  <a:moveTo>
                    <a:pt x="0" y="0"/>
                  </a:moveTo>
                  <a:lnTo>
                    <a:pt x="5399574" y="0"/>
                  </a:lnTo>
                  <a:lnTo>
                    <a:pt x="5399574" y="2578106"/>
                  </a:lnTo>
                  <a:lnTo>
                    <a:pt x="0" y="25781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6692808" y="0"/>
              <a:ext cx="5399574" cy="2578106"/>
            </a:xfrm>
            <a:custGeom>
              <a:avLst/>
              <a:gdLst/>
              <a:ahLst/>
              <a:cxnLst/>
              <a:rect r="r" b="b" t="t" l="l"/>
              <a:pathLst>
                <a:path h="2578106" w="5399574">
                  <a:moveTo>
                    <a:pt x="0" y="0"/>
                  </a:moveTo>
                  <a:lnTo>
                    <a:pt x="5399574" y="0"/>
                  </a:lnTo>
                  <a:lnTo>
                    <a:pt x="5399574" y="2578106"/>
                  </a:lnTo>
                  <a:lnTo>
                    <a:pt x="0" y="25781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238485" y="1267270"/>
            <a:ext cx="6061015" cy="7752461"/>
          </a:xfrm>
          <a:custGeom>
            <a:avLst/>
            <a:gdLst/>
            <a:ahLst/>
            <a:cxnLst/>
            <a:rect r="r" b="b" t="t" l="l"/>
            <a:pathLst>
              <a:path h="7752461" w="6061015">
                <a:moveTo>
                  <a:pt x="0" y="0"/>
                </a:moveTo>
                <a:lnTo>
                  <a:pt x="6061014" y="0"/>
                </a:lnTo>
                <a:lnTo>
                  <a:pt x="6061014" y="7752460"/>
                </a:lnTo>
                <a:lnTo>
                  <a:pt x="0" y="77524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8401694" y="956830"/>
            <a:ext cx="8278399" cy="1819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บัญชีหมวดหนี้สิน</a:t>
            </a:r>
          </a:p>
          <a:p>
            <a:pPr algn="ctr">
              <a:lnSpc>
                <a:spcPts val="8999"/>
              </a:lnSpc>
            </a:pPr>
            <a:r>
              <a:rPr lang="en-US" b="true" sz="74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ดุลปกติ = </a:t>
            </a:r>
            <a:r>
              <a:rPr lang="en-US" b="true" sz="7499">
                <a:solidFill>
                  <a:srgbClr val="2D5E83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เครดิต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431642" y="3154680"/>
            <a:ext cx="8586030" cy="3787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ยกเว้น</a:t>
            </a:r>
          </a:p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บัญชีเจ้าหนี้ส่วนราชการ - รายได้รับแทนกัน</a:t>
            </a:r>
          </a:p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บัญชีภาษีหัก ณ ที่จ่ายรอนำส่ง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822487" y="688950"/>
            <a:ext cx="9436813" cy="2326458"/>
          </a:xfrm>
          <a:custGeom>
            <a:avLst/>
            <a:gdLst/>
            <a:ahLst/>
            <a:cxnLst/>
            <a:rect r="r" b="b" t="t" l="l"/>
            <a:pathLst>
              <a:path h="2326458" w="9436813">
                <a:moveTo>
                  <a:pt x="0" y="0"/>
                </a:moveTo>
                <a:lnTo>
                  <a:pt x="9436813" y="0"/>
                </a:lnTo>
                <a:lnTo>
                  <a:pt x="9436813" y="2326459"/>
                </a:lnTo>
                <a:lnTo>
                  <a:pt x="0" y="23264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711527" y="4336589"/>
            <a:ext cx="8374433" cy="2916730"/>
          </a:xfrm>
          <a:custGeom>
            <a:avLst/>
            <a:gdLst/>
            <a:ahLst/>
            <a:cxnLst/>
            <a:rect r="r" b="b" t="t" l="l"/>
            <a:pathLst>
              <a:path h="2916730" w="8374433">
                <a:moveTo>
                  <a:pt x="0" y="0"/>
                </a:moveTo>
                <a:lnTo>
                  <a:pt x="8374433" y="0"/>
                </a:lnTo>
                <a:lnTo>
                  <a:pt x="8374433" y="2916730"/>
                </a:lnTo>
                <a:lnTo>
                  <a:pt x="0" y="29167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-3708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59258" y="1704282"/>
            <a:ext cx="6878436" cy="6878436"/>
          </a:xfrm>
          <a:custGeom>
            <a:avLst/>
            <a:gdLst/>
            <a:ahLst/>
            <a:cxnLst/>
            <a:rect r="r" b="b" t="t" l="l"/>
            <a:pathLst>
              <a:path h="6878436" w="6878436">
                <a:moveTo>
                  <a:pt x="0" y="0"/>
                </a:moveTo>
                <a:lnTo>
                  <a:pt x="6878437" y="0"/>
                </a:lnTo>
                <a:lnTo>
                  <a:pt x="6878437" y="6878436"/>
                </a:lnTo>
                <a:lnTo>
                  <a:pt x="0" y="687843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401694" y="956830"/>
            <a:ext cx="8278399" cy="1819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บัญชีหมวดส่วนทุน</a:t>
            </a:r>
          </a:p>
          <a:p>
            <a:pPr algn="ctr">
              <a:lnSpc>
                <a:spcPts val="8999"/>
              </a:lnSpc>
            </a:pPr>
            <a:r>
              <a:rPr lang="en-US" b="true" sz="74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ดุลปกติ = </a:t>
            </a:r>
            <a:r>
              <a:rPr lang="en-US" b="true" sz="7499">
                <a:solidFill>
                  <a:srgbClr val="2D5E83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เครดิต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673270" y="2824909"/>
            <a:ext cx="8586030" cy="445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ยกเว้น</a:t>
            </a:r>
          </a:p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บัญชีรายได้สูง/(ต่ำ ) กว่าค่าใช้จ่ายสะสม</a:t>
            </a:r>
          </a:p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บัญชีรายได้สูง/(ต่ำ ) กว่าค่าใช้จ่ายสุทธิ</a:t>
            </a:r>
          </a:p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บัญชีผลสะสมจากการแก้ไขข้อผิดพลาด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822487" y="688950"/>
            <a:ext cx="9436813" cy="2326458"/>
          </a:xfrm>
          <a:custGeom>
            <a:avLst/>
            <a:gdLst/>
            <a:ahLst/>
            <a:cxnLst/>
            <a:rect r="r" b="b" t="t" l="l"/>
            <a:pathLst>
              <a:path h="2326458" w="9436813">
                <a:moveTo>
                  <a:pt x="0" y="0"/>
                </a:moveTo>
                <a:lnTo>
                  <a:pt x="9436813" y="0"/>
                </a:lnTo>
                <a:lnTo>
                  <a:pt x="9436813" y="2326459"/>
                </a:lnTo>
                <a:lnTo>
                  <a:pt x="0" y="23264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7437695" y="4867818"/>
            <a:ext cx="10203456" cy="2355705"/>
            <a:chOff x="0" y="0"/>
            <a:chExt cx="13604608" cy="314093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578369" cy="3140939"/>
            </a:xfrm>
            <a:custGeom>
              <a:avLst/>
              <a:gdLst/>
              <a:ahLst/>
              <a:cxnLst/>
              <a:rect r="r" b="b" t="t" l="l"/>
              <a:pathLst>
                <a:path h="3140939" w="6578369">
                  <a:moveTo>
                    <a:pt x="0" y="0"/>
                  </a:moveTo>
                  <a:lnTo>
                    <a:pt x="6578369" y="0"/>
                  </a:lnTo>
                  <a:lnTo>
                    <a:pt x="6578369" y="3140939"/>
                  </a:lnTo>
                  <a:lnTo>
                    <a:pt x="0" y="3140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4404215" y="0"/>
              <a:ext cx="6578369" cy="3140939"/>
            </a:xfrm>
            <a:custGeom>
              <a:avLst/>
              <a:gdLst/>
              <a:ahLst/>
              <a:cxnLst/>
              <a:rect r="r" b="b" t="t" l="l"/>
              <a:pathLst>
                <a:path h="3140939" w="6578369">
                  <a:moveTo>
                    <a:pt x="0" y="0"/>
                  </a:moveTo>
                  <a:lnTo>
                    <a:pt x="6578369" y="0"/>
                  </a:lnTo>
                  <a:lnTo>
                    <a:pt x="6578369" y="3140939"/>
                  </a:lnTo>
                  <a:lnTo>
                    <a:pt x="0" y="3140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7026239" y="0"/>
              <a:ext cx="6578369" cy="3140939"/>
            </a:xfrm>
            <a:custGeom>
              <a:avLst/>
              <a:gdLst/>
              <a:ahLst/>
              <a:cxnLst/>
              <a:rect r="r" b="b" t="t" l="l"/>
              <a:pathLst>
                <a:path h="3140939" w="6578369">
                  <a:moveTo>
                    <a:pt x="0" y="0"/>
                  </a:moveTo>
                  <a:lnTo>
                    <a:pt x="6578369" y="0"/>
                  </a:lnTo>
                  <a:lnTo>
                    <a:pt x="6578369" y="3140939"/>
                  </a:lnTo>
                  <a:lnTo>
                    <a:pt x="0" y="3140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  <a:ln cap="sq">
              <a:noFill/>
              <a:prstDash val="solid"/>
              <a:miter/>
            </a:ln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273952" y="2304650"/>
            <a:ext cx="8257233" cy="6079388"/>
          </a:xfrm>
          <a:custGeom>
            <a:avLst/>
            <a:gdLst/>
            <a:ahLst/>
            <a:cxnLst/>
            <a:rect r="r" b="b" t="t" l="l"/>
            <a:pathLst>
              <a:path h="6079388" w="8257233">
                <a:moveTo>
                  <a:pt x="0" y="0"/>
                </a:moveTo>
                <a:lnTo>
                  <a:pt x="8257232" y="0"/>
                </a:lnTo>
                <a:lnTo>
                  <a:pt x="8257232" y="6079387"/>
                </a:lnTo>
                <a:lnTo>
                  <a:pt x="0" y="60793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8401694" y="956830"/>
            <a:ext cx="8278399" cy="1819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บัญชีหมวดรายได้</a:t>
            </a:r>
          </a:p>
          <a:p>
            <a:pPr algn="ctr">
              <a:lnSpc>
                <a:spcPts val="8999"/>
              </a:lnSpc>
            </a:pPr>
            <a:r>
              <a:rPr lang="en-US" b="true" sz="74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ดุลปกติ = </a:t>
            </a:r>
            <a:r>
              <a:rPr lang="en-US" b="true" sz="7499">
                <a:solidFill>
                  <a:srgbClr val="2D5E83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เครดิต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822487" y="3154680"/>
            <a:ext cx="9436813" cy="445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ยกเว้น</a:t>
            </a:r>
          </a:p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บัญชีปรับมูลค่ารายได้</a:t>
            </a:r>
          </a:p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</a:t>
            </a:r>
          </a:p>
          <a:p>
            <a:pPr algn="ctr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(เกิดจากการปรับปรุงบัญชีตามเกณฑ์คงค้าง)</a:t>
            </a:r>
          </a:p>
          <a:p>
            <a:pPr algn="ctr">
              <a:lnSpc>
                <a:spcPts val="5320"/>
              </a:lnSpc>
              <a:spcBef>
                <a:spcPct val="0"/>
              </a:spcBef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9315" y="688950"/>
            <a:ext cx="9436813" cy="2326458"/>
          </a:xfrm>
          <a:custGeom>
            <a:avLst/>
            <a:gdLst/>
            <a:ahLst/>
            <a:cxnLst/>
            <a:rect r="r" b="b" t="t" l="l"/>
            <a:pathLst>
              <a:path h="2326458" w="9436813">
                <a:moveTo>
                  <a:pt x="0" y="0"/>
                </a:moveTo>
                <a:lnTo>
                  <a:pt x="9436813" y="0"/>
                </a:lnTo>
                <a:lnTo>
                  <a:pt x="9436813" y="2326459"/>
                </a:lnTo>
                <a:lnTo>
                  <a:pt x="0" y="23264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208794" y="4875308"/>
            <a:ext cx="7967917" cy="3095069"/>
          </a:xfrm>
          <a:custGeom>
            <a:avLst/>
            <a:gdLst/>
            <a:ahLst/>
            <a:cxnLst/>
            <a:rect r="r" b="b" t="t" l="l"/>
            <a:pathLst>
              <a:path h="3095069" w="7967917">
                <a:moveTo>
                  <a:pt x="0" y="0"/>
                </a:moveTo>
                <a:lnTo>
                  <a:pt x="7967916" y="0"/>
                </a:lnTo>
                <a:lnTo>
                  <a:pt x="7967916" y="3095069"/>
                </a:lnTo>
                <a:lnTo>
                  <a:pt x="0" y="309506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-124" b="-23071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144000" y="1965946"/>
            <a:ext cx="8862580" cy="6783902"/>
          </a:xfrm>
          <a:custGeom>
            <a:avLst/>
            <a:gdLst/>
            <a:ahLst/>
            <a:cxnLst/>
            <a:rect r="r" b="b" t="t" l="l"/>
            <a:pathLst>
              <a:path h="6783902" w="8862580">
                <a:moveTo>
                  <a:pt x="0" y="0"/>
                </a:moveTo>
                <a:lnTo>
                  <a:pt x="8862580" y="0"/>
                </a:lnTo>
                <a:lnTo>
                  <a:pt x="8862580" y="6783902"/>
                </a:lnTo>
                <a:lnTo>
                  <a:pt x="0" y="67839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58522" y="956830"/>
            <a:ext cx="8278399" cy="1819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sz="4500" b="true">
                <a:solidFill>
                  <a:srgbClr val="0E0E0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บัญชีหมวดค่าใช้จ่าย</a:t>
            </a:r>
          </a:p>
          <a:p>
            <a:pPr algn="ctr">
              <a:lnSpc>
                <a:spcPts val="8999"/>
              </a:lnSpc>
            </a:pPr>
            <a:r>
              <a:rPr lang="en-US" b="true" sz="74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ดุลปกติ = </a:t>
            </a:r>
            <a:r>
              <a:rPr lang="en-US" b="true" sz="7499">
                <a:solidFill>
                  <a:srgbClr val="004AAD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เดบิต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451237" y="3177705"/>
            <a:ext cx="8257500" cy="51206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13999"/>
              </a:lnSpc>
            </a:pPr>
            <a:r>
              <a:rPr lang="en-US" sz="9999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ยกเว้น</a:t>
            </a:r>
          </a:p>
          <a:p>
            <a:pPr algn="just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บัญชีปรับหมวดรายจ่าย </a:t>
            </a:r>
          </a:p>
          <a:p>
            <a:pPr algn="just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บัญชีพักค่าใช้จ่าย</a:t>
            </a:r>
          </a:p>
          <a:p>
            <a:pPr algn="just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บัญชีค่าใช้จ่ายระหว่างหน่วยงาน - รายได้</a:t>
            </a:r>
          </a:p>
          <a:p>
            <a:pPr algn="just">
              <a:lnSpc>
                <a:spcPts val="5320"/>
              </a:lnSpc>
            </a:pPr>
            <a:r>
              <a:rPr lang="en-US" sz="38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แผ่นดินรอนำส่งคลัง</a:t>
            </a:r>
          </a:p>
          <a:p>
            <a:pPr algn="just">
              <a:lnSpc>
                <a:spcPts val="5320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35949" y="-823698"/>
            <a:ext cx="18554548" cy="4947880"/>
          </a:xfrm>
          <a:prstGeom prst="rect">
            <a:avLst/>
          </a:prstGeom>
        </p:spPr>
      </p:pic>
      <p:grpSp>
        <p:nvGrpSpPr>
          <p:cNvPr name="Group 4" id="4"/>
          <p:cNvGrpSpPr/>
          <p:nvPr/>
        </p:nvGrpSpPr>
        <p:grpSpPr>
          <a:xfrm rot="0">
            <a:off x="9350434" y="3690938"/>
            <a:ext cx="7405386" cy="1055453"/>
            <a:chOff x="0" y="0"/>
            <a:chExt cx="2020358" cy="2879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20358" cy="287952"/>
            </a:xfrm>
            <a:custGeom>
              <a:avLst/>
              <a:gdLst/>
              <a:ahLst/>
              <a:cxnLst/>
              <a:rect r="r" b="b" t="t" l="l"/>
              <a:pathLst>
                <a:path h="287952" w="2020358">
                  <a:moveTo>
                    <a:pt x="53318" y="0"/>
                  </a:moveTo>
                  <a:lnTo>
                    <a:pt x="1967041" y="0"/>
                  </a:lnTo>
                  <a:cubicBezTo>
                    <a:pt x="1981181" y="0"/>
                    <a:pt x="1994743" y="5617"/>
                    <a:pt x="2004742" y="15616"/>
                  </a:cubicBezTo>
                  <a:cubicBezTo>
                    <a:pt x="2014741" y="25615"/>
                    <a:pt x="2020358" y="39177"/>
                    <a:pt x="2020358" y="53318"/>
                  </a:cubicBezTo>
                  <a:lnTo>
                    <a:pt x="2020358" y="234634"/>
                  </a:lnTo>
                  <a:cubicBezTo>
                    <a:pt x="2020358" y="264081"/>
                    <a:pt x="1996487" y="287952"/>
                    <a:pt x="1967041" y="287952"/>
                  </a:cubicBezTo>
                  <a:lnTo>
                    <a:pt x="53318" y="287952"/>
                  </a:lnTo>
                  <a:cubicBezTo>
                    <a:pt x="23871" y="287952"/>
                    <a:pt x="0" y="264081"/>
                    <a:pt x="0" y="234634"/>
                  </a:cubicBezTo>
                  <a:lnTo>
                    <a:pt x="0" y="53318"/>
                  </a:lnTo>
                  <a:cubicBezTo>
                    <a:pt x="0" y="23871"/>
                    <a:pt x="23871" y="0"/>
                    <a:pt x="533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76200"/>
              <a:ext cx="2020358" cy="3641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559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7761984" y="3454685"/>
            <a:ext cx="1527961" cy="1527961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72E36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76200" y="-19050"/>
              <a:ext cx="660400" cy="7556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999"/>
                </a:lnSpc>
              </a:pPr>
              <a:r>
                <a:rPr lang="en-US" b="true" sz="4999">
                  <a:solidFill>
                    <a:srgbClr val="FFFFFF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1.2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94702" y="2720541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6" y="0"/>
                </a:lnTo>
                <a:lnTo>
                  <a:pt x="5956066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2720541"/>
            <a:ext cx="7789167" cy="7789167"/>
          </a:xfrm>
          <a:custGeom>
            <a:avLst/>
            <a:gdLst/>
            <a:ahLst/>
            <a:cxnLst/>
            <a:rect r="r" b="b" t="t" l="l"/>
            <a:pathLst>
              <a:path h="7789167" w="7789167">
                <a:moveTo>
                  <a:pt x="0" y="0"/>
                </a:moveTo>
                <a:lnTo>
                  <a:pt x="7789167" y="0"/>
                </a:lnTo>
                <a:lnTo>
                  <a:pt x="7789167" y="7789167"/>
                </a:lnTo>
                <a:lnTo>
                  <a:pt x="0" y="778916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185678" y="722514"/>
            <a:ext cx="9855089" cy="1657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599"/>
              </a:lnSpc>
            </a:pPr>
            <a:r>
              <a:rPr lang="en-US" sz="5499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การสอบทานรายงานงบทดลอง</a:t>
            </a:r>
          </a:p>
          <a:p>
            <a:pPr algn="just">
              <a:lnSpc>
                <a:spcPts val="6599"/>
              </a:lnSpc>
            </a:pPr>
            <a:r>
              <a:rPr lang="en-US" b="true" sz="5499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หน่วยเบิกจ่าย (NGL_TB_PMT)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865216" y="1077083"/>
            <a:ext cx="1029368" cy="1155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55"/>
              </a:lnSpc>
            </a:pPr>
            <a:r>
              <a:rPr lang="en-US" b="true" sz="7713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1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350434" y="3871002"/>
            <a:ext cx="7043919" cy="695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0"/>
              </a:lnSpc>
            </a:pPr>
            <a:r>
              <a:rPr lang="en-US" b="true" sz="4600">
                <a:solidFill>
                  <a:srgbClr val="E29417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การเลือกใช้บัญชีแยกประเภท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522214" cy="10287000"/>
          </a:xfrm>
          <a:custGeom>
            <a:avLst/>
            <a:gdLst/>
            <a:ahLst/>
            <a:cxnLst/>
            <a:rect r="r" b="b" t="t" l="l"/>
            <a:pathLst>
              <a:path h="10287000" w="17522214">
                <a:moveTo>
                  <a:pt x="0" y="0"/>
                </a:moveTo>
                <a:lnTo>
                  <a:pt x="17522214" y="0"/>
                </a:lnTo>
                <a:lnTo>
                  <a:pt x="1752221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930942" y="1620976"/>
            <a:ext cx="11031955" cy="771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0"/>
              </a:lnSpc>
              <a:spcBef>
                <a:spcPct val="0"/>
              </a:spcBef>
            </a:pPr>
            <a:r>
              <a:rPr lang="en-US" b="true" sz="5000">
                <a:solidFill>
                  <a:srgbClr val="4833D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บัญชีกลุ่มสินทรัพย์ราชพัสดุ</a:t>
            </a:r>
            <a:r>
              <a:rPr lang="en-US" b="true" sz="50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  <a:r>
              <a:rPr lang="en-US" b="true" sz="5000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กรมธนารักษ์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930942" y="3990975"/>
            <a:ext cx="13591272" cy="229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4833D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บัญชีกลุ่มสินทรัพย์ Interface</a:t>
            </a:r>
            <a:r>
              <a:rPr lang="en-US" sz="50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  <a:r>
              <a:rPr lang="en-US" sz="5000" b="true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หน่วยงานอิสระ องค์กรมหาชน ทุนหมุนเวียน หรือส่วนราชการ</a:t>
            </a:r>
          </a:p>
          <a:p>
            <a:pPr algn="l">
              <a:lnSpc>
                <a:spcPts val="6000"/>
              </a:lnSpc>
              <a:spcBef>
                <a:spcPct val="0"/>
              </a:spcBef>
            </a:pPr>
            <a:r>
              <a:rPr lang="en-US" b="true" sz="5000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ที่ได้รับอนุญาต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930942" y="7163127"/>
            <a:ext cx="13328358" cy="229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4833D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บัญชีกลุ่มสินทรัพย์โครงสร้างพื้นฐาน</a:t>
            </a:r>
          </a:p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กรมทางหลวง กรมทางหลวงชนบท</a:t>
            </a:r>
          </a:p>
          <a:p>
            <a:pPr algn="l">
              <a:lnSpc>
                <a:spcPts val="6000"/>
              </a:lnSpc>
              <a:spcBef>
                <a:spcPct val="0"/>
              </a:spcBef>
            </a:pPr>
            <a:r>
              <a:rPr lang="en-US" b="true" sz="5000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และกรมชลประทาน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522214" cy="10287000"/>
          </a:xfrm>
          <a:custGeom>
            <a:avLst/>
            <a:gdLst/>
            <a:ahLst/>
            <a:cxnLst/>
            <a:rect r="r" b="b" t="t" l="l"/>
            <a:pathLst>
              <a:path h="10287000" w="17522214">
                <a:moveTo>
                  <a:pt x="0" y="0"/>
                </a:moveTo>
                <a:lnTo>
                  <a:pt x="17522214" y="0"/>
                </a:lnTo>
                <a:lnTo>
                  <a:pt x="1752221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886067" y="832135"/>
            <a:ext cx="13373233" cy="229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4833D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บัญชีกลุ่มสินทรัพย์ไม่ระบุรายละเอียด</a:t>
            </a:r>
            <a:r>
              <a:rPr lang="en-US" sz="50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  <a:r>
              <a:rPr lang="en-US" sz="5000" b="true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การบันทึกข้อมูลสินทรัพย์ถาวร เข้าสู่ระบบ GFMIS ครั้งแรก</a:t>
            </a:r>
          </a:p>
          <a:p>
            <a:pPr algn="l">
              <a:lnSpc>
                <a:spcPts val="6000"/>
              </a:lnSpc>
              <a:spcBef>
                <a:spcPct val="0"/>
              </a:spcBef>
            </a:pPr>
            <a:r>
              <a:rPr lang="en-US" b="true" sz="5000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ในปี งบประมาณ พ.ศ. 2548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886067" y="3981450"/>
            <a:ext cx="10053643" cy="2314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4833D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บัญชีกลุ่มเงินฝากธนาคาร</a:t>
            </a:r>
          </a:p>
          <a:p>
            <a:pPr algn="l">
              <a:lnSpc>
                <a:spcPts val="4079"/>
              </a:lnSpc>
            </a:pPr>
            <a:r>
              <a:rPr lang="en-US" sz="3399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</a:t>
            </a:r>
            <a:r>
              <a:rPr lang="en-US" sz="3399" b="true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บันทึกรายการรับเงิน</a:t>
            </a:r>
          </a:p>
          <a:p>
            <a:pPr algn="l">
              <a:lnSpc>
                <a:spcPts val="4079"/>
              </a:lnSpc>
            </a:pPr>
            <a:r>
              <a:rPr lang="en-US" sz="3399" b="true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นำเงินส่งคลังหรือฝากคลัง</a:t>
            </a:r>
          </a:p>
          <a:p>
            <a:pPr algn="l">
              <a:lnSpc>
                <a:spcPts val="4079"/>
              </a:lnSpc>
              <a:spcBef>
                <a:spcPct val="0"/>
              </a:spcBef>
            </a:pPr>
            <a:r>
              <a:rPr lang="en-US" b="true" sz="3399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รายการรับและจ่ายเงินจากบัญชีเงินฝากธนาคาร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886067" y="7153275"/>
            <a:ext cx="13097637" cy="229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4833D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บัญชีกลุ่มลูกหนี้เงินยืม</a:t>
            </a:r>
            <a:r>
              <a:rPr lang="en-US" sz="50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  <a:r>
              <a:rPr lang="en-US" sz="5000" b="true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บันทึกรายการเกี่ยวกับ</a:t>
            </a:r>
          </a:p>
          <a:p>
            <a:pPr algn="l">
              <a:lnSpc>
                <a:spcPts val="6000"/>
              </a:lnSpc>
              <a:spcBef>
                <a:spcPct val="0"/>
              </a:spcBef>
            </a:pPr>
            <a:r>
              <a:rPr lang="en-US" b="true" sz="5000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เงินยืมที่หน่วยงานจ่ายให้กับ ข้าราชการ ลูกจ้าง พนักงาน/เจ้าหน้าที่ของรัฐ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7522214" cy="10287000"/>
          </a:xfrm>
          <a:custGeom>
            <a:avLst/>
            <a:gdLst/>
            <a:ahLst/>
            <a:cxnLst/>
            <a:rect r="r" b="b" t="t" l="l"/>
            <a:pathLst>
              <a:path h="10287000" w="17522214">
                <a:moveTo>
                  <a:pt x="0" y="0"/>
                </a:moveTo>
                <a:lnTo>
                  <a:pt x="17522214" y="0"/>
                </a:lnTo>
                <a:lnTo>
                  <a:pt x="17522214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892629" y="4371975"/>
            <a:ext cx="13011460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4833D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บัญชีระหว่างกัน</a:t>
            </a:r>
          </a:p>
          <a:p>
            <a:pPr algn="l">
              <a:lnSpc>
                <a:spcPts val="6000"/>
              </a:lnSpc>
              <a:spcBef>
                <a:spcPct val="0"/>
              </a:spcBef>
            </a:pPr>
            <a:r>
              <a:rPr lang="en-US" b="true" sz="5000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บันทึกรายการระหว่างหน่วยงานภาครัฐ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627803" y="6913414"/>
            <a:ext cx="15875361" cy="2602942"/>
            <a:chOff x="0" y="0"/>
            <a:chExt cx="4181165" cy="68554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81165" cy="685548"/>
            </a:xfrm>
            <a:custGeom>
              <a:avLst/>
              <a:gdLst/>
              <a:ahLst/>
              <a:cxnLst/>
              <a:rect r="r" b="b" t="t" l="l"/>
              <a:pathLst>
                <a:path h="685548" w="4181165">
                  <a:moveTo>
                    <a:pt x="3977965" y="0"/>
                  </a:moveTo>
                  <a:cubicBezTo>
                    <a:pt x="4090189" y="0"/>
                    <a:pt x="4181165" y="153465"/>
                    <a:pt x="4181165" y="342774"/>
                  </a:cubicBezTo>
                  <a:cubicBezTo>
                    <a:pt x="4181165" y="532083"/>
                    <a:pt x="4090189" y="685548"/>
                    <a:pt x="3977965" y="685548"/>
                  </a:cubicBezTo>
                  <a:lnTo>
                    <a:pt x="203200" y="685548"/>
                  </a:lnTo>
                  <a:cubicBezTo>
                    <a:pt x="90976" y="685548"/>
                    <a:pt x="0" y="532083"/>
                    <a:pt x="0" y="342774"/>
                  </a:cubicBezTo>
                  <a:cubicBezTo>
                    <a:pt x="0" y="153465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2F2F2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4181165" cy="72364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5400000">
            <a:off x="3699977" y="5013493"/>
            <a:ext cx="2258436" cy="6402783"/>
          </a:xfrm>
          <a:custGeom>
            <a:avLst/>
            <a:gdLst/>
            <a:ahLst/>
            <a:cxnLst/>
            <a:rect r="r" b="b" t="t" l="l"/>
            <a:pathLst>
              <a:path h="6402783" w="2258436">
                <a:moveTo>
                  <a:pt x="0" y="0"/>
                </a:moveTo>
                <a:lnTo>
                  <a:pt x="2258436" y="0"/>
                </a:lnTo>
                <a:lnTo>
                  <a:pt x="2258436" y="6402783"/>
                </a:lnTo>
                <a:lnTo>
                  <a:pt x="0" y="64027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892629" y="808802"/>
            <a:ext cx="13011460" cy="2295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4833D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บัญชีกลุ่มหนี้สิน</a:t>
            </a:r>
          </a:p>
          <a:p>
            <a:pPr algn="l">
              <a:lnSpc>
                <a:spcPts val="6000"/>
              </a:lnSpc>
            </a:pPr>
            <a:r>
              <a:rPr lang="en-US" sz="5000" b="true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บันทึกรายการหนี้สินที่หน่วยงานรับไว้</a:t>
            </a:r>
          </a:p>
          <a:p>
            <a:pPr algn="l">
              <a:lnSpc>
                <a:spcPts val="6000"/>
              </a:lnSpc>
              <a:spcBef>
                <a:spcPct val="0"/>
              </a:spcBef>
            </a:pPr>
            <a:r>
              <a:rPr lang="en-US" b="true" sz="5000">
                <a:solidFill>
                  <a:srgbClr val="FEFEF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และต้องจ่ายคืนเมื่อมีการทวงถาม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5400000">
            <a:off x="10102760" y="5013493"/>
            <a:ext cx="2258436" cy="6402783"/>
          </a:xfrm>
          <a:custGeom>
            <a:avLst/>
            <a:gdLst/>
            <a:ahLst/>
            <a:cxnLst/>
            <a:rect r="r" b="b" t="t" l="l"/>
            <a:pathLst>
              <a:path h="6402783" w="2258436">
                <a:moveTo>
                  <a:pt x="0" y="0"/>
                </a:moveTo>
                <a:lnTo>
                  <a:pt x="2258436" y="0"/>
                </a:lnTo>
                <a:lnTo>
                  <a:pt x="2258436" y="6402783"/>
                </a:lnTo>
                <a:lnTo>
                  <a:pt x="0" y="64027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5400000">
            <a:off x="16505543" y="5013493"/>
            <a:ext cx="2258436" cy="6402783"/>
          </a:xfrm>
          <a:custGeom>
            <a:avLst/>
            <a:gdLst/>
            <a:ahLst/>
            <a:cxnLst/>
            <a:rect r="r" b="b" t="t" l="l"/>
            <a:pathLst>
              <a:path h="6402783" w="2258436">
                <a:moveTo>
                  <a:pt x="0" y="0"/>
                </a:moveTo>
                <a:lnTo>
                  <a:pt x="2258436" y="0"/>
                </a:lnTo>
                <a:lnTo>
                  <a:pt x="2258436" y="6402783"/>
                </a:lnTo>
                <a:lnTo>
                  <a:pt x="0" y="64027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458040" y="-920853"/>
            <a:ext cx="18554548" cy="4947880"/>
          </a:xfrm>
          <a:prstGeom prst="rect">
            <a:avLst/>
          </a:prstGeom>
        </p:spPr>
      </p:pic>
      <p:sp>
        <p:nvSpPr>
          <p:cNvPr name="Freeform 5" id="5"/>
          <p:cNvSpPr/>
          <p:nvPr/>
        </p:nvSpPr>
        <p:spPr>
          <a:xfrm flipH="false" flipV="false" rot="0">
            <a:off x="1028700" y="3009401"/>
            <a:ext cx="7461151" cy="6632134"/>
          </a:xfrm>
          <a:custGeom>
            <a:avLst/>
            <a:gdLst/>
            <a:ahLst/>
            <a:cxnLst/>
            <a:rect r="r" b="b" t="t" l="l"/>
            <a:pathLst>
              <a:path h="6632134" w="7461151">
                <a:moveTo>
                  <a:pt x="0" y="0"/>
                </a:moveTo>
                <a:lnTo>
                  <a:pt x="7461151" y="0"/>
                </a:lnTo>
                <a:lnTo>
                  <a:pt x="7461151" y="6632134"/>
                </a:lnTo>
                <a:lnTo>
                  <a:pt x="0" y="663213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286918" y="2771751"/>
            <a:ext cx="7107435" cy="7107435"/>
          </a:xfrm>
          <a:custGeom>
            <a:avLst/>
            <a:gdLst/>
            <a:ahLst/>
            <a:cxnLst/>
            <a:rect r="r" b="b" t="t" l="l"/>
            <a:pathLst>
              <a:path h="7107435" w="7107435">
                <a:moveTo>
                  <a:pt x="0" y="0"/>
                </a:moveTo>
                <a:lnTo>
                  <a:pt x="7107435" y="0"/>
                </a:lnTo>
                <a:lnTo>
                  <a:pt x="7107435" y="7107435"/>
                </a:lnTo>
                <a:lnTo>
                  <a:pt x="0" y="710743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284353" y="625359"/>
            <a:ext cx="13820399" cy="2486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599"/>
              </a:lnSpc>
            </a:pPr>
            <a:r>
              <a:rPr lang="en-US" sz="5499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การสอบทานรายงานแสดงบรรทัดรายการ</a:t>
            </a:r>
          </a:p>
          <a:p>
            <a:pPr algn="just">
              <a:lnSpc>
                <a:spcPts val="6599"/>
              </a:lnSpc>
            </a:pPr>
            <a:r>
              <a:rPr lang="en-US" sz="5499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</a:t>
            </a:r>
            <a:r>
              <a:rPr lang="en-US" sz="5499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แยกประเภททั่วไป (NFI_DISPALY_L)</a:t>
            </a:r>
          </a:p>
          <a:p>
            <a:pPr algn="just">
              <a:lnSpc>
                <a:spcPts val="659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577335" y="979928"/>
            <a:ext cx="1029368" cy="1155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55"/>
              </a:lnSpc>
            </a:pPr>
            <a:r>
              <a:rPr lang="en-US" b="true" sz="7713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2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15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579259" y="5306872"/>
            <a:ext cx="6285380" cy="1707650"/>
            <a:chOff x="0" y="0"/>
            <a:chExt cx="1571213" cy="42687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426877"/>
            </a:xfrm>
            <a:custGeom>
              <a:avLst/>
              <a:gdLst/>
              <a:ahLst/>
              <a:cxnLst/>
              <a:rect r="r" b="b" t="t" l="l"/>
              <a:pathLst>
                <a:path h="426877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364058"/>
                  </a:lnTo>
                  <a:cubicBezTo>
                    <a:pt x="1571213" y="380719"/>
                    <a:pt x="1564595" y="396697"/>
                    <a:pt x="1552814" y="408477"/>
                  </a:cubicBezTo>
                  <a:cubicBezTo>
                    <a:pt x="1541033" y="420258"/>
                    <a:pt x="1525055" y="426877"/>
                    <a:pt x="1508395" y="426877"/>
                  </a:cubicBezTo>
                  <a:lnTo>
                    <a:pt x="62818" y="426877"/>
                  </a:lnTo>
                  <a:cubicBezTo>
                    <a:pt x="28125" y="426877"/>
                    <a:pt x="0" y="398752"/>
                    <a:pt x="0" y="364058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464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5306872"/>
            <a:ext cx="6285380" cy="1707650"/>
            <a:chOff x="0" y="0"/>
            <a:chExt cx="1571213" cy="42687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426877"/>
            </a:xfrm>
            <a:custGeom>
              <a:avLst/>
              <a:gdLst/>
              <a:ahLst/>
              <a:cxnLst/>
              <a:rect r="r" b="b" t="t" l="l"/>
              <a:pathLst>
                <a:path h="426877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364058"/>
                  </a:lnTo>
                  <a:cubicBezTo>
                    <a:pt x="1571213" y="380719"/>
                    <a:pt x="1564595" y="396697"/>
                    <a:pt x="1552814" y="408477"/>
                  </a:cubicBezTo>
                  <a:cubicBezTo>
                    <a:pt x="1541033" y="420258"/>
                    <a:pt x="1525055" y="426877"/>
                    <a:pt x="1508395" y="426877"/>
                  </a:cubicBezTo>
                  <a:lnTo>
                    <a:pt x="62818" y="426877"/>
                  </a:lnTo>
                  <a:cubicBezTo>
                    <a:pt x="28125" y="426877"/>
                    <a:pt x="0" y="398752"/>
                    <a:pt x="0" y="364058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464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028700" y="6421529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4491282" y="3928186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6" y="0"/>
                </a:lnTo>
                <a:lnTo>
                  <a:pt x="2541796" y="2757373"/>
                </a:lnTo>
                <a:lnTo>
                  <a:pt x="0" y="27573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491334" y="5474897"/>
            <a:ext cx="446123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การจัดเก็บเงิน</a:t>
            </a:r>
          </a:p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การรับเงิน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147875" y="5474897"/>
            <a:ext cx="4943230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การนำส่งเงิน</a:t>
            </a:r>
          </a:p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การจ่ายเงิน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0" y="1350531"/>
            <a:ext cx="18288000" cy="1866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79"/>
              </a:lnSpc>
            </a:pPr>
            <a:r>
              <a:rPr lang="en-US" b="true" sz="61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บัญชีเงินสดในมือ/บัญชีเงินฝากธนาคารเพื่อนำ</a:t>
            </a:r>
            <a:r>
              <a:rPr lang="en-US" b="true" sz="61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ส่งคลัง/บัญชีเงินฝากธนาคารรายบัญชีเพื่อนำส่งคลัง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16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28700" y="2967320"/>
            <a:ext cx="4968082" cy="1445537"/>
            <a:chOff x="0" y="0"/>
            <a:chExt cx="6624110" cy="192738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7" id="7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8300113" y="2967320"/>
            <a:ext cx="4968082" cy="1445537"/>
            <a:chOff x="0" y="0"/>
            <a:chExt cx="6624110" cy="192738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บัญชีเงินสดในมือ/บัญชีเงินฝากธนาคารเพื่อ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นำส่งคลัง/</a:t>
            </a: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บัญชีเงินฝากธนาคารรายบัญชี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เพื่อนำส่งคลัง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679096" y="4147323"/>
            <a:ext cx="16048382" cy="531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</a:t>
            </a: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RA                   การรับเงินรายได้แผ่นดินของตนเอง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RB                   การรับเงินนอกงบประมาณฝากคลังของตนเอง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RC                   การรับเงินรายได้แผ่นดินแทนส่วนราชการอื่น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RD                   การรับเงินนอกงบประมาณฝากคลังแทนส่วนราชการอื่น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R1                    การนำส่งเงินรายได้แผ่นดินของตนเอง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R2                   การนำส่งเงินนอกงบประมาณฝากคลังของตนเอง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R3                   การนำส่งเงินรายได้แผ่นดินแทนส่วนราชการอื่น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R4                   การนำส่งเงินนอกงบประมาณฝากคลังแทนส่วนราชการอื่น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17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บัญชีเงินสดในมือ/บัญชีเงินฝากธนาคารเพื่อนำ</a:t>
            </a: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ส่งคลัง/บัญชีเงินฝากธนาคารรายบัญชี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เพื่อนำส่งคลัง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466342" y="4935220"/>
            <a:ext cx="17326486" cy="531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BD            การรับเงินเบิกเกินส่งคืน หรือการกลับรายการรับเงินเบิกเกินส่งคืน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R6             การนำส่งเงินเบิกเกินส่งคืนเงินงปม.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R7             การนำส่งเงินเบิกเกินส่งคืนเงินนอกงปม.ฝากคลัง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RE             การรับเงินนอกงบประมาณฝากธนาคารพาณิชย์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PP             การจ่ายเงินนอกงบประมาณฝากธนาคารพาณิชย์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JR              การบันทึกรายการทางบัญชีที่เกี่ยวกับเงินสดและเทียบเท่าเงินสด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ทั้งด้านเดบิต และเครดิต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18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บัญชีเงินสดในมือ/บัญชีเงินฝากธนาคารเพื่อนำ</a:t>
            </a: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ส่งคลัง/บัญชีเงินฝากธนาคารรายบัญชี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เพื่อนำส่งคลัง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2967320"/>
            <a:ext cx="5372100" cy="1874162"/>
            <a:chOff x="0" y="0"/>
            <a:chExt cx="716280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162800" cy="2498883"/>
            </a:xfrm>
            <a:custGeom>
              <a:avLst/>
              <a:gdLst/>
              <a:ahLst/>
              <a:cxnLst/>
              <a:rect r="r" b="b" t="t" l="l"/>
              <a:pathLst>
                <a:path h="2498883" w="7162800">
                  <a:moveTo>
                    <a:pt x="0" y="0"/>
                  </a:moveTo>
                  <a:lnTo>
                    <a:pt x="7162800" y="0"/>
                  </a:lnTo>
                  <a:lnTo>
                    <a:pt x="716280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9950" t="0" r="-995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924979" y="563641"/>
              <a:ext cx="4574524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28700" y="4385307"/>
            <a:ext cx="17228394" cy="41048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28"/>
              </a:lnSpc>
            </a:pPr>
            <a:r>
              <a:rPr lang="en-US" sz="436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</a:t>
            </a:r>
            <a:r>
              <a:rPr lang="en-US" sz="4369" b="true">
                <a:solidFill>
                  <a:srgbClr val="3E893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  <a:r>
              <a:rPr lang="en-US" sz="4369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4369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การรับเงิน  การนำส่งเงิน  การกลับรายการ</a:t>
            </a:r>
          </a:p>
          <a:p>
            <a:pPr algn="l">
              <a:lnSpc>
                <a:spcPts val="6366"/>
              </a:lnSpc>
            </a:pPr>
            <a:r>
              <a:rPr lang="en-US" b="true" sz="3745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เงินรายได้แผ่นดินของตนเอง</a:t>
            </a:r>
            <a:r>
              <a:rPr lang="en-US" b="true" sz="374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</a:t>
            </a:r>
          </a:p>
          <a:p>
            <a:pPr algn="l">
              <a:lnSpc>
                <a:spcPts val="6366"/>
              </a:lnSpc>
            </a:pPr>
            <a:r>
              <a:rPr lang="en-US" b="true" sz="374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การรับและส่งเงินรายได้แผ่นดิน               RA                 R1                        </a:t>
            </a:r>
          </a:p>
          <a:p>
            <a:pPr algn="l">
              <a:lnSpc>
                <a:spcPts val="6366"/>
              </a:lnSpc>
            </a:pPr>
            <a:r>
              <a:rPr lang="en-US" b="true" sz="374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การกลับรายการรับเงินรายได้แผ่นดิน       RA                                             SA</a:t>
            </a:r>
          </a:p>
          <a:p>
            <a:pPr algn="l">
              <a:lnSpc>
                <a:spcPts val="6366"/>
              </a:lnSpc>
            </a:pPr>
            <a:r>
              <a:rPr lang="en-US" b="true" sz="374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การกลับรายการนำส่งเงินรายได้แผ่นดิน                         R1                        S1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19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71267" y="-446142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38438" y="4641457"/>
            <a:ext cx="17811123" cy="39110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10"/>
              </a:lnSpc>
            </a:pPr>
            <a:r>
              <a:rPr lang="en-US" sz="4123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</a:t>
            </a:r>
            <a:r>
              <a:rPr lang="en-US" sz="4123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4123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การรับเงิน  การนำส่งเงิน  การกลับรายการ</a:t>
            </a:r>
            <a:r>
              <a:rPr lang="en-US" b="true" sz="41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</a:p>
          <a:p>
            <a:pPr algn="l">
              <a:lnSpc>
                <a:spcPts val="6396"/>
              </a:lnSpc>
            </a:pPr>
            <a:r>
              <a:rPr lang="en-US" b="true" sz="3762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เงินนอกงบประมาณที่ฝากคลังของตนเอง</a:t>
            </a:r>
            <a:r>
              <a:rPr lang="en-US" b="true" sz="376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</a:t>
            </a:r>
          </a:p>
          <a:p>
            <a:pPr algn="l">
              <a:lnSpc>
                <a:spcPts val="5936"/>
              </a:lnSpc>
            </a:pPr>
            <a:r>
              <a:rPr lang="en-US" b="true" sz="349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การรับและส่งเงินนอกงบประมาณที่ฝากคลัง              RB            R2  RX                        </a:t>
            </a:r>
          </a:p>
          <a:p>
            <a:pPr algn="l">
              <a:lnSpc>
                <a:spcPts val="5936"/>
              </a:lnSpc>
            </a:pPr>
            <a:r>
              <a:rPr lang="en-US" b="true" sz="349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การกลับรายการรับเงินนอกงบประมาณที่ฝากคลัง      RB                                          SB</a:t>
            </a:r>
          </a:p>
          <a:p>
            <a:pPr algn="l">
              <a:lnSpc>
                <a:spcPts val="5936"/>
              </a:lnSpc>
            </a:pPr>
            <a:r>
              <a:rPr lang="en-US" b="true" sz="349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การกลับรายการนำส่งเงินนอกงบประมาณที่ฝากคลัง                   R2  RX                S2  SX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บัญชีเงินสดในมือ/บัญชีเงินฝากธนาคารเพื่อนำ</a:t>
            </a: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ส่งคลัง/บัญชีเงินฝากธนาคารรายบัญชี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เพื่อนำส่งคลัง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2967320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20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-367394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10363" y="4444030"/>
            <a:ext cx="17759968" cy="4141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60"/>
              </a:lnSpc>
            </a:pPr>
            <a:r>
              <a:rPr lang="en-US" sz="4388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</a:t>
            </a:r>
            <a:r>
              <a:rPr lang="en-US" sz="4388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4388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การรับเงิน  การนำส่งเงิน  การกลับรายการ</a:t>
            </a:r>
            <a:r>
              <a:rPr lang="en-US" b="true" sz="438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</a:p>
          <a:p>
            <a:pPr algn="l">
              <a:lnSpc>
                <a:spcPts val="6395"/>
              </a:lnSpc>
            </a:pPr>
            <a:r>
              <a:rPr lang="en-US" b="true" sz="3761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เงินรายได้แผ่นดินแทนส่วนราชการอื่น</a:t>
            </a:r>
            <a:r>
              <a:rPr lang="en-US" b="true" sz="376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</a:t>
            </a:r>
          </a:p>
          <a:p>
            <a:pPr algn="l">
              <a:lnSpc>
                <a:spcPts val="6395"/>
              </a:lnSpc>
            </a:pPr>
            <a:r>
              <a:rPr lang="en-US" b="true" sz="376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การรับและส่งเงินรายได้แผ่นดินแทนกัน            RC                R3                       </a:t>
            </a:r>
          </a:p>
          <a:p>
            <a:pPr algn="l">
              <a:lnSpc>
                <a:spcPts val="6395"/>
              </a:lnSpc>
            </a:pPr>
            <a:r>
              <a:rPr lang="en-US" b="true" sz="376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การกลับรายการรับเงินรายได้แผ่นดินแทนกัน    RC                                            SC</a:t>
            </a:r>
          </a:p>
          <a:p>
            <a:pPr algn="l">
              <a:lnSpc>
                <a:spcPts val="6395"/>
              </a:lnSpc>
            </a:pPr>
            <a:r>
              <a:rPr lang="en-US" b="true" sz="376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การกลับรายการนำส่งรายได้แผ่นดินแทนกัน                          R3                         S3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-547521" y="-541335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7"/>
                </a:lnTo>
                <a:lnTo>
                  <a:pt x="0" y="59560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บัญชีเงินสดในมือ/บัญชีเงินฝากธนาคารเพื่อนำ</a:t>
            </a: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ส่งคลัง/บัญชีเงินฝากธนาคารรายบัญชี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เพื่อนำส่งคลัง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028700" y="2967320"/>
            <a:ext cx="4968082" cy="1874162"/>
            <a:chOff x="0" y="0"/>
            <a:chExt cx="6624110" cy="24988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21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36591" y="4660507"/>
            <a:ext cx="17614818" cy="36386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89"/>
              </a:lnSpc>
            </a:pPr>
            <a:r>
              <a:rPr lang="en-US" sz="3875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</a:t>
            </a:r>
            <a:r>
              <a:rPr lang="en-US" sz="3875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รายการ</a:t>
            </a:r>
            <a:r>
              <a:rPr lang="en-US" b="true" sz="3875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การรับเงิน  การนำส่งเงิน  การกลับรายการ</a:t>
            </a:r>
            <a:r>
              <a:rPr lang="en-US" b="true" sz="387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</a:p>
          <a:p>
            <a:pPr algn="l">
              <a:lnSpc>
                <a:spcPts val="5647"/>
              </a:lnSpc>
            </a:pPr>
            <a:r>
              <a:rPr lang="en-US" b="true" sz="3322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เงินนอกงบประมาณที่ฝากคลังแทนส่วนราชการอื่น</a:t>
            </a:r>
            <a:r>
              <a:rPr lang="en-US" b="true" sz="33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</a:t>
            </a:r>
          </a:p>
          <a:p>
            <a:pPr algn="l">
              <a:lnSpc>
                <a:spcPts val="5647"/>
              </a:lnSpc>
            </a:pPr>
            <a:r>
              <a:rPr lang="en-US" b="true" sz="33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การรับและส่งเงินนอก งปม. ที่ฝากคลังแทนกัน                RD            R4  RY                       </a:t>
            </a:r>
          </a:p>
          <a:p>
            <a:pPr algn="l">
              <a:lnSpc>
                <a:spcPts val="5647"/>
              </a:lnSpc>
            </a:pPr>
            <a:r>
              <a:rPr lang="en-US" b="true" sz="33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การกลับรายการรับเงินนอก งปม. ที่ฝากคลังแทนกัน        RD                                          SD</a:t>
            </a:r>
          </a:p>
          <a:p>
            <a:pPr algn="l">
              <a:lnSpc>
                <a:spcPts val="5647"/>
              </a:lnSpc>
            </a:pPr>
            <a:r>
              <a:rPr lang="en-US" b="true" sz="33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การกลับรายการนำส่งนอก งปม. ที่ฝากคลังแทนกัน                          R4  RY                S4  SY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บัญชีเงินสดในมือ/บัญชีเงินฝากธนาคารเพื่อนำ</a:t>
            </a: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ส่งคลัง/บัญชีเงินฝากธนาคารรายบัญชี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เพื่อนำส่งคลัง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028700" y="2967320"/>
            <a:ext cx="4968082" cy="1874162"/>
            <a:chOff x="0" y="0"/>
            <a:chExt cx="6624110" cy="24988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22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36591" y="4660507"/>
            <a:ext cx="17614818" cy="36107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89"/>
              </a:lnSpc>
            </a:pPr>
            <a:r>
              <a:rPr lang="en-US" sz="3875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sz="3875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875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การรับเงิน  การนำส่งเงิน  การกลับรายการ</a:t>
            </a:r>
            <a:r>
              <a:rPr lang="en-US" b="true" sz="387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</a:p>
          <a:p>
            <a:pPr algn="l">
              <a:lnSpc>
                <a:spcPts val="5647"/>
              </a:lnSpc>
            </a:pPr>
            <a:r>
              <a:rPr lang="en-US" b="true" sz="3322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เงินเบิกเกินส่งคืน</a:t>
            </a:r>
            <a:r>
              <a:rPr lang="en-US" b="true" sz="33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</a:t>
            </a:r>
          </a:p>
          <a:p>
            <a:pPr algn="l">
              <a:lnSpc>
                <a:spcPts val="5610"/>
              </a:lnSpc>
            </a:pPr>
            <a:r>
              <a:rPr lang="en-US" b="true" sz="33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การรับและส่งเงินเบิกเกินส่งคืนหรือส่งคืนเงินฝากคลัง     BD             R6/R7  RX                       </a:t>
            </a:r>
          </a:p>
          <a:p>
            <a:pPr algn="l">
              <a:lnSpc>
                <a:spcPts val="5610"/>
              </a:lnSpc>
            </a:pPr>
            <a:r>
              <a:rPr lang="en-US" b="true" sz="33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การกลับรายการรับเงินเบิกเกินส่งคืน                              BD                                               BD</a:t>
            </a:r>
          </a:p>
          <a:p>
            <a:pPr algn="l">
              <a:lnSpc>
                <a:spcPts val="5610"/>
              </a:lnSpc>
            </a:pPr>
            <a:r>
              <a:rPr lang="en-US" b="true" sz="33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การกลับรายการนำส่งเบิกเกินส่งคืนหรือส่งคืนเงินฝากคลัง                R6/R7 RX           S6/S7 SX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บัญชีเงินสดในมือ/บัญชีเงินฝากธนาคารเพื่อนำ</a:t>
            </a: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ส่งคลัง/บัญชีเงินฝากธนาคารรายบัญชี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เพื่อนำส่งคลัง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028700" y="2967320"/>
            <a:ext cx="4968082" cy="1874162"/>
            <a:chOff x="0" y="0"/>
            <a:chExt cx="6624110" cy="24988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23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579259" y="5306872"/>
            <a:ext cx="6285380" cy="1707650"/>
            <a:chOff x="0" y="0"/>
            <a:chExt cx="1571213" cy="42687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426877"/>
            </a:xfrm>
            <a:custGeom>
              <a:avLst/>
              <a:gdLst/>
              <a:ahLst/>
              <a:cxnLst/>
              <a:rect r="r" b="b" t="t" l="l"/>
              <a:pathLst>
                <a:path h="426877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364058"/>
                  </a:lnTo>
                  <a:cubicBezTo>
                    <a:pt x="1571213" y="380719"/>
                    <a:pt x="1564595" y="396697"/>
                    <a:pt x="1552814" y="408477"/>
                  </a:cubicBezTo>
                  <a:cubicBezTo>
                    <a:pt x="1541033" y="420258"/>
                    <a:pt x="1525055" y="426877"/>
                    <a:pt x="1508395" y="426877"/>
                  </a:cubicBezTo>
                  <a:lnTo>
                    <a:pt x="62818" y="426877"/>
                  </a:lnTo>
                  <a:cubicBezTo>
                    <a:pt x="28125" y="426877"/>
                    <a:pt x="0" y="398752"/>
                    <a:pt x="0" y="364058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464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5306872"/>
            <a:ext cx="6285380" cy="1707650"/>
            <a:chOff x="0" y="0"/>
            <a:chExt cx="1571213" cy="42687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426877"/>
            </a:xfrm>
            <a:custGeom>
              <a:avLst/>
              <a:gdLst/>
              <a:ahLst/>
              <a:cxnLst/>
              <a:rect r="r" b="b" t="t" l="l"/>
              <a:pathLst>
                <a:path h="426877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364058"/>
                  </a:lnTo>
                  <a:cubicBezTo>
                    <a:pt x="1571213" y="380719"/>
                    <a:pt x="1564595" y="396697"/>
                    <a:pt x="1552814" y="408477"/>
                  </a:cubicBezTo>
                  <a:cubicBezTo>
                    <a:pt x="1541033" y="420258"/>
                    <a:pt x="1525055" y="426877"/>
                    <a:pt x="1508395" y="426877"/>
                  </a:cubicBezTo>
                  <a:lnTo>
                    <a:pt x="62818" y="426877"/>
                  </a:lnTo>
                  <a:cubicBezTo>
                    <a:pt x="28125" y="426877"/>
                    <a:pt x="0" y="398752"/>
                    <a:pt x="0" y="364058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464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685794" y="6846497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4491282" y="4629457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6" y="0"/>
                </a:lnTo>
                <a:lnTo>
                  <a:pt x="2541796" y="2757373"/>
                </a:lnTo>
                <a:lnTo>
                  <a:pt x="0" y="27573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579259" y="5474897"/>
            <a:ext cx="6132267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การรับเงินจากคลัง</a:t>
            </a:r>
          </a:p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กรณีจ่ายผ่านหน่วยงาน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147875" y="5817797"/>
            <a:ext cx="4943230" cy="68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การจ่ายเงิน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0" y="1350531"/>
            <a:ext cx="18288000" cy="2800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79"/>
              </a:lnSpc>
            </a:pPr>
            <a:r>
              <a:rPr lang="en-US" sz="6149" b="true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 (เงินงบประมาณ)/</a:t>
            </a:r>
          </a:p>
          <a:p>
            <a:pPr algn="ctr">
              <a:lnSpc>
                <a:spcPts val="7379"/>
              </a:lnSpc>
            </a:pPr>
            <a:r>
              <a:rPr lang="en-US" sz="6149" b="true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 (เงินนอกงบประมาณ)/</a:t>
            </a:r>
          </a:p>
          <a:p>
            <a:pPr algn="ctr">
              <a:lnSpc>
                <a:spcPts val="7379"/>
              </a:lnSpc>
            </a:pPr>
            <a:r>
              <a:rPr lang="en-US" b="true" sz="61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บัญชีเงินฝากธนาคารรับจากคลัง (เงินกู้)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24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0" y="0"/>
            <a:ext cx="12801600" cy="2905084"/>
          </a:xfrm>
          <a:custGeom>
            <a:avLst/>
            <a:gdLst/>
            <a:ahLst/>
            <a:cxnLst/>
            <a:rect r="r" b="b" t="t" l="l"/>
            <a:pathLst>
              <a:path h="2905084" w="12801600">
                <a:moveTo>
                  <a:pt x="0" y="0"/>
                </a:moveTo>
                <a:lnTo>
                  <a:pt x="12801600" y="0"/>
                </a:lnTo>
                <a:lnTo>
                  <a:pt x="12801600" y="2905084"/>
                </a:lnTo>
                <a:lnTo>
                  <a:pt x="0" y="290508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 (เงินงบประมาณ)/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 (เงินนอกงบประมาณ)/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บัญชีเงินฝากธนาคารรับจากคลัง (เงินกู้)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65114" y="4595670"/>
            <a:ext cx="16048382" cy="4854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45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PY                    รายการโอนเงินเข้าบัญชีเงินฝากธนาคาร </a:t>
            </a:r>
          </a:p>
          <a:p>
            <a:pPr algn="just">
              <a:lnSpc>
                <a:spcPts val="645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ของส่วนราชการตามรายการขอเบิกเงิน</a:t>
            </a:r>
          </a:p>
          <a:p>
            <a:pPr algn="just">
              <a:lnSpc>
                <a:spcPts val="645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PM                   การบันทึกรายการจ่ายชำระเงินโดยส่วนราชการ</a:t>
            </a:r>
          </a:p>
          <a:p>
            <a:pPr algn="just">
              <a:lnSpc>
                <a:spcPts val="645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ตามรายการขอเบิกเงิน</a:t>
            </a:r>
          </a:p>
          <a:p>
            <a:pPr algn="just">
              <a:lnSpc>
                <a:spcPts val="645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PZ                    การกลับรายการจ่ายชำระเงิน</a:t>
            </a:r>
          </a:p>
          <a:p>
            <a:pPr algn="just">
              <a:lnSpc>
                <a:spcPts val="6459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25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05084"/>
          </a:xfrm>
          <a:custGeom>
            <a:avLst/>
            <a:gdLst/>
            <a:ahLst/>
            <a:cxnLst/>
            <a:rect r="r" b="b" t="t" l="l"/>
            <a:pathLst>
              <a:path h="2905084" w="12801600">
                <a:moveTo>
                  <a:pt x="0" y="0"/>
                </a:moveTo>
                <a:lnTo>
                  <a:pt x="12801600" y="0"/>
                </a:lnTo>
                <a:lnTo>
                  <a:pt x="12801600" y="2905084"/>
                </a:lnTo>
                <a:lnTo>
                  <a:pt x="0" y="2905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 (เงินงบประมาณ)/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 (เงินนอกงบประมาณ)/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บัญชีเงินฝากธนาคารรับจากคลัง (เงินกู้)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2905084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336591" y="4670213"/>
            <a:ext cx="17614818" cy="30126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59"/>
              </a:lnSpc>
            </a:pPr>
            <a:r>
              <a:rPr lang="en-US" sz="3975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sz="3975" b="true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975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การรับเงิน  การจ่ายเงิน  การกลับรายการ</a:t>
            </a:r>
            <a:r>
              <a:rPr lang="en-US" b="true" sz="397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</a:p>
          <a:p>
            <a:pPr algn="l">
              <a:lnSpc>
                <a:spcPts val="5817"/>
              </a:lnSpc>
            </a:pPr>
            <a:r>
              <a:rPr lang="en-US" b="true" sz="34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การรับเงินและการบันทึกรายการจ่ายชำระเงิน</a:t>
            </a:r>
            <a:r>
              <a:rPr lang="en-US" b="true" sz="34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</a:t>
            </a:r>
            <a:r>
              <a:rPr lang="en-US" b="true" sz="34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PY               PM</a:t>
            </a:r>
          </a:p>
          <a:p>
            <a:pPr algn="l">
              <a:lnSpc>
                <a:spcPts val="5817"/>
              </a:lnSpc>
            </a:pPr>
            <a:r>
              <a:rPr lang="en-US" b="true" sz="342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                                                PY                                          PZ</a:t>
            </a:r>
          </a:p>
          <a:p>
            <a:pPr algn="l">
              <a:lnSpc>
                <a:spcPts val="5845"/>
              </a:lnSpc>
            </a:pPr>
            <a:r>
              <a:rPr lang="en-US" b="true" sz="343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การกลับรายการจ่ายชำระเงิน                                                          PM                      PZ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26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579259" y="3810555"/>
            <a:ext cx="6285380" cy="3203967"/>
            <a:chOff x="0" y="0"/>
            <a:chExt cx="1571213" cy="80092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800925"/>
            </a:xfrm>
            <a:custGeom>
              <a:avLst/>
              <a:gdLst/>
              <a:ahLst/>
              <a:cxnLst/>
              <a:rect r="r" b="b" t="t" l="l"/>
              <a:pathLst>
                <a:path h="800925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738106"/>
                  </a:lnTo>
                  <a:cubicBezTo>
                    <a:pt x="1571213" y="754767"/>
                    <a:pt x="1564595" y="770745"/>
                    <a:pt x="1552814" y="782525"/>
                  </a:cubicBezTo>
                  <a:cubicBezTo>
                    <a:pt x="1541033" y="794306"/>
                    <a:pt x="1525055" y="800925"/>
                    <a:pt x="1508395" y="800925"/>
                  </a:cubicBezTo>
                  <a:lnTo>
                    <a:pt x="62818" y="800925"/>
                  </a:lnTo>
                  <a:cubicBezTo>
                    <a:pt x="46158" y="800925"/>
                    <a:pt x="30180" y="794306"/>
                    <a:pt x="18399" y="782525"/>
                  </a:cubicBezTo>
                  <a:cubicBezTo>
                    <a:pt x="6618" y="770745"/>
                    <a:pt x="0" y="754767"/>
                    <a:pt x="0" y="738106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8390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3810555"/>
            <a:ext cx="6285380" cy="3203967"/>
            <a:chOff x="0" y="0"/>
            <a:chExt cx="1571213" cy="80092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800925"/>
            </a:xfrm>
            <a:custGeom>
              <a:avLst/>
              <a:gdLst/>
              <a:ahLst/>
              <a:cxnLst/>
              <a:rect r="r" b="b" t="t" l="l"/>
              <a:pathLst>
                <a:path h="800925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738106"/>
                  </a:lnTo>
                  <a:cubicBezTo>
                    <a:pt x="1571213" y="754767"/>
                    <a:pt x="1564595" y="770745"/>
                    <a:pt x="1552814" y="782525"/>
                  </a:cubicBezTo>
                  <a:cubicBezTo>
                    <a:pt x="1541033" y="794306"/>
                    <a:pt x="1525055" y="800925"/>
                    <a:pt x="1508395" y="800925"/>
                  </a:cubicBezTo>
                  <a:lnTo>
                    <a:pt x="62818" y="800925"/>
                  </a:lnTo>
                  <a:cubicBezTo>
                    <a:pt x="46158" y="800925"/>
                    <a:pt x="30180" y="794306"/>
                    <a:pt x="18399" y="782525"/>
                  </a:cubicBezTo>
                  <a:cubicBezTo>
                    <a:pt x="6618" y="770745"/>
                    <a:pt x="0" y="754767"/>
                    <a:pt x="0" y="738106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8390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028700" y="6371899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4387763" y="1673369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7" y="0"/>
                </a:lnTo>
                <a:lnTo>
                  <a:pt x="2541797" y="2757372"/>
                </a:lnTo>
                <a:lnTo>
                  <a:pt x="0" y="27573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579259" y="4271322"/>
            <a:ext cx="6132267" cy="2743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การนำเงินฝากคลัง</a:t>
            </a:r>
          </a:p>
          <a:p>
            <a:pPr algn="ctr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และบันทึกรายการนำส่งเงินเรียบร้อยแล้ว</a:t>
            </a:r>
          </a:p>
          <a:p>
            <a:pPr algn="ctr">
              <a:lnSpc>
                <a:spcPts val="5400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0147875" y="4726738"/>
            <a:ext cx="4943230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การขอเบิกเงินนอกงบประมาณฝากคลัง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0" y="1350531"/>
            <a:ext cx="18288000" cy="933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79"/>
              </a:lnSpc>
            </a:pPr>
            <a:r>
              <a:rPr lang="en-US" b="true" sz="61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บัญชีเงินฝากคลัง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27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1173" y="-598169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4" y="0"/>
                </a:lnTo>
                <a:lnTo>
                  <a:pt x="15365654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0" y="0"/>
            <a:ext cx="13870633" cy="2905084"/>
          </a:xfrm>
          <a:custGeom>
            <a:avLst/>
            <a:gdLst/>
            <a:ahLst/>
            <a:cxnLst/>
            <a:rect r="r" b="b" t="t" l="l"/>
            <a:pathLst>
              <a:path h="2905084" w="13870633">
                <a:moveTo>
                  <a:pt x="0" y="0"/>
                </a:moveTo>
                <a:lnTo>
                  <a:pt x="13870633" y="0"/>
                </a:lnTo>
                <a:lnTo>
                  <a:pt x="13870633" y="2905084"/>
                </a:lnTo>
                <a:lnTo>
                  <a:pt x="0" y="290508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บัญชีเงินฝากคลัง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499382" y="4327525"/>
            <a:ext cx="15448122" cy="5959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RX              การปรับเพิ่มเงินฝากกระทรวงการคลัง (นำส่งเงินเอง)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RY</a:t>
            </a: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การปรับเพิ่มเงินฝากกระทรวงการคลัง (นำส่งแทนกัน)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RI               การโอนขายบิลที่เกิดจากการรับรายได้ภายในกรม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RK             การโอนขายบิลที่เกิดจากการรับเงินนอกงบประมาณ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ประเภทหนี้สินภายในกรม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RJ              การโอนขายบิลที่เกิดจากการรับเงินนอกงบประมาณ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รายได้ระหว่างกรม</a:t>
            </a:r>
          </a:p>
          <a:p>
            <a:pPr algn="l">
              <a:lnSpc>
                <a:spcPts val="5950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28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0" y="0"/>
            <a:ext cx="13870633" cy="2905084"/>
          </a:xfrm>
          <a:custGeom>
            <a:avLst/>
            <a:gdLst/>
            <a:ahLst/>
            <a:cxnLst/>
            <a:rect r="r" b="b" t="t" l="l"/>
            <a:pathLst>
              <a:path h="2905084" w="13870633">
                <a:moveTo>
                  <a:pt x="0" y="0"/>
                </a:moveTo>
                <a:lnTo>
                  <a:pt x="13870633" y="0"/>
                </a:lnTo>
                <a:lnTo>
                  <a:pt x="13870633" y="2905084"/>
                </a:lnTo>
                <a:lnTo>
                  <a:pt x="0" y="290508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บัญชีเงินฝากคลัง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555165" y="4737100"/>
            <a:ext cx="15448122" cy="5549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RL                     การโอนขายบิลที่เกิดจากการรับเงินนอกประเภทหนี้สิน</a:t>
            </a:r>
          </a:p>
          <a:p>
            <a:pPr algn="l">
              <a:lnSpc>
                <a:spcPts val="490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ระหว่างกรม</a:t>
            </a:r>
          </a:p>
          <a:p>
            <a:pPr algn="l">
              <a:lnSpc>
                <a:spcPts val="490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RM                    การโอนขายบิลจากทุนหมุนเวียนให้ส่วนราชการ</a:t>
            </a:r>
          </a:p>
          <a:p>
            <a:pPr algn="l">
              <a:lnSpc>
                <a:spcPts val="490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RN                    การโอนขายบิลจากส่วนราชการให้ทุนหมุนเวียน</a:t>
            </a:r>
          </a:p>
          <a:p>
            <a:pPr algn="l">
              <a:lnSpc>
                <a:spcPts val="490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(ไม่ทราบประเภทเงินที่โอน)</a:t>
            </a:r>
          </a:p>
          <a:p>
            <a:pPr algn="l">
              <a:lnSpc>
                <a:spcPts val="490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RO                    การโอนขายบิลจากส่วนราชการให้ทุนหมุนเวียน </a:t>
            </a:r>
          </a:p>
          <a:p>
            <a:pPr algn="l">
              <a:lnSpc>
                <a:spcPts val="490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(ทราบประเภทเงินที่โอน)</a:t>
            </a:r>
          </a:p>
          <a:p>
            <a:pPr algn="l">
              <a:lnSpc>
                <a:spcPts val="490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J0                     การปรับลดเงินฝากกระทรวงการคลัง</a:t>
            </a:r>
          </a:p>
          <a:p>
            <a:pPr algn="l">
              <a:lnSpc>
                <a:spcPts val="4900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29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0" y="0"/>
            <a:ext cx="13870633" cy="2905084"/>
          </a:xfrm>
          <a:custGeom>
            <a:avLst/>
            <a:gdLst/>
            <a:ahLst/>
            <a:cxnLst/>
            <a:rect r="r" b="b" t="t" l="l"/>
            <a:pathLst>
              <a:path h="2905084" w="13870633">
                <a:moveTo>
                  <a:pt x="0" y="0"/>
                </a:moveTo>
                <a:lnTo>
                  <a:pt x="13870633" y="0"/>
                </a:lnTo>
                <a:lnTo>
                  <a:pt x="13870633" y="2905084"/>
                </a:lnTo>
                <a:lnTo>
                  <a:pt x="0" y="290508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บัญชีเงินฝากคลัง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461645" y="4981575"/>
            <a:ext cx="15448122" cy="3702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N1                         การผลักส่งเงินงบประมาณเป็นเงินฝากกระทรวงการคลัง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N3                        การผลักส่งเงินฝากกระทรวงการคลังเป็นรายได้แผ่นดิน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N6                        การผลักส่งเงินรายได้แผ่นดินเป็นเงินฝากกระทรวง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การคลัง (ต้องได้รับอนุญาต)</a:t>
            </a:r>
          </a:p>
          <a:p>
            <a:pPr algn="l">
              <a:lnSpc>
                <a:spcPts val="5950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30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3870633" cy="2905084"/>
          </a:xfrm>
          <a:custGeom>
            <a:avLst/>
            <a:gdLst/>
            <a:ahLst/>
            <a:cxnLst/>
            <a:rect r="r" b="b" t="t" l="l"/>
            <a:pathLst>
              <a:path h="2905084" w="13870633">
                <a:moveTo>
                  <a:pt x="0" y="0"/>
                </a:moveTo>
                <a:lnTo>
                  <a:pt x="13870633" y="0"/>
                </a:lnTo>
                <a:lnTo>
                  <a:pt x="13870633" y="2905084"/>
                </a:lnTo>
                <a:lnTo>
                  <a:pt x="0" y="29050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บัญชีเงินฝากคลัง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82404" y="3051916"/>
            <a:ext cx="16770792" cy="5080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99"/>
              </a:lnSpc>
            </a:pPr>
            <a:r>
              <a:rPr lang="en-US" sz="39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สำหรับบัญชีเงินฝากคลังไม่สามารถจับคู่เอกสาร</a:t>
            </a:r>
          </a:p>
          <a:p>
            <a:pPr algn="ctr">
              <a:lnSpc>
                <a:spcPts val="6799"/>
              </a:lnSpc>
            </a:pPr>
            <a:r>
              <a:rPr lang="en-US" sz="39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เพื่อสอบทานด้วยประเภทเอกสารได้ เนื่องจากรายการเคลื่อนไหวของ</a:t>
            </a:r>
          </a:p>
          <a:p>
            <a:pPr algn="ctr">
              <a:lnSpc>
                <a:spcPts val="6799"/>
              </a:lnSpc>
            </a:pPr>
            <a:r>
              <a:rPr lang="en-US" sz="39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บัญชีเกิดจากการบันทึกรายการตามรายการทางการเงินที่เกิดขึ้นในแต่ละครั้ง</a:t>
            </a:r>
          </a:p>
          <a:p>
            <a:pPr algn="ctr">
              <a:lnSpc>
                <a:spcPts val="6799"/>
              </a:lnSpc>
            </a:pPr>
            <a:r>
              <a:rPr lang="en-US" sz="39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ซึ่งไม่มีความสัมพันธ์กันแต่อย่างใด เช่น การนำเงินฝากคลังเพื่อเก็บรักษา</a:t>
            </a:r>
          </a:p>
          <a:p>
            <a:pPr algn="ctr">
              <a:lnSpc>
                <a:spcPts val="6799"/>
              </a:lnSpc>
            </a:pPr>
            <a:r>
              <a:rPr lang="en-US" sz="39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ตามที่กฎหมายกำหนดโดยไม่มีวัตถุประสงค์ที่จะเบิกจ่าย</a:t>
            </a:r>
          </a:p>
          <a:p>
            <a:pPr algn="ctr">
              <a:lnSpc>
                <a:spcPts val="6799"/>
              </a:lnSpc>
            </a:pPr>
            <a:r>
              <a:rPr lang="en-US" b="true" sz="39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ในคราวเดียวกันทั้งจำนวน เป็นต้น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31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34927" y="-211202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732373" y="3464425"/>
            <a:ext cx="6285380" cy="1707650"/>
            <a:chOff x="0" y="0"/>
            <a:chExt cx="1571213" cy="42687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426877"/>
            </a:xfrm>
            <a:custGeom>
              <a:avLst/>
              <a:gdLst/>
              <a:ahLst/>
              <a:cxnLst/>
              <a:rect r="r" b="b" t="t" l="l"/>
              <a:pathLst>
                <a:path h="426877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364058"/>
                  </a:lnTo>
                  <a:cubicBezTo>
                    <a:pt x="1571213" y="380719"/>
                    <a:pt x="1564595" y="396697"/>
                    <a:pt x="1552814" y="408477"/>
                  </a:cubicBezTo>
                  <a:cubicBezTo>
                    <a:pt x="1541033" y="420258"/>
                    <a:pt x="1525055" y="426877"/>
                    <a:pt x="1508395" y="426877"/>
                  </a:cubicBezTo>
                  <a:lnTo>
                    <a:pt x="62818" y="426877"/>
                  </a:lnTo>
                  <a:cubicBezTo>
                    <a:pt x="28125" y="426877"/>
                    <a:pt x="0" y="398752"/>
                    <a:pt x="0" y="364058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464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3479635"/>
            <a:ext cx="6285380" cy="1707650"/>
            <a:chOff x="0" y="0"/>
            <a:chExt cx="1571213" cy="42687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426877"/>
            </a:xfrm>
            <a:custGeom>
              <a:avLst/>
              <a:gdLst/>
              <a:ahLst/>
              <a:cxnLst/>
              <a:rect r="r" b="b" t="t" l="l"/>
              <a:pathLst>
                <a:path h="426877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364058"/>
                  </a:lnTo>
                  <a:cubicBezTo>
                    <a:pt x="1571213" y="380719"/>
                    <a:pt x="1564595" y="396697"/>
                    <a:pt x="1552814" y="408477"/>
                  </a:cubicBezTo>
                  <a:cubicBezTo>
                    <a:pt x="1541033" y="420258"/>
                    <a:pt x="1525055" y="426877"/>
                    <a:pt x="1508395" y="426877"/>
                  </a:cubicBezTo>
                  <a:lnTo>
                    <a:pt x="62818" y="426877"/>
                  </a:lnTo>
                  <a:cubicBezTo>
                    <a:pt x="28125" y="426877"/>
                    <a:pt x="0" y="398752"/>
                    <a:pt x="0" y="364058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4649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028700" y="4849769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6"/>
                </a:lnTo>
                <a:lnTo>
                  <a:pt x="0" y="26218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4035200" y="4782011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7" y="0"/>
                </a:lnTo>
                <a:lnTo>
                  <a:pt x="2541797" y="2757372"/>
                </a:lnTo>
                <a:lnTo>
                  <a:pt x="0" y="27573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732373" y="3397378"/>
            <a:ext cx="6132267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</a:t>
            </a:r>
          </a:p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เงินยืมราชการ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793145" y="3517778"/>
            <a:ext cx="4943230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การส่งใช้ใบสำคัญ</a:t>
            </a:r>
          </a:p>
          <a:p>
            <a:pPr algn="ctr">
              <a:lnSpc>
                <a:spcPts val="5400"/>
              </a:lnSpc>
            </a:pPr>
            <a:r>
              <a:rPr lang="en-US" b="true" sz="45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หรือเงินเหลือจ่าย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0" y="1350531"/>
            <a:ext cx="18288000" cy="933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79"/>
              </a:lnSpc>
            </a:pPr>
            <a:r>
              <a:rPr lang="en-US" b="true" sz="61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บัญชีลูกหนี้เงินยืม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32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28700" y="3216808"/>
            <a:ext cx="4968082" cy="1445537"/>
            <a:chOff x="0" y="0"/>
            <a:chExt cx="6624110" cy="192738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7" id="7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8274775" y="3169183"/>
            <a:ext cx="4968082" cy="1445537"/>
            <a:chOff x="0" y="0"/>
            <a:chExt cx="6624110" cy="192738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บัญชีลูกหนี้เงินยืม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679096" y="4757595"/>
            <a:ext cx="16048382" cy="3531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เงินงบประมาณ + เงินนอกงบประมาณ</a:t>
            </a:r>
          </a:p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K1                               การขอเบิกเงินยืมราชการ</a:t>
            </a:r>
          </a:p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G1                               การล้างลูกหนี้เงินยืมและชดใช้ใบสำคัญ</a:t>
            </a:r>
          </a:p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BE                              การล้างบัญชีเบิกเกินส่งคืนรอนำส่งในปี งปม. </a:t>
            </a:r>
          </a:p>
          <a:p>
            <a:pPr algn="just">
              <a:lnSpc>
                <a:spcPts val="5699"/>
              </a:lnSpc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เพื่อลดค่าใช้จ่ายหรือลูกหนี้เงินยืมตามรายการขอเบิก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33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7" id="7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บัญชีลูกหนี้เงินยืม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965114" y="4671870"/>
            <a:ext cx="16048382" cy="4246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เงินนอกงบประมาณฝากธนาคารพาณิชย์</a:t>
            </a:r>
          </a:p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PP                         การจ่ายเงินนอกงบประมาณฝากธนาคารพาณิชย์</a:t>
            </a:r>
          </a:p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JV                          การบันทึกรายการทางบัญชีที่ไม่เกี่ยวกับเงินสด</a:t>
            </a:r>
          </a:p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และเทียบเท่าเงินสด</a:t>
            </a:r>
          </a:p>
          <a:p>
            <a:pPr algn="just">
              <a:lnSpc>
                <a:spcPts val="5699"/>
              </a:lnSpc>
            </a:pPr>
            <a:r>
              <a:rPr lang="en-US" sz="37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RE                          การรับเงินนอกงบประมาณฝากธนาคารพาณิชย์ </a:t>
            </a:r>
          </a:p>
          <a:p>
            <a:pPr algn="just">
              <a:lnSpc>
                <a:spcPts val="5699"/>
              </a:lnSpc>
            </a:pPr>
            <a:r>
              <a:rPr lang="en-US" b="true" sz="37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34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76673" y="-598169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บัญชีลูกหนี้เงินยืม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2967320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630171" y="4528801"/>
            <a:ext cx="17027659" cy="4788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45"/>
              </a:lnSpc>
              <a:spcBef>
                <a:spcPct val="0"/>
              </a:spcBef>
            </a:pPr>
            <a:r>
              <a:rPr lang="en-US" b="true" sz="3746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746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746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การขอเบิกเงิน  การชดใช้เงินยืม   การกลับรายการ</a:t>
            </a:r>
          </a:p>
          <a:p>
            <a:pPr algn="l">
              <a:lnSpc>
                <a:spcPts val="5245"/>
              </a:lnSpc>
              <a:spcBef>
                <a:spcPct val="0"/>
              </a:spcBef>
            </a:pPr>
            <a:r>
              <a:rPr lang="en-US" b="true" sz="3746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                                </a:t>
            </a:r>
            <a:r>
              <a:rPr lang="en-US" b="true" sz="3746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ใบสำคัญ   เงินคืน</a:t>
            </a:r>
          </a:p>
          <a:p>
            <a:pPr algn="l">
              <a:lnSpc>
                <a:spcPts val="5245"/>
              </a:lnSpc>
              <a:spcBef>
                <a:spcPct val="0"/>
              </a:spcBef>
            </a:pPr>
            <a:r>
              <a:rPr lang="en-US" b="true" sz="3746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เงินงบประมาณ + เงินนอกงบประมาณ</a:t>
            </a:r>
          </a:p>
          <a:p>
            <a:pPr algn="l">
              <a:lnSpc>
                <a:spcPts val="4496"/>
              </a:lnSpc>
              <a:spcBef>
                <a:spcPct val="0"/>
              </a:spcBef>
            </a:pPr>
            <a:r>
              <a:rPr lang="en-US" b="true" sz="321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การขอเบิกเงินยืมราชการ                                   K1</a:t>
            </a:r>
          </a:p>
          <a:p>
            <a:pPr algn="l">
              <a:lnSpc>
                <a:spcPts val="4496"/>
              </a:lnSpc>
              <a:spcBef>
                <a:spcPct val="0"/>
              </a:spcBef>
            </a:pPr>
            <a:r>
              <a:rPr lang="en-US" b="true" sz="321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การชดใช้เงินยืมราชการ                                                        G1            BE                                            </a:t>
            </a:r>
          </a:p>
          <a:p>
            <a:pPr algn="l">
              <a:lnSpc>
                <a:spcPts val="4518"/>
              </a:lnSpc>
              <a:spcBef>
                <a:spcPct val="0"/>
              </a:spcBef>
            </a:pPr>
            <a:r>
              <a:rPr lang="en-US" b="true" sz="322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การกลับรายขอเบิกเงินยืมราชการ                      K1                                                          KZ</a:t>
            </a:r>
          </a:p>
          <a:p>
            <a:pPr algn="l">
              <a:lnSpc>
                <a:spcPts val="4518"/>
              </a:lnSpc>
              <a:spcBef>
                <a:spcPct val="0"/>
              </a:spcBef>
            </a:pPr>
            <a:r>
              <a:rPr lang="en-US" b="true" sz="322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การกลับรายการชดใช้ใบสำคัญ                                               G1                                      GZ</a:t>
            </a:r>
          </a:p>
          <a:p>
            <a:pPr algn="l">
              <a:lnSpc>
                <a:spcPts val="4518"/>
              </a:lnSpc>
              <a:spcBef>
                <a:spcPct val="0"/>
              </a:spcBef>
            </a:pPr>
            <a:r>
              <a:rPr lang="en-US" b="true" sz="322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การกลับรายการส่งคืนเงินเหลือจ่าย                                                       BE                      BE                                               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35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บัญชีลูกหนี้เงินยืม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2967320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419241" y="4526063"/>
            <a:ext cx="17449517" cy="4732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56"/>
              </a:lnSpc>
              <a:spcBef>
                <a:spcPct val="0"/>
              </a:spcBef>
            </a:pPr>
            <a:r>
              <a:rPr lang="en-US" b="true" sz="368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68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68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การขอเบิกเงิน    การชดใช้เงินยืม    การกลับรายการ</a:t>
            </a:r>
          </a:p>
          <a:p>
            <a:pPr algn="l">
              <a:lnSpc>
                <a:spcPts val="5156"/>
              </a:lnSpc>
              <a:spcBef>
                <a:spcPct val="0"/>
              </a:spcBef>
            </a:pPr>
            <a:r>
              <a:rPr lang="en-US" b="true" sz="368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                              ใบสำคัญ  เงินคืน</a:t>
            </a:r>
          </a:p>
          <a:p>
            <a:pPr algn="l">
              <a:lnSpc>
                <a:spcPts val="5156"/>
              </a:lnSpc>
              <a:spcBef>
                <a:spcPct val="0"/>
              </a:spcBef>
            </a:pPr>
            <a:r>
              <a:rPr lang="en-US" b="true" sz="3682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เงินนอกงบประมาณฝากธนาคารพาณิชย์</a:t>
            </a:r>
          </a:p>
          <a:p>
            <a:pPr algn="l">
              <a:lnSpc>
                <a:spcPts val="4459"/>
              </a:lnSpc>
              <a:spcBef>
                <a:spcPct val="0"/>
              </a:spcBef>
            </a:pPr>
            <a:r>
              <a:rPr lang="en-US" b="true" sz="31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การขอเบิกเงินยืมราชการ                                PP</a:t>
            </a:r>
          </a:p>
          <a:p>
            <a:pPr algn="l">
              <a:lnSpc>
                <a:spcPts val="4459"/>
              </a:lnSpc>
              <a:spcBef>
                <a:spcPct val="0"/>
              </a:spcBef>
            </a:pPr>
            <a:r>
              <a:rPr lang="en-US" b="true" sz="31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การชดใช้เงินยืมราชการ                                                       JV            RE                                            </a:t>
            </a:r>
          </a:p>
          <a:p>
            <a:pPr algn="l">
              <a:lnSpc>
                <a:spcPts val="4479"/>
              </a:lnSpc>
              <a:spcBef>
                <a:spcPct val="0"/>
              </a:spcBef>
            </a:pPr>
            <a:r>
              <a:rPr lang="en-US" b="true" sz="31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การกลับรายขอเบิกเงินยืมราชการ                    PP                                                           PZ</a:t>
            </a:r>
          </a:p>
          <a:p>
            <a:pPr algn="l">
              <a:lnSpc>
                <a:spcPts val="4479"/>
              </a:lnSpc>
              <a:spcBef>
                <a:spcPct val="0"/>
              </a:spcBef>
            </a:pPr>
            <a:r>
              <a:rPr lang="en-US" b="true" sz="31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การกลับรายการชดใช้ใบสำคัญ                                              JV                                      JZ</a:t>
            </a:r>
          </a:p>
          <a:p>
            <a:pPr algn="l">
              <a:lnSpc>
                <a:spcPts val="4479"/>
              </a:lnSpc>
              <a:spcBef>
                <a:spcPct val="0"/>
              </a:spcBef>
            </a:pPr>
            <a:r>
              <a:rPr lang="en-US" b="true" sz="31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การกลับรายการส่งคืนเงินเหลือจ่าย                                                      RE                      RZ                                               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36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50194" y="-598169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638200" y="3179743"/>
            <a:ext cx="7621850" cy="3093414"/>
            <a:chOff x="0" y="0"/>
            <a:chExt cx="1905303" cy="77328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905303" cy="773289"/>
            </a:xfrm>
            <a:custGeom>
              <a:avLst/>
              <a:gdLst/>
              <a:ahLst/>
              <a:cxnLst/>
              <a:rect r="r" b="b" t="t" l="l"/>
              <a:pathLst>
                <a:path h="773289" w="1905303">
                  <a:moveTo>
                    <a:pt x="51803" y="0"/>
                  </a:moveTo>
                  <a:lnTo>
                    <a:pt x="1853499" y="0"/>
                  </a:lnTo>
                  <a:cubicBezTo>
                    <a:pt x="1867238" y="0"/>
                    <a:pt x="1880415" y="5458"/>
                    <a:pt x="1890130" y="15173"/>
                  </a:cubicBezTo>
                  <a:cubicBezTo>
                    <a:pt x="1899845" y="24888"/>
                    <a:pt x="1905303" y="38064"/>
                    <a:pt x="1905303" y="51803"/>
                  </a:cubicBezTo>
                  <a:lnTo>
                    <a:pt x="1905303" y="721485"/>
                  </a:lnTo>
                  <a:cubicBezTo>
                    <a:pt x="1905303" y="735224"/>
                    <a:pt x="1899845" y="748401"/>
                    <a:pt x="1890130" y="758116"/>
                  </a:cubicBezTo>
                  <a:cubicBezTo>
                    <a:pt x="1880415" y="767831"/>
                    <a:pt x="1867238" y="773289"/>
                    <a:pt x="1853499" y="773289"/>
                  </a:cubicBezTo>
                  <a:lnTo>
                    <a:pt x="51803" y="773289"/>
                  </a:lnTo>
                  <a:cubicBezTo>
                    <a:pt x="38064" y="773289"/>
                    <a:pt x="24888" y="767831"/>
                    <a:pt x="15173" y="758116"/>
                  </a:cubicBezTo>
                  <a:cubicBezTo>
                    <a:pt x="5458" y="748401"/>
                    <a:pt x="0" y="735224"/>
                    <a:pt x="0" y="721485"/>
                  </a:cubicBezTo>
                  <a:lnTo>
                    <a:pt x="0" y="51803"/>
                  </a:lnTo>
                  <a:cubicBezTo>
                    <a:pt x="0" y="38064"/>
                    <a:pt x="5458" y="24888"/>
                    <a:pt x="15173" y="15173"/>
                  </a:cubicBezTo>
                  <a:cubicBezTo>
                    <a:pt x="24888" y="5458"/>
                    <a:pt x="38064" y="0"/>
                    <a:pt x="51803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905303" cy="8113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3122593"/>
            <a:ext cx="6524890" cy="3484527"/>
            <a:chOff x="0" y="0"/>
            <a:chExt cx="1631086" cy="87105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631086" cy="871058"/>
            </a:xfrm>
            <a:custGeom>
              <a:avLst/>
              <a:gdLst/>
              <a:ahLst/>
              <a:cxnLst/>
              <a:rect r="r" b="b" t="t" l="l"/>
              <a:pathLst>
                <a:path h="871058" w="1631086">
                  <a:moveTo>
                    <a:pt x="60513" y="0"/>
                  </a:moveTo>
                  <a:lnTo>
                    <a:pt x="1570573" y="0"/>
                  </a:lnTo>
                  <a:cubicBezTo>
                    <a:pt x="1603993" y="0"/>
                    <a:pt x="1631086" y="27092"/>
                    <a:pt x="1631086" y="60513"/>
                  </a:cubicBezTo>
                  <a:lnTo>
                    <a:pt x="1631086" y="810546"/>
                  </a:lnTo>
                  <a:cubicBezTo>
                    <a:pt x="1631086" y="843966"/>
                    <a:pt x="1603993" y="871058"/>
                    <a:pt x="1570573" y="871058"/>
                  </a:cubicBezTo>
                  <a:lnTo>
                    <a:pt x="60513" y="871058"/>
                  </a:lnTo>
                  <a:cubicBezTo>
                    <a:pt x="27092" y="871058"/>
                    <a:pt x="0" y="843966"/>
                    <a:pt x="0" y="810546"/>
                  </a:cubicBezTo>
                  <a:lnTo>
                    <a:pt x="0" y="60513"/>
                  </a:lnTo>
                  <a:cubicBezTo>
                    <a:pt x="0" y="27092"/>
                    <a:pt x="27092" y="0"/>
                    <a:pt x="60513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631086" cy="9091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028700" y="6818183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3130154" y="5653894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6" y="0"/>
                </a:lnTo>
                <a:lnTo>
                  <a:pt x="2541796" y="2757373"/>
                </a:lnTo>
                <a:lnTo>
                  <a:pt x="0" y="27573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754251" y="3446443"/>
            <a:ext cx="7389749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การจัดซื้อจัดจ้าง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การรับโอนจากหน่วยงานของรัฐ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การรับบริจาค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147875" y="3179743"/>
            <a:ext cx="5853815" cy="2743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การโอนให้หน่วยงานอื่น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การบริจาค</a:t>
            </a: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การจำหน่ายตามระเบียบ  พัสดุฯ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0" y="1350531"/>
            <a:ext cx="18288000" cy="933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79"/>
              </a:lnSpc>
            </a:pPr>
            <a:r>
              <a:rPr lang="en-US" b="true" sz="61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บัญชีสินทรัพย์ถาวร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37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292658" y="4614720"/>
            <a:ext cx="15561298" cy="5207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WE                              การตรวจการรับงาน/พัสดุ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AA                               การผ่านรายการสินทรัพย์ /หักล้างบัญชีพักสินทรัพย์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</a:t>
            </a: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เข้าสินทรัพย์รายตัว /การจำหน่ายสินทรัพย์ถาวร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JV                               การบันทึกรายการทางบัญชีที่ไม่เกี่ยวข้องกับเงินสด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และเทียบเท่าเงินสด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AF                               การประมวลผลค่าเสื่อมราคาของสินทรัพย์ถาวร/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กลับรายการประมวลผลค่าเสื่อมราคาของสินทรัพย์ถาวร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0" y="-25149"/>
            <a:ext cx="12801600" cy="2783478"/>
          </a:xfrm>
          <a:custGeom>
            <a:avLst/>
            <a:gdLst/>
            <a:ahLst/>
            <a:cxnLst/>
            <a:rect r="r" b="b" t="t" l="l"/>
            <a:pathLst>
              <a:path h="2783478" w="12801600">
                <a:moveTo>
                  <a:pt x="0" y="0"/>
                </a:moveTo>
                <a:lnTo>
                  <a:pt x="12801600" y="0"/>
                </a:lnTo>
                <a:lnTo>
                  <a:pt x="12801600" y="2783479"/>
                </a:lnTo>
                <a:lnTo>
                  <a:pt x="0" y="2783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บัญชีสินทรัพย์ถาวร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38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29608" y="-218321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4"/>
                </a:lnTo>
                <a:lnTo>
                  <a:pt x="0" y="153656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-25149"/>
            <a:ext cx="12801600" cy="2783478"/>
          </a:xfrm>
          <a:custGeom>
            <a:avLst/>
            <a:gdLst/>
            <a:ahLst/>
            <a:cxnLst/>
            <a:rect r="r" b="b" t="t" l="l"/>
            <a:pathLst>
              <a:path h="2783478" w="12801600">
                <a:moveTo>
                  <a:pt x="0" y="0"/>
                </a:moveTo>
                <a:lnTo>
                  <a:pt x="12801600" y="0"/>
                </a:lnTo>
                <a:lnTo>
                  <a:pt x="12801600" y="2783479"/>
                </a:lnTo>
                <a:lnTo>
                  <a:pt x="0" y="2783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822662" y="2379864"/>
            <a:ext cx="4968082" cy="1874162"/>
            <a:chOff x="0" y="0"/>
            <a:chExt cx="6624110" cy="249888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7" id="7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บัญชีสินทรัพย์ถาวร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177826"/>
            <a:ext cx="16275977" cy="5677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13"/>
              </a:lnSpc>
              <a:spcBef>
                <a:spcPct val="0"/>
              </a:spcBef>
            </a:pPr>
            <a:r>
              <a:rPr lang="en-US" b="true" sz="3581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581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581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การตรวจรับ     การล้างบัญชี        การกลับรายการ</a:t>
            </a:r>
          </a:p>
          <a:p>
            <a:pPr algn="l">
              <a:lnSpc>
                <a:spcPts val="5013"/>
              </a:lnSpc>
              <a:spcBef>
                <a:spcPct val="0"/>
              </a:spcBef>
            </a:pPr>
            <a:r>
              <a:rPr lang="en-US" b="true" sz="3581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                            สินทรัพย์   ค่าใช้จ่าย</a:t>
            </a:r>
          </a:p>
          <a:p>
            <a:pPr algn="l">
              <a:lnSpc>
                <a:spcPts val="5013"/>
              </a:lnSpc>
              <a:spcBef>
                <a:spcPct val="0"/>
              </a:spcBef>
            </a:pPr>
          </a:p>
          <a:p>
            <a:pPr algn="l">
              <a:lnSpc>
                <a:spcPts val="4297"/>
              </a:lnSpc>
              <a:spcBef>
                <a:spcPct val="0"/>
              </a:spcBef>
            </a:pPr>
            <a:r>
              <a:rPr lang="en-US" b="true" sz="306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การตรวจรับและล้างบัญชีพักสินทรัพย์/           WE               AA              JV        </a:t>
            </a:r>
          </a:p>
          <a:p>
            <a:pPr algn="l">
              <a:lnSpc>
                <a:spcPts val="4297"/>
              </a:lnSpc>
              <a:spcBef>
                <a:spcPct val="0"/>
              </a:spcBef>
            </a:pPr>
            <a:r>
              <a:rPr lang="en-US" b="true" sz="306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พักงานระหว่างก่อสร้าง                                                                                                  </a:t>
            </a:r>
          </a:p>
          <a:p>
            <a:pPr algn="l">
              <a:lnSpc>
                <a:spcPts val="4318"/>
              </a:lnSpc>
              <a:spcBef>
                <a:spcPct val="0"/>
              </a:spcBef>
            </a:pPr>
            <a:r>
              <a:rPr lang="en-US" b="true" sz="308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การกลับรายตรวจรับ                                      WE                                                        WE</a:t>
            </a:r>
          </a:p>
          <a:p>
            <a:pPr algn="l">
              <a:lnSpc>
                <a:spcPts val="4318"/>
              </a:lnSpc>
              <a:spcBef>
                <a:spcPct val="0"/>
              </a:spcBef>
            </a:pPr>
            <a:r>
              <a:rPr lang="en-US" b="true" sz="308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การกลับรายการล้างบัญชีพักสินทรัพย์/                                AA                                    AZ</a:t>
            </a:r>
          </a:p>
          <a:p>
            <a:pPr algn="l">
              <a:lnSpc>
                <a:spcPts val="4318"/>
              </a:lnSpc>
              <a:spcBef>
                <a:spcPct val="0"/>
              </a:spcBef>
            </a:pPr>
            <a:r>
              <a:rPr lang="en-US" b="true" sz="308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พักงานระหว่างก่อสร้างเป็นสินทรัพย์</a:t>
            </a:r>
          </a:p>
          <a:p>
            <a:pPr algn="just">
              <a:lnSpc>
                <a:spcPts val="4318"/>
              </a:lnSpc>
              <a:spcBef>
                <a:spcPct val="0"/>
              </a:spcBef>
            </a:pPr>
            <a:r>
              <a:rPr lang="en-US" b="true" sz="308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การกลับรายการล้างบัญชีพักสินทรัพย์/                                                  JV                   JZ</a:t>
            </a:r>
          </a:p>
          <a:p>
            <a:pPr algn="l">
              <a:lnSpc>
                <a:spcPts val="4318"/>
              </a:lnSpc>
              <a:spcBef>
                <a:spcPct val="0"/>
              </a:spcBef>
            </a:pPr>
            <a:r>
              <a:rPr lang="en-US" b="true" sz="308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</a:t>
            </a:r>
            <a:r>
              <a:rPr lang="en-US" b="true" sz="308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พักงานระหว่างก่อสร้างเป็นค่าใช้จ่าย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39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872249" y="2834530"/>
            <a:ext cx="14543503" cy="6648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29"/>
              </a:lnSpc>
            </a:pPr>
            <a:r>
              <a:rPr lang="en-US" b="true" sz="38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บัญชีที่เกี่ยวกับค่าเสื่อมราคาของสินทรัพย์</a:t>
            </a:r>
          </a:p>
          <a:p>
            <a:pPr algn="ctr">
              <a:lnSpc>
                <a:spcPts val="6629"/>
              </a:lnSpc>
            </a:pPr>
            <a:r>
              <a:rPr lang="en-US" b="true" sz="38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ได้แก่ บัญชีค่าเสื่อมราคา บัญชีค่าเสื่อมราคาสะสม</a:t>
            </a:r>
          </a:p>
          <a:p>
            <a:pPr algn="ctr">
              <a:lnSpc>
                <a:spcPts val="6629"/>
              </a:lnSpc>
            </a:pPr>
            <a:r>
              <a:rPr lang="en-US" b="true" sz="38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บัญชีค่าตัดจำหน่าย และบัญชีค่าตัดจำหน่ายสะสม</a:t>
            </a:r>
          </a:p>
          <a:p>
            <a:pPr algn="ctr">
              <a:lnSpc>
                <a:spcPts val="6629"/>
              </a:lnSpc>
            </a:pPr>
            <a:r>
              <a:rPr lang="en-US" b="true" sz="3899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เป็นบัญชีที่บันทึกค่าใช้จ่ายที่ปันส่วนจากการใช้ประโยชน์</a:t>
            </a:r>
          </a:p>
          <a:p>
            <a:pPr algn="ctr">
              <a:lnSpc>
                <a:spcPts val="6629"/>
              </a:lnSpc>
            </a:pPr>
            <a:r>
              <a:rPr lang="en-US" b="true" sz="3899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สินทรัพย์ตลอดอายุการใช้งานที่หน่วยงานกำหนด</a:t>
            </a:r>
          </a:p>
          <a:p>
            <a:pPr algn="ctr">
              <a:lnSpc>
                <a:spcPts val="6629"/>
              </a:lnSpc>
            </a:pPr>
            <a:r>
              <a:rPr lang="en-US" b="true" sz="3899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โดยจะไม่สามารถจับคู่เอกสารเพื่อสอบทานด้วยประเภท</a:t>
            </a:r>
          </a:p>
          <a:p>
            <a:pPr algn="ctr">
              <a:lnSpc>
                <a:spcPts val="6629"/>
              </a:lnSpc>
            </a:pPr>
            <a:r>
              <a:rPr lang="en-US" b="true" sz="3899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เอกสารได้ เนื่องจากรายการเคลื่อนไหวของบัญชี</a:t>
            </a:r>
          </a:p>
          <a:p>
            <a:pPr algn="ctr">
              <a:lnSpc>
                <a:spcPts val="6629"/>
              </a:lnSpc>
            </a:pPr>
            <a:r>
              <a:rPr lang="en-US" b="true" sz="3899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เกิดจากการบันทึกรายการด้วยเลขเอกสารเดียวกัน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0" y="-25149"/>
            <a:ext cx="12801600" cy="2783478"/>
          </a:xfrm>
          <a:custGeom>
            <a:avLst/>
            <a:gdLst/>
            <a:ahLst/>
            <a:cxnLst/>
            <a:rect r="r" b="b" t="t" l="l"/>
            <a:pathLst>
              <a:path h="2783478" w="12801600">
                <a:moveTo>
                  <a:pt x="0" y="0"/>
                </a:moveTo>
                <a:lnTo>
                  <a:pt x="12801600" y="0"/>
                </a:lnTo>
                <a:lnTo>
                  <a:pt x="12801600" y="2783479"/>
                </a:lnTo>
                <a:lnTo>
                  <a:pt x="0" y="278347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บัญชีสินทรัพย์ถาวร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40</a:t>
            </a:r>
          </a:p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579259" y="4589887"/>
            <a:ext cx="6285380" cy="2424635"/>
            <a:chOff x="0" y="0"/>
            <a:chExt cx="1571213" cy="6061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4589887"/>
            <a:ext cx="6285380" cy="2424635"/>
            <a:chOff x="0" y="0"/>
            <a:chExt cx="1571213" cy="60610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685794" y="6846497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5123455" y="6056644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6" y="0"/>
                </a:lnTo>
                <a:lnTo>
                  <a:pt x="2541796" y="2757373"/>
                </a:lnTo>
                <a:lnTo>
                  <a:pt x="0" y="27573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484363" y="4779572"/>
            <a:ext cx="6475173" cy="1952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</a:t>
            </a:r>
          </a:p>
          <a:p>
            <a:pPr algn="ctr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จ่ายตรงเจ้าหนี้ หรือผู้มีสิทธิ</a:t>
            </a:r>
          </a:p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จ่ายผ่านส่วนราชการ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476800" y="4779572"/>
            <a:ext cx="6285380" cy="1952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การจ่ายเงิน</a:t>
            </a:r>
          </a:p>
          <a:p>
            <a:pPr algn="ctr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เข้าบัญชีเจ้าหนี้ หรือผู้มีสิทธิ</a:t>
            </a:r>
          </a:p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เข้าบัญชีส่วนราชการ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-311733" y="1028700"/>
            <a:ext cx="18911466" cy="2657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9"/>
              </a:lnSpc>
            </a:pPr>
            <a:r>
              <a:rPr lang="en-US" sz="5849" b="true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บัญชีเจ้าหนี้การค้า-หน่วยงานภาครัฐ/</a:t>
            </a:r>
          </a:p>
          <a:p>
            <a:pPr algn="ctr">
              <a:lnSpc>
                <a:spcPts val="7019"/>
              </a:lnSpc>
            </a:pPr>
            <a:r>
              <a:rPr lang="en-US" b="true" sz="58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บัญชีเจ้าหนี้การค้า-บุคคลภายนอก/บัญชีใบสำคัญค้างจ่าย/บัญชีเจ้าหนี้อื่น-หน่วยงานภาครัฐ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41</a:t>
            </a:r>
          </a:p>
        </p:txBody>
      </p: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3123857"/>
          </a:xfrm>
          <a:custGeom>
            <a:avLst/>
            <a:gdLst/>
            <a:ahLst/>
            <a:cxnLst/>
            <a:rect r="r" b="b" t="t" l="l"/>
            <a:pathLst>
              <a:path h="3123857" w="12801600">
                <a:moveTo>
                  <a:pt x="0" y="0"/>
                </a:moveTo>
                <a:lnTo>
                  <a:pt x="12801600" y="0"/>
                </a:lnTo>
                <a:lnTo>
                  <a:pt x="12801600" y="3123857"/>
                </a:lnTo>
                <a:lnTo>
                  <a:pt x="0" y="31238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7833518" y="2848386"/>
            <a:ext cx="4968082" cy="1445537"/>
            <a:chOff x="0" y="0"/>
            <a:chExt cx="6624110" cy="192738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7" id="7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203" y="2848386"/>
            <a:ext cx="4968082" cy="1445537"/>
            <a:chOff x="0" y="0"/>
            <a:chExt cx="6624110" cy="192738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363351" y="4327525"/>
            <a:ext cx="15561298" cy="5959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5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KA                         การขอเบิกเงินงบประมาณจ่ายตรงผู้ขายผ่าน PO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KB                         การขอเบิกเงินกันไว้เบิกเหลื่อมปีจ่ายตรงผู้ขายผ่าน PO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KC                         การขอเบิกเงินงบประมาณจ่ายตรงผู้ขายไม่ผ่าน PO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KD                        การขอเบิกเงินกันไว้เบิกเหลื่อมปีจ่ายตรงผู้ขายไม่ผ่าน PO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KE                         การขอเบิกเงินงบประมาณจ่ายผ่านส่วนราชการเพื่อจ่ายต่อเจ้าหนี้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KF                         การขอเบิกเงินกันไว้เบิกเหลื่อมปีจ่ายผ่านส่วนราชการเพื่อจ่าย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ต่อเจ้าหนี้</a:t>
            </a:r>
          </a:p>
          <a:p>
            <a:pPr algn="l">
              <a:lnSpc>
                <a:spcPts val="5950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585576" y="322464"/>
            <a:ext cx="11657281" cy="1914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บัญชีเจ้าหนี้การค้า-หน่วยงานภาครัฐ/</a:t>
            </a:r>
          </a:p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b="true" sz="42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บัญชีเจ้าหนี้การค้า-บุคคลภายนอก/บัญชีใบสำคัญค้างจ่าย/บัญชีเจ้าหนี้อื่น-หน่วยงานภาครัฐ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42</a:t>
            </a:r>
          </a:p>
        </p:txBody>
      </p:sp>
    </p:spTree>
  </p:cSld>
  <p:clrMapOvr>
    <a:masterClrMapping/>
  </p:clrMapOvr>
</p:sld>
</file>

<file path=ppt/slides/slide4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479789" y="3123857"/>
            <a:ext cx="4968082" cy="1445537"/>
            <a:chOff x="0" y="0"/>
            <a:chExt cx="6624110" cy="192738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7414216" y="3123857"/>
            <a:ext cx="4968082" cy="1445537"/>
            <a:chOff x="0" y="0"/>
            <a:chExt cx="6624110" cy="19273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0" y="0"/>
            <a:ext cx="12801600" cy="3123857"/>
          </a:xfrm>
          <a:custGeom>
            <a:avLst/>
            <a:gdLst/>
            <a:ahLst/>
            <a:cxnLst/>
            <a:rect r="r" b="b" t="t" l="l"/>
            <a:pathLst>
              <a:path h="3123857" w="12801600">
                <a:moveTo>
                  <a:pt x="0" y="0"/>
                </a:moveTo>
                <a:lnTo>
                  <a:pt x="12801600" y="0"/>
                </a:lnTo>
                <a:lnTo>
                  <a:pt x="12801600" y="3123857"/>
                </a:lnTo>
                <a:lnTo>
                  <a:pt x="0" y="31238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98002" y="4749127"/>
            <a:ext cx="15561298" cy="4800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KG                   การขอเบิกเงินนอกงบประมาณฝากคลังจ่ายตรงผู้ขายผ่าน PO</a:t>
            </a:r>
          </a:p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KH                   การขอเบิกเงินนอกงบประมาณฝากคลังจ่ายตรงผู้ขายไม่ผ่าน PO</a:t>
            </a:r>
          </a:p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KI                    การขอเบิกเงินนอกงบประมาณฝากคลังจ่ายผ่านส่วนราชการ</a:t>
            </a:r>
          </a:p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เพื่อจ่ายต่อเจ้าหนี้</a:t>
            </a:r>
          </a:p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KL                   การขอเบิกเงินงบประมาณจ่ายผ่านส่วนราชการเพื่อชดใช้ใบสำคัญ                      </a:t>
            </a:r>
          </a:p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KN                  การขอเบิกเงินนอกงบประมาณฝากคลังจ่ายผ่านส่วนราชการ</a:t>
            </a:r>
          </a:p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เพื่อชดใช้ใบสำคัญ</a:t>
            </a:r>
          </a:p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K1                   การขอเบิกเงินยืม</a:t>
            </a:r>
          </a:p>
          <a:p>
            <a:pPr algn="l">
              <a:lnSpc>
                <a:spcPts val="42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KZ                  การกลับรายการขอเบิก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585576" y="322464"/>
            <a:ext cx="11657281" cy="1914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บัญชีเจ้าหนี้การค้า-หน่วยงานภาครัฐ/</a:t>
            </a:r>
          </a:p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b="true" sz="42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บัญชีเจ้าหนี้การค้า-บุคคลภายนอก/บัญชีใบสำคัญค้างจ่าย/บัญชีเจ้าหนี้อื่น-หน่วยงานภาครัฐ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43</a:t>
            </a:r>
          </a:p>
        </p:txBody>
      </p:sp>
    </p:spTree>
  </p:cSld>
  <p:clrMapOvr>
    <a:masterClrMapping/>
  </p:clrMapOvr>
</p:sld>
</file>

<file path=ppt/slides/slide4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364219" y="3237027"/>
            <a:ext cx="4968082" cy="1445537"/>
            <a:chOff x="0" y="0"/>
            <a:chExt cx="6624110" cy="192738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8274775" y="3123857"/>
            <a:ext cx="4968082" cy="1445537"/>
            <a:chOff x="0" y="0"/>
            <a:chExt cx="6624110" cy="19273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0" y="0"/>
            <a:ext cx="12801600" cy="3123857"/>
          </a:xfrm>
          <a:custGeom>
            <a:avLst/>
            <a:gdLst/>
            <a:ahLst/>
            <a:cxnLst/>
            <a:rect r="r" b="b" t="t" l="l"/>
            <a:pathLst>
              <a:path h="3123857" w="12801600">
                <a:moveTo>
                  <a:pt x="0" y="0"/>
                </a:moveTo>
                <a:lnTo>
                  <a:pt x="12801600" y="0"/>
                </a:lnTo>
                <a:lnTo>
                  <a:pt x="12801600" y="3123857"/>
                </a:lnTo>
                <a:lnTo>
                  <a:pt x="0" y="31238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585576" y="322464"/>
            <a:ext cx="11657281" cy="1914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บัญชีเจ้าหนี้การค้า-หน่วยงานภาครัฐ/</a:t>
            </a:r>
          </a:p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b="true" sz="42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บัญชีเจ้าหนี้การค้า-บุคคลภายนอก/บัญชีใบสำคัญค้างจ่าย/บัญชีเจ้าหนี้อื่น-หน่วยงานภาครัฐ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04000" y="4729058"/>
            <a:ext cx="16492506" cy="3692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PA       กรมบัญชีกลางจ่ายเงินเข้าบัญชีเงินฝากธนาคารของเจ้าหนี้ (เงินงปม.)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PC       กรมบัญชีกลางจ่ายเงินเข้าบัญชีเงินฝากธนาคารของเจ้าหนี้ (เงินฝากคลัง)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PM      การบันทึกรายการขอจ่ายชำระเงินโดยส่วนราชการ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PZ       การกลับรายการขอจ่ายเงิน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PP       การจ่ายเงินนอกงบประมาณฝากธนาคารพาณิชย์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JV       การบันทึกรายการทางบัญชีที่ไม่เกี่ยวกับเงินสดและเทียบเท่าเงินสด                           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44</a:t>
            </a:r>
          </a:p>
        </p:txBody>
      </p:sp>
    </p:spTree>
  </p:cSld>
  <p:clrMapOvr>
    <a:masterClrMapping/>
  </p:clrMapOvr>
</p:sld>
</file>

<file path=ppt/slides/slide4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05207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3123857"/>
          </a:xfrm>
          <a:custGeom>
            <a:avLst/>
            <a:gdLst/>
            <a:ahLst/>
            <a:cxnLst/>
            <a:rect r="r" b="b" t="t" l="l"/>
            <a:pathLst>
              <a:path h="3123857" w="12801600">
                <a:moveTo>
                  <a:pt x="0" y="0"/>
                </a:moveTo>
                <a:lnTo>
                  <a:pt x="12801600" y="0"/>
                </a:lnTo>
                <a:lnTo>
                  <a:pt x="12801600" y="3123857"/>
                </a:lnTo>
                <a:lnTo>
                  <a:pt x="0" y="31238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85576" y="322464"/>
            <a:ext cx="11657281" cy="1914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บัญชีเจ้าหนี้การค้า-หน่วยงานภาครัฐ/</a:t>
            </a:r>
          </a:p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b="true" sz="42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บัญชีเจ้าหนี้การค้า-บุคคลภายนอก/บัญชีใบสำคัญค้างจ่าย/บัญชีเจ้าหนี้อื่น-หน่วยงานภาครัฐ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805207" y="2379864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28700" y="3939772"/>
            <a:ext cx="16871889" cy="53185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6"/>
              </a:lnSpc>
              <a:spcBef>
                <a:spcPct val="0"/>
              </a:spcBef>
            </a:pPr>
            <a:r>
              <a:rPr lang="en-US" b="true" sz="348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48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48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การขอเบิกเงิน     การจ่ายเงิน     การกลับรายการ</a:t>
            </a:r>
            <a:r>
              <a:rPr lang="en-US" b="true" sz="348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                           </a:t>
            </a:r>
          </a:p>
          <a:p>
            <a:pPr algn="l">
              <a:lnSpc>
                <a:spcPts val="4176"/>
              </a:lnSpc>
              <a:spcBef>
                <a:spcPct val="0"/>
              </a:spcBef>
            </a:pPr>
            <a:r>
              <a:rPr lang="en-US" b="true" sz="2982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การขอเบิกเงินจ่ายตรงผู้ขาย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การขอเบิกเงินจ่ายตรงผู้ขายผ่าน PO                      KA/KB/KG           PA/PC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การขอเบิกเงินจ่ายตรงผู้ขายไม่ผ่าน PO                  KC/KD/KH           PA/PC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การกลับรายการขอเบิกเงิน                                            K*                                                  KZ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การขอเบิกเงินจ่ายผ่านส่วนราชการ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การขอเบิกเงินจ่ายผ่านส่วนราชการเพื่อจ่ายต่อเจ้าหนี้  KE/KF/KI              PM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การขอเบิกเงินจ่ายผ่านส่วนราชการเพื่อชดใช้ใบสำคัญ KL/KN/K1             PM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การกลับรายการขอเบิกเงิน                                             K*                                                  KZ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การกลับรายการจ่ายเงิน                                                                         PM                         PZ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45</a:t>
            </a:r>
          </a:p>
        </p:txBody>
      </p:sp>
    </p:spTree>
  </p:cSld>
  <p:clrMapOvr>
    <a:masterClrMapping/>
  </p:clrMapOvr>
</p:sld>
</file>

<file path=ppt/slides/slide4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3123857"/>
          </a:xfrm>
          <a:custGeom>
            <a:avLst/>
            <a:gdLst/>
            <a:ahLst/>
            <a:cxnLst/>
            <a:rect r="r" b="b" t="t" l="l"/>
            <a:pathLst>
              <a:path h="3123857" w="12801600">
                <a:moveTo>
                  <a:pt x="0" y="0"/>
                </a:moveTo>
                <a:lnTo>
                  <a:pt x="12801600" y="0"/>
                </a:lnTo>
                <a:lnTo>
                  <a:pt x="12801600" y="3123857"/>
                </a:lnTo>
                <a:lnTo>
                  <a:pt x="0" y="312385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85576" y="322464"/>
            <a:ext cx="11657281" cy="1914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บัญชีเจ้าหนี้การค้า-หน่วยงานภาครัฐ/</a:t>
            </a:r>
          </a:p>
          <a:p>
            <a:pPr algn="l">
              <a:lnSpc>
                <a:spcPts val="5040"/>
              </a:lnSpc>
              <a:spcBef>
                <a:spcPct val="0"/>
              </a:spcBef>
            </a:pPr>
            <a:r>
              <a:rPr lang="en-US" b="true" sz="42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บัญชีเจ้าหนี้การค้า-บุคคลภายนอก/บัญชีใบสำคัญค้างจ่าย/บัญชีเจ้าหนี้อื่น-หน่วยงานภาครัฐ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123857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28700" y="5076825"/>
            <a:ext cx="16871889" cy="2175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6"/>
              </a:lnSpc>
              <a:spcBef>
                <a:spcPct val="0"/>
              </a:spcBef>
            </a:pPr>
            <a:r>
              <a:rPr lang="en-US" b="true" sz="348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48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48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การขอเบิกเงิน     การจ่ายเงิน     การกลับรายการ</a:t>
            </a:r>
            <a:r>
              <a:rPr lang="en-US" b="true" sz="348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                     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การขอเบิกเงินและจ่ายเงินให้เจ้าหนี้/ผู้มีสิทธิ                 JV                         PP      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การกลับรายการขอเบิกเงิน                                          JV                                                     JZ</a:t>
            </a:r>
          </a:p>
          <a:p>
            <a:pPr algn="l">
              <a:lnSpc>
                <a:spcPts val="4179"/>
              </a:lnSpc>
              <a:spcBef>
                <a:spcPct val="0"/>
              </a:spcBef>
            </a:pPr>
            <a:r>
              <a:rPr lang="en-US" b="true" sz="29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การกลับรายการจ่ายเงิน                                                                            PP                       PZ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46</a:t>
            </a:r>
          </a:p>
        </p:txBody>
      </p:sp>
    </p:spTree>
  </p:cSld>
  <p:clrMapOvr>
    <a:masterClrMapping/>
  </p:clrMapOvr>
</p:sld>
</file>

<file path=ppt/slides/slide4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579259" y="4589887"/>
            <a:ext cx="6285380" cy="2424635"/>
            <a:chOff x="0" y="0"/>
            <a:chExt cx="1571213" cy="6061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4589887"/>
            <a:ext cx="6285380" cy="2424635"/>
            <a:chOff x="0" y="0"/>
            <a:chExt cx="1571213" cy="60610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685794" y="6846497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5123455" y="6056644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6" y="0"/>
                </a:lnTo>
                <a:lnTo>
                  <a:pt x="2541796" y="2757373"/>
                </a:lnTo>
                <a:lnTo>
                  <a:pt x="0" y="27573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484363" y="5103422"/>
            <a:ext cx="6475173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การหักเงินประกันผลงาน</a:t>
            </a:r>
          </a:p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ในเอกสารขอเบิก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476800" y="4779572"/>
            <a:ext cx="6285380" cy="1952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การจ่ายคืนเงินประกัน</a:t>
            </a:r>
          </a:p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ผลงาน</a:t>
            </a:r>
          </a:p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เมื่อครบกำหนด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-311733" y="1028700"/>
            <a:ext cx="18599733" cy="885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9"/>
              </a:lnSpc>
            </a:pPr>
            <a:r>
              <a:rPr lang="en-US" b="true" sz="58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บัญชีเงินประกันผลงาน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47</a:t>
            </a:r>
          </a:p>
        </p:txBody>
      </p:sp>
    </p:spTree>
  </p:cSld>
  <p:clrMapOvr>
    <a:masterClrMapping/>
  </p:clrMapOvr>
</p:sld>
</file>

<file path=ppt/slides/slide4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7" id="7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บัญชีเงินประกันผลงาน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268307" y="4709970"/>
            <a:ext cx="13751386" cy="307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K3                   การบันทึกเงินประกันผลงาน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PA                   กรมบัญชีกลางจ่ายเงินเข้าบัญชีเงินฝากธนาคาร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ของเจ้าหนี้ (เงินงบประมาณ)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PC                   กรมบัญชีกลางจ่ายเงินเข้าบัญชีเงินฝากธนาคาร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ของเจ้าหนี้ (เงินฝากคลัง)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48</a:t>
            </a:r>
          </a:p>
        </p:txBody>
      </p:sp>
    </p:spTree>
  </p:cSld>
  <p:clrMapOvr>
    <a:masterClrMapping/>
  </p:clrMapOvr>
</p:sld>
</file>

<file path=ppt/slides/slide4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</a:pPr>
            <a:r>
              <a:rPr lang="en-US" sz="4500" b="true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บัญชีเงินประกันผลงาน</a:t>
            </a:r>
          </a:p>
          <a:p>
            <a:pPr algn="l">
              <a:lnSpc>
                <a:spcPts val="5400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453197" y="5281697"/>
            <a:ext cx="17381606" cy="27208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9"/>
              </a:lnSpc>
              <a:spcBef>
                <a:spcPct val="0"/>
              </a:spcBef>
            </a:pPr>
            <a:r>
              <a:rPr lang="en-US" b="true" sz="387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878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878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การขอเบิกเงิน   การจ่ายเงิน   การกลับรายการ</a:t>
            </a:r>
          </a:p>
          <a:p>
            <a:pPr algn="l">
              <a:lnSpc>
                <a:spcPts val="5429"/>
              </a:lnSpc>
              <a:spcBef>
                <a:spcPct val="0"/>
              </a:spcBef>
            </a:pPr>
            <a:r>
              <a:rPr lang="en-US" b="true" sz="387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การบันทึกรับเงินและจ่ายเงิน                       K3              PA/PC</a:t>
            </a:r>
          </a:p>
          <a:p>
            <a:pPr algn="l">
              <a:lnSpc>
                <a:spcPts val="5429"/>
              </a:lnSpc>
              <a:spcBef>
                <a:spcPct val="0"/>
              </a:spcBef>
            </a:pPr>
            <a:r>
              <a:rPr lang="en-US" b="true" sz="387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ประกันผลงาน</a:t>
            </a:r>
          </a:p>
          <a:p>
            <a:pPr algn="l">
              <a:lnSpc>
                <a:spcPts val="5429"/>
              </a:lnSpc>
              <a:spcBef>
                <a:spcPct val="0"/>
              </a:spcBef>
            </a:pPr>
            <a:r>
              <a:rPr lang="en-US" b="true" sz="387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การกลับรายการขอเบิกเงิน</a:t>
            </a:r>
            <a:r>
              <a:rPr lang="en-US" b="true" sz="387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K3                                      KZ                                            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49</a:t>
            </a:r>
          </a:p>
        </p:txBody>
      </p:sp>
    </p:spTree>
  </p:cSld>
  <p:clrMapOvr>
    <a:masterClrMapping/>
  </p:clrMapOvr>
</p:sld>
</file>

<file path=ppt/slides/slide5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บัญชีเงินรับฝากอื่น/บัญชีเงินประกันอื่น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501797" y="2833970"/>
            <a:ext cx="15934801" cy="2828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49"/>
              </a:lnSpc>
            </a:pPr>
            <a:r>
              <a:rPr lang="en-US" sz="4499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เงินรับฝากอื่น</a:t>
            </a:r>
          </a:p>
          <a:p>
            <a:pPr algn="l">
              <a:lnSpc>
                <a:spcPts val="5250"/>
              </a:lnSpc>
            </a:pPr>
            <a:r>
              <a:rPr lang="en-US" sz="3500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หมายถึง เงินที่หน่วยงานได้รับฝากไว้จากผู้อื่น ซึ่งถือเป็นหนี้สินที่หน่วยงานจะต้องจ่ายคืนให้แก่ผู้ฝากเมื่อมีการทวงถามหรือเป็นเงินผ่านมือที่ จะต้อง</a:t>
            </a:r>
          </a:p>
          <a:p>
            <a:pPr algn="l">
              <a:lnSpc>
                <a:spcPts val="5250"/>
              </a:lnSpc>
            </a:pPr>
            <a:r>
              <a:rPr lang="en-US" sz="3500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ส่งต่อไปยังบุคคลที่ 3 หน่วยงานไม่สามารถใช้จ่ายเพื่อประโยชน์ของหน่วยงานเองได้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004252" y="6190747"/>
            <a:ext cx="14390101" cy="3251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เงินประกันอื่น</a:t>
            </a:r>
          </a:p>
          <a:p>
            <a:pPr algn="l">
              <a:lnSpc>
                <a:spcPts val="49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หมายถึง เงินประกันสัญญา เงินประกันผลงาน และเงินประกันอื่น ๆ</a:t>
            </a:r>
          </a:p>
          <a:p>
            <a:pPr algn="l">
              <a:lnSpc>
                <a:spcPts val="49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ซึ่งหน่วยงานเรียกเก็บไว้เพื่อเป็นหลักประกันการปฏิบัติอย่างหนึ่งอย่างใด</a:t>
            </a:r>
          </a:p>
          <a:p>
            <a:pPr algn="l">
              <a:lnSpc>
                <a:spcPts val="49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หรือเพื่อเป็นประกันความเสียหายที่อาจเกิดขึ้นแก่หน่วยงานจากการปฏิบัติ</a:t>
            </a:r>
          </a:p>
          <a:p>
            <a:pPr algn="l">
              <a:lnSpc>
                <a:spcPts val="4900"/>
              </a:lnSpc>
            </a:pPr>
            <a:r>
              <a:rPr lang="en-US" sz="3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ของบุคคลอื่น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50</a:t>
            </a:r>
          </a:p>
        </p:txBody>
      </p:sp>
    </p:spTree>
  </p:cSld>
  <p:clrMapOvr>
    <a:masterClrMapping/>
  </p:clrMapOvr>
</p:sld>
</file>

<file path=ppt/slides/slide5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บัญชีเงินรับฝากอื่น/บัญชีเงินประกันอื่น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004252" y="4614720"/>
            <a:ext cx="15715303" cy="4454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50"/>
              </a:lnSpc>
            </a:pPr>
            <a:r>
              <a:rPr lang="en-US" b="true" sz="3500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เงินฝากคลัง </a:t>
            </a: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RB                        การรับเงินนอกงบประมาณที่ฝากคลังของตนเอง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KN                        การขอเบิกเงินนอกงบประมาณฝากคลัง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จ่ายผ่านส่วนราชการเพื่อชดใช้ใบสำคัญ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KI                        การขอเบิกเงินนอกงบประมาณฝากคลัง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จ่ายผ่านส่วนราชการเพื่อจ่ายต่อเจ้าหนี้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51</a:t>
            </a:r>
          </a:p>
        </p:txBody>
      </p:sp>
    </p:spTree>
  </p:cSld>
  <p:clrMapOvr>
    <a:masterClrMapping/>
  </p:clrMapOvr>
</p:sld>
</file>

<file path=ppt/slides/slide5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บัญชีเงินรับฝากอื่น/บัญชีเงินประกันอื่น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004252" y="4614720"/>
            <a:ext cx="15715303" cy="2197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  <a:r>
              <a:rPr lang="en-US" b="true" sz="3500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เงินฝากธนาคารพาณิชย์ </a:t>
            </a: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RE                               การรับเงินนอกงบประมาณฝากธนาคารพาณิชย์</a:t>
            </a:r>
          </a:p>
          <a:p>
            <a:pPr algn="l">
              <a:lnSpc>
                <a:spcPts val="5950"/>
              </a:lnSpc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PP                               การจ่ายเงินนอกงบประมาณฝากธนาคารพาณิชย์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52</a:t>
            </a:r>
          </a:p>
        </p:txBody>
      </p:sp>
    </p:spTree>
  </p:cSld>
  <p:clrMapOvr>
    <a:masterClrMapping/>
  </p:clrMapOvr>
</p:sld>
</file>

<file path=ppt/slides/slide5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บัญชีเงินรับฝากอื่น/บัญชีเงินประกันอื่น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2698516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679096" y="4211039"/>
            <a:ext cx="16240660" cy="57086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623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623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การรับเงิน   การขอเบิกเงิน   การกลับรายการ</a:t>
            </a:r>
          </a:p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เงินฝากคลัง</a:t>
            </a:r>
          </a:p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การรับและขอเบิกเงินเพื่อจ่ายคืนเจ้าหนี้     RB                KN</a:t>
            </a:r>
          </a:p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                            RB                                        SB</a:t>
            </a:r>
          </a:p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การกลับรายการขอเบิกเงิน                                           KN                   KZ</a:t>
            </a:r>
          </a:p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เงินฝากธนาคารพาณิชย์ </a:t>
            </a:r>
            <a:r>
              <a:rPr lang="en-US" b="true" sz="36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</a:p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การรับและขอเบิกเงินเพื่อจ่ายคืนเจ้าหนี้     RE                PP</a:t>
            </a:r>
          </a:p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                            RE                                        RZ</a:t>
            </a:r>
          </a:p>
          <a:p>
            <a:pPr algn="l">
              <a:lnSpc>
                <a:spcPts val="5072"/>
              </a:lnSpc>
              <a:spcBef>
                <a:spcPct val="0"/>
              </a:spcBef>
            </a:pPr>
            <a:r>
              <a:rPr lang="en-US" b="true" sz="3623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การกลับรายการขอเบิกเงิน                                           PP                    PZ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53</a:t>
            </a:r>
          </a:p>
        </p:txBody>
      </p:sp>
    </p:spTree>
  </p:cSld>
  <p:clrMapOvr>
    <a:masterClrMapping/>
  </p:clrMapOvr>
</p:sld>
</file>

<file path=ppt/slides/slide5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บัญชีเงินรับฝากอื่น/บัญชีเงินประกันอื่น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3612009"/>
            <a:ext cx="17222607" cy="5646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12"/>
              </a:lnSpc>
            </a:pPr>
            <a:r>
              <a:rPr lang="en-US" sz="458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สำหรับบัญชีที่เกี่ยวกับเงินนอกงบประมาณฝากธนาคารพาณิชย์</a:t>
            </a:r>
          </a:p>
          <a:p>
            <a:pPr algn="l">
              <a:lnSpc>
                <a:spcPts val="6412"/>
              </a:lnSpc>
            </a:pPr>
            <a:r>
              <a:rPr lang="en-US" sz="458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โดยทั่วไปจะไม่สามารถจับคู่สอบทานด้วยประเภทเอกสารได้ เนื่องจากรายการเคลื่อนไหวของบัญชีเกิดจากการบันทึกรายการทางการเงินที่</a:t>
            </a:r>
          </a:p>
          <a:p>
            <a:pPr algn="l">
              <a:lnSpc>
                <a:spcPts val="6412"/>
              </a:lnSpc>
            </a:pPr>
            <a:r>
              <a:rPr lang="en-US" sz="458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เกิดขึ้น ในแต่ละครั้งไม่มีความสัมพันธ์กันแต่อย่างใด</a:t>
            </a:r>
          </a:p>
          <a:p>
            <a:pPr algn="l">
              <a:lnSpc>
                <a:spcPts val="6412"/>
              </a:lnSpc>
            </a:pPr>
            <a:r>
              <a:rPr lang="en-US" sz="4580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</a:t>
            </a:r>
            <a:r>
              <a:rPr lang="en-US" sz="4580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ยกเว้นรายการที่เกี่ยวกับบัญชีลูกหนี้เงินยืมนอกงบประมาณฝากธนาคารพาณิชย์ บัญชีเงินรับฝากอื่นหรือเงินประกันอื่นที่ต้องจ่ายคืน    เจ้าหนี้หรือผู้มีสิทธิตามจำนวนเงินที่รับไว้และการกลับรายการ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54</a:t>
            </a:r>
          </a:p>
        </p:txBody>
      </p:sp>
    </p:spTree>
  </p:cSld>
  <p:clrMapOvr>
    <a:masterClrMapping/>
  </p:clrMapOvr>
</p:sld>
</file>

<file path=ppt/slides/slide5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579259" y="4589887"/>
            <a:ext cx="6285380" cy="2424635"/>
            <a:chOff x="0" y="0"/>
            <a:chExt cx="1571213" cy="6061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4589887"/>
            <a:ext cx="6285380" cy="2424635"/>
            <a:chOff x="0" y="0"/>
            <a:chExt cx="1571213" cy="60610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685794" y="6846497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5123455" y="6056644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6" y="0"/>
                </a:lnTo>
                <a:lnTo>
                  <a:pt x="2541796" y="2757373"/>
                </a:lnTo>
                <a:lnTo>
                  <a:pt x="0" y="27573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637476" y="5103422"/>
            <a:ext cx="6227164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การบันทึกตรวจรับงาน</a:t>
            </a:r>
          </a:p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จากระบบจัดซื้อจัดจ้าง (PO)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476800" y="5103422"/>
            <a:ext cx="6285380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การเบิกเงินผ่านใบสั่งซื้อ</a:t>
            </a:r>
          </a:p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สั่งจ้าง (PO)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-311733" y="1028700"/>
            <a:ext cx="18599733" cy="885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9"/>
              </a:lnSpc>
            </a:pPr>
            <a:r>
              <a:rPr lang="en-US" b="true" sz="58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บัญชีรับสินค้า/ใบสำคัญ (GR/IR)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55</a:t>
            </a:r>
          </a:p>
        </p:txBody>
      </p:sp>
    </p:spTree>
  </p:cSld>
  <p:clrMapOvr>
    <a:masterClrMapping/>
  </p:clrMapOvr>
</p:sld>
</file>

<file path=ppt/slides/slide5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35904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บัญชีรับสินค้า/ใบสำคัญ (GR/IR)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121173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313401" y="4709970"/>
            <a:ext cx="15154184" cy="307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WE                            การตรวจรับพัสดุ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KA                           การขอเบิกเงินงบประมาณจ่ายตรงผู้ขายผ่าน PO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KB                           การขอเบิกเงินกันไว้เบิกเหลื่อมปีจ่ายตรงผู้ขายผ่าน PO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KG                           การขอเบิกเงินนอกงบประมาณฝากคลังจ่ายตรงผู้ขาย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ผ่าน PO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56</a:t>
            </a:r>
          </a:p>
        </p:txBody>
      </p:sp>
    </p:spTree>
  </p:cSld>
  <p:clrMapOvr>
    <a:masterClrMapping/>
  </p:clrMapOvr>
</p:sld>
</file>

<file path=ppt/slides/slide5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บัญชีรับสินค้า/ใบสำคัญ (GR/IR)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820645" y="5281697"/>
            <a:ext cx="17467355" cy="2720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56"/>
              </a:lnSpc>
              <a:spcBef>
                <a:spcPct val="0"/>
              </a:spcBef>
            </a:pPr>
            <a:r>
              <a:rPr lang="en-US" b="true" sz="389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897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897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การตรวจรับ  การขอเบิกเงิน   การกลับรายการ</a:t>
            </a:r>
          </a:p>
          <a:p>
            <a:pPr algn="l">
              <a:lnSpc>
                <a:spcPts val="5456"/>
              </a:lnSpc>
              <a:spcBef>
                <a:spcPct val="0"/>
              </a:spcBef>
            </a:pPr>
            <a:r>
              <a:rPr lang="en-US" b="true" sz="389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การตรวจรับและขอเบิกเงิน                         WE        KA/KB/KC</a:t>
            </a:r>
          </a:p>
          <a:p>
            <a:pPr algn="l">
              <a:lnSpc>
                <a:spcPts val="5456"/>
              </a:lnSpc>
              <a:spcBef>
                <a:spcPct val="0"/>
              </a:spcBef>
            </a:pPr>
            <a:r>
              <a:rPr lang="en-US" b="true" sz="389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การกลับรายการตรวจรับ                            WE                                        WE</a:t>
            </a:r>
          </a:p>
          <a:p>
            <a:pPr algn="l">
              <a:lnSpc>
                <a:spcPts val="5456"/>
              </a:lnSpc>
              <a:spcBef>
                <a:spcPct val="0"/>
              </a:spcBef>
            </a:pPr>
            <a:r>
              <a:rPr lang="en-US" b="true" sz="389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การกลับรายการขอเบิกเงิน                                      KA/KB/KG               KZ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57</a:t>
            </a:r>
          </a:p>
        </p:txBody>
      </p:sp>
    </p:spTree>
  </p:cSld>
  <p:clrMapOvr>
    <a:masterClrMapping/>
  </p:clrMapOvr>
</p:sld>
</file>

<file path=ppt/slides/slide5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บัญชีเบิกเกินส่งคืนรอนำส่ง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3656081"/>
            <a:ext cx="16230600" cy="2362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500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รับเงินงบประมาณหรือเงินนอกงบประมาณฝากคลัง</a:t>
            </a:r>
            <a:r>
              <a:rPr lang="en-US" sz="4500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ที่หน่วยงานเบิกมาแล้วไม่ได้จ่าย หรือจ่ายไม่หมดภายในระยะเวลาที่กฎหมายกำหนดหรือจ่ายเกินจำนวนที่ต้องจ่ายภายในปีงบประมาณที่ขอเบิก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6475481"/>
            <a:ext cx="16230600" cy="1562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ล้างบัญชีเบิกเกินส่งคืนรอนำส่ง พร้อมปรับลดค่าใช้จ่าย หรือลูกหนี้</a:t>
            </a:r>
          </a:p>
          <a:p>
            <a:pPr algn="l">
              <a:lnSpc>
                <a:spcPts val="6299"/>
              </a:lnSpc>
            </a:pPr>
            <a:r>
              <a:rPr lang="en-US" sz="4500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เงินยืมหรือพักสินทรัพย์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58</a:t>
            </a:r>
          </a:p>
        </p:txBody>
      </p:sp>
    </p:spTree>
  </p:cSld>
  <p:clrMapOvr>
    <a:masterClrMapping/>
  </p:clrMapOvr>
</p:sld>
</file>

<file path=ppt/slides/slide5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บัญชีเบิกเกินส่งคืนรอนำส่ง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819572" y="5062395"/>
            <a:ext cx="15468428" cy="41547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11"/>
              </a:lnSpc>
              <a:spcBef>
                <a:spcPct val="0"/>
              </a:spcBef>
            </a:pPr>
            <a:r>
              <a:rPr lang="en-US" b="true" sz="393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BD                   การบันทึกรับเงินเบิกเกินส่งคืน</a:t>
            </a:r>
          </a:p>
          <a:p>
            <a:pPr algn="l">
              <a:lnSpc>
                <a:spcPts val="5511"/>
              </a:lnSpc>
              <a:spcBef>
                <a:spcPct val="0"/>
              </a:spcBef>
            </a:pPr>
            <a:r>
              <a:rPr lang="en-US" b="true" sz="393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BE                   การล้างบัญชีเบิกเกินส่งคืนรอนำส่งในปีงบประมาณ  </a:t>
            </a:r>
          </a:p>
          <a:p>
            <a:pPr algn="l">
              <a:lnSpc>
                <a:spcPts val="5511"/>
              </a:lnSpc>
              <a:spcBef>
                <a:spcPct val="0"/>
              </a:spcBef>
            </a:pPr>
            <a:r>
              <a:rPr lang="en-US" b="true" sz="393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เพื่อลดค่าใช้จ่าย หรือลูกหนี้เงินยืม หรือพักสินทรัพย์</a:t>
            </a:r>
          </a:p>
          <a:p>
            <a:pPr algn="l">
              <a:lnSpc>
                <a:spcPts val="5511"/>
              </a:lnSpc>
              <a:spcBef>
                <a:spcPct val="0"/>
              </a:spcBef>
            </a:pPr>
            <a:r>
              <a:rPr lang="en-US" b="true" sz="393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ตามรายการขอเบิก</a:t>
            </a:r>
          </a:p>
          <a:p>
            <a:pPr algn="l">
              <a:lnSpc>
                <a:spcPts val="5511"/>
              </a:lnSpc>
              <a:spcBef>
                <a:spcPct val="0"/>
              </a:spcBef>
            </a:pPr>
            <a:r>
              <a:rPr lang="en-US" b="true" sz="393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BF                   การล้างบัญชีเบิกเกินส่งคืนรอนำส่งข้ามปีงบประมาณ</a:t>
            </a:r>
          </a:p>
          <a:p>
            <a:pPr algn="l">
              <a:lnSpc>
                <a:spcPts val="5511"/>
              </a:lnSpc>
              <a:spcBef>
                <a:spcPct val="0"/>
              </a:spcBef>
            </a:pPr>
            <a:r>
              <a:rPr lang="en-US" b="true" sz="393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59</a:t>
            </a:r>
          </a:p>
        </p:txBody>
      </p:sp>
    </p:spTree>
  </p:cSld>
  <p:clrMapOvr>
    <a:masterClrMapping/>
  </p:clrMapOvr>
</p:sld>
</file>

<file path=ppt/slides/slide6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บัญชีเบิกเกินส่งคืนรอนำส่ง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2799700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2004252" y="4196336"/>
            <a:ext cx="13773975" cy="53813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3385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3385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การรับเงิน   การล้างบัญชี   การกลับรายการ</a:t>
            </a:r>
          </a:p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การบันทึกรับเงินและล้างบัญชี             BD           BE/BF</a:t>
            </a:r>
          </a:p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เบิกเกินส่งคืนรอนำส่ง</a:t>
            </a:r>
          </a:p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การกลับรายการรับเงิน                       BD                                    BD        </a:t>
            </a:r>
          </a:p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เบิกเกินส่งคืนรอนำส่ง</a:t>
            </a:r>
          </a:p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การกลับรายการล้างบัญชี</a:t>
            </a:r>
          </a:p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เบิกเกินส่งคืนรอนำส่ง</a:t>
            </a:r>
          </a:p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ภายในปีงบประมาณที่ขอเบิก            BE                                    BE</a:t>
            </a:r>
          </a:p>
          <a:p>
            <a:pPr algn="l">
              <a:lnSpc>
                <a:spcPts val="4740"/>
              </a:lnSpc>
              <a:spcBef>
                <a:spcPct val="0"/>
              </a:spcBef>
            </a:pPr>
            <a:r>
              <a:rPr lang="en-US" b="true" sz="3385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ภายหลังปีงบประมาณที่ขอเบิก          BF                                    BF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60</a:t>
            </a:r>
          </a:p>
        </p:txBody>
      </p:sp>
    </p:spTree>
  </p:cSld>
  <p:clrMapOvr>
    <a:masterClrMapping/>
  </p:clrMapOvr>
</p:sld>
</file>

<file path=ppt/slides/slide6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579259" y="4589887"/>
            <a:ext cx="6285380" cy="2424635"/>
            <a:chOff x="0" y="0"/>
            <a:chExt cx="1571213" cy="6061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4589887"/>
            <a:ext cx="6285380" cy="2424635"/>
            <a:chOff x="0" y="0"/>
            <a:chExt cx="1571213" cy="60610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685794" y="6846497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5123455" y="6056644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6" y="0"/>
                </a:lnTo>
                <a:lnTo>
                  <a:pt x="2541796" y="2757373"/>
                </a:lnTo>
                <a:lnTo>
                  <a:pt x="0" y="27573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637476" y="4835005"/>
            <a:ext cx="6227164" cy="2600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รับเงินรายได้</a:t>
            </a:r>
          </a:p>
          <a:p>
            <a:pPr algn="l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รับรู้รายได้ตามเกณฑ์</a:t>
            </a:r>
          </a:p>
          <a:p>
            <a:pPr algn="l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คงค้าง</a:t>
            </a:r>
          </a:p>
          <a:p>
            <a:pPr algn="l">
              <a:lnSpc>
                <a:spcPts val="5160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9476800" y="5103422"/>
            <a:ext cx="6285380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คืนเงิน</a:t>
            </a:r>
          </a:p>
          <a:p>
            <a:pPr algn="ctr">
              <a:lnSpc>
                <a:spcPts val="5160"/>
              </a:lnSpc>
            </a:pPr>
            <a:r>
              <a:rPr lang="en-US" b="true" sz="4300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ปรับลดยอดรายได้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-311733" y="1028700"/>
            <a:ext cx="18599733" cy="885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9"/>
              </a:lnSpc>
            </a:pPr>
            <a:r>
              <a:rPr lang="en-US" b="true" sz="58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61</a:t>
            </a:r>
          </a:p>
        </p:txBody>
      </p:sp>
    </p:spTree>
  </p:cSld>
  <p:clrMapOvr>
    <a:masterClrMapping/>
  </p:clrMapOvr>
</p:sld>
</file>

<file path=ppt/slides/slide6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186885" y="4709970"/>
            <a:ext cx="15840021" cy="41091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63"/>
              </a:lnSpc>
              <a:spcBef>
                <a:spcPct val="0"/>
              </a:spcBef>
            </a:pPr>
            <a:r>
              <a:rPr lang="en-US" b="true" sz="3902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รายได้แผ่นดิน</a:t>
            </a:r>
          </a:p>
          <a:p>
            <a:pPr algn="l">
              <a:lnSpc>
                <a:spcPts val="5463"/>
              </a:lnSpc>
              <a:spcBef>
                <a:spcPct val="0"/>
              </a:spcBef>
            </a:pPr>
            <a:r>
              <a:rPr lang="en-US" b="true" sz="390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RA                    การรับเงินรายได้แผ่นดินของตนเอง</a:t>
            </a:r>
          </a:p>
          <a:p>
            <a:pPr algn="l">
              <a:lnSpc>
                <a:spcPts val="5463"/>
              </a:lnSpc>
              <a:spcBef>
                <a:spcPct val="0"/>
              </a:spcBef>
            </a:pPr>
            <a:r>
              <a:rPr lang="en-US" b="true" sz="390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RC                    การรับเงินรายได้แผ่นดินแทนส่วนราชการอื่น</a:t>
            </a:r>
          </a:p>
          <a:p>
            <a:pPr algn="l">
              <a:lnSpc>
                <a:spcPts val="5463"/>
              </a:lnSpc>
              <a:spcBef>
                <a:spcPct val="0"/>
              </a:spcBef>
            </a:pPr>
            <a:r>
              <a:rPr lang="en-US" b="true" sz="390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SA                    การกลับรายการรับเงินรายได้แผ่นดินของตนเอง</a:t>
            </a:r>
          </a:p>
          <a:p>
            <a:pPr algn="l">
              <a:lnSpc>
                <a:spcPts val="5463"/>
              </a:lnSpc>
              <a:spcBef>
                <a:spcPct val="0"/>
              </a:spcBef>
            </a:pPr>
            <a:r>
              <a:rPr lang="en-US" b="true" sz="390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SC                    การกลับรายการรับเงินรายได้แผ่นดินแทนส่วนราชการอื่น</a:t>
            </a:r>
          </a:p>
          <a:p>
            <a:pPr algn="l">
              <a:lnSpc>
                <a:spcPts val="5463"/>
              </a:lnSpc>
              <a:spcBef>
                <a:spcPct val="0"/>
              </a:spcBef>
            </a:pPr>
            <a:r>
              <a:rPr lang="en-US" b="true" sz="390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K6                    การขอถอนคืนเงินรายได้แผ่นดิน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62</a:t>
            </a:r>
          </a:p>
        </p:txBody>
      </p:sp>
    </p:spTree>
  </p:cSld>
  <p:clrMapOvr>
    <a:masterClrMapping/>
  </p:clrMapOvr>
</p:sld>
</file>

<file path=ppt/slides/slide6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040266" y="4709970"/>
            <a:ext cx="14207468" cy="5549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รายได้เงินนอกงบประมาณที่นำฝากกระทรวงการคลัง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RB                   การรับเงินรายได้เงินนอกงบประมาณที่ฝากคลัง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ของตนเอง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RD                   การรับเงินรายได้เงินนอกงบประมาณที่ฝากคลัง  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แทนส่วนราชการอื่น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SB                   การกลับรายการรับเงินนอกงบประมาณที่ฝากคลัง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ของตนเอง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SD                   การกลับรายการรับเงินนอกงบประมาณที่ฝากคลัง</a:t>
            </a:r>
          </a:p>
          <a:p>
            <a:pPr algn="l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แทนส่วนราชการอื่น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63</a:t>
            </a:r>
          </a:p>
        </p:txBody>
      </p:sp>
    </p:spTree>
  </p:cSld>
  <p:clrMapOvr>
    <a:masterClrMapping/>
  </p:clrMapOvr>
</p:sld>
</file>

<file path=ppt/slides/slide6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186885" y="5062395"/>
            <a:ext cx="16101115" cy="41853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53"/>
              </a:lnSpc>
              <a:spcBef>
                <a:spcPct val="0"/>
              </a:spcBef>
            </a:pPr>
            <a:r>
              <a:rPr lang="en-US" b="true" sz="3966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รายได้เงินนอกงบประมาณที่นำฝากธนาคารพาณิชย์</a:t>
            </a:r>
          </a:p>
          <a:p>
            <a:pPr algn="l">
              <a:lnSpc>
                <a:spcPts val="5553"/>
              </a:lnSpc>
              <a:spcBef>
                <a:spcPct val="0"/>
              </a:spcBef>
            </a:pPr>
            <a:r>
              <a:rPr lang="en-US" b="true" sz="3966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RE                   การรับเงินนอกงบประมาณที่ฝากธนาคารพาณิชย์</a:t>
            </a:r>
          </a:p>
          <a:p>
            <a:pPr algn="l">
              <a:lnSpc>
                <a:spcPts val="5553"/>
              </a:lnSpc>
              <a:spcBef>
                <a:spcPct val="0"/>
              </a:spcBef>
            </a:pPr>
            <a:r>
              <a:rPr lang="en-US" b="true" sz="3966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RZ                   การกลับรายการรับเงินนอกงบประมาณที่ฝาก</a:t>
            </a:r>
          </a:p>
          <a:p>
            <a:pPr algn="l">
              <a:lnSpc>
                <a:spcPts val="5553"/>
              </a:lnSpc>
              <a:spcBef>
                <a:spcPct val="0"/>
              </a:spcBef>
            </a:pPr>
            <a:r>
              <a:rPr lang="en-US" b="true" sz="3966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ธนาคารพาณิชย์</a:t>
            </a:r>
          </a:p>
          <a:p>
            <a:pPr algn="l">
              <a:lnSpc>
                <a:spcPts val="5553"/>
              </a:lnSpc>
              <a:spcBef>
                <a:spcPct val="0"/>
              </a:spcBef>
            </a:pPr>
            <a:r>
              <a:rPr lang="en-US" b="true" sz="3966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JV                   การบันทึกรายการทางบัญชีที่ไม่เกี่ยวกับเงินสด</a:t>
            </a:r>
          </a:p>
          <a:p>
            <a:pPr algn="l">
              <a:lnSpc>
                <a:spcPts val="5553"/>
              </a:lnSpc>
              <a:spcBef>
                <a:spcPct val="0"/>
              </a:spcBef>
            </a:pPr>
            <a:r>
              <a:rPr lang="en-US" b="true" sz="3966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และเทียบเท่าเงินสด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64</a:t>
            </a:r>
          </a:p>
        </p:txBody>
      </p:sp>
    </p:spTree>
  </p:cSld>
  <p:clrMapOvr>
    <a:masterClrMapping/>
  </p:clrMapOvr>
</p:sld>
</file>

<file path=ppt/slides/slide6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28700" y="5281697"/>
            <a:ext cx="16463461" cy="42596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4047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4047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การรับเงิน    การกลับรายการ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รายได้แผ่นดิน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การบันทึกรับเงินและการกลับรายการ           RA               SA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รับเงินรายได้แผ่นดินของตนเอง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การบันทึกรับเงินและการกลับรายการ           RC               SC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รับเงินรายได้แผ่นดินแทนกัน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65</a:t>
            </a:r>
          </a:p>
        </p:txBody>
      </p:sp>
    </p:spTree>
  </p:cSld>
  <p:clrMapOvr>
    <a:masterClrMapping/>
  </p:clrMapOvr>
</p:sld>
</file>

<file path=ppt/slides/slide6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912269" y="5281697"/>
            <a:ext cx="16463461" cy="42596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4047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4047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การรับเงิน    การกลับรายการ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รายได้เงินนอกงบประมาณฝากกระทรวงการคลัง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การบันทึกรับเงินและการกลับรายการ           RB               SB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รับเงินนอกงปม.ฝากคลังของตนเอง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การบันทึกรับเงินและการกลับรายการ           RD               SD</a:t>
            </a:r>
          </a:p>
          <a:p>
            <a:pPr algn="l">
              <a:lnSpc>
                <a:spcPts val="5665"/>
              </a:lnSpc>
              <a:spcBef>
                <a:spcPct val="0"/>
              </a:spcBef>
            </a:pPr>
            <a:r>
              <a:rPr lang="en-US" b="true" sz="404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นอกงปม.ฝากคลังแทนกัน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66</a:t>
            </a:r>
          </a:p>
        </p:txBody>
      </p:sp>
    </p:spTree>
  </p:cSld>
  <p:clrMapOvr>
    <a:masterClrMapping/>
  </p:clrMapOvr>
</p:sld>
</file>

<file path=ppt/slides/slide6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95092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2955094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224256" y="4464165"/>
            <a:ext cx="16208958" cy="4492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73"/>
              </a:lnSpc>
              <a:spcBef>
                <a:spcPct val="0"/>
              </a:spcBef>
            </a:pPr>
            <a:r>
              <a:rPr lang="en-US" b="true" sz="426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4267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4267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การรับเงิน    การกลับรายการ</a:t>
            </a:r>
          </a:p>
          <a:p>
            <a:pPr algn="l">
              <a:lnSpc>
                <a:spcPts val="5973"/>
              </a:lnSpc>
              <a:spcBef>
                <a:spcPct val="0"/>
              </a:spcBef>
            </a:pPr>
            <a:r>
              <a:rPr lang="en-US" b="true" sz="4267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รายได้เงินนอกงบประมาณที่นำฝากธนาคารพาณิชย์</a:t>
            </a:r>
          </a:p>
          <a:p>
            <a:pPr algn="l">
              <a:lnSpc>
                <a:spcPts val="5973"/>
              </a:lnSpc>
              <a:spcBef>
                <a:spcPct val="0"/>
              </a:spcBef>
            </a:pPr>
            <a:r>
              <a:rPr lang="en-US" b="true" sz="426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การบันทึกรับเงินนอกงบประมาณ                RE                  RZ</a:t>
            </a:r>
          </a:p>
          <a:p>
            <a:pPr algn="l">
              <a:lnSpc>
                <a:spcPts val="5973"/>
              </a:lnSpc>
              <a:spcBef>
                <a:spcPct val="0"/>
              </a:spcBef>
            </a:pPr>
            <a:r>
              <a:rPr lang="en-US" b="true" sz="426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ฝากธนาคารพาณิชย์ และการกลับ</a:t>
            </a:r>
          </a:p>
          <a:p>
            <a:pPr algn="l">
              <a:lnSpc>
                <a:spcPts val="5973"/>
              </a:lnSpc>
              <a:spcBef>
                <a:spcPct val="0"/>
              </a:spcBef>
            </a:pPr>
            <a:r>
              <a:rPr lang="en-US" b="true" sz="426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รายการรับเงินนอกงบประมาณ</a:t>
            </a:r>
          </a:p>
          <a:p>
            <a:pPr algn="l">
              <a:lnSpc>
                <a:spcPts val="5973"/>
              </a:lnSpc>
              <a:spcBef>
                <a:spcPct val="0"/>
              </a:spcBef>
            </a:pPr>
            <a:r>
              <a:rPr lang="en-US" b="true" sz="4267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ฝากธนาคารพาณิชย์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67</a:t>
            </a:r>
          </a:p>
        </p:txBody>
      </p:sp>
    </p:spTree>
  </p:cSld>
  <p:clrMapOvr>
    <a:masterClrMapping/>
  </p:clrMapOvr>
</p:sld>
</file>

<file path=ppt/slides/slide6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579259" y="4589887"/>
            <a:ext cx="6285380" cy="2424635"/>
            <a:chOff x="0" y="0"/>
            <a:chExt cx="1571213" cy="60610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476800" y="4589887"/>
            <a:ext cx="6285380" cy="2424635"/>
            <a:chOff x="0" y="0"/>
            <a:chExt cx="1571213" cy="60610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213" cy="606108"/>
            </a:xfrm>
            <a:custGeom>
              <a:avLst/>
              <a:gdLst/>
              <a:ahLst/>
              <a:cxnLst/>
              <a:rect r="r" b="b" t="t" l="l"/>
              <a:pathLst>
                <a:path h="606108" w="1571213">
                  <a:moveTo>
                    <a:pt x="62818" y="0"/>
                  </a:moveTo>
                  <a:lnTo>
                    <a:pt x="1508395" y="0"/>
                  </a:lnTo>
                  <a:cubicBezTo>
                    <a:pt x="1543088" y="0"/>
                    <a:pt x="1571213" y="28125"/>
                    <a:pt x="1571213" y="62818"/>
                  </a:cubicBezTo>
                  <a:lnTo>
                    <a:pt x="1571213" y="543289"/>
                  </a:lnTo>
                  <a:cubicBezTo>
                    <a:pt x="1571213" y="559950"/>
                    <a:pt x="1564595" y="575928"/>
                    <a:pt x="1552814" y="587709"/>
                  </a:cubicBezTo>
                  <a:cubicBezTo>
                    <a:pt x="1541033" y="599490"/>
                    <a:pt x="1525055" y="606108"/>
                    <a:pt x="1508395" y="606108"/>
                  </a:cubicBezTo>
                  <a:lnTo>
                    <a:pt x="62818" y="606108"/>
                  </a:lnTo>
                  <a:cubicBezTo>
                    <a:pt x="46158" y="606108"/>
                    <a:pt x="30180" y="599490"/>
                    <a:pt x="18399" y="587709"/>
                  </a:cubicBezTo>
                  <a:cubicBezTo>
                    <a:pt x="6618" y="575928"/>
                    <a:pt x="0" y="559950"/>
                    <a:pt x="0" y="543289"/>
                  </a:cubicBezTo>
                  <a:lnTo>
                    <a:pt x="0" y="62818"/>
                  </a:lnTo>
                  <a:cubicBezTo>
                    <a:pt x="0" y="28125"/>
                    <a:pt x="28125" y="0"/>
                    <a:pt x="62818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571213" cy="6442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685794" y="6846497"/>
            <a:ext cx="3101119" cy="2621855"/>
          </a:xfrm>
          <a:custGeom>
            <a:avLst/>
            <a:gdLst/>
            <a:ahLst/>
            <a:cxnLst/>
            <a:rect r="r" b="b" t="t" l="l"/>
            <a:pathLst>
              <a:path h="2621855" w="3101119">
                <a:moveTo>
                  <a:pt x="0" y="0"/>
                </a:moveTo>
                <a:lnTo>
                  <a:pt x="3101119" y="0"/>
                </a:lnTo>
                <a:lnTo>
                  <a:pt x="3101119" y="2621855"/>
                </a:lnTo>
                <a:lnTo>
                  <a:pt x="0" y="26218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956319">
            <a:off x="15123455" y="6056644"/>
            <a:ext cx="2541796" cy="2757373"/>
          </a:xfrm>
          <a:custGeom>
            <a:avLst/>
            <a:gdLst/>
            <a:ahLst/>
            <a:cxnLst/>
            <a:rect r="r" b="b" t="t" l="l"/>
            <a:pathLst>
              <a:path h="2757373" w="2541796">
                <a:moveTo>
                  <a:pt x="0" y="0"/>
                </a:moveTo>
                <a:lnTo>
                  <a:pt x="2541796" y="0"/>
                </a:lnTo>
                <a:lnTo>
                  <a:pt x="2541796" y="2757373"/>
                </a:lnTo>
                <a:lnTo>
                  <a:pt x="0" y="27573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637476" y="4835005"/>
            <a:ext cx="6074050" cy="1952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ขอเบิกเงิน</a:t>
            </a:r>
          </a:p>
          <a:p>
            <a:pPr algn="l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รับรู้ค่าใช้จ่ายตามเกณฑ์</a:t>
            </a:r>
          </a:p>
          <a:p>
            <a:pPr algn="l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คงค้าง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186157" y="5103422"/>
            <a:ext cx="5709373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ส่งคืนเงินเหลือจ่าย</a:t>
            </a:r>
          </a:p>
          <a:p>
            <a:pPr algn="l">
              <a:lnSpc>
                <a:spcPts val="5160"/>
              </a:lnSpc>
            </a:pPr>
            <a:r>
              <a:rPr lang="en-US" sz="4300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ในปีงบประมาณที่เบิก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-311733" y="1028700"/>
            <a:ext cx="18599733" cy="885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19"/>
              </a:lnSpc>
            </a:pPr>
            <a:r>
              <a:rPr lang="en-US" b="true" sz="5849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บัญชีค่าใช้จ่าย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68</a:t>
            </a:r>
          </a:p>
        </p:txBody>
      </p:sp>
    </p:spTree>
  </p:cSld>
  <p:clrMapOvr>
    <a:masterClrMapping/>
  </p:clrMapOvr>
</p:sld>
</file>

<file path=ppt/slides/slide6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บัญชีค่าใช้จ่าย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90602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833518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028700" y="5039431"/>
            <a:ext cx="16608904" cy="42188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8"/>
              </a:lnSpc>
              <a:spcBef>
                <a:spcPct val="0"/>
              </a:spcBef>
            </a:pPr>
            <a:r>
              <a:rPr lang="en-US" b="true" sz="399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KA             การขอเบิกเงินงบประมาณจ่ายตรงผู้ขายผ่าน PO</a:t>
            </a:r>
          </a:p>
          <a:p>
            <a:pPr algn="l">
              <a:lnSpc>
                <a:spcPts val="5598"/>
              </a:lnSpc>
              <a:spcBef>
                <a:spcPct val="0"/>
              </a:spcBef>
            </a:pPr>
            <a:r>
              <a:rPr lang="en-US" b="true" sz="399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KC             การขอเบิกเงินงบประมาณจ่ายตรงผู้ขายไม่ผ่าน PO</a:t>
            </a:r>
          </a:p>
          <a:p>
            <a:pPr algn="l">
              <a:lnSpc>
                <a:spcPts val="5598"/>
              </a:lnSpc>
              <a:spcBef>
                <a:spcPct val="0"/>
              </a:spcBef>
            </a:pPr>
            <a:r>
              <a:rPr lang="en-US" b="true" sz="399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KB             การขอเบิกเงินกันไว้เบิกเหลื่อมปีจ่ายตรงผู้ขายผ่าน PO</a:t>
            </a:r>
          </a:p>
          <a:p>
            <a:pPr algn="l">
              <a:lnSpc>
                <a:spcPts val="5598"/>
              </a:lnSpc>
              <a:spcBef>
                <a:spcPct val="0"/>
              </a:spcBef>
            </a:pPr>
            <a:r>
              <a:rPr lang="en-US" b="true" sz="399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KD            การขอเบิกเงินกันไว้เบิกเหลื่อมปีจ่ายตรงผู้ขายไม่ผ่าน PO</a:t>
            </a:r>
          </a:p>
          <a:p>
            <a:pPr algn="l">
              <a:lnSpc>
                <a:spcPts val="5598"/>
              </a:lnSpc>
              <a:spcBef>
                <a:spcPct val="0"/>
              </a:spcBef>
            </a:pPr>
            <a:r>
              <a:rPr lang="en-US" b="true" sz="399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KG            การขอเบิกเงินนอกงบประมาณฝากคลังจ่ายตรงผู้ขายผ่าน PO</a:t>
            </a:r>
          </a:p>
          <a:p>
            <a:pPr algn="l">
              <a:lnSpc>
                <a:spcPts val="5598"/>
              </a:lnSpc>
              <a:spcBef>
                <a:spcPct val="0"/>
              </a:spcBef>
            </a:pPr>
            <a:r>
              <a:rPr lang="en-US" b="true" sz="3998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KH            การขอเบิกเงินนอกงบประมาณฝากคลังจ่ายตรงผู้ขายไม่ผ่าน PO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69</a:t>
            </a:r>
          </a:p>
        </p:txBody>
      </p:sp>
    </p:spTree>
  </p:cSld>
  <p:clrMapOvr>
    <a:masterClrMapping/>
  </p:clrMapOvr>
</p:sld>
</file>

<file path=ppt/slides/slide7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บัญชีค่าใช้จ่าย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445537"/>
            <a:chOff x="0" y="0"/>
            <a:chExt cx="6624110" cy="19273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ประเภทเอกสาร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274775" y="3331108"/>
            <a:ext cx="4968082" cy="1445537"/>
            <a:chOff x="0" y="0"/>
            <a:chExt cx="6624110" cy="192738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24110" cy="1927383"/>
            </a:xfrm>
            <a:custGeom>
              <a:avLst/>
              <a:gdLst/>
              <a:ahLst/>
              <a:cxnLst/>
              <a:rect r="r" b="b" t="t" l="l"/>
              <a:pathLst>
                <a:path h="19273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1927383"/>
                  </a:lnTo>
                  <a:lnTo>
                    <a:pt x="0" y="19273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2277598" y="563641"/>
              <a:ext cx="3092648" cy="800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799"/>
                </a:lnSpc>
                <a:spcBef>
                  <a:spcPct val="0"/>
                </a:spcBef>
              </a:pPr>
              <a:r>
                <a:rPr lang="en-US" b="true" sz="3999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ความหมาย</a:t>
              </a: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150511" y="5062395"/>
            <a:ext cx="16137489" cy="4902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70"/>
              </a:lnSpc>
              <a:spcBef>
                <a:spcPct val="0"/>
              </a:spcBef>
            </a:pPr>
            <a:r>
              <a:rPr lang="en-US" b="true" sz="397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KZ            การกลับรายการขอเบิกเงิน</a:t>
            </a:r>
          </a:p>
          <a:p>
            <a:pPr algn="l">
              <a:lnSpc>
                <a:spcPts val="5570"/>
              </a:lnSpc>
              <a:spcBef>
                <a:spcPct val="0"/>
              </a:spcBef>
            </a:pPr>
            <a:r>
              <a:rPr lang="en-US" b="true" sz="397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BE            การล้างบัญชีเบิกเกินส่งคืนรอนำส่งในปีงบประมาณ   </a:t>
            </a:r>
          </a:p>
          <a:p>
            <a:pPr algn="l">
              <a:lnSpc>
                <a:spcPts val="5570"/>
              </a:lnSpc>
              <a:spcBef>
                <a:spcPct val="0"/>
              </a:spcBef>
            </a:pPr>
            <a:r>
              <a:rPr lang="en-US" b="true" sz="397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เพื่อลดค่าใช้จ่าย หรือลูกหนี้เงินยืมตามรายการขอเบิก</a:t>
            </a:r>
          </a:p>
          <a:p>
            <a:pPr algn="l">
              <a:lnSpc>
                <a:spcPts val="5570"/>
              </a:lnSpc>
              <a:spcBef>
                <a:spcPct val="0"/>
              </a:spcBef>
            </a:pPr>
            <a:r>
              <a:rPr lang="en-US" b="true" sz="397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JV            การบันทึกรายการทางบัญชีที่ไม่เกี่ยวกับเงินสด</a:t>
            </a:r>
          </a:p>
          <a:p>
            <a:pPr algn="l">
              <a:lnSpc>
                <a:spcPts val="5570"/>
              </a:lnSpc>
              <a:spcBef>
                <a:spcPct val="0"/>
              </a:spcBef>
            </a:pPr>
            <a:r>
              <a:rPr lang="en-US" b="true" sz="397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และเทียบเท่าเงินสด</a:t>
            </a:r>
          </a:p>
          <a:p>
            <a:pPr algn="l">
              <a:lnSpc>
                <a:spcPts val="5570"/>
              </a:lnSpc>
              <a:spcBef>
                <a:spcPct val="0"/>
              </a:spcBef>
            </a:pPr>
            <a:r>
              <a:rPr lang="en-US" b="true" sz="397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RE           การรับเงินนอกงบประมาณฝากธนาคารพาณิชย์ </a:t>
            </a:r>
          </a:p>
          <a:p>
            <a:pPr algn="l">
              <a:lnSpc>
                <a:spcPts val="5570"/>
              </a:lnSpc>
              <a:spcBef>
                <a:spcPct val="0"/>
              </a:spcBef>
            </a:pPr>
            <a:r>
              <a:rPr lang="en-US" b="true" sz="397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(ส่งคืนเงินที่ขอเบิกภายในปี)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70</a:t>
            </a:r>
          </a:p>
        </p:txBody>
      </p:sp>
    </p:spTree>
  </p:cSld>
  <p:clrMapOvr>
    <a:masterClrMapping/>
  </p:clrMapOvr>
</p:sld>
</file>

<file path=ppt/slides/slide7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บัญชีค่าใช้จ่าย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149214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679096" y="4737618"/>
            <a:ext cx="16230600" cy="44920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81"/>
              </a:lnSpc>
              <a:spcBef>
                <a:spcPct val="0"/>
              </a:spcBef>
            </a:pPr>
            <a:r>
              <a:rPr lang="en-US" b="true" sz="427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427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427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การขอเบิกเงิน    การกลับรายการ/</a:t>
            </a:r>
          </a:p>
          <a:p>
            <a:pPr algn="l">
              <a:lnSpc>
                <a:spcPts val="5981"/>
              </a:lnSpc>
              <a:spcBef>
                <a:spcPct val="0"/>
              </a:spcBef>
            </a:pPr>
            <a:r>
              <a:rPr lang="en-US" b="true" sz="4272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                               การส่งคืนเงิน</a:t>
            </a:r>
          </a:p>
          <a:p>
            <a:pPr algn="l">
              <a:lnSpc>
                <a:spcPts val="5981"/>
              </a:lnSpc>
              <a:spcBef>
                <a:spcPct val="0"/>
              </a:spcBef>
            </a:pPr>
            <a:r>
              <a:rPr lang="en-US" b="true" sz="4272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เงินงบประมาณและเงินนอกงบประมาณฝากคลัง</a:t>
            </a:r>
          </a:p>
          <a:p>
            <a:pPr algn="l">
              <a:lnSpc>
                <a:spcPts val="5981"/>
              </a:lnSpc>
              <a:spcBef>
                <a:spcPct val="0"/>
              </a:spcBef>
            </a:pPr>
            <a:r>
              <a:rPr lang="en-US" b="true" sz="427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การบันทึกขอเบิก                              K*                       KZ</a:t>
            </a:r>
          </a:p>
          <a:p>
            <a:pPr algn="l">
              <a:lnSpc>
                <a:spcPts val="5981"/>
              </a:lnSpc>
              <a:spcBef>
                <a:spcPct val="0"/>
              </a:spcBef>
            </a:pPr>
            <a:r>
              <a:rPr lang="en-US" b="true" sz="427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การส่งคืนเงินเหลือจ่าย                     K*                       BE</a:t>
            </a:r>
          </a:p>
          <a:p>
            <a:pPr algn="l">
              <a:lnSpc>
                <a:spcPts val="5981"/>
              </a:lnSpc>
              <a:spcBef>
                <a:spcPct val="0"/>
              </a:spcBef>
            </a:pPr>
            <a:r>
              <a:rPr lang="en-US" b="true" sz="4272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ในปีงบประมาณที่ขอเบิก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71</a:t>
            </a:r>
          </a:p>
        </p:txBody>
      </p:sp>
    </p:spTree>
  </p:cSld>
  <p:clrMapOvr>
    <a:masterClrMapping/>
  </p:clrMapOvr>
</p:sld>
</file>

<file path=ppt/slides/slide7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0"/>
            <a:ext cx="12801600" cy="2967320"/>
          </a:xfrm>
          <a:custGeom>
            <a:avLst/>
            <a:gdLst/>
            <a:ahLst/>
            <a:cxnLst/>
            <a:rect r="r" b="b" t="t" l="l"/>
            <a:pathLst>
              <a:path h="2967320" w="12801600">
                <a:moveTo>
                  <a:pt x="0" y="0"/>
                </a:moveTo>
                <a:lnTo>
                  <a:pt x="12801600" y="0"/>
                </a:lnTo>
                <a:lnTo>
                  <a:pt x="12801600" y="2967320"/>
                </a:lnTo>
                <a:lnTo>
                  <a:pt x="0" y="296732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79096" y="555234"/>
            <a:ext cx="10794251" cy="1371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</a:p>
          <a:p>
            <a:pPr algn="l">
              <a:lnSpc>
                <a:spcPts val="5400"/>
              </a:lnSpc>
              <a:spcBef>
                <a:spcPct val="0"/>
              </a:spcBef>
            </a:pPr>
            <a:r>
              <a:rPr lang="en-US" b="true" sz="4500">
                <a:solidFill>
                  <a:srgbClr val="000000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บัญชีค่าใช้จ่าย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331108"/>
            <a:ext cx="4968082" cy="1874162"/>
            <a:chOff x="0" y="0"/>
            <a:chExt cx="6624110" cy="249888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24110" cy="2498883"/>
            </a:xfrm>
            <a:custGeom>
              <a:avLst/>
              <a:gdLst/>
              <a:ahLst/>
              <a:cxnLst/>
              <a:rect r="r" b="b" t="t" l="l"/>
              <a:pathLst>
                <a:path h="2498883" w="6624110">
                  <a:moveTo>
                    <a:pt x="0" y="0"/>
                  </a:moveTo>
                  <a:lnTo>
                    <a:pt x="6624110" y="0"/>
                  </a:lnTo>
                  <a:lnTo>
                    <a:pt x="6624110" y="2498883"/>
                  </a:lnTo>
                  <a:lnTo>
                    <a:pt x="0" y="24988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14825" t="0" r="-14825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80208" y="563641"/>
              <a:ext cx="4230489" cy="13716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080"/>
                </a:lnSpc>
                <a:spcBef>
                  <a:spcPct val="0"/>
                </a:spcBef>
              </a:pPr>
              <a:r>
                <a:rPr lang="en-US" b="true" sz="3400">
                  <a:solidFill>
                    <a:srgbClr val="000000"/>
                  </a:solidFill>
                  <a:latin typeface="Quicksand Bold"/>
                  <a:ea typeface="Quicksand Bold"/>
                  <a:cs typeface="Quicksand Bold"/>
                  <a:sym typeface="Quicksand Bold"/>
                </a:rPr>
                <a:t>การจับคู่ประเภทเอกสาร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28700" y="5129070"/>
            <a:ext cx="16729809" cy="46506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5"/>
              </a:lnSpc>
              <a:spcBef>
                <a:spcPct val="0"/>
              </a:spcBef>
            </a:pPr>
            <a:r>
              <a:rPr lang="en-US" b="true" sz="440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</a:t>
            </a:r>
            <a:r>
              <a:rPr lang="en-US" b="true" sz="4404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</a:t>
            </a:r>
            <a:r>
              <a:rPr lang="en-US" b="true" sz="4404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การขอเบิกเงิน    การกลับรายการ/</a:t>
            </a:r>
          </a:p>
          <a:p>
            <a:pPr algn="l">
              <a:lnSpc>
                <a:spcPts val="6165"/>
              </a:lnSpc>
              <a:spcBef>
                <a:spcPct val="0"/>
              </a:spcBef>
            </a:pPr>
            <a:r>
              <a:rPr lang="en-US" b="true" sz="4404">
                <a:solidFill>
                  <a:srgbClr val="FF3131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                                                               การส่งคืนเงิน</a:t>
            </a:r>
          </a:p>
          <a:p>
            <a:pPr algn="l">
              <a:lnSpc>
                <a:spcPts val="6165"/>
              </a:lnSpc>
              <a:spcBef>
                <a:spcPct val="0"/>
              </a:spcBef>
            </a:pPr>
            <a:r>
              <a:rPr lang="en-US" b="true" sz="4404" u="sng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เงินนอกงบประมาณฝากธนาคารพาณิชย์</a:t>
            </a:r>
          </a:p>
          <a:p>
            <a:pPr algn="l">
              <a:lnSpc>
                <a:spcPts val="6165"/>
              </a:lnSpc>
              <a:spcBef>
                <a:spcPct val="0"/>
              </a:spcBef>
            </a:pPr>
            <a:r>
              <a:rPr lang="en-US" b="true" sz="440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การบันทึกขอเบิก                              JV                       JZ</a:t>
            </a:r>
          </a:p>
          <a:p>
            <a:pPr algn="l">
              <a:lnSpc>
                <a:spcPts val="6165"/>
              </a:lnSpc>
              <a:spcBef>
                <a:spcPct val="0"/>
              </a:spcBef>
            </a:pPr>
            <a:r>
              <a:rPr lang="en-US" b="true" sz="440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การส่งคืนเงินเหลือจ่าย                     JV                       RE</a:t>
            </a:r>
          </a:p>
          <a:p>
            <a:pPr algn="l">
              <a:lnSpc>
                <a:spcPts val="6165"/>
              </a:lnSpc>
              <a:spcBef>
                <a:spcPct val="0"/>
              </a:spcBef>
            </a:pPr>
            <a:r>
              <a:rPr lang="en-US" b="true" sz="4404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ในปีงบประมาณที่ขอเบิก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72</a:t>
            </a:r>
          </a:p>
        </p:txBody>
      </p:sp>
    </p:spTree>
  </p:cSld>
  <p:clrMapOvr>
    <a:masterClrMapping/>
  </p:clrMapOvr>
</p:sld>
</file>

<file path=ppt/slides/slide7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1173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4" y="0"/>
                </a:lnTo>
                <a:lnTo>
                  <a:pt x="15365654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517512" y="-862556"/>
            <a:ext cx="18554548" cy="4947880"/>
          </a:xfrm>
          <a:prstGeom prst="rect">
            <a:avLst/>
          </a:prstGeom>
        </p:spPr>
      </p:pic>
      <p:sp>
        <p:nvSpPr>
          <p:cNvPr name="Freeform 5" id="5"/>
          <p:cNvSpPr/>
          <p:nvPr/>
        </p:nvSpPr>
        <p:spPr>
          <a:xfrm flipH="false" flipV="false" rot="0">
            <a:off x="1787996" y="2771751"/>
            <a:ext cx="6750037" cy="6700946"/>
          </a:xfrm>
          <a:custGeom>
            <a:avLst/>
            <a:gdLst/>
            <a:ahLst/>
            <a:cxnLst/>
            <a:rect r="r" b="b" t="t" l="l"/>
            <a:pathLst>
              <a:path h="6700946" w="6750037">
                <a:moveTo>
                  <a:pt x="0" y="0"/>
                </a:moveTo>
                <a:lnTo>
                  <a:pt x="6750037" y="0"/>
                </a:lnTo>
                <a:lnTo>
                  <a:pt x="6750037" y="6700946"/>
                </a:lnTo>
                <a:lnTo>
                  <a:pt x="0" y="670094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186256" y="2771751"/>
            <a:ext cx="4454651" cy="6386597"/>
          </a:xfrm>
          <a:custGeom>
            <a:avLst/>
            <a:gdLst/>
            <a:ahLst/>
            <a:cxnLst/>
            <a:rect r="r" b="b" t="t" l="l"/>
            <a:pathLst>
              <a:path h="6386597" w="4454651">
                <a:moveTo>
                  <a:pt x="0" y="0"/>
                </a:moveTo>
                <a:lnTo>
                  <a:pt x="4454652" y="0"/>
                </a:lnTo>
                <a:lnTo>
                  <a:pt x="4454652" y="6386597"/>
                </a:lnTo>
                <a:lnTo>
                  <a:pt x="0" y="63865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877931" y="782708"/>
            <a:ext cx="11762977" cy="1657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99"/>
              </a:lnSpc>
            </a:pPr>
            <a:r>
              <a:rPr lang="en-US" sz="5499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การสอบทานรายงานอื่น ๆ และทะเบียน</a:t>
            </a:r>
          </a:p>
          <a:p>
            <a:pPr algn="l">
              <a:lnSpc>
                <a:spcPts val="6599"/>
              </a:lnSpc>
            </a:pPr>
            <a:r>
              <a:rPr lang="en-US" sz="5499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หรือเอกสารหลักฐานที่เกี่ยวข้อง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89568" y="1038225"/>
            <a:ext cx="1029368" cy="11558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55"/>
              </a:lnSpc>
            </a:pPr>
            <a:r>
              <a:rPr lang="en-US" b="true" sz="7713">
                <a:solidFill>
                  <a:srgbClr val="072E36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3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73</a:t>
            </a:r>
          </a:p>
        </p:txBody>
      </p:sp>
    </p:spTree>
  </p:cSld>
  <p:clrMapOvr>
    <a:masterClrMapping/>
  </p:clrMapOvr>
</p:sld>
</file>

<file path=ppt/slides/slide7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65674" y="828675"/>
            <a:ext cx="16293626" cy="6950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59"/>
              </a:lnSpc>
            </a:pPr>
            <a:r>
              <a:rPr lang="en-US" sz="4093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นอกจากสอบทานงบทดลอง รายงานแสดงข้อมูลบัญชีผิดดุล และรายงานแสดง</a:t>
            </a:r>
            <a:r>
              <a:rPr lang="en-US" sz="4093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บรรทัดรายการบัญชีแยกประเภททั่วไป จำเป็นต้องสอบทานรายงานที่มีรายละเอียดประกอบเพิ่มเติม</a:t>
            </a:r>
            <a:r>
              <a:rPr lang="en-US" sz="4093" b="true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</a:t>
            </a:r>
            <a:r>
              <a:rPr lang="en-US" sz="4093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เช่น บัญชีเงินสดในมือ บัญชีเงินฝากธนาคาร บัญชีเงินฝากคลัง บัญชีลูกหนี้เงินยืมราชการ บัญชีสินทรัพย์ถาวร บัญชีหนี้สิน บัญชีรายได้แผ่นดิน และบัญชีค่าใช้จ่าย เป็นต้น </a:t>
            </a:r>
          </a:p>
          <a:p>
            <a:pPr algn="l">
              <a:lnSpc>
                <a:spcPts val="6959"/>
              </a:lnSpc>
            </a:pPr>
            <a:r>
              <a:rPr lang="en-US" sz="4093">
                <a:solidFill>
                  <a:srgbClr val="233DFF"/>
                </a:solidFill>
                <a:latin typeface="Quicksand"/>
                <a:ea typeface="Quicksand"/>
                <a:cs typeface="Quicksand"/>
                <a:sym typeface="Quicksand"/>
              </a:rPr>
              <a:t>        </a:t>
            </a:r>
            <a:r>
              <a:rPr lang="en-US" sz="4093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รวมทั้งสอบทานทะเบียน เอกสารหลักฐาน และรายงานอื่น ๆ</a:t>
            </a:r>
          </a:p>
          <a:p>
            <a:pPr algn="l">
              <a:lnSpc>
                <a:spcPts val="6959"/>
              </a:lnSpc>
            </a:pPr>
            <a:r>
              <a:rPr lang="en-US" sz="4093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ที่เกี่ยวข้อง เพื่อให้มั่นใจว่ามีการบันทึกรายการทางบัญชีครบถ้วน</a:t>
            </a:r>
          </a:p>
          <a:p>
            <a:pPr algn="l">
              <a:lnSpc>
                <a:spcPts val="6959"/>
              </a:lnSpc>
            </a:pPr>
            <a:r>
              <a:rPr lang="en-US" sz="4093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ถูกต้อง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4778359" y="5721735"/>
            <a:ext cx="3231988" cy="4114800"/>
          </a:xfrm>
          <a:custGeom>
            <a:avLst/>
            <a:gdLst/>
            <a:ahLst/>
            <a:cxnLst/>
            <a:rect r="r" b="b" t="t" l="l"/>
            <a:pathLst>
              <a:path h="4114800" w="3231988">
                <a:moveTo>
                  <a:pt x="0" y="0"/>
                </a:moveTo>
                <a:lnTo>
                  <a:pt x="3231988" y="0"/>
                </a:lnTo>
                <a:lnTo>
                  <a:pt x="323198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74</a:t>
            </a:r>
          </a:p>
        </p:txBody>
      </p:sp>
    </p:spTree>
  </p:cSld>
  <p:clrMapOvr>
    <a:masterClrMapping/>
  </p:clrMapOvr>
</p:sld>
</file>

<file path=ppt/slides/slide7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69443" y="152400"/>
            <a:ext cx="5388429" cy="4114800"/>
          </a:xfrm>
          <a:custGeom>
            <a:avLst/>
            <a:gdLst/>
            <a:ahLst/>
            <a:cxnLst/>
            <a:rect r="r" b="b" t="t" l="l"/>
            <a:pathLst>
              <a:path h="4114800" w="5388429">
                <a:moveTo>
                  <a:pt x="0" y="0"/>
                </a:moveTo>
                <a:lnTo>
                  <a:pt x="5388429" y="0"/>
                </a:lnTo>
                <a:lnTo>
                  <a:pt x="538842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297066" y="1019175"/>
            <a:ext cx="11770232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ยอดคงเหลือในรายงานงบทดลอง-หน่วยเบิกจ่าย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(NGL_TB_PMT)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รายงานเงินสดคงเหลือประจำวัน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รายงานแสดงยอดเงินสดคงเหลือประจำวัน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NFI_CASHBAL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702582"/>
            <a:ext cx="4998963" cy="1655315"/>
            <a:chOff x="0" y="0"/>
            <a:chExt cx="1249636" cy="4137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49636" cy="413794"/>
            </a:xfrm>
            <a:custGeom>
              <a:avLst/>
              <a:gdLst/>
              <a:ahLst/>
              <a:cxnLst/>
              <a:rect r="r" b="b" t="t" l="l"/>
              <a:pathLst>
                <a:path h="413794" w="1249636">
                  <a:moveTo>
                    <a:pt x="78984" y="0"/>
                  </a:moveTo>
                  <a:lnTo>
                    <a:pt x="1170652" y="0"/>
                  </a:lnTo>
                  <a:cubicBezTo>
                    <a:pt x="1214274" y="0"/>
                    <a:pt x="1249636" y="35362"/>
                    <a:pt x="1249636" y="78984"/>
                  </a:cubicBezTo>
                  <a:lnTo>
                    <a:pt x="1249636" y="334810"/>
                  </a:lnTo>
                  <a:cubicBezTo>
                    <a:pt x="1249636" y="378432"/>
                    <a:pt x="1214274" y="413794"/>
                    <a:pt x="1170652" y="413794"/>
                  </a:cubicBezTo>
                  <a:lnTo>
                    <a:pt x="78984" y="413794"/>
                  </a:lnTo>
                  <a:cubicBezTo>
                    <a:pt x="35362" y="413794"/>
                    <a:pt x="0" y="378432"/>
                    <a:pt x="0" y="334810"/>
                  </a:cubicBezTo>
                  <a:lnTo>
                    <a:pt x="0" y="78984"/>
                  </a:lnTo>
                  <a:cubicBezTo>
                    <a:pt x="0" y="35362"/>
                    <a:pt x="35362" y="0"/>
                    <a:pt x="78984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49636" cy="4518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424219" y="4257675"/>
            <a:ext cx="4333653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บัญชีเงินสดในมือ</a:t>
            </a:r>
          </a:p>
          <a:p>
            <a:pPr algn="ctr">
              <a:lnSpc>
                <a:spcPts val="5117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2601328" y="5745078"/>
            <a:ext cx="11217987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สำเนาใบเสร็จรับเงิน 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เอกสารที่เกี่ยวข้องกับการรับเงิน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ใบสำคัญรับเงิน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เอกสารหลักฐานที่เกี่ยวข้องกับการจ่ายเงิน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75</a:t>
            </a:r>
          </a:p>
        </p:txBody>
      </p:sp>
    </p:spTree>
  </p:cSld>
  <p:clrMapOvr>
    <a:masterClrMapping/>
  </p:clrMapOvr>
</p:sld>
</file>

<file path=ppt/slides/slide7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69443" y="152400"/>
            <a:ext cx="5388429" cy="4114800"/>
          </a:xfrm>
          <a:custGeom>
            <a:avLst/>
            <a:gdLst/>
            <a:ahLst/>
            <a:cxnLst/>
            <a:rect r="r" b="b" t="t" l="l"/>
            <a:pathLst>
              <a:path h="4114800" w="5388429">
                <a:moveTo>
                  <a:pt x="0" y="0"/>
                </a:moveTo>
                <a:lnTo>
                  <a:pt x="5388429" y="0"/>
                </a:lnTo>
                <a:lnTo>
                  <a:pt x="538842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269384" y="1019175"/>
            <a:ext cx="11501428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ยอดคงเหลือในรายงานงบทดลอง-หน่วยเบิกจ่าย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(NGL_TB_PMT)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รายการเคลื่อนไหวกับใบแจ้งยอดเงินฝากธนาคาร/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ใบแจ้งยอดเงินฝากธนาคารอิเล็กทรอนิกส์/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สมุดบัญชีเงินฝากธนาคาร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3702582"/>
            <a:ext cx="4998963" cy="1655315"/>
            <a:chOff x="0" y="0"/>
            <a:chExt cx="1249636" cy="4137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49636" cy="413794"/>
            </a:xfrm>
            <a:custGeom>
              <a:avLst/>
              <a:gdLst/>
              <a:ahLst/>
              <a:cxnLst/>
              <a:rect r="r" b="b" t="t" l="l"/>
              <a:pathLst>
                <a:path h="413794" w="1249636">
                  <a:moveTo>
                    <a:pt x="78984" y="0"/>
                  </a:moveTo>
                  <a:lnTo>
                    <a:pt x="1170652" y="0"/>
                  </a:lnTo>
                  <a:cubicBezTo>
                    <a:pt x="1214274" y="0"/>
                    <a:pt x="1249636" y="35362"/>
                    <a:pt x="1249636" y="78984"/>
                  </a:cubicBezTo>
                  <a:lnTo>
                    <a:pt x="1249636" y="334810"/>
                  </a:lnTo>
                  <a:cubicBezTo>
                    <a:pt x="1249636" y="378432"/>
                    <a:pt x="1214274" y="413794"/>
                    <a:pt x="1170652" y="413794"/>
                  </a:cubicBezTo>
                  <a:lnTo>
                    <a:pt x="78984" y="413794"/>
                  </a:lnTo>
                  <a:cubicBezTo>
                    <a:pt x="35362" y="413794"/>
                    <a:pt x="0" y="378432"/>
                    <a:pt x="0" y="334810"/>
                  </a:cubicBezTo>
                  <a:lnTo>
                    <a:pt x="0" y="78984"/>
                  </a:lnTo>
                  <a:cubicBezTo>
                    <a:pt x="0" y="35362"/>
                    <a:pt x="35362" y="0"/>
                    <a:pt x="78984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49636" cy="4518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127580" y="4196865"/>
            <a:ext cx="4801204" cy="65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บัญชีเงินฝากธนาคาร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198123" y="5553075"/>
            <a:ext cx="14657972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หลักฐานการโอนเงินจากผู้โอนที่ได้รับจากระบบของธนาคาร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ต้นขั้วเช็ค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สำเนาใบถอนเงินฝากธนาคาร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หลักฐานการโอนเงินจากระบบธนาคาร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76</a:t>
            </a:r>
          </a:p>
        </p:txBody>
      </p:sp>
    </p:spTree>
  </p:cSld>
  <p:clrMapOvr>
    <a:masterClrMapping/>
  </p:clrMapOvr>
</p:sld>
</file>

<file path=ppt/slides/slide7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86585" y="532014"/>
            <a:ext cx="3695700" cy="3695700"/>
          </a:xfrm>
          <a:custGeom>
            <a:avLst/>
            <a:gdLst/>
            <a:ahLst/>
            <a:cxnLst/>
            <a:rect r="r" b="b" t="t" l="l"/>
            <a:pathLst>
              <a:path h="3695700" w="3695700">
                <a:moveTo>
                  <a:pt x="0" y="0"/>
                </a:moveTo>
                <a:lnTo>
                  <a:pt x="3695700" y="0"/>
                </a:lnTo>
                <a:lnTo>
                  <a:pt x="3695700" y="3695700"/>
                </a:lnTo>
                <a:lnTo>
                  <a:pt x="0" y="36957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757872" y="1019175"/>
            <a:ext cx="12062547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ยอดคงเหลือในรายงานงบทดลอง-หน่วยเบิกจ่าย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(NGL_TB_PMT)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รายงานการเคลื่อนไหวเงินฝากกระทรวงการคลัง 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(NFI_RPT013)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424219" y="3952186"/>
            <a:ext cx="4333653" cy="1405711"/>
            <a:chOff x="0" y="0"/>
            <a:chExt cx="1083322" cy="35139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83322" cy="351398"/>
            </a:xfrm>
            <a:custGeom>
              <a:avLst/>
              <a:gdLst/>
              <a:ahLst/>
              <a:cxnLst/>
              <a:rect r="r" b="b" t="t" l="l"/>
              <a:pathLst>
                <a:path h="351398" w="1083322">
                  <a:moveTo>
                    <a:pt x="91110" y="0"/>
                  </a:moveTo>
                  <a:lnTo>
                    <a:pt x="992212" y="0"/>
                  </a:lnTo>
                  <a:cubicBezTo>
                    <a:pt x="1016376" y="0"/>
                    <a:pt x="1039550" y="9599"/>
                    <a:pt x="1056637" y="26685"/>
                  </a:cubicBezTo>
                  <a:cubicBezTo>
                    <a:pt x="1073723" y="43772"/>
                    <a:pt x="1083322" y="66946"/>
                    <a:pt x="1083322" y="91110"/>
                  </a:cubicBezTo>
                  <a:lnTo>
                    <a:pt x="1083322" y="260289"/>
                  </a:lnTo>
                  <a:cubicBezTo>
                    <a:pt x="1083322" y="310607"/>
                    <a:pt x="1042531" y="351398"/>
                    <a:pt x="992212" y="351398"/>
                  </a:cubicBezTo>
                  <a:lnTo>
                    <a:pt x="91110" y="351398"/>
                  </a:lnTo>
                  <a:cubicBezTo>
                    <a:pt x="40791" y="351398"/>
                    <a:pt x="0" y="310607"/>
                    <a:pt x="0" y="260289"/>
                  </a:cubicBezTo>
                  <a:lnTo>
                    <a:pt x="0" y="91110"/>
                  </a:lnTo>
                  <a:cubicBezTo>
                    <a:pt x="0" y="40791"/>
                    <a:pt x="40791" y="0"/>
                    <a:pt x="91110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083322" cy="38949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424219" y="4257675"/>
            <a:ext cx="4333653" cy="65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บัญชีเงินฝากคลัง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01328" y="5553075"/>
            <a:ext cx="14657972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 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</a:t>
            </a: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สำเนาใบนำฝากเงิน (Pay-in Slip)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เอกสารที่พิมพ์จากหน้าจอการทำรายการสำเร็จกับรายการ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สรุปความเคลื่อนไหวทางบัญชี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77</a:t>
            </a:r>
          </a:p>
        </p:txBody>
      </p:sp>
    </p:spTree>
  </p:cSld>
  <p:clrMapOvr>
    <a:masterClrMapping/>
  </p:clrMapOvr>
</p:sld>
</file>

<file path=ppt/slides/slide7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15740" y="-460806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15740" y="443684"/>
            <a:ext cx="3172774" cy="3760832"/>
          </a:xfrm>
          <a:custGeom>
            <a:avLst/>
            <a:gdLst/>
            <a:ahLst/>
            <a:cxnLst/>
            <a:rect r="r" b="b" t="t" l="l"/>
            <a:pathLst>
              <a:path h="3760832" w="3172774">
                <a:moveTo>
                  <a:pt x="0" y="0"/>
                </a:moveTo>
                <a:lnTo>
                  <a:pt x="3172774" y="0"/>
                </a:lnTo>
                <a:lnTo>
                  <a:pt x="3172774" y="3760832"/>
                </a:lnTo>
                <a:lnTo>
                  <a:pt x="0" y="37608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757872" y="1019175"/>
            <a:ext cx="12062547" cy="2600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ยอดคงเหลือในรายงานงบทดลอง-หน่วยเบิกจ่าย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(NGL_TB_PMT)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รายงานลูกหนี้เงินยืมราชการ (NFI_RPT0040)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673822" y="3792944"/>
            <a:ext cx="4391254" cy="1405711"/>
            <a:chOff x="0" y="0"/>
            <a:chExt cx="1097721" cy="35139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97721" cy="351398"/>
            </a:xfrm>
            <a:custGeom>
              <a:avLst/>
              <a:gdLst/>
              <a:ahLst/>
              <a:cxnLst/>
              <a:rect r="r" b="b" t="t" l="l"/>
              <a:pathLst>
                <a:path h="351398" w="1097721">
                  <a:moveTo>
                    <a:pt x="89915" y="0"/>
                  </a:moveTo>
                  <a:lnTo>
                    <a:pt x="1007807" y="0"/>
                  </a:lnTo>
                  <a:cubicBezTo>
                    <a:pt x="1031653" y="0"/>
                    <a:pt x="1054524" y="9473"/>
                    <a:pt x="1071386" y="26335"/>
                  </a:cubicBezTo>
                  <a:cubicBezTo>
                    <a:pt x="1088248" y="43198"/>
                    <a:pt x="1097721" y="66068"/>
                    <a:pt x="1097721" y="89915"/>
                  </a:cubicBezTo>
                  <a:lnTo>
                    <a:pt x="1097721" y="261484"/>
                  </a:lnTo>
                  <a:cubicBezTo>
                    <a:pt x="1097721" y="285331"/>
                    <a:pt x="1088248" y="308201"/>
                    <a:pt x="1071386" y="325063"/>
                  </a:cubicBezTo>
                  <a:cubicBezTo>
                    <a:pt x="1054524" y="341925"/>
                    <a:pt x="1031653" y="351398"/>
                    <a:pt x="1007807" y="351398"/>
                  </a:cubicBezTo>
                  <a:lnTo>
                    <a:pt x="89915" y="351398"/>
                  </a:lnTo>
                  <a:cubicBezTo>
                    <a:pt x="40256" y="351398"/>
                    <a:pt x="0" y="311142"/>
                    <a:pt x="0" y="261484"/>
                  </a:cubicBezTo>
                  <a:lnTo>
                    <a:pt x="0" y="89915"/>
                  </a:lnTo>
                  <a:cubicBezTo>
                    <a:pt x="0" y="40256"/>
                    <a:pt x="40256" y="0"/>
                    <a:pt x="89915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097721" cy="38949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446143" y="3838575"/>
            <a:ext cx="4820235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บัญชีลูกหนี้เงินยืมราชการ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004534" y="5739969"/>
            <a:ext cx="14657972" cy="130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 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สัญญาการยืมเงินราชการที่ยังไม่ได้ชดใช้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78</a:t>
            </a:r>
          </a:p>
        </p:txBody>
      </p:sp>
    </p:spTree>
  </p:cSld>
  <p:clrMapOvr>
    <a:masterClrMapping/>
  </p:clrMapOvr>
</p:sld>
</file>

<file path=ppt/slides/slide7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39558" y="152400"/>
            <a:ext cx="3942727" cy="4114800"/>
          </a:xfrm>
          <a:custGeom>
            <a:avLst/>
            <a:gdLst/>
            <a:ahLst/>
            <a:cxnLst/>
            <a:rect r="r" b="b" t="t" l="l"/>
            <a:pathLst>
              <a:path h="4114800" w="3942727">
                <a:moveTo>
                  <a:pt x="0" y="0"/>
                </a:moveTo>
                <a:lnTo>
                  <a:pt x="3942727" y="0"/>
                </a:lnTo>
                <a:lnTo>
                  <a:pt x="394272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757872" y="1019175"/>
            <a:ext cx="12062547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ยอดคงเหลือในรายงานงบทดลอง-หน่วยเบิกจ่าย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  (NGL_TB_PMT)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รายงานสินทรัพย์คงเหลือ (NFA_011)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รายงานสินทรัพย์รายตัว (สท.12)(NFA_001)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237179" y="3888194"/>
            <a:ext cx="4645720" cy="1405711"/>
            <a:chOff x="0" y="0"/>
            <a:chExt cx="1161332" cy="35139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61332" cy="351398"/>
            </a:xfrm>
            <a:custGeom>
              <a:avLst/>
              <a:gdLst/>
              <a:ahLst/>
              <a:cxnLst/>
              <a:rect r="r" b="b" t="t" l="l"/>
              <a:pathLst>
                <a:path h="351398" w="1161332">
                  <a:moveTo>
                    <a:pt x="84990" y="0"/>
                  </a:moveTo>
                  <a:lnTo>
                    <a:pt x="1076343" y="0"/>
                  </a:lnTo>
                  <a:cubicBezTo>
                    <a:pt x="1123281" y="0"/>
                    <a:pt x="1161332" y="38051"/>
                    <a:pt x="1161332" y="84990"/>
                  </a:cubicBezTo>
                  <a:lnTo>
                    <a:pt x="1161332" y="266409"/>
                  </a:lnTo>
                  <a:cubicBezTo>
                    <a:pt x="1161332" y="288949"/>
                    <a:pt x="1152378" y="310567"/>
                    <a:pt x="1136440" y="326505"/>
                  </a:cubicBezTo>
                  <a:cubicBezTo>
                    <a:pt x="1120501" y="342444"/>
                    <a:pt x="1098883" y="351398"/>
                    <a:pt x="1076343" y="351398"/>
                  </a:cubicBezTo>
                  <a:lnTo>
                    <a:pt x="84990" y="351398"/>
                  </a:lnTo>
                  <a:cubicBezTo>
                    <a:pt x="62449" y="351398"/>
                    <a:pt x="40832" y="342444"/>
                    <a:pt x="24893" y="326505"/>
                  </a:cubicBezTo>
                  <a:cubicBezTo>
                    <a:pt x="8954" y="310567"/>
                    <a:pt x="0" y="288949"/>
                    <a:pt x="0" y="266409"/>
                  </a:cubicBezTo>
                  <a:lnTo>
                    <a:pt x="0" y="84990"/>
                  </a:lnTo>
                  <a:cubicBezTo>
                    <a:pt x="0" y="62449"/>
                    <a:pt x="8954" y="40832"/>
                    <a:pt x="24893" y="24893"/>
                  </a:cubicBezTo>
                  <a:cubicBezTo>
                    <a:pt x="40832" y="8954"/>
                    <a:pt x="62449" y="0"/>
                    <a:pt x="84990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161332" cy="38949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237179" y="4257675"/>
            <a:ext cx="4520693" cy="65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บัญชีสินทรัพย์ถาวร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01328" y="5553075"/>
            <a:ext cx="14657972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 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รายงานผลการตรวจสอบพัสดุประจำปี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รายงานการตรวจรับพัสดุ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หนังสือขออนุมัติจำหน่าย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79</a:t>
            </a:r>
          </a:p>
        </p:txBody>
      </p:sp>
    </p:spTree>
  </p:cSld>
  <p:clrMapOvr>
    <a:masterClrMapping/>
  </p:clrMapOvr>
</p:sld>
</file>

<file path=ppt/slides/slide8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81774" y="281314"/>
            <a:ext cx="3500511" cy="3767673"/>
          </a:xfrm>
          <a:custGeom>
            <a:avLst/>
            <a:gdLst/>
            <a:ahLst/>
            <a:cxnLst/>
            <a:rect r="r" b="b" t="t" l="l"/>
            <a:pathLst>
              <a:path h="3767673" w="3500511">
                <a:moveTo>
                  <a:pt x="0" y="0"/>
                </a:moveTo>
                <a:lnTo>
                  <a:pt x="3500511" y="0"/>
                </a:lnTo>
                <a:lnTo>
                  <a:pt x="3500511" y="3767673"/>
                </a:lnTo>
                <a:lnTo>
                  <a:pt x="0" y="376767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757872" y="1019175"/>
            <a:ext cx="11501428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ยอดคงเหลือในรายงานงบทดลอง-หน่วยเบิกจ่าย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(NGL_TB_PMT)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รายงานแสดงบรรทัดรายการผู้ขาย 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(NAP_VENDOR_L)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237179" y="3888194"/>
            <a:ext cx="4645720" cy="1789716"/>
            <a:chOff x="0" y="0"/>
            <a:chExt cx="1161332" cy="4473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61332" cy="447391"/>
            </a:xfrm>
            <a:custGeom>
              <a:avLst/>
              <a:gdLst/>
              <a:ahLst/>
              <a:cxnLst/>
              <a:rect r="r" b="b" t="t" l="l"/>
              <a:pathLst>
                <a:path h="447391" w="1161332">
                  <a:moveTo>
                    <a:pt x="84990" y="0"/>
                  </a:moveTo>
                  <a:lnTo>
                    <a:pt x="1076343" y="0"/>
                  </a:lnTo>
                  <a:cubicBezTo>
                    <a:pt x="1123281" y="0"/>
                    <a:pt x="1161332" y="38051"/>
                    <a:pt x="1161332" y="84990"/>
                  </a:cubicBezTo>
                  <a:lnTo>
                    <a:pt x="1161332" y="362402"/>
                  </a:lnTo>
                  <a:cubicBezTo>
                    <a:pt x="1161332" y="384943"/>
                    <a:pt x="1152378" y="406560"/>
                    <a:pt x="1136440" y="422499"/>
                  </a:cubicBezTo>
                  <a:cubicBezTo>
                    <a:pt x="1120501" y="438437"/>
                    <a:pt x="1098883" y="447391"/>
                    <a:pt x="1076343" y="447391"/>
                  </a:cubicBezTo>
                  <a:lnTo>
                    <a:pt x="84990" y="447391"/>
                  </a:lnTo>
                  <a:cubicBezTo>
                    <a:pt x="62449" y="447391"/>
                    <a:pt x="40832" y="438437"/>
                    <a:pt x="24893" y="422499"/>
                  </a:cubicBezTo>
                  <a:cubicBezTo>
                    <a:pt x="8954" y="406560"/>
                    <a:pt x="0" y="384943"/>
                    <a:pt x="0" y="362402"/>
                  </a:cubicBezTo>
                  <a:lnTo>
                    <a:pt x="0" y="84990"/>
                  </a:lnTo>
                  <a:cubicBezTo>
                    <a:pt x="0" y="62449"/>
                    <a:pt x="8954" y="40832"/>
                    <a:pt x="24893" y="24893"/>
                  </a:cubicBezTo>
                  <a:cubicBezTo>
                    <a:pt x="40832" y="8954"/>
                    <a:pt x="62449" y="0"/>
                    <a:pt x="84990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161332" cy="4854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172777" y="4048125"/>
            <a:ext cx="4729172" cy="1952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7"/>
              </a:lnSpc>
            </a:pPr>
            <a:r>
              <a:rPr lang="en-US" sz="4264" b="true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บัญชีหนี้สิน</a:t>
            </a:r>
          </a:p>
          <a:p>
            <a:pPr algn="ctr">
              <a:lnSpc>
                <a:spcPts val="5117"/>
              </a:lnSpc>
            </a:pPr>
            <a:r>
              <a:rPr lang="en-US" sz="4264" b="true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ที่เกิดจากการขอเบิก</a:t>
            </a:r>
          </a:p>
          <a:p>
            <a:pPr algn="ctr">
              <a:lnSpc>
                <a:spcPts val="5117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2716530" y="6244284"/>
            <a:ext cx="14984376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ใบแจ้งหนี้ ใบสำคัญ เอกสารที่แสดงภาระผูกพันที่ยังไม่ได้ชำระคืน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เอกสารที่เกี่ยวกับการตรวจรับงาน/การส่งมอบงาน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ทะเบียนคุมต่าง ๆ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เอกสารที่เกี่ยวกับการรับฝากเงิน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80</a:t>
            </a:r>
          </a:p>
        </p:txBody>
      </p:sp>
    </p:spTree>
  </p:cSld>
  <p:clrMapOvr>
    <a:masterClrMapping/>
  </p:clrMapOvr>
</p:sld>
</file>

<file path=ppt/slides/slide8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04252" y="-430579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95453" y="316346"/>
            <a:ext cx="2956154" cy="3408564"/>
          </a:xfrm>
          <a:custGeom>
            <a:avLst/>
            <a:gdLst/>
            <a:ahLst/>
            <a:cxnLst/>
            <a:rect r="r" b="b" t="t" l="l"/>
            <a:pathLst>
              <a:path h="3408564" w="2956154">
                <a:moveTo>
                  <a:pt x="0" y="0"/>
                </a:moveTo>
                <a:lnTo>
                  <a:pt x="2956154" y="0"/>
                </a:lnTo>
                <a:lnTo>
                  <a:pt x="2956154" y="3408564"/>
                </a:lnTo>
                <a:lnTo>
                  <a:pt x="0" y="34085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757872" y="1019175"/>
            <a:ext cx="11501428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ยอดคงเหลือในรายงานงบทดลอง-หน่วยเบิกจ่าย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(NGL_TB_PMT)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รายงานจัดเก็บและนำส่งเงินรายได้แผ่นดินของ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ตนเอง จำแนกตามแหล่งของเงิน (NRP_R06)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237179" y="3771120"/>
            <a:ext cx="4645720" cy="1273751"/>
            <a:chOff x="0" y="0"/>
            <a:chExt cx="1161332" cy="31841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61332" cy="318411"/>
            </a:xfrm>
            <a:custGeom>
              <a:avLst/>
              <a:gdLst/>
              <a:ahLst/>
              <a:cxnLst/>
              <a:rect r="r" b="b" t="t" l="l"/>
              <a:pathLst>
                <a:path h="318411" w="1161332">
                  <a:moveTo>
                    <a:pt x="84990" y="0"/>
                  </a:moveTo>
                  <a:lnTo>
                    <a:pt x="1076343" y="0"/>
                  </a:lnTo>
                  <a:cubicBezTo>
                    <a:pt x="1123281" y="0"/>
                    <a:pt x="1161332" y="38051"/>
                    <a:pt x="1161332" y="84990"/>
                  </a:cubicBezTo>
                  <a:lnTo>
                    <a:pt x="1161332" y="233421"/>
                  </a:lnTo>
                  <a:cubicBezTo>
                    <a:pt x="1161332" y="255962"/>
                    <a:pt x="1152378" y="277580"/>
                    <a:pt x="1136440" y="293518"/>
                  </a:cubicBezTo>
                  <a:cubicBezTo>
                    <a:pt x="1120501" y="309457"/>
                    <a:pt x="1098883" y="318411"/>
                    <a:pt x="1076343" y="318411"/>
                  </a:cubicBezTo>
                  <a:lnTo>
                    <a:pt x="84990" y="318411"/>
                  </a:lnTo>
                  <a:cubicBezTo>
                    <a:pt x="62449" y="318411"/>
                    <a:pt x="40832" y="309457"/>
                    <a:pt x="24893" y="293518"/>
                  </a:cubicBezTo>
                  <a:cubicBezTo>
                    <a:pt x="8954" y="277580"/>
                    <a:pt x="0" y="255962"/>
                    <a:pt x="0" y="233421"/>
                  </a:cubicBezTo>
                  <a:lnTo>
                    <a:pt x="0" y="84990"/>
                  </a:lnTo>
                  <a:cubicBezTo>
                    <a:pt x="0" y="62449"/>
                    <a:pt x="8954" y="40832"/>
                    <a:pt x="24893" y="24893"/>
                  </a:cubicBezTo>
                  <a:cubicBezTo>
                    <a:pt x="40832" y="8954"/>
                    <a:pt x="62449" y="0"/>
                    <a:pt x="84990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161332" cy="35651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265443" y="4074621"/>
            <a:ext cx="4729172" cy="65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บัญชีรายได้แผ่นดิน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205729" y="5342485"/>
            <a:ext cx="15164176" cy="3810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19"/>
              </a:lnSpc>
              <a:spcBef>
                <a:spcPct val="0"/>
              </a:spcBef>
            </a:pPr>
            <a:r>
              <a:rPr lang="en-US" b="true" sz="35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</a:t>
            </a:r>
          </a:p>
          <a:p>
            <a:pPr algn="l">
              <a:lnSpc>
                <a:spcPts val="4319"/>
              </a:lnSpc>
              <a:spcBef>
                <a:spcPct val="0"/>
              </a:spcBef>
            </a:pPr>
            <a:r>
              <a:rPr lang="en-US" b="true" sz="35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สำเนาใบเสร็จรับเงิน เอกสารที่กับการกับเงิน</a:t>
            </a:r>
          </a:p>
          <a:p>
            <a:pPr algn="l">
              <a:lnSpc>
                <a:spcPts val="4319"/>
              </a:lnSpc>
              <a:spcBef>
                <a:spcPct val="0"/>
              </a:spcBef>
            </a:pPr>
            <a:r>
              <a:rPr lang="en-US" b="true" sz="35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รายงานสรุปความเคลื่อนไหวทางบัญชีกับรายงานที่เกี่ยวข้องทุกสิ้นวันทำการ</a:t>
            </a:r>
          </a:p>
          <a:p>
            <a:pPr algn="l">
              <a:lnSpc>
                <a:spcPts val="4319"/>
              </a:lnSpc>
              <a:spcBef>
                <a:spcPct val="0"/>
              </a:spcBef>
            </a:pPr>
            <a:r>
              <a:rPr lang="en-US" b="true" sz="35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รายงานสรุปรายละเอียดการับเงินจากระบบ KTB Corporate Online</a:t>
            </a:r>
          </a:p>
          <a:p>
            <a:pPr algn="l">
              <a:lnSpc>
                <a:spcPts val="4319"/>
              </a:lnSpc>
              <a:spcBef>
                <a:spcPct val="0"/>
              </a:spcBef>
            </a:pPr>
            <a:r>
              <a:rPr lang="en-US" b="true" sz="35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สำเนาใบนำฝากเงิน (Pay-in Slip)</a:t>
            </a:r>
          </a:p>
          <a:p>
            <a:pPr algn="l">
              <a:lnSpc>
                <a:spcPts val="4319"/>
              </a:lnSpc>
              <a:spcBef>
                <a:spcPct val="0"/>
              </a:spcBef>
            </a:pPr>
            <a:r>
              <a:rPr lang="en-US" b="true" sz="3599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เอกสารที่พิมพ์จากหน้าจอการทำรายการสำเร็จกับรายการสรุปความเคลื่อนไหวทางบัญชี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81</a:t>
            </a:r>
          </a:p>
        </p:txBody>
      </p:sp>
    </p:spTree>
  </p:cSld>
  <p:clrMapOvr>
    <a:masterClrMapping/>
  </p:clrMapOvr>
</p:sld>
</file>

<file path=ppt/slides/slide8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28626" y="0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35886" y="1524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757872" y="1019175"/>
            <a:ext cx="11501428" cy="1952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ยอดคงเหลือในรายงานงบทดลอง-หน่วยเบิกจ่าย</a:t>
            </a:r>
          </a:p>
          <a:p>
            <a:pPr algn="l">
              <a:lnSpc>
                <a:spcPts val="5117"/>
              </a:lnSpc>
            </a:pPr>
            <a:r>
              <a:rPr lang="en-US" sz="4264" b="true">
                <a:solidFill>
                  <a:srgbClr val="ED5B2E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   (NGL_TB_PMT)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grpSp>
        <p:nvGrpSpPr>
          <p:cNvPr name="Group 6" id="6"/>
          <p:cNvGrpSpPr/>
          <p:nvPr/>
        </p:nvGrpSpPr>
        <p:grpSpPr>
          <a:xfrm rot="0">
            <a:off x="1028700" y="4591050"/>
            <a:ext cx="4645720" cy="971550"/>
            <a:chOff x="0" y="0"/>
            <a:chExt cx="1161332" cy="24286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61332" cy="242867"/>
            </a:xfrm>
            <a:custGeom>
              <a:avLst/>
              <a:gdLst/>
              <a:ahLst/>
              <a:cxnLst/>
              <a:rect r="r" b="b" t="t" l="l"/>
              <a:pathLst>
                <a:path h="242867" w="1161332">
                  <a:moveTo>
                    <a:pt x="84990" y="0"/>
                  </a:moveTo>
                  <a:lnTo>
                    <a:pt x="1076343" y="0"/>
                  </a:lnTo>
                  <a:cubicBezTo>
                    <a:pt x="1123281" y="0"/>
                    <a:pt x="1161332" y="38051"/>
                    <a:pt x="1161332" y="84990"/>
                  </a:cubicBezTo>
                  <a:lnTo>
                    <a:pt x="1161332" y="157877"/>
                  </a:lnTo>
                  <a:cubicBezTo>
                    <a:pt x="1161332" y="180418"/>
                    <a:pt x="1152378" y="202036"/>
                    <a:pt x="1136440" y="217974"/>
                  </a:cubicBezTo>
                  <a:cubicBezTo>
                    <a:pt x="1120501" y="233913"/>
                    <a:pt x="1098883" y="242867"/>
                    <a:pt x="1076343" y="242867"/>
                  </a:cubicBezTo>
                  <a:lnTo>
                    <a:pt x="84990" y="242867"/>
                  </a:lnTo>
                  <a:cubicBezTo>
                    <a:pt x="62449" y="242867"/>
                    <a:pt x="40832" y="233913"/>
                    <a:pt x="24893" y="217974"/>
                  </a:cubicBezTo>
                  <a:cubicBezTo>
                    <a:pt x="8954" y="202036"/>
                    <a:pt x="0" y="180418"/>
                    <a:pt x="0" y="157877"/>
                  </a:cubicBezTo>
                  <a:lnTo>
                    <a:pt x="0" y="84990"/>
                  </a:lnTo>
                  <a:cubicBezTo>
                    <a:pt x="0" y="62449"/>
                    <a:pt x="8954" y="40832"/>
                    <a:pt x="24893" y="24893"/>
                  </a:cubicBezTo>
                  <a:cubicBezTo>
                    <a:pt x="40832" y="8954"/>
                    <a:pt x="62449" y="0"/>
                    <a:pt x="84990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161332" cy="2809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28700" y="4700672"/>
            <a:ext cx="4729172" cy="65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526EFA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บัญชีค่าใช้จ่าย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216433" y="6194568"/>
            <a:ext cx="15406130" cy="3248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เอกสาร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ใบตรวจรับ ใบแจ้งหนี้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ใบเสร็จรับเงินของเจ้าหนี้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  <a:r>
              <a:rPr lang="en-US" b="true" sz="4264">
                <a:solidFill>
                  <a:srgbClr val="D46BE4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      ทะเบียนคุมต่าง ๆ เช่น ค่ารักษาพยาบาล ค่าศึกษาบุตร ค่าเช่าบ้าน</a:t>
            </a:r>
          </a:p>
          <a:p>
            <a:pPr algn="l">
              <a:lnSpc>
                <a:spcPts val="5117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82</a:t>
            </a:r>
          </a:p>
        </p:txBody>
      </p:sp>
    </p:spTree>
  </p:cSld>
  <p:clrMapOvr>
    <a:masterClrMapping/>
  </p:clrMapOvr>
</p:sld>
</file>

<file path=ppt/slides/slide8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44187" y="312591"/>
            <a:ext cx="15365653" cy="15365653"/>
          </a:xfrm>
          <a:custGeom>
            <a:avLst/>
            <a:gdLst/>
            <a:ahLst/>
            <a:cxnLst/>
            <a:rect r="r" b="b" t="t" l="l"/>
            <a:pathLst>
              <a:path h="15365653" w="15365653">
                <a:moveTo>
                  <a:pt x="0" y="0"/>
                </a:moveTo>
                <a:lnTo>
                  <a:pt x="15365653" y="0"/>
                </a:lnTo>
                <a:lnTo>
                  <a:pt x="15365653" y="15365653"/>
                </a:lnTo>
                <a:lnTo>
                  <a:pt x="0" y="15365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7095879" y="1554225"/>
            <a:ext cx="5011050" cy="1793697"/>
            <a:chOff x="0" y="0"/>
            <a:chExt cx="828340" cy="29650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28340" cy="296503"/>
            </a:xfrm>
            <a:custGeom>
              <a:avLst/>
              <a:gdLst/>
              <a:ahLst/>
              <a:cxnLst/>
              <a:rect r="r" b="b" t="t" l="l"/>
              <a:pathLst>
                <a:path h="296503" w="828340">
                  <a:moveTo>
                    <a:pt x="78793" y="0"/>
                  </a:moveTo>
                  <a:lnTo>
                    <a:pt x="749547" y="0"/>
                  </a:lnTo>
                  <a:cubicBezTo>
                    <a:pt x="793063" y="0"/>
                    <a:pt x="828340" y="35277"/>
                    <a:pt x="828340" y="78793"/>
                  </a:cubicBezTo>
                  <a:lnTo>
                    <a:pt x="828340" y="217710"/>
                  </a:lnTo>
                  <a:cubicBezTo>
                    <a:pt x="828340" y="238607"/>
                    <a:pt x="820039" y="258648"/>
                    <a:pt x="805262" y="273425"/>
                  </a:cubicBezTo>
                  <a:cubicBezTo>
                    <a:pt x="790486" y="288202"/>
                    <a:pt x="770444" y="296503"/>
                    <a:pt x="749547" y="296503"/>
                  </a:cubicBezTo>
                  <a:lnTo>
                    <a:pt x="78793" y="296503"/>
                  </a:lnTo>
                  <a:cubicBezTo>
                    <a:pt x="35277" y="296503"/>
                    <a:pt x="0" y="261226"/>
                    <a:pt x="0" y="217710"/>
                  </a:cubicBezTo>
                  <a:lnTo>
                    <a:pt x="0" y="78793"/>
                  </a:lnTo>
                  <a:cubicBezTo>
                    <a:pt x="0" y="35277"/>
                    <a:pt x="35277" y="0"/>
                    <a:pt x="78793" y="0"/>
                  </a:cubicBezTo>
                  <a:close/>
                </a:path>
              </a:pathLst>
            </a:custGeom>
            <a:solidFill>
              <a:srgbClr val="072E36"/>
            </a:solidFill>
            <a:ln cap="rnd">
              <a:noFill/>
              <a:prstDash val="solid"/>
              <a:round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828340" cy="3536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77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7441357" y="1894089"/>
            <a:ext cx="4320093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17"/>
              </a:lnSpc>
            </a:pPr>
            <a:r>
              <a:rPr lang="en-US" sz="6264" b="true">
                <a:solidFill>
                  <a:srgbClr val="FFFF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Thank You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3421" y="5893432"/>
            <a:ext cx="6975879" cy="3000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99"/>
              </a:lnSpc>
            </a:pPr>
            <a:r>
              <a:rPr lang="en-US" sz="39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กลุ่มบัญชี กองคลัง</a:t>
            </a:r>
          </a:p>
          <a:p>
            <a:pPr algn="l">
              <a:lnSpc>
                <a:spcPts val="4799"/>
              </a:lnSpc>
            </a:pPr>
            <a:r>
              <a:rPr lang="en-US" sz="39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สำนักงานปลัดกระทรวงเกษตรและสหกรณ์</a:t>
            </a:r>
          </a:p>
          <a:p>
            <a:pPr algn="l">
              <a:lnSpc>
                <a:spcPts val="4799"/>
              </a:lnSpc>
            </a:pPr>
            <a:r>
              <a:rPr lang="en-US" sz="3999" b="true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โทร 02 281 5955 </a:t>
            </a:r>
          </a:p>
          <a:p>
            <a:pPr algn="l">
              <a:lnSpc>
                <a:spcPts val="4799"/>
              </a:lnSpc>
              <a:spcBef>
                <a:spcPct val="0"/>
              </a:spcBef>
            </a:pPr>
            <a:r>
              <a:rPr lang="en-US" b="true" sz="3999">
                <a:solidFill>
                  <a:srgbClr val="233DFF"/>
                </a:solidFill>
                <a:latin typeface="Quicksand Bold"/>
                <a:ea typeface="Quicksand Bold"/>
                <a:cs typeface="Quicksand Bold"/>
                <a:sym typeface="Quicksand Bold"/>
              </a:rPr>
              <a:t>ต่อ 214, 163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-973782" y="-598169"/>
            <a:ext cx="5956067" cy="5956067"/>
          </a:xfrm>
          <a:custGeom>
            <a:avLst/>
            <a:gdLst/>
            <a:ahLst/>
            <a:cxnLst/>
            <a:rect r="r" b="b" t="t" l="l"/>
            <a:pathLst>
              <a:path h="5956067" w="5956067">
                <a:moveTo>
                  <a:pt x="0" y="0"/>
                </a:moveTo>
                <a:lnTo>
                  <a:pt x="5956067" y="0"/>
                </a:lnTo>
                <a:lnTo>
                  <a:pt x="5956067" y="5956066"/>
                </a:lnTo>
                <a:lnTo>
                  <a:pt x="0" y="59560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44187" y="3347922"/>
            <a:ext cx="4752693" cy="6236566"/>
          </a:xfrm>
          <a:custGeom>
            <a:avLst/>
            <a:gdLst/>
            <a:ahLst/>
            <a:cxnLst/>
            <a:rect r="r" b="b" t="t" l="l"/>
            <a:pathLst>
              <a:path h="6236566" w="4752693">
                <a:moveTo>
                  <a:pt x="0" y="0"/>
                </a:moveTo>
                <a:lnTo>
                  <a:pt x="4752694" y="0"/>
                </a:lnTo>
                <a:lnTo>
                  <a:pt x="4752694" y="6236566"/>
                </a:lnTo>
                <a:lnTo>
                  <a:pt x="0" y="62365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7259300" y="9210675"/>
            <a:ext cx="152400" cy="200025"/>
          </a:xfrm>
          <a:prstGeom prst="rect">
            <a:avLst/>
          </a:prstGeom>
        </p:spPr>
        <p:txBody>
          <a:bodyPr anchor="t" rtlCol="false" tIns="0" lIns="0" bIns="0" rIns="0" wrap="none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83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DAGcJhGGr38</dc:identifier>
  <dcterms:modified xsi:type="dcterms:W3CDTF">2011-08-01T06:04:30Z</dcterms:modified>
  <cp:revision>1</cp:revision>
  <dc:title>01 การสอบทานรายงานงบทดลอง</dc:title>
</cp:coreProperties>
</file>