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9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10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34188" cy="99790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CEB5486-B306-4FC9-AB9F-C528AB05FE64}">
          <p14:sldIdLst/>
        </p14:section>
        <p14:section name="Untitled Section" id="{CA7B0C20-887F-4BE9-948C-BFB3AC07C378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993BB"/>
    <a:srgbClr val="05DBF1"/>
    <a:srgbClr val="003A1A"/>
    <a:srgbClr val="A5A975"/>
    <a:srgbClr val="6A8476"/>
    <a:srgbClr val="93E3FD"/>
    <a:srgbClr val="9E9E80"/>
    <a:srgbClr val="474747"/>
    <a:srgbClr val="004C22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03" autoAdjust="0"/>
    <p:restoredTop sz="95388" autoAdjust="0"/>
  </p:normalViewPr>
  <p:slideViewPr>
    <p:cSldViewPr showGuides="1">
      <p:cViewPr>
        <p:scale>
          <a:sx n="91" d="100"/>
          <a:sy n="91" d="100"/>
        </p:scale>
        <p:origin x="1596" y="-13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&#3649;&#3612;&#3609;&#3616;&#3641;&#3617;&#3636;%20&#3651;&#3609;%20Microsoft%20Office%20PowerPoint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&#3649;&#3612;&#3609;&#3616;&#3641;&#3617;&#3636;%202%20&#3651;&#3609;%20Microsoft%20Office%20PowerPoint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323261462676234"/>
          <c:y val="6.810275449411049E-2"/>
          <c:w val="0.5972609728618411"/>
          <c:h val="0.67348543573536868"/>
        </c:manualLayout>
      </c:layout>
      <c:bar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32"/>
        <c:axId val="70633344"/>
        <c:axId val="70634880"/>
      </c:barChart>
      <c:catAx>
        <c:axId val="7063334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0634880"/>
        <c:crosses val="autoZero"/>
        <c:auto val="1"/>
        <c:lblAlgn val="ctr"/>
        <c:lblOffset val="100"/>
        <c:noMultiLvlLbl val="0"/>
      </c:catAx>
      <c:valAx>
        <c:axId val="70634880"/>
        <c:scaling>
          <c:orientation val="minMax"/>
        </c:scaling>
        <c:delete val="1"/>
        <c:axPos val="b"/>
        <c:numFmt formatCode="#,##0" sourceLinked="1"/>
        <c:majorTickMark val="none"/>
        <c:minorTickMark val="none"/>
        <c:tickLblPos val="none"/>
        <c:crossAx val="70633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046462113466868"/>
          <c:y val="0.36540693379086225"/>
          <c:w val="0.42456330228277234"/>
          <c:h val="0.40246492858544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1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blipFill dpi="0" rotWithShape="1">
      <a:blip xmlns:r="http://schemas.openxmlformats.org/officeDocument/2006/relationships" r:embed="rId3">
        <a:extLst>
          <a:ext uri="{28A0092B-C50C-407E-A947-70E740481C1C}">
            <a14:useLocalDpi xmlns:a14="http://schemas.microsoft.com/office/drawing/2010/main" val="0"/>
          </a:ext>
        </a:extLst>
      </a:blip>
      <a:srcRect/>
      <a:stretch>
        <a:fillRect/>
      </a:stretch>
    </a:blip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3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  <a:p>
            <a:pPr>
              <a:defRPr lang="en-US" sz="1300"/>
            </a:pP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เกษตรกรรม</a:t>
            </a:r>
          </a:p>
          <a:p>
            <a:pPr>
              <a:defRPr lang="en-US" sz="1300"/>
            </a:pP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ไร่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</a:p>
        </c:rich>
      </c:tx>
      <c:layout>
        <c:manualLayout>
          <c:xMode val="edge"/>
          <c:yMode val="edge"/>
          <c:x val="0.33263388984163422"/>
          <c:y val="0.352836583875090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3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5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B103-4D83-BCE5-C67443B26EEA}"/>
              </c:ext>
            </c:extLst>
          </c:dPt>
          <c:dPt>
            <c:idx val="1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B103-4D83-BCE5-C67443B26EEA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B103-4D83-BCE5-C67443B26EEA}"/>
              </c:ext>
            </c:extLst>
          </c:dPt>
          <c:dLbls>
            <c:delete val="1"/>
          </c:dLbls>
          <c:cat>
            <c:strRef>
              <c:f>พื้นที่เกษตรกรรม!$B$2:$D$2</c:f>
              <c:strCache>
                <c:ptCount val="3"/>
                <c:pt idx="0">
                  <c:v>ข้าว</c:v>
                </c:pt>
                <c:pt idx="1">
                  <c:v>พืชไร่</c:v>
                </c:pt>
                <c:pt idx="2">
                  <c:v>พืชสวน</c:v>
                </c:pt>
              </c:strCache>
            </c:strRef>
          </c:cat>
          <c:val>
            <c:numRef>
              <c:f>พื้นที่เกษตรกรรม!$B$3:$D$3</c:f>
              <c:numCache>
                <c:formatCode>#,##0.00</c:formatCode>
                <c:ptCount val="3"/>
                <c:pt idx="0">
                  <c:v>1506892</c:v>
                </c:pt>
                <c:pt idx="1">
                  <c:v>628221.88</c:v>
                </c:pt>
                <c:pt idx="2">
                  <c:v>21783.829999999991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103-4D83-BCE5-C67443B26EE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rgbClr val="92D050"/>
    </a:solidFill>
    <a:ln w="9525" cap="flat" cmpd="sng" algn="ctr">
      <a:solidFill>
        <a:schemeClr val="bg2"/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0489854426050296"/>
          <c:y val="0.55911172102012252"/>
          <c:w val="0.79020291147899435"/>
          <c:h val="0.3077450359700488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47-4B14-BADB-AE095F23F927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General</c:formatCode>
                <c:ptCount val="1"/>
                <c:pt idx="0">
                  <c:v>150.69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47-4B14-BADB-AE095F23F92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560000"/>
        <c:axId val="72696960"/>
      </c:barChart>
      <c:catAx>
        <c:axId val="725600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696960"/>
        <c:crosses val="autoZero"/>
        <c:auto val="1"/>
        <c:lblAlgn val="ctr"/>
        <c:lblOffset val="100"/>
        <c:noMultiLvlLbl val="0"/>
      </c:catAx>
      <c:valAx>
        <c:axId val="72696960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560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11655001678226531"/>
          <c:y val="0"/>
          <c:w val="0.76689921555111695"/>
          <c:h val="0.3777484157061846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0486411742132452E-2"/>
          <c:y val="0.56112052415529734"/>
          <c:w val="0.77847127738187105"/>
          <c:h val="0.307371829890009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450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369-45F7-98AF-DB9FE4DC8F4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7.341596386778488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38A-46E8-B535-3C9598B57E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_-* #,##0_-;\-* #,##0_-;_-* "-"??_-;_-@_-</c:formatCode>
                <c:ptCount val="1"/>
                <c:pt idx="0">
                  <c:v>370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369-45F7-98AF-DB9FE4DC8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3251072"/>
        <c:axId val="73265152"/>
      </c:barChart>
      <c:catAx>
        <c:axId val="732510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265152"/>
        <c:crosses val="autoZero"/>
        <c:auto val="1"/>
        <c:lblAlgn val="ctr"/>
        <c:lblOffset val="100"/>
        <c:noMultiLvlLbl val="0"/>
      </c:catAx>
      <c:valAx>
        <c:axId val="73265152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32510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9.5108290597477552E-2"/>
          <c:y val="1.691563957433858E-2"/>
          <c:w val="0.80978341880504523"/>
          <c:h val="0.3191930035802574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759875716801089"/>
          <c:y val="0.46154679305946333"/>
          <c:w val="0.76606894519197999"/>
          <c:h val="0.415315590544321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1.0633229764000865E-2"/>
                  <c:y val="3.737864449141795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A857-4788-81F8-1D8EF34494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3941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3BB-4C63-BEAC-38A12AC92D00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7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3545.5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3BB-4C63-BEAC-38A12AC92D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6375168"/>
        <c:axId val="76376704"/>
      </c:barChart>
      <c:catAx>
        <c:axId val="76375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6376704"/>
        <c:crosses val="autoZero"/>
        <c:auto val="1"/>
        <c:lblAlgn val="ctr"/>
        <c:lblOffset val="100"/>
        <c:noMultiLvlLbl val="0"/>
      </c:catAx>
      <c:valAx>
        <c:axId val="76376704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637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7.2439924344988943E-2"/>
          <c:y val="0"/>
          <c:w val="0.85511931404783614"/>
          <c:h val="0.32698367289035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96552740401012"/>
          <c:y val="0.44798213480147286"/>
          <c:w val="0.76606894519197999"/>
          <c:h val="0.413499987009705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ประสิทธิภาพการผลิต1!$A$2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ประสิทธิภาพการผลิต1!$B$2</c:f>
              <c:numCache>
                <c:formatCode>_-* #,##0_-;\-* #,##0_-;_-* "-"??_-;_-@_-</c:formatCode>
                <c:ptCount val="1"/>
                <c:pt idx="0">
                  <c:v>11157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213-486B-8D60-F52941ECC6B2}"/>
            </c:ext>
          </c:extLst>
        </c:ser>
        <c:ser>
          <c:idx val="1"/>
          <c:order val="1"/>
          <c:tx>
            <c:strRef>
              <c:f>ประสิทธิภาพการผลิต1!$A$2:$A$3</c:f>
              <c:strCache>
                <c:ptCount val="1"/>
                <c:pt idx="0">
                  <c:v>ประสิทธิภาพการผลิต bench mark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6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ประสิทธิภาพการผลิต1!$B$1</c:f>
              <c:strCache>
                <c:ptCount val="1"/>
                <c:pt idx="0">
                  <c:v>อ้อยโรงงาน</c:v>
                </c:pt>
              </c:strCache>
            </c:strRef>
          </c:cat>
          <c:val>
            <c:numRef>
              <c:f>ประสิทธิภาพการผลิต1!$B$3</c:f>
              <c:numCache>
                <c:formatCode>#,##0.00</c:formatCode>
                <c:ptCount val="1"/>
                <c:pt idx="0">
                  <c:v>11811.99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213-486B-8D60-F52941ECC6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72908800"/>
        <c:axId val="72910336"/>
      </c:barChart>
      <c:catAx>
        <c:axId val="72908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1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2910336"/>
        <c:crosses val="autoZero"/>
        <c:auto val="1"/>
        <c:lblAlgn val="ctr"/>
        <c:lblOffset val="100"/>
        <c:noMultiLvlLbl val="0"/>
      </c:catAx>
      <c:valAx>
        <c:axId val="72910336"/>
        <c:scaling>
          <c:orientation val="minMax"/>
        </c:scaling>
        <c:delete val="1"/>
        <c:axPos val="l"/>
        <c:numFmt formatCode="_-* #,##0_-;\-* #,##0_-;_-* &quot;-&quot;??_-;_-@_-" sourceLinked="1"/>
        <c:majorTickMark val="none"/>
        <c:minorTickMark val="none"/>
        <c:tickLblPos val="none"/>
        <c:crossAx val="72908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1806694580988003E-2"/>
          <c:y val="7.4989430623557847E-3"/>
          <c:w val="0.85511931404783614"/>
          <c:h val="0.32050010274142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513759643680903"/>
          <c:y val="0.14198892952816222"/>
          <c:w val="0.50043187783345267"/>
          <c:h val="0.71602214094367578"/>
        </c:manualLayout>
      </c:layout>
      <c:doughnutChart>
        <c:varyColors val="1"/>
        <c:ser>
          <c:idx val="0"/>
          <c:order val="0"/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294E-4F1E-94A6-26603DD16430}"/>
              </c:ext>
            </c:extLst>
          </c:dPt>
          <c:dLbls>
            <c:dLbl>
              <c:idx val="0"/>
              <c:layout>
                <c:manualLayout>
                  <c:x val="0.15339744710005632"/>
                  <c:y val="-7.5411537076484569E-2"/>
                </c:manualLayout>
              </c:layout>
              <c:tx>
                <c:rich>
                  <a:bodyPr/>
                  <a:lstStyle/>
                  <a:p>
                    <a:r>
                      <a:rPr lang="th-TH" sz="1200" b="1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มันสำปะหลัง1,056,100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075266292974002"/>
                      <c:h val="0.3888205960802504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294E-4F1E-94A6-26603DD16430}"/>
                </c:ext>
              </c:extLst>
            </c:dLbl>
            <c:dLbl>
              <c:idx val="1"/>
              <c:layout>
                <c:manualLayout>
                  <c:x val="-0.11280510336540761"/>
                  <c:y val="-1.9052472884635373E-2"/>
                </c:manualLayout>
              </c:layout>
              <c:tx>
                <c:rich>
                  <a:bodyPr/>
                  <a:lstStyle/>
                  <a:p>
                    <a:r>
                      <a:rPr lang="th-TH" sz="12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อ้อยโรงงาน3,199,284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198797888610372"/>
                      <c:h val="0.419827023199887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4E-4F1E-94A6-26603DD16430}"/>
                </c:ext>
              </c:extLst>
            </c:dLbl>
            <c:dLbl>
              <c:idx val="2"/>
              <c:layout>
                <c:manualLayout>
                  <c:x val="-7.5757575757575774E-2"/>
                  <c:y val="-6.5037315046419089E-2"/>
                </c:manualLayout>
              </c:layout>
              <c:tx>
                <c:rich>
                  <a:bodyPr/>
                  <a:lstStyle/>
                  <a:p>
                    <a:r>
                      <a:rPr lang="th-TH" sz="12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rPr>
                      <a:t>ข้าว 533,665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294E-4F1E-94A6-26603DD1643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TH SarabunPSK" pitchFamily="34" charset="-34"/>
                    <a:cs typeface="TH SarabunPSK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พืชเศรษฐกิจ!$B$2:$D$2</c:f>
              <c:strCache>
                <c:ptCount val="3"/>
                <c:pt idx="0">
                  <c:v>มันสำปะหลัง</c:v>
                </c:pt>
                <c:pt idx="1">
                  <c:v>อ้อยโรงงาน</c:v>
                </c:pt>
                <c:pt idx="2">
                  <c:v>ข้าว</c:v>
                </c:pt>
              </c:strCache>
            </c:strRef>
          </c:cat>
          <c:val>
            <c:numRef>
              <c:f>พืชเศรษฐกิจ!$B$3:$D$3</c:f>
              <c:numCache>
                <c:formatCode>#,##0</c:formatCode>
                <c:ptCount val="3"/>
                <c:pt idx="0">
                  <c:v>1056100</c:v>
                </c:pt>
                <c:pt idx="1">
                  <c:v>3199284</c:v>
                </c:pt>
                <c:pt idx="2">
                  <c:v>533665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502F-4BC0-80BC-255431638068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spPr>
    <a:solidFill>
      <a:schemeClr val="accent1"/>
    </a:solidFill>
    <a:ln w="12700" cap="flat" cmpd="sng" algn="ctr">
      <a:solidFill>
        <a:schemeClr val="accent1">
          <a:shade val="50000"/>
        </a:schemeClr>
      </a:solidFill>
      <a:prstDash val="solid"/>
      <a:miter lim="800000"/>
    </a:ln>
    <a:effectLst/>
  </c:spPr>
  <c:txPr>
    <a:bodyPr/>
    <a:lstStyle/>
    <a:p>
      <a:pPr>
        <a:defRPr>
          <a:solidFill>
            <a:schemeClr val="lt1"/>
          </a:solidFill>
          <a:latin typeface="+mn-lt"/>
          <a:ea typeface="+mn-ea"/>
          <a:cs typeface="+mn-cs"/>
        </a:defRPr>
      </a:pPr>
      <a:endParaRPr lang="en-US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th-TH" sz="1400" b="1" dirty="0">
                <a:solidFill>
                  <a:schemeClr val="tx1"/>
                </a:solidFill>
              </a:rPr>
              <a:t>ปศุสัตว์</a:t>
            </a:r>
          </a:p>
          <a:p>
            <a:pPr>
              <a:defRPr lang="en-US" b="1">
                <a:solidFill>
                  <a:schemeClr val="tx1"/>
                </a:solidFill>
              </a:defRPr>
            </a:pPr>
            <a:r>
              <a:rPr lang="en-US" sz="1400" b="1" dirty="0">
                <a:solidFill>
                  <a:schemeClr val="tx1"/>
                </a:solidFill>
              </a:rPr>
              <a:t>[</a:t>
            </a:r>
            <a:r>
              <a:rPr lang="th-TH" sz="1400" b="1" dirty="0">
                <a:solidFill>
                  <a:schemeClr val="tx1"/>
                </a:solidFill>
              </a:rPr>
              <a:t>ตัว</a:t>
            </a:r>
            <a:r>
              <a:rPr lang="en-US" sz="1400" b="1" dirty="0">
                <a:solidFill>
                  <a:schemeClr val="tx1"/>
                </a:solidFill>
              </a:rPr>
              <a:t>]</a:t>
            </a:r>
          </a:p>
        </c:rich>
      </c:tx>
      <c:layout>
        <c:manualLayout>
          <c:xMode val="edge"/>
          <c:yMode val="edge"/>
          <c:x val="0.38489908589012606"/>
          <c:y val="0.424334665595941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9166933250025678"/>
          <c:y val="0.18871922244104164"/>
          <c:w val="0.3989491589069844"/>
          <c:h val="0.70068211545810011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368-46CD-86F8-8697B3D4809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368-46CD-86F8-8697B3D4809E}"/>
              </c:ext>
            </c:extLst>
          </c:dPt>
          <c:dPt>
            <c:idx val="2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368-46CD-86F8-8697B3D4809E}"/>
              </c:ext>
            </c:extLst>
          </c:dPt>
          <c:dPt>
            <c:idx val="3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8F4-4322-931A-B754BF9284CA}"/>
              </c:ext>
            </c:extLst>
          </c:dPt>
          <c:dPt>
            <c:idx val="4"/>
            <c:bubble3D val="0"/>
            <c:spPr>
              <a:solidFill>
                <a:schemeClr val="accent4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8F4-4322-931A-B754BF9284CA}"/>
              </c:ext>
            </c:extLst>
          </c:dPt>
          <c:dLbls>
            <c:dLbl>
              <c:idx val="0"/>
              <c:layout>
                <c:manualLayout>
                  <c:x val="-4.6282469001719404E-3"/>
                  <c:y val="-0.1788602875521204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 baseline="0" dirty="0"/>
                      <a:t>โค 125,800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51729704045614988"/>
                      <c:h val="0.2637079222579258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5368-46CD-86F8-8697B3D4809E}"/>
                </c:ext>
              </c:extLst>
            </c:dLbl>
            <c:dLbl>
              <c:idx val="1"/>
              <c:layout>
                <c:manualLayout>
                  <c:x val="0.30897773554167807"/>
                  <c:y val="-0.1030281802921146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/>
                      <a:t>กระบือ
29,059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3555118110236217"/>
                      <c:h val="0.4164246203973284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5368-46CD-86F8-8697B3D4809E}"/>
                </c:ext>
              </c:extLst>
            </c:dLbl>
            <c:dLbl>
              <c:idx val="2"/>
              <c:layout>
                <c:manualLayout>
                  <c:x val="0.29382070775635855"/>
                  <c:y val="0.4172780711264631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/>
                      <a:t>สุกร
72,967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189881437234137"/>
                      <c:h val="0.4749535397898719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5368-46CD-86F8-8697B3D4809E}"/>
                </c:ext>
              </c:extLst>
            </c:dLbl>
            <c:dLbl>
              <c:idx val="3"/>
              <c:layout>
                <c:manualLayout>
                  <c:x val="-0.33620667028690415"/>
                  <c:y val="1.1239165525083802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/>
                      <a:t>ไก่
3,307,615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606344465562492"/>
                      <c:h val="0.476196703254922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8F4-4322-931A-B754BF9284CA}"/>
                </c:ext>
              </c:extLst>
            </c:dLbl>
            <c:dLbl>
              <c:idx val="4"/>
              <c:layout>
                <c:manualLayout>
                  <c:x val="-0.2931034482758621"/>
                  <c:y val="-0.117057838785087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lang="en-US" sz="14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r>
                      <a:rPr lang="th-TH" sz="1400" b="1"/>
                      <a:t>เป็ด
307,629
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en-US" sz="14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0.27373563218390806"/>
                      <c:h val="0.46888980548351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8F4-4322-931A-B754BF9284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4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'สัตว์เศรษฐกิจ '!$B$2:$F$2</c:f>
              <c:strCache>
                <c:ptCount val="5"/>
                <c:pt idx="0">
                  <c:v>โค</c:v>
                </c:pt>
                <c:pt idx="1">
                  <c:v>กระบือ</c:v>
                </c:pt>
                <c:pt idx="2">
                  <c:v>สุกร</c:v>
                </c:pt>
                <c:pt idx="3">
                  <c:v>ไก่</c:v>
                </c:pt>
                <c:pt idx="4">
                  <c:v>เป็ด</c:v>
                </c:pt>
              </c:strCache>
            </c:strRef>
          </c:cat>
          <c:val>
            <c:numRef>
              <c:f>'สัตว์เศรษฐกิจ '!$B$3:$F$3</c:f>
              <c:numCache>
                <c:formatCode>#,##0</c:formatCode>
                <c:ptCount val="5"/>
                <c:pt idx="0">
                  <c:v>125800</c:v>
                </c:pt>
                <c:pt idx="1">
                  <c:v>29059</c:v>
                </c:pt>
                <c:pt idx="2">
                  <c:v>72967</c:v>
                </c:pt>
                <c:pt idx="3">
                  <c:v>3307615</c:v>
                </c:pt>
                <c:pt idx="4">
                  <c:v>307629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368-46CD-86F8-8697B3D4809E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solidFill>
          <a:srgbClr val="3993BB"/>
        </a:solidFill>
        <a:ln>
          <a:noFill/>
        </a:ln>
        <a:effectLst/>
      </c:spPr>
    </c:plotArea>
    <c:plotVisOnly val="1"/>
    <c:dispBlanksAs val="zero"/>
    <c:showDLblsOverMax val="0"/>
  </c:chart>
  <c:spPr>
    <a:solidFill>
      <a:srgbClr val="3993BB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1522550306211738"/>
          <c:y val="0.29181102362204764"/>
          <c:w val="0.40288232720909944"/>
          <c:h val="0.67147054534849893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166-4AE0-BEFC-DD9CBBDC3861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166-4AE0-BEFC-DD9CBBDC3861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166-4AE0-BEFC-DD9CBBDC3861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D166-4AE0-BEFC-DD9CBBDC3861}"/>
              </c:ext>
            </c:extLst>
          </c:dPt>
          <c:dLbls>
            <c:dLbl>
              <c:idx val="0"/>
              <c:layout>
                <c:manualLayout>
                  <c:x val="3.5720164356944181E-2"/>
                  <c:y val="-0.1917882635335733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68339647060508"/>
                      <c:h val="0.2741885270310511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D166-4AE0-BEFC-DD9CBBDC3861}"/>
                </c:ext>
              </c:extLst>
            </c:dLbl>
            <c:dLbl>
              <c:idx val="1"/>
              <c:layout>
                <c:manualLayout>
                  <c:x val="0.22896290518536108"/>
                  <c:y val="-5.555555555555555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D166-4AE0-BEFC-DD9CBBDC3861}"/>
                </c:ext>
              </c:extLst>
            </c:dLbl>
            <c:dLbl>
              <c:idx val="2"/>
              <c:layout>
                <c:manualLayout>
                  <c:x val="0.21096934903799078"/>
                  <c:y val="1.146033550808982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D166-4AE0-BEFC-DD9CBBDC3861}"/>
                </c:ext>
              </c:extLst>
            </c:dLbl>
            <c:dLbl>
              <c:idx val="3"/>
              <c:layout>
                <c:manualLayout>
                  <c:x val="-0.12975936355817858"/>
                  <c:y val="-0.1564976492776380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819185525418633"/>
                      <c:h val="0.2741885270310511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D166-4AE0-BEFC-DD9CBBDC386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en-US" sz="1300" b="1" i="0" u="none" strike="noStrike" kern="12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rgbClr val="003A1A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Sheet1!$C$8:$F$8</c:f>
              <c:strCache>
                <c:ptCount val="4"/>
                <c:pt idx="0">
                  <c:v>ปศุสัตว์</c:v>
                </c:pt>
                <c:pt idx="1">
                  <c:v>ประมง</c:v>
                </c:pt>
                <c:pt idx="2">
                  <c:v>ข้าว</c:v>
                </c:pt>
                <c:pt idx="3">
                  <c:v>พืชอื่นๆ</c:v>
                </c:pt>
              </c:strCache>
            </c:strRef>
          </c:cat>
          <c:val>
            <c:numRef>
              <c:f>Sheet1!$C$9:$F$9</c:f>
              <c:numCache>
                <c:formatCode>General</c:formatCode>
                <c:ptCount val="4"/>
                <c:pt idx="0">
                  <c:v>119</c:v>
                </c:pt>
                <c:pt idx="1">
                  <c:v>176</c:v>
                </c:pt>
                <c:pt idx="2">
                  <c:v>3255</c:v>
                </c:pt>
                <c:pt idx="3">
                  <c:v>1127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D166-4AE0-BEFC-DD9CBBDC3861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1352410123818028"/>
          <c:y val="0.22167439353042862"/>
          <c:w val="0.83876196321659446"/>
          <c:h val="0.6430146742716800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Sheet1!$C$11</c:f>
              <c:numCache>
                <c:formatCode>General</c:formatCode>
                <c:ptCount val="1"/>
                <c:pt idx="0">
                  <c:v>414349183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277-49B0-914C-B078030408C6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Sheet1!$C$12</c:f>
              <c:numCache>
                <c:formatCode>General</c:formatCode>
                <c:ptCount val="1"/>
                <c:pt idx="0">
                  <c:v>86450406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277-49B0-914C-B078030408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05851039"/>
        <c:axId val="405847295"/>
      </c:barChart>
      <c:catAx>
        <c:axId val="405851039"/>
        <c:scaling>
          <c:orientation val="minMax"/>
        </c:scaling>
        <c:delete val="1"/>
        <c:axPos val="l"/>
        <c:majorTickMark val="none"/>
        <c:minorTickMark val="none"/>
        <c:tickLblPos val="nextTo"/>
        <c:crossAx val="405847295"/>
        <c:crosses val="autoZero"/>
        <c:auto val="1"/>
        <c:lblAlgn val="ctr"/>
        <c:lblOffset val="100"/>
        <c:noMultiLvlLbl val="0"/>
      </c:catAx>
      <c:valAx>
        <c:axId val="405847295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05851039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0.87671</cdr:y>
    </cdr:from>
    <cdr:to>
      <cdr:x>0.97098</cdr:x>
      <cdr:y>0.9988</cdr:y>
    </cdr:to>
    <cdr:sp macro="" textlink="">
      <cdr:nvSpPr>
        <cdr:cNvPr id="2" name="TextBox 1">
          <a:extLst xmlns:a="http://schemas.openxmlformats.org/drawingml/2006/main">
            <a:ext uri="{FF2B5EF4-FFF2-40B4-BE49-F238E27FC236}">
              <a16:creationId xmlns:a16="http://schemas.microsoft.com/office/drawing/2014/main" id="{C4BF6A01-6998-4FB3-99D1-CC10F37BCD37}"/>
            </a:ext>
          </a:extLst>
        </cdr:cNvPr>
        <cdr:cNvSpPr txBox="1"/>
      </cdr:nvSpPr>
      <cdr:spPr>
        <a:xfrm xmlns:a="http://schemas.openxmlformats.org/drawingml/2006/main">
          <a:off x="0" y="1523977"/>
          <a:ext cx="2071678" cy="212224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4">
            <a:lumMod val="60000"/>
            <a:lumOff val="40000"/>
          </a:schemeClr>
        </a:solidFill>
      </cdr:spPr>
      <cdr:txBody>
        <a:bodyPr xmlns:a="http://schemas.openxmlformats.org/drawingml/2006/main" vertOverflow="clip" wrap="square" rtlCol="0" anchor="ctr"/>
        <a:lstStyle xmlns:a="http://schemas.openxmlformats.org/drawingml/2006/main"/>
        <a:p xmlns:a="http://schemas.openxmlformats.org/drawingml/2006/main">
          <a:pPr algn="ctr"/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พื้นที่เกษตรกรรมรวม 2.83</a:t>
          </a:r>
          <a:r>
            <a:rPr lang="en-US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 </a:t>
          </a:r>
          <a:r>
            <a:rPr lang="th-TH" sz="1200" b="1" dirty="0">
              <a:latin typeface="TH SarabunPSK" panose="020B0500040200020003" pitchFamily="34" charset="-34"/>
              <a:cs typeface="TH SarabunPSK" panose="020B0500040200020003" pitchFamily="34" charset="-34"/>
            </a:rPr>
            <a:t>ล้านไร่</a:t>
          </a:r>
        </a:p>
      </cdr:txBody>
    </cdr:sp>
  </cdr:relSizeAnchor>
  <cdr:relSizeAnchor xmlns:cdr="http://schemas.openxmlformats.org/drawingml/2006/chartDrawing">
    <cdr:from>
      <cdr:x>0.4981</cdr:x>
      <cdr:y>0.04516</cdr:y>
    </cdr:from>
    <cdr:to>
      <cdr:x>0.96016</cdr:x>
      <cdr:y>0.4477</cdr:y>
    </cdr:to>
    <cdr:sp macro="" textlink="">
      <cdr:nvSpPr>
        <cdr:cNvPr id="3" name="Rectangle 2"/>
        <cdr:cNvSpPr/>
      </cdr:nvSpPr>
      <cdr:spPr>
        <a:xfrm xmlns:a="http://schemas.openxmlformats.org/drawingml/2006/main">
          <a:off x="1062743" y="78023"/>
          <a:ext cx="985855" cy="69547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ข้าว 1.</a:t>
          </a:r>
          <a:r>
            <a: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5</a:t>
          </a:r>
          <a:r>
            <a: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 ล้านไร่</a:t>
          </a:r>
          <a:endParaRPr lang="en-US" sz="14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0.40373</cdr:x>
      <cdr:y>0.36334</cdr:y>
    </cdr:from>
    <cdr:to>
      <cdr:x>0.65941</cdr:x>
      <cdr:y>0.60723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28694" y="595285"/>
          <a:ext cx="588138" cy="3995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th-TH" sz="1400" b="1" dirty="0">
              <a:latin typeface="TH SarabunPSK" pitchFamily="34" charset="-34"/>
              <a:cs typeface="TH SarabunPSK" pitchFamily="34" charset="-34"/>
            </a:rPr>
            <a:t>สถิติพืช</a:t>
          </a:r>
        </a:p>
        <a:p xmlns:a="http://schemas.openxmlformats.org/drawingml/2006/main">
          <a:r>
            <a:rPr lang="th-TH" sz="1400" b="1" dirty="0">
              <a:latin typeface="TH SarabunPSK" pitchFamily="34" charset="-34"/>
              <a:cs typeface="TH SarabunPSK" pitchFamily="34" charset="-34"/>
            </a:rPr>
            <a:t>  (ตัน)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jpeg"/><Relationship Id="rId3" Type="http://schemas.openxmlformats.org/officeDocument/2006/relationships/image" Target="../media/image2.jpeg"/><Relationship Id="rId7" Type="http://schemas.openxmlformats.org/officeDocument/2006/relationships/chart" Target="../charts/chart4.xml"/><Relationship Id="rId12" Type="http://schemas.openxmlformats.org/officeDocument/2006/relationships/image" Target="../media/image3.jpeg"/><Relationship Id="rId2" Type="http://schemas.openxmlformats.org/officeDocument/2006/relationships/chart" Target="../charts/chart1.xml"/><Relationship Id="rId16" Type="http://schemas.openxmlformats.org/officeDocument/2006/relationships/chart" Target="../charts/chart10.xml"/><Relationship Id="rId1" Type="http://schemas.openxmlformats.org/officeDocument/2006/relationships/slideLayout" Target="../slideLayouts/slideLayout6.xml"/><Relationship Id="rId6" Type="http://schemas.openxmlformats.org/officeDocument/2006/relationships/chart" Target="../charts/chart3.xml"/><Relationship Id="rId11" Type="http://schemas.openxmlformats.org/officeDocument/2006/relationships/chart" Target="../charts/chart8.xml"/><Relationship Id="rId5" Type="http://schemas.openxmlformats.org/officeDocument/2006/relationships/image" Target="../media/image1.jpeg"/><Relationship Id="rId15" Type="http://schemas.openxmlformats.org/officeDocument/2006/relationships/image" Target="../media/image5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560D4B05-87CB-4E7E-91AB-73E18B60920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7015341"/>
              </p:ext>
            </p:extLst>
          </p:nvPr>
        </p:nvGraphicFramePr>
        <p:xfrm>
          <a:off x="2202485" y="4968232"/>
          <a:ext cx="4610891" cy="13941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9ADCA950-F62B-4D60-879E-2EFA2411B03B}"/>
              </a:ext>
            </a:extLst>
          </p:cNvPr>
          <p:cNvSpPr/>
          <p:nvPr/>
        </p:nvSpPr>
        <p:spPr>
          <a:xfrm>
            <a:off x="-6437" y="1752600"/>
            <a:ext cx="6844401" cy="135331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b="-6395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" name="แผนภูมิ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8588447"/>
              </p:ext>
            </p:extLst>
          </p:nvPr>
        </p:nvGraphicFramePr>
        <p:xfrm>
          <a:off x="0" y="0"/>
          <a:ext cx="2133601" cy="17382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6" name="Rectangle 15">
            <a:extLst>
              <a:ext uri="{FF2B5EF4-FFF2-40B4-BE49-F238E27FC236}">
                <a16:creationId xmlns:a16="http://schemas.microsoft.com/office/drawing/2014/main" id="{35E622AF-AE1D-436E-8353-12424C5480F8}"/>
              </a:ext>
            </a:extLst>
          </p:cNvPr>
          <p:cNvSpPr/>
          <p:nvPr/>
        </p:nvSpPr>
        <p:spPr>
          <a:xfrm>
            <a:off x="5229978" y="3008789"/>
            <a:ext cx="1607984" cy="190549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กาฬสินธุ์</a:t>
            </a:r>
          </a:p>
          <a:p>
            <a:pPr algn="ctr"/>
            <a:r>
              <a:rPr lang="en-US" sz="16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Info graphic</a:t>
            </a:r>
          </a:p>
          <a:p>
            <a:pPr algn="ctr"/>
            <a:r>
              <a:rPr lang="th-TH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ข้อมูลพื้นฐานจังหวัด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3B6E67-4CCB-4A70-A66B-334B241B8E7D}"/>
              </a:ext>
            </a:extLst>
          </p:cNvPr>
          <p:cNvSpPr/>
          <p:nvPr/>
        </p:nvSpPr>
        <p:spPr>
          <a:xfrm>
            <a:off x="-6437" y="3021937"/>
            <a:ext cx="5236415" cy="189129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0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3824083"/>
              </p:ext>
            </p:extLst>
          </p:nvPr>
        </p:nvGraphicFramePr>
        <p:xfrm>
          <a:off x="1109409" y="3078551"/>
          <a:ext cx="1300273" cy="16988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1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4386479"/>
              </p:ext>
            </p:extLst>
          </p:nvPr>
        </p:nvGraphicFramePr>
        <p:xfrm>
          <a:off x="2193791" y="3056780"/>
          <a:ext cx="1261236" cy="17298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2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76375480"/>
              </p:ext>
            </p:extLst>
          </p:nvPr>
        </p:nvGraphicFramePr>
        <p:xfrm>
          <a:off x="3129769" y="3067698"/>
          <a:ext cx="1194369" cy="16988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23" name="แผนภูมิ 1">
            <a:extLst>
              <a:ext uri="{FF2B5EF4-FFF2-40B4-BE49-F238E27FC236}">
                <a16:creationId xmlns:a16="http://schemas.microsoft.com/office/drawing/2014/main" id="{00000000-0008-0000-06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4279570"/>
              </p:ext>
            </p:extLst>
          </p:nvPr>
        </p:nvGraphicFramePr>
        <p:xfrm>
          <a:off x="4089111" y="3101099"/>
          <a:ext cx="1194369" cy="16935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DEB67B1A-6ED7-483B-BE9C-2CB222436937}"/>
              </a:ext>
            </a:extLst>
          </p:cNvPr>
          <p:cNvSpPr txBox="1"/>
          <p:nvPr/>
        </p:nvSpPr>
        <p:spPr>
          <a:xfrm>
            <a:off x="1124744" y="4664968"/>
            <a:ext cx="4492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ประสิทธิภาพการผลิตสินค้าเกษตรด้านพืช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กก./ไร่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]</a:t>
            </a:r>
            <a:endParaRPr lang="th-TH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913ABBB-E74A-4C23-8B1A-4107CCFD7E65}"/>
              </a:ext>
            </a:extLst>
          </p:cNvPr>
          <p:cNvSpPr/>
          <p:nvPr/>
        </p:nvSpPr>
        <p:spPr>
          <a:xfrm>
            <a:off x="0" y="8991600"/>
            <a:ext cx="6858000" cy="9144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5555" t="-166665" r="-21111" b="-208335"/>
            </a:stretch>
          </a:blip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6" name="แผนภูมิ 1">
            <a:extLst>
              <a:ext uri="{FF2B5EF4-FFF2-40B4-BE49-F238E27FC236}">
                <a16:creationId xmlns:a16="http://schemas.microsoft.com/office/drawing/2014/main" id="{00000000-0008-0000-01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3420979"/>
              </p:ext>
            </p:extLst>
          </p:nvPr>
        </p:nvGraphicFramePr>
        <p:xfrm>
          <a:off x="2357430" y="0"/>
          <a:ext cx="2300286" cy="1638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27" name="แผนภูมิ 1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158229"/>
              </p:ext>
            </p:extLst>
          </p:nvPr>
        </p:nvGraphicFramePr>
        <p:xfrm>
          <a:off x="4642453" y="-5537"/>
          <a:ext cx="2209800" cy="17358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6CD879C-ACA2-4B85-8CF9-9B7910DF67C6}"/>
              </a:ext>
            </a:extLst>
          </p:cNvPr>
          <p:cNvSpPr txBox="1"/>
          <p:nvPr/>
        </p:nvSpPr>
        <p:spPr>
          <a:xfrm>
            <a:off x="2500816" y="4968913"/>
            <a:ext cx="4240725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66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มีงบประมาณเพื่อการพัฒนาเกษตรรวม 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414</a:t>
            </a:r>
            <a:r>
              <a:rPr lang="en-US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349</a:t>
            </a:r>
            <a:r>
              <a:rPr lang="en-US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th-TH" sz="1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183 บาท </a:t>
            </a:r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croll: Horizontal 9">
            <a:extLst>
              <a:ext uri="{FF2B5EF4-FFF2-40B4-BE49-F238E27FC236}">
                <a16:creationId xmlns:a16="http://schemas.microsoft.com/office/drawing/2014/main" id="{8B67166B-5F67-45CC-9DA7-ABC17E7132A6}"/>
              </a:ext>
            </a:extLst>
          </p:cNvPr>
          <p:cNvSpPr/>
          <p:nvPr/>
        </p:nvSpPr>
        <p:spPr>
          <a:xfrm>
            <a:off x="4071942" y="1595414"/>
            <a:ext cx="958974" cy="393312"/>
          </a:xfrm>
          <a:prstGeom prst="horizontalScroll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endParaRPr lang="th-TH" sz="1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 descr="ผลการค้นหารูปภาพสำหรับ ผ้าไหมแพรวากาฬสินธุ์">
            <a:extLst>
              <a:ext uri="{FF2B5EF4-FFF2-40B4-BE49-F238E27FC236}">
                <a16:creationId xmlns:a16="http://schemas.microsoft.com/office/drawing/2014/main" id="{CA105CBA-FCB0-4B4C-8147-44A8979807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984" y="2638364"/>
            <a:ext cx="1152128" cy="32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64F05D12-5EB5-4897-89F6-2FCFD7DE787E}"/>
              </a:ext>
            </a:extLst>
          </p:cNvPr>
          <p:cNvSpPr txBox="1"/>
          <p:nvPr/>
        </p:nvSpPr>
        <p:spPr>
          <a:xfrm>
            <a:off x="2879601" y="1738290"/>
            <a:ext cx="1941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ผ้าไหมแพรวากาฬสินธุ์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ผ้าไหมที่ทอประดิษฐ์ลวดลายด้วย</a:t>
            </a:r>
            <a:r>
              <a:rPr lang="th-TH" sz="11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การขิด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และการจก ใช้เส้นไหมตีเกลียวเป็นทั้งเส้นยืนและเส้นพุ่ง รวมทั้งมีเส้นไหมเพิ่มพิเศษในการทำให้เกิดลวดลายตามกรรมวิธีที่ประณีต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8887D68F-2131-4FAB-9EF7-122C9F2E4474}"/>
              </a:ext>
            </a:extLst>
          </p:cNvPr>
          <p:cNvSpPr txBox="1"/>
          <p:nvPr/>
        </p:nvSpPr>
        <p:spPr>
          <a:xfrm>
            <a:off x="4820939" y="1634460"/>
            <a:ext cx="1884661" cy="11849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</a:t>
            </a:r>
            <a:r>
              <a:rPr lang="th-TH" sz="12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ข้าวเหนียวเขาวง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ข้าวพื้นเมือง </a:t>
            </a:r>
            <a:r>
              <a:rPr lang="en-US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GI</a:t>
            </a:r>
            <a:r>
              <a:rPr lang="th-TH" sz="11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ได้แก่ </a:t>
            </a: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“ข้าวเหนียวเขาวง”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ได้ขึ้นทะเบียนกับกรมทรัพย์สินทางปัญญากระทรวงพาณิชย์เมื่อวันที่ 9 มิถุนายน 2552</a:t>
            </a:r>
          </a:p>
          <a:p>
            <a:pPr algn="thaiDist"/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ความพิเศษคือ มีความเหนียวนุ่มมีกลิ่นหอม</a:t>
            </a:r>
            <a:b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ไม่ติดมือเก็บความนุ่มไว้ได้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6200" y="76200"/>
            <a:ext cx="905063" cy="381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อ้อยโรงงาน 3.88 แสนไร่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803" y="922900"/>
            <a:ext cx="905063" cy="5709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มันสำปะหลัง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2.96 แสนไร่</a:t>
            </a:r>
            <a:endParaRPr lang="en-US" sz="12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313873" y="1015849"/>
            <a:ext cx="1058132" cy="4296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การเกษตรอื่นๆ 9.79 แสนไร่</a:t>
            </a:r>
            <a:endParaRPr lang="en-US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995" y="2593267"/>
            <a:ext cx="741962" cy="390752"/>
          </a:xfrm>
          <a:prstGeom prst="rect">
            <a:avLst/>
          </a:prstGeom>
        </p:spPr>
      </p:pic>
      <p:sp>
        <p:nvSpPr>
          <p:cNvPr id="40" name="สี่เหลี่ยมผืนผ้า 4"/>
          <p:cNvSpPr/>
          <p:nvPr/>
        </p:nvSpPr>
        <p:spPr>
          <a:xfrm>
            <a:off x="0" y="4992309"/>
            <a:ext cx="2582799" cy="1865691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en-US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1" name="Chart 3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0794659"/>
              </p:ext>
            </p:extLst>
          </p:nvPr>
        </p:nvGraphicFramePr>
        <p:xfrm>
          <a:off x="-89589" y="4720737"/>
          <a:ext cx="2648726" cy="22163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28781" y="5734517"/>
            <a:ext cx="1087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</a:t>
            </a:r>
          </a:p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มาตรฐานสินค้า</a:t>
            </a:r>
          </a:p>
          <a:p>
            <a:pPr algn="ctr"/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เกษตรปลอดภัย</a:t>
            </a:r>
          </a:p>
          <a:p>
            <a:pPr algn="ctr"/>
            <a:endParaRPr lang="en-US" sz="1400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D234EE0-F56A-4E02-AFF1-8F26F1786839}"/>
              </a:ext>
            </a:extLst>
          </p:cNvPr>
          <p:cNvSpPr/>
          <p:nvPr/>
        </p:nvSpPr>
        <p:spPr>
          <a:xfrm>
            <a:off x="0" y="3020884"/>
            <a:ext cx="1473704" cy="1969798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b="-63395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thaiDist"/>
            <a:r>
              <a:rPr lang="en-US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GPP </a:t>
            </a:r>
            <a:r>
              <a:rPr lang="en-US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58,163 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ล้านบาท </a:t>
            </a:r>
            <a:r>
              <a:rPr lang="en-US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[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 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en-US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3]</a:t>
            </a:r>
            <a:endParaRPr lang="en-US" sz="105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มูลค่าผลิตภัณฑ์มวลรวมจังหวัดต่อหัว </a:t>
            </a:r>
            <a:r>
              <a:rPr lang="en-US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73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en-US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404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บาท/คน/ปี</a:t>
            </a:r>
            <a:endParaRPr lang="en-US" sz="105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จำนวนประชากร </a:t>
            </a:r>
            <a:r>
              <a:rPr lang="en-US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985,346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 </a:t>
            </a:r>
            <a:r>
              <a:rPr lang="en-US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301,441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ครัวเรือน</a:t>
            </a:r>
          </a:p>
          <a:p>
            <a:pPr algn="thaiDist"/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เป็นภาคเกษตร </a:t>
            </a:r>
            <a:r>
              <a:rPr lang="en-US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172,577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ครัวเรือน</a:t>
            </a:r>
          </a:p>
          <a:p>
            <a:pPr algn="thaiDist"/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ปริมาณน้ำภาพรวมจังหวัด 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2,</a:t>
            </a:r>
            <a:r>
              <a:rPr lang="en-US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001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72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 ลบ.ม. </a:t>
            </a:r>
            <a:endParaRPr lang="en-US" sz="105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ปริมาณน้ำฝนสะสม (กันยายน) 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1,4</a:t>
            </a:r>
            <a:r>
              <a:rPr lang="en-US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105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9.60 </a:t>
            </a:r>
            <a:r>
              <a:rPr lang="th-TH" sz="105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มม./ปี</a:t>
            </a: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7DF0455-F3FA-4846-90D5-A97F1129645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133600" y="2507197"/>
            <a:ext cx="771521" cy="493050"/>
          </a:xfrm>
          <a:prstGeom prst="rect">
            <a:avLst/>
          </a:prstGeom>
        </p:spPr>
      </p:pic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C914E43-7FB6-44F9-9D5A-1092F2D3BF27}"/>
              </a:ext>
            </a:extLst>
          </p:cNvPr>
          <p:cNvSpPr txBox="1"/>
          <p:nvPr/>
        </p:nvSpPr>
        <p:spPr>
          <a:xfrm>
            <a:off x="8803" y="1788958"/>
            <a:ext cx="27343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พุทรานม</a:t>
            </a:r>
            <a:r>
              <a:rPr lang="th-TH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บ้าน</a:t>
            </a:r>
            <a:endParaRPr lang="en-US" sz="1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1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th-TH" sz="12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เป็นพุทรา</a:t>
            </a:r>
            <a:r>
              <a:rPr lang="th-TH" sz="12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ที่มีทรงผลกลมหรือกลมรี ผิวเปลือกมีสีเขียวหรือเขียวอ่อน เปลือกบาง ก้านขั้วผลเป็นร่องลึกเนื้อละเอียด สีขาว ฉ่ำน้ำ กรอบ รสชาติหวา ซึ่งเกิดจากการบำรุงด้วยปุ๋ยน้ำนมและกางมุ้งตาข่าย ปลูกและผลิตใน</a:t>
            </a:r>
          </a:p>
          <a:p>
            <a:r>
              <a:rPr lang="th-TH" sz="1200" dirty="0">
                <a:latin typeface="Angsana New" panose="02020603050405020304" pitchFamily="18" charset="-34"/>
                <a:cs typeface="Angsana New" panose="02020603050405020304" pitchFamily="18" charset="-34"/>
              </a:rPr>
              <a:t>อำเภอคำม่วงและอำเภอสามชัย ของจัง วัดกาฬสินธุ์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378803"/>
              </p:ext>
            </p:extLst>
          </p:nvPr>
        </p:nvGraphicFramePr>
        <p:xfrm>
          <a:off x="3486731" y="6345665"/>
          <a:ext cx="3351230" cy="34526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31052">
                  <a:extLst>
                    <a:ext uri="{9D8B030D-6E8A-4147-A177-3AD203B41FA5}">
                      <a16:colId xmlns:a16="http://schemas.microsoft.com/office/drawing/2014/main" val="1654178705"/>
                    </a:ext>
                  </a:extLst>
                </a:gridCol>
                <a:gridCol w="572640">
                  <a:extLst>
                    <a:ext uri="{9D8B030D-6E8A-4147-A177-3AD203B41FA5}">
                      <a16:colId xmlns:a16="http://schemas.microsoft.com/office/drawing/2014/main" val="2053798350"/>
                    </a:ext>
                  </a:extLst>
                </a:gridCol>
                <a:gridCol w="572640">
                  <a:extLst>
                    <a:ext uri="{9D8B030D-6E8A-4147-A177-3AD203B41FA5}">
                      <a16:colId xmlns:a16="http://schemas.microsoft.com/office/drawing/2014/main" val="437425138"/>
                    </a:ext>
                  </a:extLst>
                </a:gridCol>
                <a:gridCol w="974898">
                  <a:extLst>
                    <a:ext uri="{9D8B030D-6E8A-4147-A177-3AD203B41FA5}">
                      <a16:colId xmlns:a16="http://schemas.microsoft.com/office/drawing/2014/main" val="938903547"/>
                    </a:ext>
                  </a:extLst>
                </a:gridCol>
              </a:tblGrid>
              <a:tr h="3355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>
                          <a:effectLst/>
                        </a:rPr>
                        <a:t>ชนิด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 smtClean="0">
                          <a:effectLst/>
                        </a:rPr>
                        <a:t>จำนวน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 smtClean="0">
                          <a:effectLst/>
                        </a:rPr>
                        <a:t>(</a:t>
                      </a:r>
                      <a:r>
                        <a:rPr lang="th-TH" sz="800" dirty="0">
                          <a:effectLst/>
                        </a:rPr>
                        <a:t>แปลง)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 smtClean="0">
                          <a:effectLst/>
                        </a:rPr>
                        <a:t>เกษตรกร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 smtClean="0">
                          <a:effectLst/>
                        </a:rPr>
                        <a:t>(</a:t>
                      </a:r>
                      <a:r>
                        <a:rPr lang="th-TH" sz="800" dirty="0">
                          <a:effectLst/>
                        </a:rPr>
                        <a:t>ราย)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 smtClean="0">
                          <a:effectLst/>
                        </a:rPr>
                        <a:t>พื้นที่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 smtClean="0">
                          <a:effectLst/>
                        </a:rPr>
                        <a:t>(</a:t>
                      </a:r>
                      <a:r>
                        <a:rPr lang="th-TH" sz="800" dirty="0">
                          <a:effectLst/>
                        </a:rPr>
                        <a:t>ไร่)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857156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>
                          <a:effectLst/>
                        </a:rPr>
                        <a:t>กระบือ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2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69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885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944742031"/>
                  </a:ext>
                </a:extLst>
              </a:tr>
              <a:tr h="1745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กุ้งก้ามกราม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153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1,334.75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594328339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ข้าว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3,681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44,278.50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394339709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>
                          <a:effectLst/>
                        </a:rPr>
                        <a:t>จิ้งหรีด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581107640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ดาวเรือง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986141324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ถั่วลิสง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96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655.75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879626408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ปลาดุก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30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151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780574903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ปลานิล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352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119.11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37097546"/>
                  </a:ext>
                </a:extLst>
              </a:tr>
              <a:tr h="1745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ผัก/สมุนไพร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1,415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1,140.65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913411735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พุทรา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111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2,651.25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553301488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มะม่วง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19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853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14,152.75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095319878"/>
                  </a:ext>
                </a:extLst>
              </a:tr>
              <a:tr h="1745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 dirty="0">
                          <a:effectLst/>
                        </a:rPr>
                        <a:t>มันสำปะหลัง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33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1,381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23,218.75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157797967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ยางพารา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268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3,274.50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60408682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หน่อไม้ฝรั่ง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37.5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87840001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หม่อนไหม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147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534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514723348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อ้อยโรงงาน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129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5,035.00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162892144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เห็ด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88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3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623191951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เห็ดนางฟ้า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37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37.25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214552257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เห็ดฟาง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65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40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433794506"/>
                  </a:ext>
                </a:extLst>
              </a:tr>
              <a:tr h="12730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โคเนื้อ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595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8,379.00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915836031"/>
                  </a:ext>
                </a:extLst>
              </a:tr>
              <a:tr h="1745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800">
                          <a:effectLst/>
                        </a:rPr>
                        <a:t>ไม้ดอกไม้ประดับ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30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89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93534674"/>
                  </a:ext>
                </a:extLst>
              </a:tr>
              <a:tr h="254604">
                <a:tc>
                  <a:txBody>
                    <a:bodyPr/>
                    <a:lstStyle/>
                    <a:p>
                      <a:pPr indent="91440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th-TH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ordia New" panose="020B0304020202020204" pitchFamily="34" charset="-34"/>
                        </a:rPr>
                        <a:t>รวม</a:t>
                      </a:r>
                      <a:endParaRPr lang="en-US" sz="105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>
                          <a:effectLst/>
                        </a:rPr>
                        <a:t>188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9</a:t>
                      </a:r>
                      <a:r>
                        <a:rPr lang="th-TH" sz="800" dirty="0">
                          <a:effectLst/>
                        </a:rPr>
                        <a:t>,</a:t>
                      </a:r>
                      <a:r>
                        <a:rPr lang="en-US" sz="800" dirty="0">
                          <a:effectLst/>
                        </a:rPr>
                        <a:t>601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</a:rPr>
                        <a:t>106</a:t>
                      </a:r>
                      <a:r>
                        <a:rPr lang="th-TH" sz="800" dirty="0">
                          <a:effectLst/>
                        </a:rPr>
                        <a:t>,</a:t>
                      </a:r>
                      <a:r>
                        <a:rPr lang="en-US" sz="800" dirty="0">
                          <a:effectLst/>
                        </a:rPr>
                        <a:t>048.8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ordia New" panose="020B0304020202020204" pitchFamily="34" charset="-34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145874578"/>
                  </a:ext>
                </a:extLst>
              </a:tr>
            </a:tbl>
          </a:graphicData>
        </a:graphic>
      </p:graphicFrame>
      <p:graphicFrame>
        <p:nvGraphicFramePr>
          <p:cNvPr id="36" name="Chart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9455674"/>
              </p:ext>
            </p:extLst>
          </p:nvPr>
        </p:nvGraphicFramePr>
        <p:xfrm>
          <a:off x="2668755" y="4670613"/>
          <a:ext cx="3066274" cy="1895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4785284" y="5751566"/>
            <a:ext cx="1903085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 smtClean="0"/>
              <a:t>งบประมาณทั้งหมด </a:t>
            </a:r>
            <a:r>
              <a:rPr lang="en-US" sz="900" dirty="0" smtClean="0"/>
              <a:t>414</a:t>
            </a:r>
            <a:r>
              <a:rPr lang="th-TH" sz="900" dirty="0" smtClean="0"/>
              <a:t>,</a:t>
            </a:r>
            <a:r>
              <a:rPr lang="en-US" sz="900" dirty="0" smtClean="0"/>
              <a:t>349</a:t>
            </a:r>
            <a:r>
              <a:rPr lang="th-TH" sz="900" dirty="0" smtClean="0"/>
              <a:t>,</a:t>
            </a:r>
            <a:r>
              <a:rPr lang="en-US" sz="900" dirty="0" smtClean="0"/>
              <a:t>183</a:t>
            </a:r>
            <a:r>
              <a:rPr lang="th-TH" sz="900" dirty="0" smtClean="0"/>
              <a:t> บาท</a:t>
            </a:r>
            <a:r>
              <a:rPr lang="en-US" sz="900" dirty="0" smtClean="0"/>
              <a:t> </a:t>
            </a:r>
            <a:endParaRPr lang="en-US" sz="900" dirty="0"/>
          </a:p>
        </p:txBody>
      </p:sp>
      <p:sp>
        <p:nvSpPr>
          <p:cNvPr id="37" name="TextBox 36"/>
          <p:cNvSpPr txBox="1"/>
          <p:nvPr/>
        </p:nvSpPr>
        <p:spPr>
          <a:xfrm>
            <a:off x="3507573" y="5397567"/>
            <a:ext cx="2411238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900" dirty="0" smtClean="0"/>
              <a:t>เบิกจ่ายแล้ว  </a:t>
            </a:r>
            <a:r>
              <a:rPr lang="en-US" sz="800" dirty="0" smtClean="0"/>
              <a:t>86</a:t>
            </a:r>
            <a:r>
              <a:rPr lang="th-TH" sz="800" dirty="0" smtClean="0"/>
              <a:t>,</a:t>
            </a:r>
            <a:r>
              <a:rPr lang="en-US" sz="800" dirty="0" smtClean="0"/>
              <a:t>450</a:t>
            </a:r>
            <a:r>
              <a:rPr lang="th-TH" sz="800" dirty="0" smtClean="0"/>
              <a:t>,</a:t>
            </a:r>
            <a:r>
              <a:rPr lang="en-US" sz="800" dirty="0" smtClean="0"/>
              <a:t>406</a:t>
            </a:r>
            <a:r>
              <a:rPr lang="en-US" sz="200" dirty="0" smtClean="0"/>
              <a:t> </a:t>
            </a:r>
            <a:r>
              <a:rPr lang="th-TH" sz="200" dirty="0" smtClean="0"/>
              <a:t>     </a:t>
            </a:r>
            <a:r>
              <a:rPr lang="th-TH" sz="900" dirty="0" smtClean="0"/>
              <a:t>บาท</a:t>
            </a:r>
            <a:r>
              <a:rPr lang="en-US" sz="900" dirty="0" smtClean="0"/>
              <a:t> </a:t>
            </a:r>
            <a:r>
              <a:rPr lang="th-TH" sz="900" dirty="0" smtClean="0"/>
              <a:t>  คิดเป็น</a:t>
            </a:r>
            <a:r>
              <a:rPr lang="en-US" sz="900" dirty="0" smtClean="0"/>
              <a:t>  20.86 </a:t>
            </a:r>
            <a:r>
              <a:rPr lang="en-US" sz="900" dirty="0"/>
              <a:t>%</a:t>
            </a:r>
            <a:r>
              <a:rPr lang="th-TH" sz="900" dirty="0" smtClean="0"/>
              <a:t> </a:t>
            </a:r>
            <a:endParaRPr lang="en-US" sz="900" dirty="0"/>
          </a:p>
        </p:txBody>
      </p:sp>
      <p:sp>
        <p:nvSpPr>
          <p:cNvPr id="38" name="สี่เหลี่ยมผืนผ้า 181">
            <a:extLst>
              <a:ext uri="{FF2B5EF4-FFF2-40B4-BE49-F238E27FC236}">
                <a16:creationId xmlns:a16="http://schemas.microsoft.com/office/drawing/2014/main" id="{C38DAA2D-1006-4E89-9E98-2AE515EE0D58}"/>
              </a:ext>
            </a:extLst>
          </p:cNvPr>
          <p:cNvSpPr/>
          <p:nvPr/>
        </p:nvSpPr>
        <p:spPr>
          <a:xfrm>
            <a:off x="31364" y="7160535"/>
            <a:ext cx="346795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th-TH" sz="1000" b="1" dirty="0">
                <a:solidFill>
                  <a:prstClr val="black"/>
                </a:solidFill>
                <a:effectLst>
                  <a:glow rad="101600">
                    <a:prstClr val="white">
                      <a:alpha val="40000"/>
                    </a:prstClr>
                  </a:glow>
                </a:effectLst>
                <a:latin typeface="TH Sarabun New" pitchFamily="34" charset="-34"/>
                <a:cs typeface="TH Sarabun New" pitchFamily="34" charset="-34"/>
              </a:rPr>
              <a:t>มาตรการเตรียมความพร้อมและแนวทางการ</a:t>
            </a:r>
            <a:r>
              <a:rPr lang="th-TH" sz="1000" b="1" dirty="0" smtClean="0">
                <a:solidFill>
                  <a:prstClr val="black"/>
                </a:solidFill>
                <a:effectLst>
                  <a:glow rad="101600">
                    <a:prstClr val="white">
                      <a:alpha val="40000"/>
                    </a:prstClr>
                  </a:glow>
                </a:effectLst>
                <a:latin typeface="TH Sarabun New" pitchFamily="34" charset="-34"/>
                <a:cs typeface="TH Sarabun New" pitchFamily="34" charset="-34"/>
              </a:rPr>
              <a:t>ช่วยเหลือภัยแล้ง</a:t>
            </a:r>
            <a:endParaRPr lang="th-TH" sz="1000" b="1" dirty="0">
              <a:solidFill>
                <a:prstClr val="black"/>
              </a:solidFill>
              <a:effectLst>
                <a:glow rad="101600">
                  <a:prstClr val="white">
                    <a:alpha val="40000"/>
                  </a:prstClr>
                </a:glow>
              </a:effectLst>
              <a:latin typeface="TH Sarabun New" pitchFamily="34" charset="-34"/>
              <a:cs typeface="TH Sarabun New" pitchFamily="34" charset="-34"/>
            </a:endParaRPr>
          </a:p>
        </p:txBody>
      </p:sp>
      <p:sp>
        <p:nvSpPr>
          <p:cNvPr id="39" name="กล่องข้อความ 95">
            <a:extLst>
              <a:ext uri="{FF2B5EF4-FFF2-40B4-BE49-F238E27FC236}">
                <a16:creationId xmlns:a16="http://schemas.microsoft.com/office/drawing/2014/main" id="{B3B9E2ED-0E6D-41AC-AD10-9BFD910E230E}"/>
              </a:ext>
            </a:extLst>
          </p:cNvPr>
          <p:cNvSpPr txBox="1"/>
          <p:nvPr/>
        </p:nvSpPr>
        <p:spPr>
          <a:xfrm>
            <a:off x="17649" y="7524051"/>
            <a:ext cx="3627375" cy="1717393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80000"/>
              </a:lnSpc>
            </a:pP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ประชาสัมพันธ์</a:t>
            </a: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ชี้แจงข้อมูลข่าวสาร สถานการณ์น้ำตามช่องทางต่าง ๆ    </a:t>
            </a:r>
          </a:p>
          <a:p>
            <a:pPr>
              <a:lnSpc>
                <a:spcPct val="80000"/>
              </a:lnSpc>
            </a:pPr>
            <a:r>
              <a:rPr lang="th-TH" sz="13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สร้างการรับรู้ทุกภาคส่วน</a:t>
            </a: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อย่างต่อเนื่อง</a:t>
            </a:r>
          </a:p>
          <a:p>
            <a:pPr>
              <a:lnSpc>
                <a:spcPct val="80000"/>
              </a:lnSpc>
            </a:pP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ติดตาม วิเคราะห์ </a:t>
            </a: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แนวโน้มสถานการณ์และสั่ง</a:t>
            </a:r>
            <a:r>
              <a:rPr lang="th-TH" sz="1300" b="1" dirty="0" smtClean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การโดย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ศูนย์ปฏิบัติการน้ำอัจฉริยะ (</a:t>
            </a:r>
            <a:r>
              <a:rPr lang="en-US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SWOC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>
              <a:lnSpc>
                <a:spcPct val="80000"/>
              </a:lnSpc>
            </a:pPr>
            <a:endParaRPr lang="th-TH" sz="1300" b="1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ct val="80000"/>
              </a:lnSpc>
            </a:pPr>
            <a:endParaRPr lang="th-TH" sz="1300" b="1" dirty="0" smtClean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ct val="80000"/>
              </a:lnSpc>
            </a:pPr>
            <a:endParaRPr lang="th-TH" sz="1300" b="1" dirty="0">
              <a:solidFill>
                <a:schemeClr val="accent1">
                  <a:lumMod val="75000"/>
                </a:scheme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ct val="80000"/>
              </a:lnSpc>
            </a:pP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เตรียมความพร้อม เครื่องจักร </a:t>
            </a: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 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ไว้ให้ความช่วยเหลือ</a:t>
            </a:r>
          </a:p>
          <a:p>
            <a:pPr>
              <a:lnSpc>
                <a:spcPct val="80000"/>
              </a:lnSpc>
            </a:pP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3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เครื่องสูบน้ำ </a:t>
            </a: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» โครงการชลประทานกาฬสินธุ์ 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4 </a:t>
            </a:r>
            <a:r>
              <a:rPr lang="th-TH" sz="13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</a:t>
            </a:r>
          </a:p>
          <a:p>
            <a:pPr>
              <a:lnSpc>
                <a:spcPct val="80000"/>
              </a:lnSpc>
            </a:pPr>
            <a:r>
              <a:rPr lang="th-TH" sz="1300" b="1" dirty="0" smtClean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» </a:t>
            </a:r>
            <a:r>
              <a:rPr lang="th-TH" sz="1300" b="1" dirty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โครงการส่งน้ำและบำรุงรักษาลำปาว 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56 เครื่อง</a:t>
            </a:r>
          </a:p>
          <a:p>
            <a:pPr>
              <a:lnSpc>
                <a:spcPct val="80000"/>
              </a:lnSpc>
            </a:pPr>
            <a:r>
              <a:rPr lang="th-TH" sz="1300" b="1" dirty="0" smtClean="0">
                <a:solidFill>
                  <a:schemeClr val="accent1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300" b="1" dirty="0">
                <a:solidFill>
                  <a:schemeClr val="accent6">
                    <a:lumMod val="7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รถบรรทุกน้ำ </a:t>
            </a:r>
            <a:r>
              <a:rPr lang="th-TH" sz="13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 2 คัน</a:t>
            </a:r>
          </a:p>
        </p:txBody>
      </p:sp>
    </p:spTree>
    <p:extLst>
      <p:ext uri="{BB962C8B-B14F-4D97-AF65-F5344CB8AC3E}">
        <p14:creationId xmlns:p14="http://schemas.microsoft.com/office/powerpoint/2010/main" val="1016983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 Orang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4099</TotalTime>
  <Words>569</Words>
  <Application>Microsoft Office PowerPoint</Application>
  <PresentationFormat>A4 Paper (210x297 mm)</PresentationFormat>
  <Paragraphs>168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Angsana New</vt:lpstr>
      <vt:lpstr>Arial</vt:lpstr>
      <vt:lpstr>Calibri</vt:lpstr>
      <vt:lpstr>Cordia New</vt:lpstr>
      <vt:lpstr>TH Chakra Petch</vt:lpstr>
      <vt:lpstr>TH Sarabun New</vt:lpstr>
      <vt:lpstr>TH SarabunPSK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Windows User</cp:lastModifiedBy>
  <cp:revision>353</cp:revision>
  <cp:lastPrinted>2022-02-04T04:51:59Z</cp:lastPrinted>
  <dcterms:created xsi:type="dcterms:W3CDTF">2019-07-31T14:04:36Z</dcterms:created>
  <dcterms:modified xsi:type="dcterms:W3CDTF">2023-02-27T08:00:23Z</dcterms:modified>
</cp:coreProperties>
</file>