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Ex1.xml" ContentType="application/vnd.ms-office.chartex+xml"/>
  <Override PartName="/ppt/charts/style9.xml" ContentType="application/vnd.ms-office.chartstyle+xml"/>
  <Override PartName="/ppt/charts/colors9.xml" ContentType="application/vnd.ms-office.chartcolorstyle+xml"/>
  <Override PartName="/ppt/charts/chart9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CEB5486-B306-4FC9-AB9F-C528AB05FE64}">
          <p14:sldIdLst/>
        </p14:section>
        <p14:section name="Untitled Section" id="{CA7B0C20-887F-4BE9-948C-BFB3AC07C378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66"/>
    <a:srgbClr val="800000"/>
    <a:srgbClr val="05DBF1"/>
    <a:srgbClr val="64EAEA"/>
    <a:srgbClr val="93E3FD"/>
    <a:srgbClr val="3993BB"/>
    <a:srgbClr val="003A1A"/>
    <a:srgbClr val="A5A975"/>
    <a:srgbClr val="6A8476"/>
    <a:srgbClr val="9E9E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681" autoAdjust="0"/>
    <p:restoredTop sz="95388" autoAdjust="0"/>
  </p:normalViewPr>
  <p:slideViewPr>
    <p:cSldViewPr showGuides="1">
      <p:cViewPr>
        <p:scale>
          <a:sx n="136" d="100"/>
          <a:sy n="136" d="100"/>
        </p:scale>
        <p:origin x="2652" y="-351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&#3649;&#3612;&#3609;&#3616;&#3641;&#3617;&#3636;%202%20&#3651;&#3609;%20Microsoft%20Office%20PowerPoint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8.xml"/><Relationship Id="rId1" Type="http://schemas.microsoft.com/office/2011/relationships/chartStyle" Target="style8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6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3611;&#3599;&#3636;&#3607;&#3636;&#3609;&#3648;&#3585;&#3625;&#3605;&#3619;\&#3611;&#3637;65\2.&#3586;&#3657;&#3629;&#3617;&#3641;&#3621;&#3611;&#3599;&#3636;&#3607;&#3636;&#3609;_&#3611;&#3619;&#3632;&#3617;&#3591;_(&#3649;&#3618;&#3585;&#3611;&#3599;&#3636;&#3607;&#3636;&#3609;)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9.xml"/><Relationship Id="rId2" Type="http://schemas.microsoft.com/office/2011/relationships/chartStyle" Target="style9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323261462676234"/>
          <c:y val="6.810275449411049E-2"/>
          <c:w val="0.5972609728618411"/>
          <c:h val="0.67348543573536868"/>
        </c:manualLayout>
      </c:layout>
      <c:bar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32"/>
        <c:axId val="70633344"/>
        <c:axId val="70634880"/>
      </c:barChart>
      <c:catAx>
        <c:axId val="706333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634880"/>
        <c:crosses val="autoZero"/>
        <c:auto val="1"/>
        <c:lblAlgn val="ctr"/>
        <c:lblOffset val="100"/>
        <c:noMultiLvlLbl val="0"/>
      </c:catAx>
      <c:valAx>
        <c:axId val="70634880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one"/>
        <c:crossAx val="70633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046462113466868"/>
          <c:y val="0.36540693379086225"/>
          <c:w val="0.42456330228277234"/>
          <c:h val="0.40246492858544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1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blipFill dpi="0" rotWithShape="1">
      <a:blip xmlns:r="http://schemas.openxmlformats.org/officeDocument/2006/relationships" r:embed="rId3">
        <a:extLst>
          <a:ext uri="{28A0092B-C50C-407E-A947-70E740481C1C}">
            <a14:useLocalDpi xmlns:a14="http://schemas.microsoft.com/office/drawing/2010/main" val="0"/>
          </a:ext>
        </a:extLst>
      </a:blip>
      <a:srcRect/>
      <a:stretch>
        <a:fillRect/>
      </a:stretch>
    </a:blip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3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</a:t>
            </a:r>
          </a:p>
          <a:p>
            <a:pPr>
              <a:defRPr lang="en-US" sz="1300"/>
            </a:pP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ปลูกพืช</a:t>
            </a:r>
            <a:endPara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 lang="en-US" sz="1300"/>
            </a:pP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</a:p>
        </c:rich>
      </c:tx>
      <c:layout>
        <c:manualLayout>
          <c:xMode val="edge"/>
          <c:yMode val="edge"/>
          <c:x val="0.39811004962971053"/>
          <c:y val="0.345530377554953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3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5">
                  <a:shade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103-4D83-BCE5-C67443B26EEA}"/>
              </c:ext>
            </c:extLst>
          </c:dPt>
          <c:dPt>
            <c:idx val="1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103-4D83-BCE5-C67443B26EEA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103-4D83-BCE5-C67443B26EEA}"/>
              </c:ext>
            </c:extLst>
          </c:dPt>
          <c:dLbls>
            <c:delete val="1"/>
          </c:dLbls>
          <c:cat>
            <c:strRef>
              <c:f>พื้นที่เกษตรกรรม!$B$2:$D$2</c:f>
              <c:strCache>
                <c:ptCount val="3"/>
                <c:pt idx="0">
                  <c:v>ข้าว</c:v>
                </c:pt>
                <c:pt idx="1">
                  <c:v>พืชไร่</c:v>
                </c:pt>
                <c:pt idx="2">
                  <c:v>พืชสวน</c:v>
                </c:pt>
              </c:strCache>
            </c:strRef>
          </c:cat>
          <c:val>
            <c:numRef>
              <c:f>พื้นที่เกษตรกรรม!$B$3:$D$3</c:f>
              <c:numCache>
                <c:formatCode>#,##0.00</c:formatCode>
                <c:ptCount val="3"/>
                <c:pt idx="0">
                  <c:v>1506892</c:v>
                </c:pt>
                <c:pt idx="1">
                  <c:v>628221.88</c:v>
                </c:pt>
                <c:pt idx="2">
                  <c:v>21783.829999999991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B103-4D83-BCE5-C67443B26EE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solidFill>
      <a:srgbClr val="92D050"/>
    </a:solidFill>
    <a:ln w="9525" cap="flat" cmpd="sng" algn="ctr">
      <a:solidFill>
        <a:schemeClr val="bg2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89854426050296"/>
          <c:y val="0.55911172102012252"/>
          <c:w val="0.79020291147899435"/>
          <c:h val="0.307745035970048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204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5A6B-4708-BBB5-B757FB7B365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270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47-4B14-BADB-AE095F23F927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General</c:formatCode>
                <c:ptCount val="1"/>
                <c:pt idx="0">
                  <c:v>150.69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47-4B14-BADB-AE095F23F9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560000"/>
        <c:axId val="72696960"/>
      </c:barChart>
      <c:catAx>
        <c:axId val="72560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696960"/>
        <c:crosses val="autoZero"/>
        <c:auto val="1"/>
        <c:lblAlgn val="ctr"/>
        <c:lblOffset val="100"/>
        <c:noMultiLvlLbl val="0"/>
      </c:catAx>
      <c:valAx>
        <c:axId val="72696960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560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1655013985524579"/>
          <c:y val="0"/>
          <c:w val="0.76689921555111695"/>
          <c:h val="0.3777484157061846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0486411742132452E-2"/>
          <c:y val="0.56112052415529734"/>
          <c:w val="0.77847127738187105"/>
          <c:h val="0.307371829890009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373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8573-45F0-BCFD-6438BF07CF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69-45F7-98AF-DB9FE4DC8F4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7.341596386778488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A38A-46E8-B535-3C9598B57E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_-* #,##0_-;\-* #,##0_-;_-* "-"??_-;_-@_-</c:formatCode>
                <c:ptCount val="1"/>
                <c:pt idx="0">
                  <c:v>370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369-45F7-98AF-DB9FE4DC8F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3251072"/>
        <c:axId val="73265152"/>
      </c:barChart>
      <c:catAx>
        <c:axId val="73251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3265152"/>
        <c:crosses val="autoZero"/>
        <c:auto val="1"/>
        <c:lblAlgn val="ctr"/>
        <c:lblOffset val="100"/>
        <c:noMultiLvlLbl val="0"/>
      </c:catAx>
      <c:valAx>
        <c:axId val="73265152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3251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9.5108290597477552E-2"/>
          <c:y val="1.691563957433858E-2"/>
          <c:w val="0.80978341880504523"/>
          <c:h val="0.319193003580257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59875716801089"/>
          <c:y val="0.46154679305946333"/>
          <c:w val="0.76606894519197999"/>
          <c:h val="0.415315590544321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0633229764000865E-2"/>
                  <c:y val="3.737864449141795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3,681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A857-4788-81F8-1D8EF34494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3941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BB-4C63-BEAC-38A12AC92D00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3545.5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3BB-4C63-BEAC-38A12AC92D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6375168"/>
        <c:axId val="76376704"/>
      </c:barChart>
      <c:catAx>
        <c:axId val="76375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376704"/>
        <c:crosses val="autoZero"/>
        <c:auto val="1"/>
        <c:lblAlgn val="ctr"/>
        <c:lblOffset val="100"/>
        <c:noMultiLvlLbl val="0"/>
      </c:catAx>
      <c:valAx>
        <c:axId val="76376704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6375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7.2439924344988943E-2"/>
          <c:y val="0"/>
          <c:w val="0.85511931404783614"/>
          <c:h val="0.32698367289035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96552740401012"/>
          <c:y val="0.44798213480147286"/>
          <c:w val="0.76606894519197999"/>
          <c:h val="0.413499987009705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10,700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437E-493C-86E5-7A9DC10F5A5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11157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13-486B-8D60-F52941ECC6B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6.559266096743149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0ED8-4E85-8339-CBB247B9A78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11811.99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13-486B-8D60-F52941ECC6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908800"/>
        <c:axId val="72910336"/>
      </c:barChart>
      <c:catAx>
        <c:axId val="72908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910336"/>
        <c:crosses val="autoZero"/>
        <c:auto val="1"/>
        <c:lblAlgn val="ctr"/>
        <c:lblOffset val="100"/>
        <c:noMultiLvlLbl val="0"/>
      </c:catAx>
      <c:valAx>
        <c:axId val="72910336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908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6.1806694580988003E-2"/>
          <c:y val="7.4989430623557847E-3"/>
          <c:w val="0.85511931404783614"/>
          <c:h val="0.32050010274142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</a:rPr>
              <a:t>ปศุสัตว์</a:t>
            </a:r>
          </a:p>
          <a:p>
            <a:pPr>
              <a:defRPr lang="en-US" b="1">
                <a:solidFill>
                  <a:schemeClr val="tx1"/>
                </a:solidFill>
              </a:defRPr>
            </a:pPr>
            <a:r>
              <a:rPr lang="en-US" sz="1400" b="1" dirty="0">
                <a:solidFill>
                  <a:schemeClr val="tx1"/>
                </a:solidFill>
              </a:rPr>
              <a:t>[</a:t>
            </a:r>
            <a:r>
              <a:rPr lang="th-TH" sz="1400" b="1" dirty="0">
                <a:solidFill>
                  <a:schemeClr val="tx1"/>
                </a:solidFill>
              </a:rPr>
              <a:t>ตัว</a:t>
            </a:r>
            <a:r>
              <a:rPr lang="en-US" sz="1400" b="1" dirty="0">
                <a:solidFill>
                  <a:schemeClr val="tx1"/>
                </a:solidFill>
              </a:rPr>
              <a:t>]</a:t>
            </a:r>
          </a:p>
        </c:rich>
      </c:tx>
      <c:layout>
        <c:manualLayout>
          <c:xMode val="edge"/>
          <c:yMode val="edge"/>
          <c:x val="0.36191058014299943"/>
          <c:y val="0.424334665595940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368-46CD-86F8-8697B3D4809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368-46CD-86F8-8697B3D4809E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368-46CD-86F8-8697B3D4809E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8F4-4322-931A-B754BF9284CA}"/>
              </c:ext>
            </c:extLst>
          </c:dPt>
          <c:dPt>
            <c:idx val="4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8F4-4322-931A-B754BF9284CA}"/>
              </c:ext>
            </c:extLst>
          </c:dPt>
          <c:dLbls>
            <c:dLbl>
              <c:idx val="0"/>
              <c:layout>
                <c:manualLayout>
                  <c:x val="-4.6282469001719404E-3"/>
                  <c:y val="-0.1788602875521204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 smtClean="0"/>
                      <a:t>โค 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 smtClean="0"/>
                      <a:t>160,448 ตัว</a:t>
                    </a:r>
                    <a:endParaRPr lang="th-TH" sz="1200" b="1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51729704045614988"/>
                      <c:h val="0.263707922257925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5368-46CD-86F8-8697B3D4809E}"/>
                </c:ext>
              </c:extLst>
            </c:dLbl>
            <c:dLbl>
              <c:idx val="1"/>
              <c:layout>
                <c:manualLayout>
                  <c:x val="0.31185152502488911"/>
                  <c:y val="-0.1030281802921146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dirty="0"/>
                      <a:t>กระบือ
</a:t>
                    </a:r>
                    <a:r>
                      <a:rPr lang="th-TH" sz="1200" b="1" dirty="0" smtClean="0"/>
                      <a:t>39,127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dirty="0" smtClean="0"/>
                      <a:t> ตัว</a:t>
                    </a:r>
                    <a:endParaRPr lang="th-TH" sz="12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578106615983344"/>
                      <c:h val="0.416424620397328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5368-46CD-86F8-8697B3D4809E}"/>
                </c:ext>
              </c:extLst>
            </c:dLbl>
            <c:dLbl>
              <c:idx val="2"/>
              <c:layout>
                <c:manualLayout>
                  <c:x val="0.29382070775635855"/>
                  <c:y val="0.4172780711264631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สุกร
</a:t>
                    </a:r>
                    <a:r>
                      <a:rPr lang="th-TH" sz="1400" b="1" dirty="0" smtClean="0"/>
                      <a:t>97,161 ตัว</a:t>
                    </a:r>
                    <a:endParaRPr lang="th-TH" sz="14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189881437234137"/>
                      <c:h val="0.474953539789871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5368-46CD-86F8-8697B3D4809E}"/>
                </c:ext>
              </c:extLst>
            </c:dLbl>
            <c:dLbl>
              <c:idx val="3"/>
              <c:layout>
                <c:manualLayout>
                  <c:x val="-0.33620667028690415"/>
                  <c:y val="1.1239165525083802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ไก่
</a:t>
                    </a:r>
                    <a:r>
                      <a:rPr lang="th-TH" sz="1400" b="1" dirty="0" smtClean="0"/>
                      <a:t>3,049,152 ตัว</a:t>
                    </a:r>
                    <a:endParaRPr lang="th-TH" sz="14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606344465562492"/>
                      <c:h val="0.476196703254922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48F4-4322-931A-B754BF9284CA}"/>
                </c:ext>
              </c:extLst>
            </c:dLbl>
            <c:dLbl>
              <c:idx val="4"/>
              <c:layout>
                <c:manualLayout>
                  <c:x val="-0.2931034482758621"/>
                  <c:y val="-0.117057838785087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เป็ด
</a:t>
                    </a:r>
                    <a:r>
                      <a:rPr lang="th-TH" sz="1200" b="1" dirty="0" smtClean="0"/>
                      <a:t>306,736</a:t>
                    </a:r>
                    <a:r>
                      <a:rPr lang="th-TH" sz="1400" b="1" dirty="0"/>
                      <a:t>
</a:t>
                    </a:r>
                    <a:r>
                      <a:rPr lang="th-TH" sz="1400" b="1" dirty="0" smtClean="0"/>
                      <a:t> ตัว</a:t>
                    </a:r>
                    <a:endParaRPr lang="th-TH" sz="14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373563218390806"/>
                      <c:h val="0.46888980548351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48F4-4322-931A-B754BF9284C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4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'สัตว์เศรษฐกิจ '!$B$2:$F$2</c:f>
              <c:strCache>
                <c:ptCount val="5"/>
                <c:pt idx="0">
                  <c:v>โค</c:v>
                </c:pt>
                <c:pt idx="1">
                  <c:v>กระบือ</c:v>
                </c:pt>
                <c:pt idx="2">
                  <c:v>สุกร</c:v>
                </c:pt>
                <c:pt idx="3">
                  <c:v>ไก่</c:v>
                </c:pt>
                <c:pt idx="4">
                  <c:v>เป็ด</c:v>
                </c:pt>
              </c:strCache>
            </c:strRef>
          </c:cat>
          <c:val>
            <c:numRef>
              <c:f>'สัตว์เศรษฐกิจ '!$B$3:$F$3</c:f>
              <c:numCache>
                <c:formatCode>#,##0</c:formatCode>
                <c:ptCount val="5"/>
                <c:pt idx="0">
                  <c:v>125800</c:v>
                </c:pt>
                <c:pt idx="1">
                  <c:v>29059</c:v>
                </c:pt>
                <c:pt idx="2">
                  <c:v>72967</c:v>
                </c:pt>
                <c:pt idx="3">
                  <c:v>3307615</c:v>
                </c:pt>
                <c:pt idx="4">
                  <c:v>307629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5368-46CD-86F8-8697B3D4809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solidFill>
          <a:srgbClr val="3993BB"/>
        </a:solidFill>
        <a:ln>
          <a:noFill/>
        </a:ln>
        <a:effectLst/>
      </c:spPr>
    </c:plotArea>
    <c:plotVisOnly val="1"/>
    <c:dispBlanksAs val="zero"/>
    <c:showDLblsOverMax val="0"/>
  </c:chart>
  <c:spPr>
    <a:solidFill>
      <a:srgbClr val="3993BB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52410123818028"/>
          <c:y val="0.22167439353042862"/>
          <c:w val="0.83876196321659446"/>
          <c:h val="0.6430146742716800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Sheet1!$C$11</c:f>
              <c:numCache>
                <c:formatCode>General</c:formatCode>
                <c:ptCount val="1"/>
                <c:pt idx="0">
                  <c:v>414349183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277-49B0-914C-B078030408C6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Sheet1!$C$12</c:f>
              <c:numCache>
                <c:formatCode>General</c:formatCode>
                <c:ptCount val="1"/>
                <c:pt idx="0">
                  <c:v>86450406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277-49B0-914C-B078030408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05851039"/>
        <c:axId val="405847295"/>
      </c:barChart>
      <c:catAx>
        <c:axId val="405851039"/>
        <c:scaling>
          <c:orientation val="minMax"/>
        </c:scaling>
        <c:delete val="1"/>
        <c:axPos val="l"/>
        <c:majorTickMark val="none"/>
        <c:minorTickMark val="none"/>
        <c:tickLblPos val="nextTo"/>
        <c:crossAx val="405847295"/>
        <c:crosses val="autoZero"/>
        <c:auto val="1"/>
        <c:lblAlgn val="ctr"/>
        <c:lblOffset val="100"/>
        <c:noMultiLvlLbl val="0"/>
      </c:catAx>
      <c:valAx>
        <c:axId val="405847295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058510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9671594228556253"/>
          <c:y val="0.10908318588493246"/>
          <c:w val="0.40656811542887494"/>
          <c:h val="0.7818336282301350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1B9-4244-9F7D-34F475F619D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1B9-4244-9F7D-34F475F619D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1B9-4244-9F7D-34F475F619DD}"/>
              </c:ext>
            </c:extLst>
          </c:dPt>
          <c:cat>
            <c:strRef>
              <c:f>summary!$H$13:$H$15</c:f>
              <c:strCache>
                <c:ptCount val="3"/>
                <c:pt idx="0">
                  <c:v>กุ้งก้ามกราม</c:v>
                </c:pt>
                <c:pt idx="1">
                  <c:v>ปลาดุก</c:v>
                </c:pt>
                <c:pt idx="2">
                  <c:v>ปลานิล</c:v>
                </c:pt>
              </c:strCache>
            </c:strRef>
          </c:cat>
          <c:val>
            <c:numRef>
              <c:f>summary!$I$13:$I$15</c:f>
              <c:numCache>
                <c:formatCode>_(* #,##0.00_);_(* \(#,##0.00\);_(* "-"??_);_(@_)</c:formatCode>
                <c:ptCount val="3"/>
                <c:pt idx="0">
                  <c:v>2830.3</c:v>
                </c:pt>
                <c:pt idx="1">
                  <c:v>2582.71</c:v>
                </c:pt>
                <c:pt idx="2">
                  <c:v>17387.86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1B9-4244-9F7D-34F475F619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Sheet1!$E$7:$E$10</cx:f>
        <cx:lvl ptCount="4">
          <cx:pt idx="0">ข้าว</cx:pt>
          <cx:pt idx="1">พืชอื่นๆ</cx:pt>
          <cx:pt idx="2">ประมง</cx:pt>
          <cx:pt idx="3">ปศุสัตว์</cx:pt>
        </cx:lvl>
      </cx:strDim>
      <cx:numDim type="size">
        <cx:f>Sheet1!$F$7:$F$10</cx:f>
        <cx:lvl ptCount="4" formatCode="0.00">
          <cx:pt idx="0">56.379668049792528</cx:pt>
          <cx:pt idx="1">21.099585062240664</cx:pt>
          <cx:pt idx="2">7.3962655601659755</cx:pt>
          <cx:pt idx="3">15.124481327800829</cx:pt>
        </cx:lvl>
      </cx:numDim>
    </cx:data>
  </cx:chartData>
  <cx:chart>
    <cx:title pos="t" align="ctr" overlay="0">
      <cx:tx>
        <cx:rich>
          <a:bodyPr spcFirstLastPara="1" vertOverflow="ellipsis" wrap="square" lIns="0" tIns="0" rIns="0" bIns="0" anchor="ctr" anchorCtr="1"/>
          <a:lstStyle/>
          <a:p>
            <a:pPr algn="ctr">
              <a:defRPr/>
            </a:pPr>
            <a:endParaRPr lang="en-US" dirty="0"/>
          </a:p>
        </cx:rich>
      </cx:tx>
    </cx:title>
    <cx:plotArea>
      <cx:plotAreaRegion>
        <cx:series layoutId="sunburst" uniqueId="{E1BF3B8C-F1D8-4C63-85A7-765E165EC946}">
          <cx:dataLabels pos="ctr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lang="en-US" sz="500" b="0" i="0" u="none" strike="noStrike" kern="1200" baseline="0">
                    <a:solidFill>
                      <a:prstClr val="white"/>
                    </a:solidFill>
                    <a:latin typeface="TH Chakra Petch"/>
                    <a:cs typeface="TH Chakra Petch"/>
                  </a:defRPr>
                </a:pPr>
                <a:endParaRPr lang="en-US" sz="500"/>
              </a:p>
            </cx:txPr>
            <cx:visibility seriesName="0" categoryName="1" value="1"/>
            <cx:separator>, </cx:separator>
            <cx:dataLabel idx="0" pos="ctr">
              <cx:separator>
</cx:separator>
            </cx:dataLabel>
            <cx:dataLabel idx="1" pos="ctr">
              <cx:separator>
</cx:separator>
            </cx:dataLabel>
            <cx:dataLabel idx="3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en-US" sz="500"/>
                    <a:t>ปศุสัตว์
15.12</a:t>
                  </a:r>
                </a:p>
              </cx:txPr>
              <cx:separator>
</cx:separator>
            </cx:dataLabel>
            <cx:dataLabelHidden idx="2"/>
          </cx:dataLabels>
          <cx:dataId val="0"/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8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850" kern="1200"/>
    <cs:bodyPr wrap="square" lIns="38100" tIns="19050" rIns="38100" bIns="19050" anchor="ctr">
      <a:spAutoFit/>
    </cs:bodyPr>
  </cs:dataLabel>
  <cs:dataLabelCallout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defRPr sz="900"/>
  </cs:dataTable>
  <cs:downBar>
    <cs:lnRef idx="0"/>
    <cs:fillRef idx="0"/>
    <cs:effectRef idx="0"/>
    <cs:fontRef idx="minor">
      <a:schemeClr val="tx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tx1"/>
    </cs:fontRef>
  </cs:dropLine>
  <cs:errorBar>
    <cs:lnRef idx="0"/>
    <cs:fillRef idx="0"/>
    <cs:effectRef idx="0"/>
    <cs:fontRef idx="minor">
      <a:schemeClr val="tx1"/>
    </cs:fontRef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  <a:lumOff val="10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</cs:hiLoLine>
  <cs:leaderLine>
    <cs:lnRef idx="0"/>
    <cs:fillRef idx="0"/>
    <cs:effectRef idx="0"/>
    <cs:fontRef idx="minor">
      <a:schemeClr val="tx1"/>
    </cs:fontRef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  <cs:bodyPr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0.87671</cdr:y>
    </cdr:from>
    <cdr:to>
      <cdr:x>0.97098</cdr:x>
      <cdr:y>0.9988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C4BF6A01-6998-4FB3-99D1-CC10F37BCD37}"/>
            </a:ext>
          </a:extLst>
        </cdr:cNvPr>
        <cdr:cNvSpPr txBox="1"/>
      </cdr:nvSpPr>
      <cdr:spPr>
        <a:xfrm xmlns:a="http://schemas.openxmlformats.org/drawingml/2006/main">
          <a:off x="0" y="1523977"/>
          <a:ext cx="2071678" cy="21222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พื้นที่เกษตรกรรมรวม </a:t>
          </a:r>
          <a:r>
            <a:rPr lang="th-TH" sz="1200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2.</a:t>
          </a:r>
          <a:r>
            <a:rPr lang="en-US" sz="1200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67 </a:t>
          </a:r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ล้านไร่</a:t>
          </a:r>
        </a:p>
      </cdr:txBody>
    </cdr:sp>
  </cdr:relSizeAnchor>
  <cdr:relSizeAnchor xmlns:cdr="http://schemas.openxmlformats.org/drawingml/2006/chartDrawing">
    <cdr:from>
      <cdr:x>0.4981</cdr:x>
      <cdr:y>0.04516</cdr:y>
    </cdr:from>
    <cdr:to>
      <cdr:x>0.96016</cdr:x>
      <cdr:y>0.4477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1062743" y="78023"/>
          <a:ext cx="985855" cy="69547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ข้าว </a:t>
          </a:r>
          <a:r>
            <a:rPr lang="th-TH" sz="14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1.50 </a:t>
          </a:r>
          <a:r>
            <a: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ล้านไร่</a:t>
          </a:r>
          <a:endParaRPr lang="en-US" sz="1400" b="1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0.11273</cdr:x>
      <cdr:y>0.37167</cdr:y>
    </cdr:from>
    <cdr:to>
      <cdr:x>0.3775</cdr:x>
      <cdr:y>0.5438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345661" y="550019"/>
          <a:ext cx="811853" cy="25472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>
            <a:lumMod val="75000"/>
          </a:schemeClr>
        </a:solidFill>
        <a:ln xmlns:a="http://schemas.openxmlformats.org/drawingml/2006/main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8/27/2024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8/27/2024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8/27/2024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8/27/2024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8/27/2024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8/27/2024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13" Type="http://schemas.openxmlformats.org/officeDocument/2006/relationships/chart" Target="../charts/chart8.xml"/><Relationship Id="rId18" Type="http://schemas.openxmlformats.org/officeDocument/2006/relationships/image" Target="../media/image5.png"/><Relationship Id="rId3" Type="http://schemas.openxmlformats.org/officeDocument/2006/relationships/chart" Target="../charts/chart2.xml"/><Relationship Id="rId21" Type="http://schemas.openxmlformats.org/officeDocument/2006/relationships/image" Target="../media/image8.jpeg"/><Relationship Id="rId7" Type="http://schemas.openxmlformats.org/officeDocument/2006/relationships/chart" Target="../charts/chart5.xml"/><Relationship Id="rId12" Type="http://schemas.openxmlformats.org/officeDocument/2006/relationships/image" Target="../media/image4.png"/><Relationship Id="rId17" Type="http://schemas.openxmlformats.org/officeDocument/2006/relationships/chart" Target="../charts/chart9.xml"/><Relationship Id="rId2" Type="http://schemas.openxmlformats.org/officeDocument/2006/relationships/chart" Target="../charts/chart1.xml"/><Relationship Id="rId16" Type="http://schemas.openxmlformats.org/officeDocument/2006/relationships/image" Target="../media/image6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4.xml"/><Relationship Id="rId11" Type="http://schemas.openxmlformats.org/officeDocument/2006/relationships/image" Target="../media/image3.jpeg"/><Relationship Id="rId5" Type="http://schemas.openxmlformats.org/officeDocument/2006/relationships/chart" Target="../charts/chart3.xml"/><Relationship Id="rId10" Type="http://schemas.openxmlformats.org/officeDocument/2006/relationships/image" Target="../media/image2.jpeg"/><Relationship Id="rId19" Type="http://schemas.openxmlformats.org/officeDocument/2006/relationships/image" Target="../media/image6.jpeg"/><Relationship Id="rId4" Type="http://schemas.openxmlformats.org/officeDocument/2006/relationships/image" Target="../media/image1.jpeg"/><Relationship Id="rId9" Type="http://schemas.openxmlformats.org/officeDocument/2006/relationships/chart" Target="../charts/chart7.xml"/><Relationship Id="rId14" Type="http://schemas.microsoft.com/office/2014/relationships/chartEx" Target="../charts/chartEx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94629" y="0"/>
            <a:ext cx="2547824" cy="17382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8" name="Chart 27">
            <a:extLst>
              <a:ext uri="{FF2B5EF4-FFF2-40B4-BE49-F238E27FC236}">
                <a16:creationId xmlns:a16="http://schemas.microsoft.com/office/drawing/2014/main" id="{560D4B05-87CB-4E7E-91AB-73E18B6092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7015341"/>
              </p:ext>
            </p:extLst>
          </p:nvPr>
        </p:nvGraphicFramePr>
        <p:xfrm>
          <a:off x="2202485" y="4968232"/>
          <a:ext cx="4610891" cy="1394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แผนภูมิ 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5160173"/>
              </p:ext>
            </p:extLst>
          </p:nvPr>
        </p:nvGraphicFramePr>
        <p:xfrm>
          <a:off x="0" y="0"/>
          <a:ext cx="2133601" cy="17382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35E622AF-AE1D-436E-8353-12424C5480F8}"/>
              </a:ext>
            </a:extLst>
          </p:cNvPr>
          <p:cNvSpPr/>
          <p:nvPr/>
        </p:nvSpPr>
        <p:spPr>
          <a:xfrm>
            <a:off x="5360552" y="3028101"/>
            <a:ext cx="1524832" cy="188513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กาฬสินธุ์</a:t>
            </a:r>
          </a:p>
          <a:p>
            <a:pPr algn="ctr"/>
            <a:r>
              <a:rPr lang="en-US" sz="16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Info graphic</a:t>
            </a:r>
          </a:p>
          <a:p>
            <a:pPr algn="ctr"/>
            <a:r>
              <a:rPr lang="th-TH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ข้อมูลพื้นฐานจังหวัด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3B6E67-4CCB-4A70-A66B-334B241B8E7D}"/>
              </a:ext>
            </a:extLst>
          </p:cNvPr>
          <p:cNvSpPr/>
          <p:nvPr/>
        </p:nvSpPr>
        <p:spPr>
          <a:xfrm>
            <a:off x="208809" y="3021937"/>
            <a:ext cx="5236415" cy="189129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0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7211653"/>
              </p:ext>
            </p:extLst>
          </p:nvPr>
        </p:nvGraphicFramePr>
        <p:xfrm>
          <a:off x="1460696" y="3063425"/>
          <a:ext cx="1300273" cy="1690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1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2321705"/>
              </p:ext>
            </p:extLst>
          </p:nvPr>
        </p:nvGraphicFramePr>
        <p:xfrm>
          <a:off x="2401969" y="3026154"/>
          <a:ext cx="1261236" cy="1729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2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2066648"/>
              </p:ext>
            </p:extLst>
          </p:nvPr>
        </p:nvGraphicFramePr>
        <p:xfrm>
          <a:off x="3401647" y="3046771"/>
          <a:ext cx="1194369" cy="1698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3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0886377"/>
              </p:ext>
            </p:extLst>
          </p:nvPr>
        </p:nvGraphicFramePr>
        <p:xfrm>
          <a:off x="4345325" y="3024900"/>
          <a:ext cx="1099899" cy="17425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DEB67B1A-6ED7-483B-BE9C-2CB222436937}"/>
              </a:ext>
            </a:extLst>
          </p:cNvPr>
          <p:cNvSpPr txBox="1"/>
          <p:nvPr/>
        </p:nvSpPr>
        <p:spPr>
          <a:xfrm>
            <a:off x="1124744" y="4686454"/>
            <a:ext cx="44920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ประสิทธิภาพการผลิตสินค้าเกษตรด้านพืช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กก./ไร่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7" name="แผนภูมิ 1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0014471"/>
              </p:ext>
            </p:extLst>
          </p:nvPr>
        </p:nvGraphicFramePr>
        <p:xfrm>
          <a:off x="4642453" y="-5537"/>
          <a:ext cx="2209800" cy="1735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6CD879C-ACA2-4B85-8CF9-9B7910DF67C6}"/>
              </a:ext>
            </a:extLst>
          </p:cNvPr>
          <p:cNvSpPr txBox="1"/>
          <p:nvPr/>
        </p:nvSpPr>
        <p:spPr>
          <a:xfrm>
            <a:off x="2500816" y="4968913"/>
            <a:ext cx="4240725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en-US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มีงบประมาณเพื่อการพัฒนาเกษตรรวม </a:t>
            </a:r>
            <a:r>
              <a:rPr lang="en-US" sz="1050" b="1" u="sng" dirty="0"/>
              <a:t>90,063,772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บาท </a:t>
            </a:r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6" name="Picture 2" descr="ผลการค้นหารูปภาพสำหรับ ผ้าไหมแพรวากาฬสินธุ์">
            <a:extLst>
              <a:ext uri="{FF2B5EF4-FFF2-40B4-BE49-F238E27FC236}">
                <a16:creationId xmlns:a16="http://schemas.microsoft.com/office/drawing/2014/main" id="{CA105CBA-FCB0-4B4C-8147-44A897980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771" y="2667855"/>
            <a:ext cx="1152128" cy="32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4F05D12-5EB5-4897-89F6-2FCFD7DE787E}"/>
              </a:ext>
            </a:extLst>
          </p:cNvPr>
          <p:cNvSpPr txBox="1"/>
          <p:nvPr/>
        </p:nvSpPr>
        <p:spPr>
          <a:xfrm>
            <a:off x="2656961" y="1739568"/>
            <a:ext cx="21840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ผ้า</a:t>
            </a: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ไหมแพรวากาฬสินธุ์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ผ้าไหมที่ทอประดิษฐ์ลวดลายด้วยการขิดและการจก ใช้เส้นไหมตีเกลียวเป็นทั้งเส้นยืนและเส้นพุ่ง รวมทั้งมีเส้นไหมเพิ่มพิเศษในการทำให้เกิดลวดลายตามกรรมวิธีที่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ประณีต  รายได้ 2,360.49 ล้านบาท</a:t>
            </a:r>
            <a:endParaRPr lang="th-TH" sz="11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8887D68F-2131-4FAB-9EF7-122C9F2E4474}"/>
              </a:ext>
            </a:extLst>
          </p:cNvPr>
          <p:cNvSpPr txBox="1"/>
          <p:nvPr/>
        </p:nvSpPr>
        <p:spPr>
          <a:xfrm>
            <a:off x="4781759" y="1634460"/>
            <a:ext cx="207624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</a:t>
            </a: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ข้าวเหนียวเขาวง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ข้าวพื้นเมือง </a:t>
            </a:r>
            <a:r>
              <a:rPr lang="en-US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ได้แก่ 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“ข้าวเหนียวเขาวง”</a:t>
            </a:r>
            <a:b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ได้ขึ้นทะเบียนกับกรมทรัพย์สินทางปัญญากระทรวงพาณิชย์เมื่อวันที่ 9 มิถุนายน 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2552  ความ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พิเศษคือ มีความเหนียวนุ่มมีกลิ่น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หอมไม่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ติดมือเก็บความนุ่มไว้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  มีเกษตรกร 12,842 ครัวเรือน</a:t>
            </a:r>
          </a:p>
          <a:p>
            <a:pPr algn="thaiDist"/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105,059.34 ไร่</a:t>
            </a:r>
            <a:endParaRPr lang="th-TH" sz="11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6200" y="76200"/>
            <a:ext cx="905063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อ้อยโรงงาน 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0.4</a:t>
            </a: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47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803" y="922900"/>
            <a:ext cx="905063" cy="5709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มันสำปะหลัง 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</a:t>
            </a:r>
            <a:r>
              <a:rPr lang="th-TH" sz="1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302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แสนไร่</a:t>
            </a: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313873" y="1015849"/>
            <a:ext cx="1058132" cy="4296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การเกษตรอื่นๆ 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0.419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304" y="2581860"/>
            <a:ext cx="535192" cy="390752"/>
          </a:xfrm>
          <a:prstGeom prst="rect">
            <a:avLst/>
          </a:prstGeom>
        </p:spPr>
      </p:pic>
      <p:sp>
        <p:nvSpPr>
          <p:cNvPr id="40" name="สี่เหลี่ยมผืนผ้า 4"/>
          <p:cNvSpPr/>
          <p:nvPr/>
        </p:nvSpPr>
        <p:spPr>
          <a:xfrm>
            <a:off x="0" y="4963460"/>
            <a:ext cx="2177900" cy="1398930"/>
          </a:xfrm>
          <a:prstGeom prst="rect">
            <a:avLst/>
          </a:prstGeom>
          <a:solidFill>
            <a:srgbClr val="93E3FD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12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273" y="4968686"/>
            <a:ext cx="2011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1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รับรองมาตรฐานสินค้าเกษตร</a:t>
            </a:r>
            <a:endParaRPr lang="th-TH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endParaRPr lang="en-US" sz="1400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7DF0455-F3FA-4846-90D5-A97F1129645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71417" y="2505604"/>
            <a:ext cx="771521" cy="493050"/>
          </a:xfrm>
          <a:prstGeom prst="rect">
            <a:avLst/>
          </a:prstGeom>
        </p:spPr>
      </p:pic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C914E43-7FB6-44F9-9D5A-1092F2D3BF27}"/>
              </a:ext>
            </a:extLst>
          </p:cNvPr>
          <p:cNvSpPr txBox="1"/>
          <p:nvPr/>
        </p:nvSpPr>
        <p:spPr>
          <a:xfrm>
            <a:off x="8803" y="1736447"/>
            <a:ext cx="273438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พุทรานม</a:t>
            </a:r>
            <a:r>
              <a:rPr lang="th-TH" sz="14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บ้านโพน</a:t>
            </a:r>
            <a:endParaRPr lang="en-US" sz="1400" b="1" dirty="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เป็นพุทราที่มีทรงผลกลมหรือกลมรี ผิวเปลือกมีสีเขียวหรือเขียวอ่อน เปลือกบาง ก้านขั้วผลเป็นร่องลึกเนื้อละเอียด สีขาว ฉ่ำน้ำ กรอบ รสชาติหวา ซึ่งเกิดจากการบำรุงด้วยปุ๋ยน้ำนมและกางมุ้งตาข่าย ปลูกและ</a:t>
            </a:r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ผลิต</a:t>
            </a:r>
          </a:p>
          <a:p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อำเภอคำ</a:t>
            </a:r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ม่วงและ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</a:t>
            </a:r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สามชัย  </a:t>
            </a:r>
          </a:p>
          <a:p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เกษตรกรจำนวน 239 ครัวเรือน  </a:t>
            </a:r>
          </a:p>
          <a:p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พื้นที่ปลูก 2,880 ไร่ เนื้อที่เก็บเกี่ยว 2,370 ไร่</a:t>
            </a:r>
          </a:p>
        </p:txBody>
      </p:sp>
      <p:graphicFrame>
        <p:nvGraphicFramePr>
          <p:cNvPr id="36" name="Chart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6706586"/>
              </p:ext>
            </p:extLst>
          </p:nvPr>
        </p:nvGraphicFramePr>
        <p:xfrm>
          <a:off x="2559228" y="4832969"/>
          <a:ext cx="3066274" cy="1479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664111" y="5642658"/>
            <a:ext cx="185178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900" dirty="0" smtClean="0"/>
              <a:t>งบประมาณทั้งหมด </a:t>
            </a:r>
            <a:r>
              <a:rPr lang="en-US" sz="800" b="1" u="sng" dirty="0"/>
              <a:t>90,063,772</a:t>
            </a:r>
            <a:r>
              <a:rPr lang="th-TH" sz="900" dirty="0" smtClean="0"/>
              <a:t> บาท</a:t>
            </a:r>
            <a:r>
              <a:rPr lang="en-US" sz="900" dirty="0" smtClean="0"/>
              <a:t> </a:t>
            </a:r>
            <a:endParaRPr lang="en-US" sz="900" dirty="0"/>
          </a:p>
        </p:txBody>
      </p:sp>
      <p:sp>
        <p:nvSpPr>
          <p:cNvPr id="37" name="TextBox 36"/>
          <p:cNvSpPr txBox="1"/>
          <p:nvPr/>
        </p:nvSpPr>
        <p:spPr>
          <a:xfrm>
            <a:off x="3817289" y="5376490"/>
            <a:ext cx="21579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dirty="0"/>
              <a:t>เบิกจ่ายแล้ว </a:t>
            </a:r>
            <a:r>
              <a:rPr lang="en-US" sz="900" b="1" u="sng" dirty="0"/>
              <a:t>33,728,067</a:t>
            </a:r>
            <a:r>
              <a:rPr lang="en-US" sz="800" dirty="0" smtClean="0"/>
              <a:t> </a:t>
            </a:r>
            <a:r>
              <a:rPr lang="th-TH" sz="800" dirty="0"/>
              <a:t>บาท</a:t>
            </a:r>
            <a:r>
              <a:rPr lang="en-US" sz="800" dirty="0"/>
              <a:t> </a:t>
            </a:r>
            <a:r>
              <a:rPr lang="th-TH" sz="800" dirty="0"/>
              <a:t>คิดเป็น</a:t>
            </a:r>
            <a:r>
              <a:rPr lang="en-US" sz="800" dirty="0"/>
              <a:t> </a:t>
            </a:r>
            <a:r>
              <a:rPr lang="en-US" sz="800" dirty="0" smtClean="0"/>
              <a:t>37.45 </a:t>
            </a:r>
            <a:r>
              <a:rPr lang="en-US" sz="800" dirty="0"/>
              <a:t>%</a:t>
            </a:r>
            <a:r>
              <a:rPr lang="th-TH" sz="800" dirty="0"/>
              <a:t> </a:t>
            </a:r>
            <a:endParaRPr lang="en-US" sz="800" dirty="0"/>
          </a:p>
        </p:txBody>
      </p:sp>
      <p:sp>
        <p:nvSpPr>
          <p:cNvPr id="38" name="สี่เหลี่ยมผืนผ้า 181">
            <a:extLst>
              <a:ext uri="{FF2B5EF4-FFF2-40B4-BE49-F238E27FC236}">
                <a16:creationId xmlns:a16="http://schemas.microsoft.com/office/drawing/2014/main" id="{C38DAA2D-1006-4E89-9E98-2AE515EE0D58}"/>
              </a:ext>
            </a:extLst>
          </p:cNvPr>
          <p:cNvSpPr/>
          <p:nvPr/>
        </p:nvSpPr>
        <p:spPr>
          <a:xfrm>
            <a:off x="0" y="6433592"/>
            <a:ext cx="34679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h-TH" sz="1000" b="1" dirty="0" smtClean="0">
                <a:solidFill>
                  <a:prstClr val="black"/>
                </a:solidFill>
                <a:effectLst>
                  <a:glow rad="101600">
                    <a:prstClr val="white">
                      <a:alpha val="40000"/>
                    </a:prstClr>
                  </a:glow>
                </a:effectLst>
                <a:latin typeface="TH Sarabun New" pitchFamily="34" charset="-34"/>
                <a:cs typeface="TH Sarabun New" pitchFamily="34" charset="-34"/>
              </a:rPr>
              <a:t>การช่วยเหลือเกษตรกร</a:t>
            </a:r>
            <a:endParaRPr lang="th-TH" sz="1000" b="1" dirty="0">
              <a:solidFill>
                <a:prstClr val="black"/>
              </a:solidFill>
              <a:effectLst>
                <a:glow rad="101600">
                  <a:prstClr val="white">
                    <a:alpha val="40000"/>
                  </a:prstClr>
                </a:glow>
              </a:effectLst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6437" y="6690277"/>
            <a:ext cx="3606727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9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ช่วยเหลืออุทกภัยและดินโคลนทับ</a:t>
            </a:r>
            <a:r>
              <a:rPr lang="th-TH" sz="9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ถม (ด้านพืช)</a:t>
            </a:r>
            <a:endParaRPr lang="en-US" sz="900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ความก้าวหน้าการให้ความช่วยเหลือผู้ประสบภัยพิบัติ(ด้านพืช) จังหวัดกาฬสินธุ์  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พื้นที่ประสบภัยพิบัติทั้งสิ้น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103,368.4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เกษตรกร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12,769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พื้นที่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อุทกภัย 	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103,319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เกษตรกร 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12,735  ราย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พื้น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ที่ดินโคลนทับถม 	     48.5 ไร่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เกษตรกร       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34 ราย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วงเงินขอรับการช่วยเหลือทั้งสิ้น  	139,006,884  บาท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900" b="1" dirty="0" smtClean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การ</a:t>
            </a:r>
            <a:r>
              <a:rPr lang="th-TH" sz="900" b="1" dirty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 ก.ช.ภ.จ. รอบที่ 1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เมื่อวันที่ 7 พ.ย. 66  เกษตรกรผู้ประสบภัยพิบัติ  จำนวน 3 อำเภอ   คือ อำเภอเขาวง  สมเด็จ และนาคู  วงเงินการช่วยเหลือ 936,766 บาท   ดำเนินการจ่ายเงินช่วยเหลือเกษตรกรผู้ประสบภัยพิบัติเรียบร้อยแล้ว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เมื่อ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27 ธ.ค. 66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</a:t>
            </a:r>
            <a:r>
              <a:rPr lang="th-TH" sz="900" b="1" dirty="0" smtClean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900" b="1" dirty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 ก.ช.ภ.จ. รอบที่ 2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เมื่อวันที่ 14 พ.ย. 66  เกษตรกรผู้ประสบภัยพิบัติ  จำนวน 5 อำเภอ  คือ อำเภอร่อง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คำ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ดอน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จาน  กุฉินารายณ์ ห้วยผึ้ง และฆ้องชัย  วงเงินการช่วยเหลือ 26,820,905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</a:t>
            </a:r>
          </a:p>
          <a:p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ระหว่างรอจัดสรรงบประมาณ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การให้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ความช่วยเหลือจาก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กรมบัญชีกลาง</a:t>
            </a:r>
            <a:endParaRPr lang="en-US" sz="9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</a:t>
            </a:r>
            <a:r>
              <a:rPr lang="th-TH" sz="900" b="1" dirty="0" smtClean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การประชุม ก.ช.ภ.จ. รอบที่ 3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เมื่อวันที่ 17 พ.ย. 66  เกษตรกรผู้ประสบภัยพิบัติ  จำนวน 5 อำเภอ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คือ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อำเภอเมืองกาฬสินธุ์ ยางตลาด กมลาไสย สหัสขันธ์ และฆ้องชัย  วงเงินการช่วยเหลือ 111,249,213 บาท 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อยู่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ระหว่างรอ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จัดสรรงบประมาณ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การให้ความช่วยเหลือจากกรมบัญชีกลาง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Scroll: Horizontal 9">
            <a:extLst>
              <a:ext uri="{FF2B5EF4-FFF2-40B4-BE49-F238E27FC236}">
                <a16:creationId xmlns:a16="http://schemas.microsoft.com/office/drawing/2014/main" id="{8B67166B-5F67-45CC-9DA7-ABC17E7132A6}"/>
              </a:ext>
            </a:extLst>
          </p:cNvPr>
          <p:cNvSpPr/>
          <p:nvPr/>
        </p:nvSpPr>
        <p:spPr>
          <a:xfrm>
            <a:off x="1850400" y="1628385"/>
            <a:ext cx="958974" cy="393312"/>
          </a:xfrm>
          <a:prstGeom prst="horizontalScroll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endParaRPr lang="th-TH" sz="1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45" name="Chart 44"/>
              <p:cNvGraphicFramePr/>
              <p:nvPr>
                <p:extLst>
                  <p:ext uri="{D42A27DB-BD31-4B8C-83A1-F6EECF244321}">
                    <p14:modId xmlns:p14="http://schemas.microsoft.com/office/powerpoint/2010/main" val="1476715600"/>
                  </p:ext>
                </p:extLst>
              </p:nvPr>
            </p:nvGraphicFramePr>
            <p:xfrm>
              <a:off x="455638" y="4855731"/>
              <a:ext cx="1233208" cy="154336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14"/>
              </a:graphicData>
            </a:graphic>
          </p:graphicFrame>
        </mc:Choice>
        <mc:Fallback xmlns="">
          <p:pic>
            <p:nvPicPr>
              <p:cNvPr id="45" name="Chart 44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55638" y="4855731"/>
                <a:ext cx="1233208" cy="1543368"/>
              </a:xfrm>
              <a:prstGeom prst="rect">
                <a:avLst/>
              </a:prstGeom>
            </p:spPr>
          </p:pic>
        </mc:Fallback>
      </mc:AlternateContent>
      <p:sp>
        <p:nvSpPr>
          <p:cNvPr id="19" name="TextBox 18"/>
          <p:cNvSpPr txBox="1"/>
          <p:nvPr/>
        </p:nvSpPr>
        <p:spPr>
          <a:xfrm>
            <a:off x="793551" y="5201282"/>
            <a:ext cx="3754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500" dirty="0" smtClean="0">
                <a:solidFill>
                  <a:schemeClr val="bg1"/>
                </a:solidFill>
              </a:rPr>
              <a:t>ประมง </a:t>
            </a:r>
          </a:p>
          <a:p>
            <a:r>
              <a:rPr lang="th-TH" sz="500" dirty="0" smtClean="0">
                <a:solidFill>
                  <a:schemeClr val="bg1"/>
                </a:solidFill>
              </a:rPr>
              <a:t>7.40</a:t>
            </a:r>
            <a:r>
              <a:rPr lang="en-US" sz="500" dirty="0" smtClean="0">
                <a:solidFill>
                  <a:schemeClr val="bg1"/>
                </a:solidFill>
              </a:rPr>
              <a:t> </a:t>
            </a:r>
            <a:r>
              <a:rPr lang="en-US" sz="500" dirty="0">
                <a:solidFill>
                  <a:schemeClr val="bg1"/>
                </a:solidFill>
              </a:rPr>
              <a:t>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2398" y="5511994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 rot="20356315">
            <a:off x="710047" y="5854483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 rot="479596">
            <a:off x="1450957" y="5805425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50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64280014"/>
              </p:ext>
            </p:extLst>
          </p:nvPr>
        </p:nvGraphicFramePr>
        <p:xfrm>
          <a:off x="2019516" y="291003"/>
          <a:ext cx="2462746" cy="1280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2672827" y="141058"/>
            <a:ext cx="11801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 smtClean="0"/>
              <a:t>กุ้งก้ามกราม 2,</a:t>
            </a:r>
            <a:r>
              <a:rPr lang="en-US" sz="800" b="1" dirty="0" smtClean="0"/>
              <a:t>929</a:t>
            </a:r>
            <a:r>
              <a:rPr lang="th-TH" sz="800" b="1" dirty="0" smtClean="0"/>
              <a:t> ตัน</a:t>
            </a:r>
            <a:endParaRPr lang="en-US" sz="8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3602325" y="521001"/>
            <a:ext cx="95571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 smtClean="0"/>
              <a:t>ปลาดุก 2,</a:t>
            </a:r>
            <a:r>
              <a:rPr lang="en-US" sz="800" b="1" dirty="0" smtClean="0"/>
              <a:t>269</a:t>
            </a:r>
            <a:r>
              <a:rPr lang="th-TH" sz="800" b="1" dirty="0" smtClean="0"/>
              <a:t> ตัน</a:t>
            </a:r>
            <a:endParaRPr lang="en-US" sz="8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2242951" y="1380244"/>
            <a:ext cx="10214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 smtClean="0"/>
              <a:t>ปลานิล 15,514 ตัน</a:t>
            </a:r>
            <a:endParaRPr lang="en-US" sz="8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970587" y="628723"/>
            <a:ext cx="537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200" dirty="0" smtClean="0"/>
              <a:t>ประมง</a:t>
            </a:r>
          </a:p>
          <a:p>
            <a:pPr algn="ctr"/>
            <a:r>
              <a:rPr lang="en-US" sz="1200" dirty="0" smtClean="0"/>
              <a:t>(</a:t>
            </a:r>
            <a:r>
              <a:rPr lang="th-TH" sz="1200" dirty="0" smtClean="0"/>
              <a:t>ตัน</a:t>
            </a:r>
            <a:r>
              <a:rPr lang="en-US" sz="1200" dirty="0" smtClean="0"/>
              <a:t>)</a:t>
            </a:r>
            <a:endParaRPr lang="en-US" sz="1200" dirty="0"/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3410258" y="310919"/>
            <a:ext cx="0" cy="153374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3716742" y="700784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2829327" y="1304898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-6437" y="3021937"/>
            <a:ext cx="1635237" cy="1891295"/>
          </a:xfrm>
          <a:prstGeom prst="rect">
            <a:avLst/>
          </a:prstGeom>
          <a:solidFill>
            <a:srgbClr val="64EA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5187" y="3042983"/>
            <a:ext cx="2512862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2565 </a:t>
            </a:r>
            <a:r>
              <a:rPr lang="en-US" sz="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764 </a:t>
            </a:r>
            <a:r>
              <a:rPr lang="en-US" sz="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มูลค่าผลิตภัณฑ์มวลรวม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</a:t>
            </a:r>
          </a:p>
          <a:p>
            <a:pPr algn="thaiDist"/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15,709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</a:t>
            </a:r>
            <a:r>
              <a:rPr lang="th-TH" sz="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23.9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%)</a:t>
            </a:r>
            <a:endParaRPr lang="th-TH" sz="11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ต่อหัว 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83,907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บาท/คน/ปี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จำนวนประชากร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72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101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</a:t>
            </a:r>
            <a:endParaRPr lang="th-TH" sz="11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301,441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เป็นภาคเกษตร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70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149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 2,399.89 </a:t>
            </a:r>
            <a:endParaRPr lang="th-TH" sz="11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ลบ.ม. 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ปริมาณน้ำฝนปี 2565 1,496 มม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ปริมาณนำฝนปี 2566 1,548 มม.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97675" y="6389073"/>
            <a:ext cx="18437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 smtClean="0"/>
              <a:t>ประชากรจังหวัดกาฬสินธุ์</a:t>
            </a:r>
            <a:endParaRPr 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3955791" y="6710147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 smtClean="0"/>
              <a:t>968,065  คน       327,426 ครัวเรือน  </a:t>
            </a:r>
            <a:endParaRPr lang="en-US" sz="1200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093" y="6627844"/>
            <a:ext cx="424890" cy="42489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791" y="6476443"/>
            <a:ext cx="491683" cy="464864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4538368" y="7027126"/>
            <a:ext cx="1208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 smtClean="0"/>
              <a:t>ครัวเรือนเกษตร</a:t>
            </a:r>
            <a:endParaRPr lang="en-US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3961998" y="7320351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 smtClean="0"/>
              <a:t>439,691  คน       168,341 ครัวเรือน  </a:t>
            </a:r>
            <a:endParaRPr lang="en-US" sz="1200" dirty="0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973" y="7121855"/>
            <a:ext cx="656632" cy="56938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2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1" t="11591" r="8164" b="25662"/>
          <a:stretch/>
        </p:blipFill>
        <p:spPr>
          <a:xfrm>
            <a:off x="6315271" y="7083312"/>
            <a:ext cx="536982" cy="485514"/>
          </a:xfrm>
          <a:prstGeom prst="rect">
            <a:avLst/>
          </a:prstGeom>
        </p:spPr>
      </p:pic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10955"/>
              </p:ext>
            </p:extLst>
          </p:nvPr>
        </p:nvGraphicFramePr>
        <p:xfrm>
          <a:off x="3632412" y="7654811"/>
          <a:ext cx="3219840" cy="2258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4960">
                  <a:extLst>
                    <a:ext uri="{9D8B030D-6E8A-4147-A177-3AD203B41FA5}">
                      <a16:colId xmlns:a16="http://schemas.microsoft.com/office/drawing/2014/main" val="366531652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1839071032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871457959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2693458974"/>
                    </a:ext>
                  </a:extLst>
                </a:gridCol>
              </a:tblGrid>
              <a:tr h="282359"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สินค้า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พื้นที่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ผลผลิต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เฉลี่ย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093927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ข้าว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505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471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528,027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373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1232500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มะม่วงมหาชนก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6,950.50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8,354.38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1,294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9354774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พุทรา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619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593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3,625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09832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อ้อย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447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058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090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388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10,700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69927369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ปลานิล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169.13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15,514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91.72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9176721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r>
                        <a:rPr lang="th-TH" sz="1000" dirty="0" smtClean="0"/>
                        <a:t>กุ้งก้ามกราม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8,610</a:t>
                      </a:r>
                      <a:r>
                        <a:rPr lang="th-TH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</a:t>
                      </a:r>
                      <a:endParaRPr lang="en-US" sz="105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2,929.00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 smtClean="0"/>
                        <a:t>340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75703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r>
                        <a:rPr lang="th-TH" sz="1200" dirty="0" smtClean="0"/>
                        <a:t>โคเนื้อ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000" dirty="0" smtClean="0"/>
                        <a:t>32,153 ราย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900" dirty="0" smtClean="0"/>
                        <a:t>160,448 ตัว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5 ตัว/ราย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6665342"/>
                  </a:ext>
                </a:extLst>
              </a:tr>
            </a:tbl>
          </a:graphicData>
        </a:graphic>
      </p:graphicFrame>
      <p:sp>
        <p:nvSpPr>
          <p:cNvPr id="57" name="TextBox 56"/>
          <p:cNvSpPr txBox="1"/>
          <p:nvPr/>
        </p:nvSpPr>
        <p:spPr>
          <a:xfrm>
            <a:off x="25685" y="8857179"/>
            <a:ext cx="3606727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แผนเตรียมการรับมืออุทกภัย</a:t>
            </a:r>
            <a:endParaRPr lang="en-US" sz="900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800" b="1" dirty="0" smtClean="0">
                <a:solidFill>
                  <a:srgbClr val="C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</a:t>
            </a:r>
            <a:r>
              <a:rPr lang="th-TH" sz="8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จัดเตรียม</a:t>
            </a:r>
            <a:r>
              <a:rPr lang="th-TH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สถานที่อพยพสัตว์เพื่อช่วยเหลือผู้ประสบภัยธรรมชาติ ปี 2567 จำนวน 17 </a:t>
            </a:r>
            <a:r>
              <a:rPr lang="th-TH" sz="8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แห่ง</a:t>
            </a:r>
          </a:p>
          <a:p>
            <a:r>
              <a:rPr lang="th-TH" sz="9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สำรอง</a:t>
            </a:r>
            <a:r>
              <a:rPr lang="th-TH" sz="9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เสบียงสัตว์เพื่อเตรียมความพร้อมรับสถานการณ์อุทกภัย ปี 2567 จำนวน 10 </a:t>
            </a:r>
            <a:r>
              <a:rPr lang="th-TH" sz="9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แห่ง</a:t>
            </a:r>
          </a:p>
          <a:p>
            <a:r>
              <a:rPr lang="th-TH" sz="9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เตรียมเครื่องสูบน้ำ 4 เครื่อง  รถตรวจการและรถบรรทุก 13  คัน รถเครื่องกำเนิดไฟฟ้า 1 คัน อากาศยานไร้คนขับ     </a:t>
            </a:r>
          </a:p>
          <a:p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9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1 ลำ  เครื่องผลักดันน้ำ 4 เครื่อง  รถตักหน้าขุดหลัง 2 คัน  รถเครน 2 คัน </a:t>
            </a:r>
          </a:p>
          <a:p>
            <a:endParaRPr lang="en-US" sz="900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endParaRPr lang="th-TH" sz="900" b="1" dirty="0" smtClean="0">
              <a:solidFill>
                <a:srgbClr val="00B05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16983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5032</TotalTime>
  <Words>756</Words>
  <Application>Microsoft Office PowerPoint</Application>
  <PresentationFormat>A4 Paper (210x297 mm)</PresentationFormat>
  <Paragraphs>127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Angsana New</vt:lpstr>
      <vt:lpstr>Arial</vt:lpstr>
      <vt:lpstr>Calibri</vt:lpstr>
      <vt:lpstr>Cordia New</vt:lpstr>
      <vt:lpstr>TH Chakra Petch</vt:lpstr>
      <vt:lpstr>TH Sarabun New</vt:lpstr>
      <vt:lpstr>TH SarabunIT๙</vt:lpstr>
      <vt:lpstr>TH SarabunPSK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Windows User</cp:lastModifiedBy>
  <cp:revision>413</cp:revision>
  <cp:lastPrinted>2023-10-05T06:56:34Z</cp:lastPrinted>
  <dcterms:created xsi:type="dcterms:W3CDTF">2019-07-31T14:04:36Z</dcterms:created>
  <dcterms:modified xsi:type="dcterms:W3CDTF">2024-08-27T04:40:32Z</dcterms:modified>
</cp:coreProperties>
</file>