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  <a:srgbClr val="800000"/>
    <a:srgbClr val="05DBF1"/>
    <a:srgbClr val="64EAEA"/>
    <a:srgbClr val="93E3FD"/>
    <a:srgbClr val="3993BB"/>
    <a:srgbClr val="003A1A"/>
    <a:srgbClr val="A5A975"/>
    <a:srgbClr val="6A8476"/>
    <a:srgbClr val="9E9E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81" autoAdjust="0"/>
    <p:restoredTop sz="95388" autoAdjust="0"/>
  </p:normalViewPr>
  <p:slideViewPr>
    <p:cSldViewPr showGuides="1">
      <p:cViewPr varScale="1">
        <p:scale>
          <a:sx n="80" d="100"/>
          <a:sy n="80" d="100"/>
        </p:scale>
        <p:origin x="3864" y="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8.xml"/><Relationship Id="rId1" Type="http://schemas.microsoft.com/office/2011/relationships/chartStyle" Target="style8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3611;&#3599;&#3636;&#3607;&#3636;&#3609;&#3648;&#3585;&#3625;&#3605;&#3619;\&#3611;&#3637;65\2.&#3586;&#3657;&#3629;&#3617;&#3641;&#3621;&#3611;&#3599;&#3636;&#3607;&#3636;&#3609;_&#3611;&#3619;&#3632;&#3617;&#3591;_(&#3649;&#3618;&#3585;&#3611;&#3599;&#3636;&#3607;&#3636;&#3609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ปลูกพืช</a:t>
            </a:r>
            <a:endPara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9811004962971053"/>
          <c:y val="0.345530377554953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204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A6B-4708-BBB5-B757FB7B36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13985524579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373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8573-45F0-BCFD-6438BF07CFD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3,681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10,700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37E-493C-86E5-7A9DC10F5A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6.559266096743149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0ED8-4E85-8339-CBB247B9A78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6191058014299943"/>
          <c:y val="0.42433466559594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โค 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baseline="0" dirty="0" smtClean="0"/>
                      <a:t>160,448 ตัว</a:t>
                    </a:r>
                    <a:endParaRPr lang="th-TH" sz="1200" b="1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1185152502488911"/>
                  <c:y val="-0.1030281802921146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200" b="1" dirty="0"/>
                      <a:t>กระบือ
</a:t>
                    </a:r>
                    <a:r>
                      <a:rPr lang="th-TH" sz="1200" b="1" dirty="0" smtClean="0"/>
                      <a:t>39,127</a:t>
                    </a:r>
                  </a:p>
                  <a:p>
                    <a:pPr>
                      <a:defRPr lang="en-US" sz="14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defRPr>
                    </a:pPr>
                    <a:r>
                      <a:rPr lang="th-TH" sz="1200" b="1" dirty="0" smtClean="0"/>
                      <a:t> ตัว</a:t>
                    </a:r>
                    <a:endParaRPr lang="th-TH" sz="12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578106615983344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สุกร
</a:t>
                    </a:r>
                    <a:r>
                      <a:rPr lang="th-TH" sz="1400" b="1" dirty="0" smtClean="0"/>
                      <a:t>97,161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ไก่
</a:t>
                    </a:r>
                    <a:r>
                      <a:rPr lang="th-TH" sz="1400" b="1" dirty="0" smtClean="0"/>
                      <a:t>3,049,152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dirty="0"/>
                      <a:t>เป็ด
</a:t>
                    </a:r>
                    <a:r>
                      <a:rPr lang="th-TH" sz="1200" b="1" dirty="0" smtClean="0"/>
                      <a:t>306,736</a:t>
                    </a:r>
                    <a:r>
                      <a:rPr lang="th-TH" sz="1400" b="1" dirty="0"/>
                      <a:t>
</a:t>
                    </a:r>
                    <a:r>
                      <a:rPr lang="th-TH" sz="1400" b="1" dirty="0" smtClean="0"/>
                      <a:t> ตัว</a:t>
                    </a:r>
                    <a:endParaRPr lang="th-TH" sz="1400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9671594228556253"/>
          <c:y val="0.10908318588493246"/>
          <c:w val="0.40656811542887494"/>
          <c:h val="0.7818336282301350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1B9-4244-9F7D-34F475F619D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1B9-4244-9F7D-34F475F619D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1B9-4244-9F7D-34F475F619DD}"/>
              </c:ext>
            </c:extLst>
          </c:dPt>
          <c:cat>
            <c:strRef>
              <c:f>summary!$H$13:$H$15</c:f>
              <c:strCache>
                <c:ptCount val="3"/>
                <c:pt idx="0">
                  <c:v>กุ้งก้ามกราม</c:v>
                </c:pt>
                <c:pt idx="1">
                  <c:v>ปลาดุก</c:v>
                </c:pt>
                <c:pt idx="2">
                  <c:v>ปลานิล</c:v>
                </c:pt>
              </c:strCache>
            </c:strRef>
          </c:cat>
          <c:val>
            <c:numRef>
              <c:f>summary!$I$13:$I$15</c:f>
              <c:numCache>
                <c:formatCode>_(* #,##0.00_);_(* \(#,##0.00\);_(* "-"??_);_(@_)</c:formatCode>
                <c:ptCount val="3"/>
                <c:pt idx="0">
                  <c:v>2830.3</c:v>
                </c:pt>
                <c:pt idx="1">
                  <c:v>2582.71</c:v>
                </c:pt>
                <c:pt idx="2">
                  <c:v>17387.86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1B9-4244-9F7D-34F475F619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Sheet1!$E$7:$E$10</cx:f>
        <cx:lvl ptCount="4">
          <cx:pt idx="0">ข้าว</cx:pt>
          <cx:pt idx="1">พืชอื่นๆ</cx:pt>
          <cx:pt idx="2">ประมง</cx:pt>
          <cx:pt idx="3">ปศุสัตว์</cx:pt>
        </cx:lvl>
      </cx:strDim>
      <cx:numDim type="size">
        <cx:f>Sheet1!$F$7:$F$10</cx:f>
        <cx:lvl ptCount="4" formatCode="0.00">
          <cx:pt idx="0">56.379668049792528</cx:pt>
          <cx:pt idx="1">21.099585062240664</cx:pt>
          <cx:pt idx="2">7.3962655601659755</cx:pt>
          <cx:pt idx="3">15.124481327800829</cx:pt>
        </cx:lvl>
      </cx:numDim>
    </cx:data>
  </cx:chartData>
  <cx:chart>
    <cx:title pos="t" align="ctr" overlay="0">
      <cx:tx>
        <cx:rich>
          <a:bodyPr spcFirstLastPara="1" vertOverflow="ellipsis" wrap="square" lIns="0" tIns="0" rIns="0" bIns="0" anchor="ctr" anchorCtr="1"/>
          <a:lstStyle/>
          <a:p>
            <a:pPr algn="ctr">
              <a:defRPr/>
            </a:pPr>
            <a:endParaRPr lang="en-US" dirty="0"/>
          </a:p>
        </cx:rich>
      </cx:tx>
    </cx:title>
    <cx:plotArea>
      <cx:plotAreaRegion>
        <cx:series layoutId="sunburst" uniqueId="{E1BF3B8C-F1D8-4C63-85A7-765E165EC946}">
          <cx:dataLabels pos="ctr">
            <cx:txPr>
              <a:bodyPr spcFirstLastPara="1" vertOverflow="ellipsis" wrap="square" lIns="0" tIns="0" rIns="0" bIns="0" anchor="ctr" anchorCtr="1">
                <a:spAutoFit/>
              </a:bodyPr>
              <a:lstStyle/>
              <a:p>
                <a:pPr>
                  <a:defRPr lang="en-US" sz="500" b="0" i="0" u="none" strike="noStrike" kern="1200" baseline="0">
                    <a:solidFill>
                      <a:prstClr val="white"/>
                    </a:solidFill>
                    <a:latin typeface="TH Chakra Petch"/>
                    <a:cs typeface="TH Chakra Petch"/>
                  </a:defRPr>
                </a:pPr>
                <a:endParaRPr lang="en-US" sz="500"/>
              </a:p>
            </cx:txPr>
            <cx:visibility seriesName="0" categoryName="1" value="1"/>
            <cx:separator>, </cx:separator>
            <cx:dataLabel idx="0" pos="ctr">
              <cx:separator>
</cx:separator>
            </cx:dataLabel>
            <cx:dataLabel idx="1" pos="ctr">
              <cx:separator>
</cx:separator>
            </cx:dataLabel>
            <cx:dataLabel idx="3" pos="ctr">
              <cx:txPr>
                <a:bodyPr spcFirstLastPara="1" vertOverflow="ellipsis" wrap="square" lIns="0" tIns="0" rIns="0" bIns="0" anchor="ctr" anchorCtr="1">
                  <a:spAutoFit/>
                </a:bodyPr>
                <a:lstStyle/>
                <a:p>
                  <a:pPr>
                    <a:defRPr/>
                  </a:pPr>
                  <a:r>
                    <a:rPr lang="en-US" sz="500"/>
                    <a:t>ปศุสัตว์
15.12</a:t>
                  </a:r>
                </a:p>
              </cx:txPr>
              <cx:separator>
</cx:separator>
            </cx:dataLabel>
            <cx:dataLabelHidden idx="2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850" kern="1200"/>
    <cs:bodyPr wrap="square" lIns="38100" tIns="19050" rIns="38100" bIns="19050" anchor="ctr">
      <a:spAutoFit/>
    </cs:bodyPr>
  </cs:dataLabel>
  <cs:dataLabelCallout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defRPr sz="900"/>
  </cs:dataTable>
  <cs:downBar>
    <cs:lnRef idx="0"/>
    <cs:fillRef idx="0"/>
    <cs:effectRef idx="0"/>
    <cs:fontRef idx="minor">
      <a:schemeClr val="tx1"/>
    </cs:fontRef>
    <cs:spPr>
      <a:solidFill>
        <a:schemeClr val="dk1"/>
      </a:solidFill>
    </cs:spPr>
  </cs:downBar>
  <cs:dropLine>
    <cs:lnRef idx="0"/>
    <cs:fillRef idx="0"/>
    <cs:effectRef idx="0"/>
    <cs:fontRef idx="minor">
      <a:schemeClr val="tx1"/>
    </cs:fontRef>
  </cs:dropLine>
  <cs:errorBar>
    <cs:lnRef idx="0"/>
    <cs:fillRef idx="0"/>
    <cs:effectRef idx="0"/>
    <cs:fontRef idx="minor">
      <a:schemeClr val="tx1"/>
    </cs:fontRef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  <a:lumOff val="10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</cs:hiLoLine>
  <cs:leaderLine>
    <cs:lnRef idx="0"/>
    <cs:fillRef idx="0"/>
    <cs:effectRef idx="0"/>
    <cs:fontRef idx="minor">
      <a:schemeClr val="tx1"/>
    </cs:fontRef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  <cs:bodyPr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</a:t>
          </a:r>
          <a:r>
            <a:rPr lang="th-TH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2.</a:t>
          </a:r>
          <a:r>
            <a:rPr lang="en-US" sz="1200" b="1" dirty="0" smtClean="0">
              <a:latin typeface="TH SarabunPSK" panose="020B0500040200020003" pitchFamily="34" charset="-34"/>
              <a:cs typeface="TH SarabunPSK" panose="020B0500040200020003" pitchFamily="34" charset="-34"/>
            </a:rPr>
            <a:t>67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</a:t>
          </a:r>
          <a:r>
            <a:rPr lang="th-TH" sz="14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1.50 </a:t>
          </a:r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0.11273</cdr:x>
      <cdr:y>0.37167</cdr:y>
    </cdr:from>
    <cdr:to>
      <cdr:x>0.3775</cdr:x>
      <cdr:y>0.5438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345661" y="550019"/>
          <a:ext cx="811853" cy="25472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2">
            <a:lumMod val="75000"/>
          </a:schemeClr>
        </a:solidFill>
        <a:ln xmlns:a="http://schemas.openxmlformats.org/drawingml/2006/main">
          <a:solidFill>
            <a:schemeClr val="accent2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9/12/2024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2.xml"/><Relationship Id="rId21" Type="http://schemas.openxmlformats.org/officeDocument/2006/relationships/image" Target="../media/image8.jpeg"/><Relationship Id="rId7" Type="http://schemas.openxmlformats.org/officeDocument/2006/relationships/chart" Target="../charts/chart5.xml"/><Relationship Id="rId12" Type="http://schemas.openxmlformats.org/officeDocument/2006/relationships/image" Target="../media/image4.png"/><Relationship Id="rId17" Type="http://schemas.openxmlformats.org/officeDocument/2006/relationships/chart" Target="../charts/chart9.xml"/><Relationship Id="rId2" Type="http://schemas.openxmlformats.org/officeDocument/2006/relationships/chart" Target="../charts/chart1.xml"/><Relationship Id="rId16" Type="http://schemas.openxmlformats.org/officeDocument/2006/relationships/image" Target="../media/image6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5" Type="http://schemas.openxmlformats.org/officeDocument/2006/relationships/chart" Target="../charts/chart3.xml"/><Relationship Id="rId10" Type="http://schemas.openxmlformats.org/officeDocument/2006/relationships/image" Target="../media/image2.jpeg"/><Relationship Id="rId19" Type="http://schemas.openxmlformats.org/officeDocument/2006/relationships/image" Target="../media/image6.jpeg"/><Relationship Id="rId4" Type="http://schemas.openxmlformats.org/officeDocument/2006/relationships/image" Target="../media/image1.jpeg"/><Relationship Id="rId9" Type="http://schemas.openxmlformats.org/officeDocument/2006/relationships/chart" Target="../charts/chart7.xml"/><Relationship Id="rId1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94629" y="0"/>
            <a:ext cx="2547824" cy="1738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5160173"/>
              </p:ext>
            </p:extLst>
          </p:nvPr>
        </p:nvGraphicFramePr>
        <p:xfrm>
          <a:off x="0" y="0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360552" y="3028101"/>
            <a:ext cx="1524832" cy="188513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208809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7211653"/>
              </p:ext>
            </p:extLst>
          </p:nvPr>
        </p:nvGraphicFramePr>
        <p:xfrm>
          <a:off x="1460696" y="3063425"/>
          <a:ext cx="1300273" cy="1690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2321705"/>
              </p:ext>
            </p:extLst>
          </p:nvPr>
        </p:nvGraphicFramePr>
        <p:xfrm>
          <a:off x="2401969" y="3026154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066648"/>
              </p:ext>
            </p:extLst>
          </p:nvPr>
        </p:nvGraphicFramePr>
        <p:xfrm>
          <a:off x="3401647" y="3046771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0886377"/>
              </p:ext>
            </p:extLst>
          </p:nvPr>
        </p:nvGraphicFramePr>
        <p:xfrm>
          <a:off x="4345325" y="3024900"/>
          <a:ext cx="1099899" cy="1742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124744" y="4686454"/>
            <a:ext cx="44920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014471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มีงบประมาณเพื่อการพัฒนาเกษตรรวม </a:t>
            </a:r>
            <a:r>
              <a:rPr lang="en-US" sz="1050" b="1" u="sng" dirty="0"/>
              <a:t>90,063,772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บาท 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771" y="2667855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656961" y="1739568"/>
            <a:ext cx="21840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ผ้า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ผ้าไหมที่ทอประดิษฐ์ลวดลายด้วยการขิดและการจก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ประณีต  รายได้ 2,360.49 ล้านบาท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781759" y="1634460"/>
            <a:ext cx="207624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2552  ความ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พิเศษคือ มีความเหนียวนุ่มมีกลิ่น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หอมไม่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ติดมือเก็บความนุ่มไว้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  มีเกษตรกร 12,842 ครัวเรือน</a:t>
            </a:r>
          </a:p>
          <a:p>
            <a:pPr algn="thaiDist"/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105,059.34 ไร่</a:t>
            </a:r>
            <a:endParaRPr lang="th-TH" sz="11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47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th-TH" sz="1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302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</a:t>
            </a:r>
            <a:r>
              <a:rPr lang="th-TH" sz="1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0.419 ล้านไร่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304" y="2581860"/>
            <a:ext cx="53519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63460"/>
            <a:ext cx="2177900" cy="1398930"/>
          </a:xfrm>
          <a:prstGeom prst="rect">
            <a:avLst/>
          </a:prstGeom>
          <a:solidFill>
            <a:srgbClr val="93E3FD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273" y="4968686"/>
            <a:ext cx="2011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รับรองมาตรฐานสินค้าเกษตร</a:t>
            </a:r>
            <a:endParaRPr lang="th-TH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1400" dirty="0"/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71417" y="2505604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36447"/>
            <a:ext cx="273438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</a:t>
            </a:r>
            <a:r>
              <a:rPr lang="th-TH" sz="14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บ้านโพน</a:t>
            </a:r>
            <a:endParaRPr lang="en-US" sz="1400" b="1" dirty="0" smtClean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เป็นพุทราที่มีทรงผลกลมหรือกลมรี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อำเภอคำ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ม่วงและ</a:t>
            </a:r>
            <a:r>
              <a:rPr lang="th-TH" sz="10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</a:t>
            </a:r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สามชัย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เกษตรกรจำนวน 239 ครัวเรือน  </a:t>
            </a:r>
          </a:p>
          <a:p>
            <a:r>
              <a:rPr lang="th-TH" sz="10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พื้นที่ปลูก 2,880 ไร่ เนื้อที่เก็บเกี่ยว 2,370 ไร่</a:t>
            </a:r>
          </a:p>
        </p:txBody>
      </p:sp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706586"/>
              </p:ext>
            </p:extLst>
          </p:nvPr>
        </p:nvGraphicFramePr>
        <p:xfrm>
          <a:off x="2559228" y="4832969"/>
          <a:ext cx="3066274" cy="14798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64111" y="5642658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 smtClean="0"/>
              <a:t>งบประมาณทั้งหมด </a:t>
            </a:r>
            <a:r>
              <a:rPr lang="en-US" sz="800" b="1" u="sng" dirty="0"/>
              <a:t>90,063,772</a:t>
            </a:r>
            <a:r>
              <a:rPr lang="th-TH" sz="900" dirty="0" smtClean="0"/>
              <a:t> บาท</a:t>
            </a:r>
            <a:r>
              <a:rPr lang="en-US" sz="900" dirty="0" smtClean="0"/>
              <a:t> </a:t>
            </a:r>
            <a:endParaRPr lang="en-US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3817289" y="5376490"/>
            <a:ext cx="21579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dirty="0"/>
              <a:t>เบิกจ่ายแล้ว </a:t>
            </a:r>
            <a:r>
              <a:rPr lang="en-US" sz="900" b="1" u="sng" dirty="0"/>
              <a:t>33,728,067</a:t>
            </a:r>
            <a:r>
              <a:rPr lang="en-US" sz="800" dirty="0" smtClean="0"/>
              <a:t> </a:t>
            </a:r>
            <a:r>
              <a:rPr lang="th-TH" sz="800" dirty="0"/>
              <a:t>บาท</a:t>
            </a:r>
            <a:r>
              <a:rPr lang="en-US" sz="800" dirty="0"/>
              <a:t> </a:t>
            </a:r>
            <a:r>
              <a:rPr lang="th-TH" sz="800" dirty="0"/>
              <a:t>คิดเป็น</a:t>
            </a:r>
            <a:r>
              <a:rPr lang="en-US" sz="800" dirty="0"/>
              <a:t> </a:t>
            </a:r>
            <a:r>
              <a:rPr lang="en-US" sz="800" dirty="0" smtClean="0"/>
              <a:t>37.45 </a:t>
            </a:r>
            <a:r>
              <a:rPr lang="en-US" sz="800" dirty="0"/>
              <a:t>%</a:t>
            </a:r>
            <a:r>
              <a:rPr lang="th-TH" sz="800" dirty="0"/>
              <a:t> </a:t>
            </a:r>
            <a:endParaRPr lang="en-US" sz="800" dirty="0"/>
          </a:p>
        </p:txBody>
      </p:sp>
      <p:sp>
        <p:nvSpPr>
          <p:cNvPr id="38" name="สี่เหลี่ยมผืนผ้า 181">
            <a:extLst>
              <a:ext uri="{FF2B5EF4-FFF2-40B4-BE49-F238E27FC236}">
                <a16:creationId xmlns:a16="http://schemas.microsoft.com/office/drawing/2014/main" id="{C38DAA2D-1006-4E89-9E98-2AE515EE0D58}"/>
              </a:ext>
            </a:extLst>
          </p:cNvPr>
          <p:cNvSpPr/>
          <p:nvPr/>
        </p:nvSpPr>
        <p:spPr>
          <a:xfrm>
            <a:off x="0" y="6433592"/>
            <a:ext cx="34679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h-TH" sz="1000" b="1" dirty="0" smtClean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การช่วยเหลือเกษตรกร</a:t>
            </a:r>
            <a:endParaRPr lang="th-TH" sz="1000" b="1" dirty="0">
              <a:solidFill>
                <a:prstClr val="black"/>
              </a:solidFill>
              <a:effectLst>
                <a:glow rad="101600">
                  <a:prstClr val="white">
                    <a:alpha val="40000"/>
                  </a:prstClr>
                </a:glow>
              </a:effectLst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6437" y="6690277"/>
            <a:ext cx="360672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ช่วยเหลืออุทกภัยและดินโคลนทับ</a:t>
            </a:r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ถม (ด้านพืช)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ความก้าวหน้าการให้ความช่วยเหลือผู้ประสบภัยพิบัติ(ด้านพืช) จังหวัดกาฬสินธุ์  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พื้นที่ประสบภัยพิบัติทั้งสิ้น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103,368.4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12,769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พื้นที่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อุทกภัย 	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103,319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12,735 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พื้น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ที่ดินโคลนทับถม 	     48.5 ไร่ 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เกษตรกร       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34 ราย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วงเงินขอรับการช่วยเหลือทั้งสิ้น  	139,006,884  บาท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1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7 พ.ย. 66  เกษตรกรผู้ประสบภัยพิบัติ  จำนวน 3 อำเภอ   คือ อำเภอเขาวง  สมเด็จ และนาคู  วงเงินการช่วยเหลือ 936,766 บาท   ดำเนินการจ่ายเงินช่วยเหลือเกษตรกรผู้ประสบภัยพิบัติเรียบร้อยแล้ว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เมื่อ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27 ธ.ค. 66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900" b="1" dirty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 ก.ช.ภ.จ. รอบที่ 2 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เมื่อวันที่ 14 พ.ย. 66  เกษตรกรผู้ประสบภัยพิบัติ  จำนวน 5 อำเภอ  คือ อำเภอร่อง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คำ  ดอน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จาน  กุฉินารายณ์ ห้วยผึ้ง และฆ้องชัย  วงเงินการช่วยเหลือ 26,820,905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</a:t>
            </a:r>
          </a:p>
          <a:p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ระหว่างรอจัดสรรงบประมาณ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</a:t>
            </a:r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ความช่วยเหลือจาก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กรมบัญชีกลาง</a:t>
            </a:r>
            <a:endParaRPr lang="en-US" sz="9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9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900" b="1" dirty="0" smtClean="0">
                <a:solidFill>
                  <a:srgbClr val="339966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การประชุม ก.ช.ภ.จ. รอบที่ 3</a:t>
            </a:r>
            <a:r>
              <a:rPr lang="th-TH" sz="9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เมื่อวันที่ 17 พ.ย. 66  เกษตรกรผู้ประสบภัยพิบัติ  จำนวน 5 อำเภอ    คือ อำเภอเมืองกาฬสินธุ์ ยางตลาด กมลาไสย สหัสขันธ์ และฆ้องชัย  วงเงินการช่วยเหลือ 111,249,213 บาท      อยู่ระหว่างรอจัดสรรงบประมาณการให้ความช่วยเหลือจากกรมบัญชีกลาง</a:t>
            </a:r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1850400" y="1628385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5" name="Chart 44"/>
              <p:cNvGraphicFramePr/>
              <p:nvPr>
                <p:extLst>
                  <p:ext uri="{D42A27DB-BD31-4B8C-83A1-F6EECF244321}">
                    <p14:modId xmlns:p14="http://schemas.microsoft.com/office/powerpoint/2010/main" val="1476715600"/>
                  </p:ext>
                </p:extLst>
              </p:nvPr>
            </p:nvGraphicFramePr>
            <p:xfrm>
              <a:off x="455638" y="4855731"/>
              <a:ext cx="1233208" cy="154336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14"/>
              </a:graphicData>
            </a:graphic>
          </p:graphicFrame>
        </mc:Choice>
        <mc:Fallback xmlns="">
          <p:pic>
            <p:nvPicPr>
              <p:cNvPr id="45" name="Chart 44"/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55638" y="4855731"/>
                <a:ext cx="1233208" cy="1543368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/>
          <p:cNvSpPr txBox="1"/>
          <p:nvPr/>
        </p:nvSpPr>
        <p:spPr>
          <a:xfrm>
            <a:off x="793551" y="5201282"/>
            <a:ext cx="3754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00" dirty="0" smtClean="0">
                <a:solidFill>
                  <a:schemeClr val="bg1"/>
                </a:solidFill>
              </a:rPr>
              <a:t>ประมง </a:t>
            </a:r>
          </a:p>
          <a:p>
            <a:r>
              <a:rPr lang="th-TH" sz="500" dirty="0" smtClean="0">
                <a:solidFill>
                  <a:schemeClr val="bg1"/>
                </a:solidFill>
              </a:rPr>
              <a:t>7.40</a:t>
            </a:r>
            <a:r>
              <a:rPr lang="en-US" sz="500" dirty="0" smtClean="0">
                <a:solidFill>
                  <a:schemeClr val="bg1"/>
                </a:solidFill>
              </a:rPr>
              <a:t> </a:t>
            </a:r>
            <a:r>
              <a:rPr lang="en-US" sz="500" dirty="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2398" y="5511994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 rot="20356315">
            <a:off x="710047" y="5854483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 rot="479596">
            <a:off x="1450957" y="5805425"/>
            <a:ext cx="237566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dirty="0" smtClean="0">
                <a:solidFill>
                  <a:schemeClr val="bg1"/>
                </a:solidFill>
              </a:rPr>
              <a:t>%</a:t>
            </a:r>
            <a:endParaRPr lang="en-US" sz="1600" dirty="0">
              <a:solidFill>
                <a:schemeClr val="bg1"/>
              </a:solidFill>
            </a:endParaRPr>
          </a:p>
        </p:txBody>
      </p:sp>
      <p:graphicFrame>
        <p:nvGraphicFramePr>
          <p:cNvPr id="50" name="Chart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4280014"/>
              </p:ext>
            </p:extLst>
          </p:nvPr>
        </p:nvGraphicFramePr>
        <p:xfrm>
          <a:off x="2019516" y="291003"/>
          <a:ext cx="2462746" cy="1280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672827" y="141058"/>
            <a:ext cx="118013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กุ้งก้ามกราม 2,</a:t>
            </a:r>
            <a:r>
              <a:rPr lang="en-US" sz="800" b="1" dirty="0" smtClean="0"/>
              <a:t>929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602325" y="521001"/>
            <a:ext cx="955711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ปลาดุก 2,</a:t>
            </a:r>
            <a:r>
              <a:rPr lang="en-US" sz="800" b="1" dirty="0" smtClean="0"/>
              <a:t>269</a:t>
            </a:r>
            <a:r>
              <a:rPr lang="th-TH" sz="800" b="1" dirty="0" smtClean="0"/>
              <a:t> ตัน</a:t>
            </a:r>
            <a:endParaRPr lang="en-US" sz="800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2242951" y="1380244"/>
            <a:ext cx="10214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800" b="1" dirty="0" smtClean="0"/>
              <a:t>ปลานิล 15,514 ตัน</a:t>
            </a:r>
            <a:endParaRPr lang="en-US" sz="8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2970587" y="628723"/>
            <a:ext cx="537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200" dirty="0" smtClean="0"/>
              <a:t>ประมง</a:t>
            </a:r>
          </a:p>
          <a:p>
            <a:pPr algn="ctr"/>
            <a:r>
              <a:rPr lang="en-US" sz="1200" dirty="0" smtClean="0"/>
              <a:t>(</a:t>
            </a:r>
            <a:r>
              <a:rPr lang="th-TH" sz="1200" dirty="0" smtClean="0"/>
              <a:t>ตัน</a:t>
            </a:r>
            <a:r>
              <a:rPr lang="en-US" sz="1200" dirty="0" smtClean="0"/>
              <a:t>)</a:t>
            </a:r>
            <a:endParaRPr lang="en-US" sz="1200" dirty="0"/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410258" y="310919"/>
            <a:ext cx="0" cy="153374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716742" y="700784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2829327" y="1304898"/>
            <a:ext cx="100547" cy="95692"/>
          </a:xfrm>
          <a:prstGeom prst="line">
            <a:avLst/>
          </a:prstGeom>
          <a:ln w="127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-6437" y="3021937"/>
            <a:ext cx="1635237" cy="1891295"/>
          </a:xfrm>
          <a:prstGeom prst="rect">
            <a:avLst/>
          </a:prstGeom>
          <a:solidFill>
            <a:srgbClr val="64EA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5187" y="3042983"/>
            <a:ext cx="2512862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en-US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GPP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764 </a:t>
            </a:r>
            <a:r>
              <a:rPr lang="en-US" sz="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</a:t>
            </a: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15,709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</a:t>
            </a:r>
            <a:r>
              <a:rPr lang="th-TH" sz="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23.9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%)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ต่อหัว 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83,907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บาท/คน/ปี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101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r>
              <a:rPr lang="en-US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149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ครัวเรือน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2,399.89 </a:t>
            </a:r>
            <a:endParaRPr lang="th-TH" sz="11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</a:t>
            </a:r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ลบ.ม. </a:t>
            </a:r>
            <a:endParaRPr lang="en-US" sz="11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ปริมาณน้ำฝนปี 2565 1,496 มม</a:t>
            </a:r>
          </a:p>
          <a:p>
            <a:pPr algn="thaiDist"/>
            <a:r>
              <a:rPr lang="th-TH" sz="11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ปริมาณนำฝนปี 2566 1,548 มม.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97675" y="6389073"/>
            <a:ext cx="18437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ประชากรจังหวัดกาฬสินธุ์</a:t>
            </a:r>
            <a:endParaRPr lang="en-US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3955791" y="6710147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968,065  คน       327,426 ครัวเรือน  </a:t>
            </a:r>
            <a:endParaRPr lang="en-US" sz="1200"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93" y="6627844"/>
            <a:ext cx="424890" cy="42489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791" y="6476443"/>
            <a:ext cx="491683" cy="464864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4538368" y="7027126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dirty="0" smtClean="0"/>
              <a:t>ครัวเรือนเกษตร</a:t>
            </a:r>
            <a:endParaRPr lang="en-US" sz="1400" dirty="0"/>
          </a:p>
        </p:txBody>
      </p:sp>
      <p:sp>
        <p:nvSpPr>
          <p:cNvPr id="55" name="TextBox 54"/>
          <p:cNvSpPr txBox="1"/>
          <p:nvPr/>
        </p:nvSpPr>
        <p:spPr>
          <a:xfrm>
            <a:off x="3961998" y="7320351"/>
            <a:ext cx="2436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dirty="0" smtClean="0"/>
              <a:t>439,691  คน       168,341 ครัวเรือน  </a:t>
            </a:r>
            <a:endParaRPr lang="en-US" sz="1200" dirty="0"/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973" y="7121855"/>
            <a:ext cx="656632" cy="569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t="11591" r="8164" b="25662"/>
          <a:stretch/>
        </p:blipFill>
        <p:spPr>
          <a:xfrm>
            <a:off x="6315271" y="7083312"/>
            <a:ext cx="536982" cy="485514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10955"/>
              </p:ext>
            </p:extLst>
          </p:nvPr>
        </p:nvGraphicFramePr>
        <p:xfrm>
          <a:off x="3632412" y="7654811"/>
          <a:ext cx="3219840" cy="2258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960">
                  <a:extLst>
                    <a:ext uri="{9D8B030D-6E8A-4147-A177-3AD203B41FA5}">
                      <a16:colId xmlns:a16="http://schemas.microsoft.com/office/drawing/2014/main" val="36653165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1839071032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871457959"/>
                    </a:ext>
                  </a:extLst>
                </a:gridCol>
                <a:gridCol w="804960">
                  <a:extLst>
                    <a:ext uri="{9D8B030D-6E8A-4147-A177-3AD203B41FA5}">
                      <a16:colId xmlns:a16="http://schemas.microsoft.com/office/drawing/2014/main" val="2693458974"/>
                    </a:ext>
                  </a:extLst>
                </a:gridCol>
              </a:tblGrid>
              <a:tr h="282359"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สินค้า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พื้นที่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ผลผลิต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เฉลี่ย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2093927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ข้าว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505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471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528,027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373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1232500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มะม่วงมหาชนก</a:t>
                      </a:r>
                      <a:endParaRPr lang="en-US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6,950.50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8,354.38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1,294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54774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พุทรา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619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593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3,625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509832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อ้อย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447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058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090</a:t>
                      </a: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,</a:t>
                      </a: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388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10,700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9927369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ปลานิล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169.13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15,514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H SarabunPSK" panose="020B0500040200020003" pitchFamily="34" charset="-34"/>
                        </a:rPr>
                        <a:t>91.72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9176721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กุ้งก้ามกราม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8,610</a:t>
                      </a:r>
                      <a:r>
                        <a:rPr lang="th-TH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US" sz="105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76</a:t>
                      </a:r>
                      <a:endParaRPr lang="en-US" sz="105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2,929.00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 smtClean="0"/>
                        <a:t>340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75703"/>
                  </a:ext>
                </a:extLst>
              </a:tr>
              <a:tr h="282359">
                <a:tc>
                  <a:txBody>
                    <a:bodyPr/>
                    <a:lstStyle/>
                    <a:p>
                      <a:r>
                        <a:rPr lang="th-TH" sz="1200" dirty="0" smtClean="0"/>
                        <a:t>โคเนื้อ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000" dirty="0" smtClean="0"/>
                        <a:t>32,153 ราย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900" dirty="0" smtClean="0"/>
                        <a:t>160,448 ตัว</a:t>
                      </a:r>
                      <a:endParaRPr 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100" dirty="0" smtClean="0"/>
                        <a:t>5 ตัว/ราย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6665342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25685" y="8857179"/>
            <a:ext cx="3606727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แผนเตรียมการรับมืออุทกภัย</a:t>
            </a:r>
            <a:endParaRPr lang="en-US" sz="900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800" b="1" dirty="0" smtClean="0">
                <a:solidFill>
                  <a:srgbClr val="C000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lang="th-TH" sz="8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จัดเตรียม</a:t>
            </a:r>
            <a:r>
              <a:rPr lang="th-TH" sz="8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สถานที่อพยพสัตว์เพื่อช่วยเหลือผู้ประสบภัยธรรมชาติ ปี 2567 จำนวน 17 </a:t>
            </a:r>
            <a:r>
              <a:rPr lang="th-TH" sz="8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แห่ง</a:t>
            </a:r>
          </a:p>
          <a:p>
            <a:r>
              <a:rPr lang="th-TH" sz="9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สำรอง</a:t>
            </a:r>
            <a:r>
              <a:rPr lang="th-TH" sz="9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เสบียงสัตว์เพื่อเตรียมความพร้อมรับสถานการณ์อุทกภัย ปี 2567 จำนวน 10 </a:t>
            </a:r>
            <a:r>
              <a:rPr lang="th-TH" sz="9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แห่ง</a:t>
            </a:r>
          </a:p>
          <a:p>
            <a:r>
              <a:rPr lang="th-TH" sz="9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เตรียมเครื่องสูบน้ำ 4 เครื่อง  รถตรวจการและรถบรรทุก 13  คัน รถเครื่องกำเนิดไฟฟ้า 1 คัน อากาศยานไร้คนขับ     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9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1 ลำ  เครื่องผลักดันน้ำ 4 เครื่อง  รถตักหน้าขุดหลัง 2 คัน  รถเครน 2 คัน </a:t>
            </a:r>
          </a:p>
          <a:p>
            <a:endParaRPr lang="en-US" sz="9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endParaRPr lang="th-TH" sz="900" b="1" dirty="0" smtClean="0">
              <a:solidFill>
                <a:srgbClr val="00B05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en-US" sz="9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5032</TotalTime>
  <Words>756</Words>
  <Application>Microsoft Office PowerPoint</Application>
  <PresentationFormat>A4 Paper (210x297 mm)</PresentationFormat>
  <Paragraphs>127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Angsana New</vt:lpstr>
      <vt:lpstr>Arial</vt:lpstr>
      <vt:lpstr>Calibri</vt:lpstr>
      <vt:lpstr>Cordia New</vt:lpstr>
      <vt:lpstr>TH Chakra Petch</vt:lpstr>
      <vt:lpstr>TH Sarabun New</vt:lpstr>
      <vt:lpstr>TH SarabunIT๙</vt:lpstr>
      <vt:lpstr>TH SarabunPSK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Windows User</cp:lastModifiedBy>
  <cp:revision>413</cp:revision>
  <cp:lastPrinted>2023-10-05T06:56:34Z</cp:lastPrinted>
  <dcterms:created xsi:type="dcterms:W3CDTF">2019-07-31T14:04:36Z</dcterms:created>
  <dcterms:modified xsi:type="dcterms:W3CDTF">2024-09-12T03:36:29Z</dcterms:modified>
</cp:coreProperties>
</file>