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theme/themeOverride1.xml" ContentType="application/vnd.openxmlformats-officedocument.themeOverride+xml"/>
  <Override PartName="/ppt/drawings/drawing2.xml" ContentType="application/vnd.openxmlformats-officedocument.drawingml.chartshapes+xml"/>
  <Override PartName="/ppt/charts/chartEx1.xml" ContentType="application/vnd.ms-office.chartex+xml"/>
  <Override PartName="/ppt/charts/style9.xml" ContentType="application/vnd.ms-office.chartstyle+xml"/>
  <Override PartName="/ppt/charts/colors9.xml" ContentType="application/vnd.ms-office.chartcolorstyle+xml"/>
  <Override PartName="/ppt/charts/chart9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6858000" cy="9906000" type="A4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4CEB5486-B306-4FC9-AB9F-C528AB05FE64}">
          <p14:sldIdLst/>
        </p14:section>
        <p14:section name="Untitled Section" id="{CA7B0C20-887F-4BE9-948C-BFB3AC07C378}">
          <p14:sldIdLst>
            <p14:sldId id="25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66"/>
    <a:srgbClr val="800000"/>
    <a:srgbClr val="05DBF1"/>
    <a:srgbClr val="64EAEA"/>
    <a:srgbClr val="93E3FD"/>
    <a:srgbClr val="3993BB"/>
    <a:srgbClr val="003A1A"/>
    <a:srgbClr val="A5A975"/>
    <a:srgbClr val="6A8476"/>
    <a:srgbClr val="9E9E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4681" autoAdjust="0"/>
    <p:restoredTop sz="95388" autoAdjust="0"/>
  </p:normalViewPr>
  <p:slideViewPr>
    <p:cSldViewPr showGuides="1">
      <p:cViewPr varScale="1">
        <p:scale>
          <a:sx n="50" d="100"/>
          <a:sy n="50" d="100"/>
        </p:scale>
        <p:origin x="2754" y="4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&#3649;&#3612;&#3609;&#3616;&#3641;&#3617;&#3636;%202%20&#3651;&#3609;%20Microsoft%20Office%20PowerPoint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8.xml"/><Relationship Id="rId1" Type="http://schemas.microsoft.com/office/2011/relationships/chartStyle" Target="style8.xml"/><Relationship Id="rId5" Type="http://schemas.openxmlformats.org/officeDocument/2006/relationships/chartUserShapes" Target="../drawings/drawing2.xml"/><Relationship Id="rId4" Type="http://schemas.openxmlformats.org/officeDocument/2006/relationships/package" Target="../embeddings/Microsoft_Excel_Worksheet6.xlsx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D:\&#3611;&#3599;&#3636;&#3607;&#3636;&#3609;&#3648;&#3585;&#3625;&#3605;&#3619;\&#3611;&#3637;65\2.&#3586;&#3657;&#3629;&#3617;&#3641;&#3621;&#3611;&#3599;&#3636;&#3607;&#3636;&#3609;_&#3611;&#3619;&#3632;&#3617;&#3591;_(&#3649;&#3618;&#3585;&#3611;&#3599;&#3636;&#3607;&#3636;&#3609;).xlsx" TargetMode="External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9.xml"/><Relationship Id="rId2" Type="http://schemas.microsoft.com/office/2011/relationships/chartStyle" Target="style9.xml"/><Relationship Id="rId1" Type="http://schemas.openxmlformats.org/officeDocument/2006/relationships/oleObject" Target="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3323261462676234"/>
          <c:y val="6.810275449411049E-2"/>
          <c:w val="0.5972609728618411"/>
          <c:h val="0.67348543573536868"/>
        </c:manualLayout>
      </c:layout>
      <c:barChart>
        <c:barDir val="bar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32"/>
        <c:axId val="70633344"/>
        <c:axId val="70634880"/>
      </c:barChart>
      <c:catAx>
        <c:axId val="7063334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11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70634880"/>
        <c:crosses val="autoZero"/>
        <c:auto val="1"/>
        <c:lblAlgn val="ctr"/>
        <c:lblOffset val="100"/>
        <c:noMultiLvlLbl val="0"/>
      </c:catAx>
      <c:valAx>
        <c:axId val="70634880"/>
        <c:scaling>
          <c:orientation val="minMax"/>
        </c:scaling>
        <c:delete val="1"/>
        <c:axPos val="b"/>
        <c:numFmt formatCode="#,##0" sourceLinked="1"/>
        <c:majorTickMark val="none"/>
        <c:minorTickMark val="none"/>
        <c:tickLblPos val="none"/>
        <c:crossAx val="706333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7046462113466868"/>
          <c:y val="0.36540693379086225"/>
          <c:w val="0.42456330228277234"/>
          <c:h val="0.40246492858544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1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blipFill dpi="0" rotWithShape="1">
      <a:blip xmlns:r="http://schemas.openxmlformats.org/officeDocument/2006/relationships" r:embed="rId3">
        <a:extLst>
          <a:ext uri="{28A0092B-C50C-407E-A947-70E740481C1C}">
            <a14:useLocalDpi xmlns:a14="http://schemas.microsoft.com/office/drawing/2010/main" val="0"/>
          </a:ext>
        </a:extLst>
      </a:blip>
      <a:srcRect/>
      <a:stretch>
        <a:fillRect/>
      </a:stretch>
    </a:blipFill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en-US" sz="13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</a:t>
            </a:r>
          </a:p>
          <a:p>
            <a:pPr>
              <a:defRPr lang="en-US" sz="1300"/>
            </a:pP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ปลูกพืช</a:t>
            </a:r>
          </a:p>
          <a:p>
            <a:pPr>
              <a:defRPr lang="en-US" sz="1300"/>
            </a:pPr>
            <a:r>
              <a:rPr lang="en-US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[</a:t>
            </a: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ไร่</a:t>
            </a:r>
            <a:r>
              <a:rPr lang="en-US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]</a:t>
            </a:r>
          </a:p>
        </c:rich>
      </c:tx>
      <c:layout>
        <c:manualLayout>
          <c:xMode val="edge"/>
          <c:yMode val="edge"/>
          <c:x val="0.39811004962971053"/>
          <c:y val="0.3455303775549534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3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h-TH"/>
        </a:p>
      </c:txPr>
    </c:title>
    <c:autoTitleDeleted val="0"/>
    <c:plotArea>
      <c:layout>
        <c:manualLayout>
          <c:layoutTarget val="inner"/>
          <c:xMode val="edge"/>
          <c:yMode val="edge"/>
          <c:x val="0.29166933250025678"/>
          <c:y val="0.18871922244104164"/>
          <c:w val="0.3989491589069844"/>
          <c:h val="0.70068211545810011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5">
                  <a:shade val="6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B103-4D83-BCE5-C67443B26EEA}"/>
              </c:ext>
            </c:extLst>
          </c:dPt>
          <c:dPt>
            <c:idx val="1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B103-4D83-BCE5-C67443B26EEA}"/>
              </c:ext>
            </c:extLst>
          </c:dPt>
          <c:dPt>
            <c:idx val="2"/>
            <c:bubble3D val="0"/>
            <c:spPr>
              <a:solidFill>
                <a:srgbClr val="0070C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B103-4D83-BCE5-C67443B26EEA}"/>
              </c:ext>
            </c:extLst>
          </c:dPt>
          <c:dLbls>
            <c:delete val="1"/>
          </c:dLbls>
          <c:cat>
            <c:strRef>
              <c:f>พื้นที่เกษตรกรรม!$B$2:$D$2</c:f>
              <c:strCache>
                <c:ptCount val="3"/>
                <c:pt idx="0">
                  <c:v>ข้าว</c:v>
                </c:pt>
                <c:pt idx="1">
                  <c:v>พืชไร่</c:v>
                </c:pt>
                <c:pt idx="2">
                  <c:v>พืชสวน</c:v>
                </c:pt>
              </c:strCache>
            </c:strRef>
          </c:cat>
          <c:val>
            <c:numRef>
              <c:f>พื้นที่เกษตรกรรม!$B$3:$D$3</c:f>
              <c:numCache>
                <c:formatCode>#,##0.00</c:formatCode>
                <c:ptCount val="3"/>
                <c:pt idx="0">
                  <c:v>1506892</c:v>
                </c:pt>
                <c:pt idx="1">
                  <c:v>628221.88</c:v>
                </c:pt>
                <c:pt idx="2">
                  <c:v>21783.829999999991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B103-4D83-BCE5-C67443B26EEA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solidFill>
      <a:srgbClr val="92D050"/>
    </a:solidFill>
    <a:ln w="9525" cap="flat" cmpd="sng" algn="ctr">
      <a:solidFill>
        <a:schemeClr val="bg2"/>
      </a:solidFill>
      <a:round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489854426050296"/>
          <c:y val="0.55911172102012252"/>
          <c:w val="0.79020291147899435"/>
          <c:h val="0.3077450359700488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ประสิทธิภาพการผลิต1!$A$2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204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5A6B-4708-BBB5-B757FB7B365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ประสิทธิภาพการผลิต1!$B$2</c:f>
              <c:numCache>
                <c:formatCode>_-* #,##0_-;\-* #,##0_-;_-* "-"??_-;_-@_-</c:formatCode>
                <c:ptCount val="1"/>
                <c:pt idx="0">
                  <c:v>270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647-4B14-BADB-AE095F23F927}"/>
            </c:ext>
          </c:extLst>
        </c:ser>
        <c:ser>
          <c:idx val="1"/>
          <c:order val="1"/>
          <c:tx>
            <c:strRef>
              <c:f>ประสิทธิภาพการผลิต1!$A$2:$A$3</c:f>
              <c:strCache>
                <c:ptCount val="1"/>
                <c:pt idx="0">
                  <c:v>ประสิทธิภาพการผลิต bench mark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ประสิทธิภาพการผลิต1!$B$3</c:f>
              <c:numCache>
                <c:formatCode>General</c:formatCode>
                <c:ptCount val="1"/>
                <c:pt idx="0">
                  <c:v>150.69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647-4B14-BADB-AE095F23F92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44"/>
        <c:overlap val="-90"/>
        <c:axId val="72560000"/>
        <c:axId val="72696960"/>
      </c:barChart>
      <c:catAx>
        <c:axId val="725600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8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72696960"/>
        <c:crosses val="autoZero"/>
        <c:auto val="1"/>
        <c:lblAlgn val="ctr"/>
        <c:lblOffset val="100"/>
        <c:noMultiLvlLbl val="0"/>
      </c:catAx>
      <c:valAx>
        <c:axId val="72696960"/>
        <c:scaling>
          <c:orientation val="minMax"/>
        </c:scaling>
        <c:delete val="1"/>
        <c:axPos val="l"/>
        <c:numFmt formatCode="_-* #,##0_-;\-* #,##0_-;_-* &quot;-&quot;??_-;_-@_-" sourceLinked="1"/>
        <c:majorTickMark val="none"/>
        <c:minorTickMark val="none"/>
        <c:tickLblPos val="none"/>
        <c:crossAx val="725600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11655013985524579"/>
          <c:y val="0"/>
          <c:w val="0.76689921555111695"/>
          <c:h val="0.3777484157061846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7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0486411742132452E-2"/>
          <c:y val="0.56112052415529734"/>
          <c:w val="0.77847127738187105"/>
          <c:h val="0.3073718298900096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ประสิทธิภาพการผลิต1!$A$2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373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8573-45F0-BCFD-6438BF07CFD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ข้าวนาปี</c:v>
                </c:pt>
              </c:strCache>
            </c:strRef>
          </c:cat>
          <c:val>
            <c:numRef>
              <c:f>ประสิทธิภาพการผลิต1!$B$2</c:f>
              <c:numCache>
                <c:formatCode>_-* #,##0_-;\-* #,##0_-;_-* "-"??_-;_-@_-</c:formatCode>
                <c:ptCount val="1"/>
                <c:pt idx="0">
                  <c:v>450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369-45F7-98AF-DB9FE4DC8F42}"/>
            </c:ext>
          </c:extLst>
        </c:ser>
        <c:ser>
          <c:idx val="1"/>
          <c:order val="1"/>
          <c:tx>
            <c:strRef>
              <c:f>ประสิทธิภาพการผลิต1!$A$2:$A$3</c:f>
              <c:strCache>
                <c:ptCount val="1"/>
                <c:pt idx="0">
                  <c:v>ประสิทธิภาพการผลิต bench mark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-7.3415963867784883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A38A-46E8-B535-3C9598B57E9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ข้าวนาปี</c:v>
                </c:pt>
              </c:strCache>
            </c:strRef>
          </c:cat>
          <c:val>
            <c:numRef>
              <c:f>ประสิทธิภาพการผลิต1!$B$3</c:f>
              <c:numCache>
                <c:formatCode>_-* #,##0_-;\-* #,##0_-;_-* "-"??_-;_-@_-</c:formatCode>
                <c:ptCount val="1"/>
                <c:pt idx="0">
                  <c:v>370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369-45F7-98AF-DB9FE4DC8F4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44"/>
        <c:overlap val="-90"/>
        <c:axId val="73251072"/>
        <c:axId val="73265152"/>
      </c:barChart>
      <c:catAx>
        <c:axId val="732510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8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73265152"/>
        <c:crosses val="autoZero"/>
        <c:auto val="1"/>
        <c:lblAlgn val="ctr"/>
        <c:lblOffset val="100"/>
        <c:noMultiLvlLbl val="0"/>
      </c:catAx>
      <c:valAx>
        <c:axId val="73265152"/>
        <c:scaling>
          <c:orientation val="minMax"/>
        </c:scaling>
        <c:delete val="1"/>
        <c:axPos val="l"/>
        <c:numFmt formatCode="_-* #,##0_-;\-* #,##0_-;_-* &quot;-&quot;??_-;_-@_-" sourceLinked="1"/>
        <c:majorTickMark val="none"/>
        <c:minorTickMark val="none"/>
        <c:tickLblPos val="none"/>
        <c:crossAx val="732510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9.5108290597477552E-2"/>
          <c:y val="1.691563957433858E-2"/>
          <c:w val="0.80978341880504523"/>
          <c:h val="0.3191930035802574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8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759875716801089"/>
          <c:y val="0.46154679305946333"/>
          <c:w val="0.76606894519197999"/>
          <c:h val="0.4153155905443213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ประสิทธิภาพการผลิต1!$A$2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1.0633229764000865E-2"/>
                  <c:y val="3.7378644491417951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3,681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A857-4788-81F8-1D8EF344944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7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ประสิทธิภาพการผลิต1!$B$2</c:f>
              <c:numCache>
                <c:formatCode>_-* #,##0_-;\-* #,##0_-;_-* "-"??_-;_-@_-</c:formatCode>
                <c:ptCount val="1"/>
                <c:pt idx="0">
                  <c:v>3941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3BB-4C63-BEAC-38A12AC92D00}"/>
            </c:ext>
          </c:extLst>
        </c:ser>
        <c:ser>
          <c:idx val="1"/>
          <c:order val="1"/>
          <c:tx>
            <c:strRef>
              <c:f>ประสิทธิภาพการผลิต1!$A$2:$A$3</c:f>
              <c:strCache>
                <c:ptCount val="1"/>
                <c:pt idx="0">
                  <c:v>ประสิทธิภาพการผลิต bench mark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7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ประสิทธิภาพการผลิต1!$B$3</c:f>
              <c:numCache>
                <c:formatCode>#,##0.00</c:formatCode>
                <c:ptCount val="1"/>
                <c:pt idx="0">
                  <c:v>3545.5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3BB-4C63-BEAC-38A12AC92D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44"/>
        <c:overlap val="-90"/>
        <c:axId val="76375168"/>
        <c:axId val="76376704"/>
      </c:barChart>
      <c:catAx>
        <c:axId val="763751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8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76376704"/>
        <c:crosses val="autoZero"/>
        <c:auto val="1"/>
        <c:lblAlgn val="ctr"/>
        <c:lblOffset val="100"/>
        <c:noMultiLvlLbl val="0"/>
      </c:catAx>
      <c:valAx>
        <c:axId val="76376704"/>
        <c:scaling>
          <c:orientation val="minMax"/>
        </c:scaling>
        <c:delete val="1"/>
        <c:axPos val="l"/>
        <c:numFmt formatCode="_-* #,##0_-;\-* #,##0_-;_-* &quot;-&quot;??_-;_-@_-" sourceLinked="1"/>
        <c:majorTickMark val="none"/>
        <c:minorTickMark val="none"/>
        <c:tickLblPos val="none"/>
        <c:crossAx val="763751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7.2439924344988943E-2"/>
          <c:y val="0"/>
          <c:w val="0.85511931404783614"/>
          <c:h val="0.326983672890358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8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696552740401012"/>
          <c:y val="0.44798213480147286"/>
          <c:w val="0.76606894519197999"/>
          <c:h val="0.4134999870097054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ประสิทธิภาพการผลิต1!$A$2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10,700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37E-493C-86E5-7A9DC10F5A5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อ้อยโรงงาน</c:v>
                </c:pt>
              </c:strCache>
            </c:strRef>
          </c:cat>
          <c:val>
            <c:numRef>
              <c:f>ประสิทธิภาพการผลิต1!$B$2</c:f>
              <c:numCache>
                <c:formatCode>_-* #,##0_-;\-* #,##0_-;_-* "-"??_-;_-@_-</c:formatCode>
                <c:ptCount val="1"/>
                <c:pt idx="0">
                  <c:v>11157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213-486B-8D60-F52941ECC6B2}"/>
            </c:ext>
          </c:extLst>
        </c:ser>
        <c:ser>
          <c:idx val="1"/>
          <c:order val="1"/>
          <c:tx>
            <c:strRef>
              <c:f>ประสิทธิภาพการผลิต1!$A$2:$A$3</c:f>
              <c:strCache>
                <c:ptCount val="1"/>
                <c:pt idx="0">
                  <c:v>ประสิทธิภาพการผลิต bench mark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6.5592660967431493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ED8-4E85-8339-CBB247B9A78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6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อ้อยโรงงาน</c:v>
                </c:pt>
              </c:strCache>
            </c:strRef>
          </c:cat>
          <c:val>
            <c:numRef>
              <c:f>ประสิทธิภาพการผลิต1!$B$3</c:f>
              <c:numCache>
                <c:formatCode>#,##0.00</c:formatCode>
                <c:ptCount val="1"/>
                <c:pt idx="0">
                  <c:v>11811.99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213-486B-8D60-F52941ECC6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44"/>
        <c:overlap val="-90"/>
        <c:axId val="72908800"/>
        <c:axId val="72910336"/>
      </c:barChart>
      <c:catAx>
        <c:axId val="729088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8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72910336"/>
        <c:crosses val="autoZero"/>
        <c:auto val="1"/>
        <c:lblAlgn val="ctr"/>
        <c:lblOffset val="100"/>
        <c:noMultiLvlLbl val="0"/>
      </c:catAx>
      <c:valAx>
        <c:axId val="72910336"/>
        <c:scaling>
          <c:orientation val="minMax"/>
        </c:scaling>
        <c:delete val="1"/>
        <c:axPos val="l"/>
        <c:numFmt formatCode="_-* #,##0_-;\-* #,##0_-;_-* &quot;-&quot;??_-;_-@_-" sourceLinked="1"/>
        <c:majorTickMark val="none"/>
        <c:minorTickMark val="none"/>
        <c:tickLblPos val="none"/>
        <c:crossAx val="729088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6.1806694580988003E-2"/>
          <c:y val="7.4989430623557847E-3"/>
          <c:w val="0.85511931404783614"/>
          <c:h val="0.3205001027414248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7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en-US" sz="1400" b="1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th-TH" sz="1400" b="1" dirty="0">
                <a:solidFill>
                  <a:schemeClr val="tx1"/>
                </a:solidFill>
              </a:rPr>
              <a:t>ปศุสัตว์</a:t>
            </a:r>
          </a:p>
          <a:p>
            <a:pPr>
              <a:defRPr lang="en-US" b="1">
                <a:solidFill>
                  <a:schemeClr val="tx1"/>
                </a:solidFill>
              </a:defRPr>
            </a:pPr>
            <a:r>
              <a:rPr lang="en-US" sz="1400" b="1" dirty="0">
                <a:solidFill>
                  <a:schemeClr val="tx1"/>
                </a:solidFill>
              </a:rPr>
              <a:t>[</a:t>
            </a:r>
            <a:r>
              <a:rPr lang="th-TH" sz="1400" b="1" dirty="0">
                <a:solidFill>
                  <a:schemeClr val="tx1"/>
                </a:solidFill>
              </a:rPr>
              <a:t>ตัว</a:t>
            </a:r>
            <a:r>
              <a:rPr lang="en-US" sz="1400" b="1" dirty="0">
                <a:solidFill>
                  <a:schemeClr val="tx1"/>
                </a:solidFill>
              </a:rPr>
              <a:t>]</a:t>
            </a:r>
          </a:p>
        </c:rich>
      </c:tx>
      <c:layout>
        <c:manualLayout>
          <c:xMode val="edge"/>
          <c:yMode val="edge"/>
          <c:x val="0.36191058014299943"/>
          <c:y val="0.4243346655959407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400" b="1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title>
    <c:autoTitleDeleted val="0"/>
    <c:plotArea>
      <c:layout>
        <c:manualLayout>
          <c:layoutTarget val="inner"/>
          <c:xMode val="edge"/>
          <c:yMode val="edge"/>
          <c:x val="0.29166933250025678"/>
          <c:y val="0.18871922244104164"/>
          <c:w val="0.3989491589069844"/>
          <c:h val="0.70068211545810011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5368-46CD-86F8-8697B3D4809E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5368-46CD-86F8-8697B3D4809E}"/>
              </c:ext>
            </c:extLst>
          </c:dPt>
          <c:dPt>
            <c:idx val="2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5368-46CD-86F8-8697B3D4809E}"/>
              </c:ext>
            </c:extLst>
          </c:dPt>
          <c:dPt>
            <c:idx val="3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48F4-4322-931A-B754BF9284CA}"/>
              </c:ext>
            </c:extLst>
          </c:dPt>
          <c:dPt>
            <c:idx val="4"/>
            <c:bubble3D val="0"/>
            <c:spPr>
              <a:solidFill>
                <a:schemeClr val="accent4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48F4-4322-931A-B754BF9284CA}"/>
              </c:ext>
            </c:extLst>
          </c:dPt>
          <c:dLbls>
            <c:dLbl>
              <c:idx val="0"/>
              <c:layout>
                <c:manualLayout>
                  <c:x val="-4.6282469001719404E-3"/>
                  <c:y val="-0.17886028755212049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200" b="1" baseline="0" dirty="0"/>
                      <a:t>โค </a:t>
                    </a:r>
                  </a:p>
                  <a:p>
                    <a:pPr>
                      <a:defRPr lang="en-US" sz="1400" b="1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defRPr>
                    </a:pPr>
                    <a:r>
                      <a:rPr lang="th-TH" sz="1200" b="1" baseline="0" dirty="0"/>
                      <a:t>160,448 ตัว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51729704045614988"/>
                      <c:h val="0.2637079222579258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5368-46CD-86F8-8697B3D4809E}"/>
                </c:ext>
              </c:extLst>
            </c:dLbl>
            <c:dLbl>
              <c:idx val="1"/>
              <c:layout>
                <c:manualLayout>
                  <c:x val="0.31185152502488911"/>
                  <c:y val="-0.10302818029211461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200" b="1" dirty="0"/>
                      <a:t>กระบือ
39,127</a:t>
                    </a:r>
                  </a:p>
                  <a:p>
                    <a:pPr>
                      <a:defRPr lang="en-US" sz="1400" b="1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defRPr>
                    </a:pPr>
                    <a:r>
                      <a:rPr lang="th-TH" sz="1200" b="1" dirty="0"/>
                      <a:t> ตัว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7578106615983344"/>
                      <c:h val="0.4164246203973284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5368-46CD-86F8-8697B3D4809E}"/>
                </c:ext>
              </c:extLst>
            </c:dLbl>
            <c:dLbl>
              <c:idx val="2"/>
              <c:layout>
                <c:manualLayout>
                  <c:x val="0.29382070775635855"/>
                  <c:y val="0.41727807112646315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400" b="1" dirty="0"/>
                      <a:t>สุกร
97,161 ตัว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7189881437234137"/>
                      <c:h val="0.4749535397898719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5368-46CD-86F8-8697B3D4809E}"/>
                </c:ext>
              </c:extLst>
            </c:dLbl>
            <c:dLbl>
              <c:idx val="3"/>
              <c:layout>
                <c:manualLayout>
                  <c:x val="-0.33620667028690415"/>
                  <c:y val="1.1239165525083802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400" b="1" dirty="0"/>
                      <a:t>ไก่
3,049,152 ตัว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32606344465562492"/>
                      <c:h val="0.4761967032549222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48F4-4322-931A-B754BF9284CA}"/>
                </c:ext>
              </c:extLst>
            </c:dLbl>
            <c:dLbl>
              <c:idx val="4"/>
              <c:layout>
                <c:manualLayout>
                  <c:x val="-0.2931034482758621"/>
                  <c:y val="-0.1170578387850871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400" b="1" dirty="0"/>
                      <a:t>เป็ด
</a:t>
                    </a:r>
                    <a:r>
                      <a:rPr lang="th-TH" sz="1200" b="1" dirty="0"/>
                      <a:t>306,736</a:t>
                    </a:r>
                    <a:r>
                      <a:rPr lang="th-TH" sz="1400" b="1" dirty="0"/>
                      <a:t>
 ตัว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7373563218390806"/>
                      <c:h val="0.4688898054835145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48F4-4322-931A-B754BF9284C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1400" b="1" i="0" u="none" strike="noStrike" kern="1200" baseline="0">
                    <a:solidFill>
                      <a:schemeClr val="tx1"/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eparator>
</c:separator>
            <c:showLeaderLines val="1"/>
            <c:leaderLines>
              <c:spPr>
                <a:ln w="9525" cap="flat" cmpd="sng" algn="ctr">
                  <a:solidFill>
                    <a:schemeClr val="tx1"/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'สัตว์เศรษฐกิจ '!$B$2:$F$2</c:f>
              <c:strCache>
                <c:ptCount val="5"/>
                <c:pt idx="0">
                  <c:v>โค</c:v>
                </c:pt>
                <c:pt idx="1">
                  <c:v>กระบือ</c:v>
                </c:pt>
                <c:pt idx="2">
                  <c:v>สุกร</c:v>
                </c:pt>
                <c:pt idx="3">
                  <c:v>ไก่</c:v>
                </c:pt>
                <c:pt idx="4">
                  <c:v>เป็ด</c:v>
                </c:pt>
              </c:strCache>
            </c:strRef>
          </c:cat>
          <c:val>
            <c:numRef>
              <c:f>'สัตว์เศรษฐกิจ '!$B$3:$F$3</c:f>
              <c:numCache>
                <c:formatCode>#,##0</c:formatCode>
                <c:ptCount val="5"/>
                <c:pt idx="0">
                  <c:v>125800</c:v>
                </c:pt>
                <c:pt idx="1">
                  <c:v>29059</c:v>
                </c:pt>
                <c:pt idx="2">
                  <c:v>72967</c:v>
                </c:pt>
                <c:pt idx="3">
                  <c:v>3307615</c:v>
                </c:pt>
                <c:pt idx="4">
                  <c:v>307629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5368-46CD-86F8-8697B3D4809E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solidFill>
          <a:srgbClr val="3993BB"/>
        </a:solidFill>
        <a:ln>
          <a:noFill/>
        </a:ln>
        <a:effectLst/>
      </c:spPr>
    </c:plotArea>
    <c:plotVisOnly val="1"/>
    <c:dispBlanksAs val="zero"/>
    <c:showDLblsOverMax val="0"/>
  </c:chart>
  <c:spPr>
    <a:solidFill>
      <a:srgbClr val="3993BB"/>
    </a:solidFill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1352410123818028"/>
          <c:y val="0.22167439353042862"/>
          <c:w val="0.83876196321659446"/>
          <c:h val="0.64301467427168002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Sheet1!$C$11</c:f>
              <c:numCache>
                <c:formatCode>General</c:formatCode>
                <c:ptCount val="1"/>
                <c:pt idx="0">
                  <c:v>414349183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277-49B0-914C-B078030408C6}"/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Sheet1!$C$12</c:f>
              <c:numCache>
                <c:formatCode>General</c:formatCode>
                <c:ptCount val="1"/>
                <c:pt idx="0">
                  <c:v>86450406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277-49B0-914C-B078030408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405851039"/>
        <c:axId val="405847295"/>
      </c:barChart>
      <c:catAx>
        <c:axId val="405851039"/>
        <c:scaling>
          <c:orientation val="minMax"/>
        </c:scaling>
        <c:delete val="1"/>
        <c:axPos val="l"/>
        <c:majorTickMark val="none"/>
        <c:minorTickMark val="none"/>
        <c:tickLblPos val="nextTo"/>
        <c:crossAx val="405847295"/>
        <c:crosses val="autoZero"/>
        <c:auto val="1"/>
        <c:lblAlgn val="ctr"/>
        <c:lblOffset val="100"/>
        <c:noMultiLvlLbl val="0"/>
      </c:catAx>
      <c:valAx>
        <c:axId val="405847295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405851039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4">
    <c:autoUpdate val="0"/>
  </c:externalData>
  <c:userShapes r:id="rId5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9671594228556253"/>
          <c:y val="0.10908318588493246"/>
          <c:w val="0.40656811542887494"/>
          <c:h val="0.78183362823013502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1B9-4244-9F7D-34F475F619D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1B9-4244-9F7D-34F475F619DD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11B9-4244-9F7D-34F475F619DD}"/>
              </c:ext>
            </c:extLst>
          </c:dPt>
          <c:cat>
            <c:strRef>
              <c:f>summary!$H$13:$H$15</c:f>
              <c:strCache>
                <c:ptCount val="3"/>
                <c:pt idx="0">
                  <c:v>กุ้งก้ามกราม</c:v>
                </c:pt>
                <c:pt idx="1">
                  <c:v>ปลาดุก</c:v>
                </c:pt>
                <c:pt idx="2">
                  <c:v>ปลานิล</c:v>
                </c:pt>
              </c:strCache>
            </c:strRef>
          </c:cat>
          <c:val>
            <c:numRef>
              <c:f>summary!$I$13:$I$15</c:f>
              <c:numCache>
                <c:formatCode>_(* #,##0.00_);_(* \(#,##0.00\);_(* "-"??_);_(@_)</c:formatCode>
                <c:ptCount val="3"/>
                <c:pt idx="0">
                  <c:v>2830.3</c:v>
                </c:pt>
                <c:pt idx="1">
                  <c:v>2582.71</c:v>
                </c:pt>
                <c:pt idx="2">
                  <c:v>17387.86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11B9-4244-9F7D-34F475F619D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Sheet1!$E$7:$E$10</cx:f>
        <cx:lvl ptCount="4">
          <cx:pt idx="0">ข้าว</cx:pt>
          <cx:pt idx="1">พืชอื่นๆ</cx:pt>
          <cx:pt idx="2">ประมง</cx:pt>
          <cx:pt idx="3">ปศุสัตว์</cx:pt>
        </cx:lvl>
      </cx:strDim>
      <cx:numDim type="size">
        <cx:f>Sheet1!$F$7:$F$10</cx:f>
        <cx:lvl ptCount="4" formatCode="0.00">
          <cx:pt idx="0">56.379668049792528</cx:pt>
          <cx:pt idx="1">21.099585062240664</cx:pt>
          <cx:pt idx="2">7.3962655601659755</cx:pt>
          <cx:pt idx="3">15.124481327800829</cx:pt>
        </cx:lvl>
      </cx:numDim>
    </cx:data>
  </cx:chartData>
  <cx:chart>
    <cx:title pos="t" align="ctr" overlay="0">
      <cx:txPr>
        <a:bodyPr spcFirstLastPara="1" vertOverflow="ellipsis" wrap="square" lIns="0" tIns="0" rIns="0" bIns="0" anchor="ctr" anchorCtr="1"/>
        <a:lstStyle/>
        <a:p>
          <a:pPr algn="ctr">
            <a:defRPr/>
          </a:pPr>
          <a:endParaRPr lang="en-US" dirty="0"/>
        </a:p>
      </cx:txPr>
    </cx:title>
    <cx:plotArea>
      <cx:plotAreaRegion>
        <cx:series layoutId="sunburst" uniqueId="{E1BF3B8C-F1D8-4C63-85A7-765E165EC946}">
          <cx:dataLabels pos="ctr">
            <cx:txPr>
              <a:bodyPr spcFirstLastPara="1" vertOverflow="ellipsis" wrap="square" lIns="0" tIns="0" rIns="0" bIns="0" anchor="ctr" anchorCtr="1">
                <a:spAutoFit/>
              </a:bodyPr>
              <a:lstStyle/>
              <a:p>
                <a:pPr>
                  <a:defRPr lang="en-US" sz="500" b="0" i="0" u="none" strike="noStrike" kern="1200" baseline="0">
                    <a:solidFill>
                      <a:prstClr val="white"/>
                    </a:solidFill>
                    <a:latin typeface="TH Chakra Petch"/>
                    <a:cs typeface="TH Chakra Petch"/>
                  </a:defRPr>
                </a:pPr>
                <a:endParaRPr lang="en-US" sz="500"/>
              </a:p>
            </cx:txPr>
            <cx:visibility seriesName="0" categoryName="1" value="1"/>
            <cx:separator>, </cx:separator>
            <cx:dataLabel idx="0" pos="ctr">
              <cx:separator>
</cx:separator>
            </cx:dataLabel>
            <cx:dataLabel idx="1" pos="ctr">
              <cx:separator>
</cx:separator>
            </cx:dataLabel>
            <cx:dataLabel idx="3" pos="ctr">
              <cx:txPr>
                <a:bodyPr spcFirstLastPara="1" vertOverflow="ellipsis" wrap="square" lIns="0" tIns="0" rIns="0" bIns="0" anchor="ctr" anchorCtr="1">
                  <a:spAutoFit/>
                </a:bodyPr>
                <a:lstStyle/>
                <a:p>
                  <a:pPr>
                    <a:defRPr/>
                  </a:pPr>
                  <a:r>
                    <a:rPr lang="en-US" sz="500"/>
                    <a:t>ปศุสัตว์
15.12</a:t>
                  </a:r>
                </a:p>
              </cx:txPr>
              <cx:separator>
</cx:separator>
            </cx:dataLabel>
            <cx:dataLabelHidden idx="2"/>
          </cx:dataLabels>
          <cx:dataId val="0"/>
        </cx:series>
      </cx:plotAreaRegion>
    </cx:plotArea>
  </cx:chart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38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850" kern="1200"/>
    <cs:bodyPr wrap="square" lIns="38100" tIns="19050" rIns="38100" bIns="19050" anchor="ctr">
      <a:spAutoFit/>
    </cs:bodyPr>
  </cs:dataLabel>
  <cs:dataLabelCallout>
    <cs:lnRef idx="0"/>
    <cs:fillRef idx="0"/>
    <cs:effectRef idx="0"/>
    <cs:fontRef idx="minor">
      <a:schemeClr val="tx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defRPr sz="900"/>
  </cs:dataTable>
  <cs:downBar>
    <cs:lnRef idx="0"/>
    <cs:fillRef idx="0"/>
    <cs:effectRef idx="0"/>
    <cs:fontRef idx="minor">
      <a:schemeClr val="tx1"/>
    </cs:fontRef>
    <cs:spPr>
      <a:solidFill>
        <a:schemeClr val="dk1"/>
      </a:solidFill>
    </cs:spPr>
  </cs:downBar>
  <cs:dropLine>
    <cs:lnRef idx="0"/>
    <cs:fillRef idx="0"/>
    <cs:effectRef idx="0"/>
    <cs:fontRef idx="minor">
      <a:schemeClr val="tx1"/>
    </cs:fontRef>
  </cs:dropLine>
  <cs:errorBar>
    <cs:lnRef idx="0"/>
    <cs:fillRef idx="0"/>
    <cs:effectRef idx="0"/>
    <cs:fontRef idx="minor">
      <a:schemeClr val="tx1"/>
    </cs:fontRef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  <a:lumOff val="10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</cs:hiLoLine>
  <cs:leaderLine>
    <cs:lnRef idx="0"/>
    <cs:fillRef idx="0"/>
    <cs:effectRef idx="0"/>
    <cs:fontRef idx="minor">
      <a:schemeClr val="tx1"/>
    </cs:fontRef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  <cs:bodyPr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0.87671</cdr:y>
    </cdr:from>
    <cdr:to>
      <cdr:x>0.97098</cdr:x>
      <cdr:y>0.9988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C4BF6A01-6998-4FB3-99D1-CC10F37BCD37}"/>
            </a:ext>
          </a:extLst>
        </cdr:cNvPr>
        <cdr:cNvSpPr txBox="1"/>
      </cdr:nvSpPr>
      <cdr:spPr>
        <a:xfrm xmlns:a="http://schemas.openxmlformats.org/drawingml/2006/main">
          <a:off x="0" y="1523977"/>
          <a:ext cx="2071678" cy="212224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4">
            <a:lumMod val="60000"/>
            <a:lumOff val="40000"/>
          </a:schemeClr>
        </a:solidFill>
      </cdr:spPr>
      <cdr:txBody>
        <a:bodyPr xmlns:a="http://schemas.openxmlformats.org/drawingml/2006/main" vertOverflow="clip" wrap="square" rtlCol="0" anchor="ctr"/>
        <a:lstStyle xmlns:a="http://schemas.openxmlformats.org/drawingml/2006/main"/>
        <a:p xmlns:a="http://schemas.openxmlformats.org/drawingml/2006/main">
          <a:pPr algn="ctr"/>
          <a:r>
            <a:rPr lang="th-TH" sz="1200" b="1" dirty="0">
              <a:latin typeface="TH SarabunPSK" panose="020B0500040200020003" pitchFamily="34" charset="-34"/>
              <a:cs typeface="TH SarabunPSK" panose="020B0500040200020003" pitchFamily="34" charset="-34"/>
            </a:rPr>
            <a:t>พื้นที่เกษตรกรรมรวม 2.</a:t>
          </a:r>
          <a:r>
            <a:rPr lang="en-US" sz="1200" b="1" dirty="0">
              <a:latin typeface="TH SarabunPSK" panose="020B0500040200020003" pitchFamily="34" charset="-34"/>
              <a:cs typeface="TH SarabunPSK" panose="020B0500040200020003" pitchFamily="34" charset="-34"/>
            </a:rPr>
            <a:t>67 </a:t>
          </a:r>
          <a:r>
            <a:rPr lang="th-TH" sz="1200" b="1" dirty="0">
              <a:latin typeface="TH SarabunPSK" panose="020B0500040200020003" pitchFamily="34" charset="-34"/>
              <a:cs typeface="TH SarabunPSK" panose="020B0500040200020003" pitchFamily="34" charset="-34"/>
            </a:rPr>
            <a:t>ล้านไร่</a:t>
          </a:r>
        </a:p>
      </cdr:txBody>
    </cdr:sp>
  </cdr:relSizeAnchor>
  <cdr:relSizeAnchor xmlns:cdr="http://schemas.openxmlformats.org/drawingml/2006/chartDrawing">
    <cdr:from>
      <cdr:x>0.4981</cdr:x>
      <cdr:y>0.04516</cdr:y>
    </cdr:from>
    <cdr:to>
      <cdr:x>0.96016</cdr:x>
      <cdr:y>0.4477</cdr:y>
    </cdr:to>
    <cdr:sp macro="" textlink="">
      <cdr:nvSpPr>
        <cdr:cNvPr id="3" name="Rectangle 2"/>
        <cdr:cNvSpPr/>
      </cdr:nvSpPr>
      <cdr:spPr>
        <a:xfrm xmlns:a="http://schemas.openxmlformats.org/drawingml/2006/main">
          <a:off x="1062743" y="78023"/>
          <a:ext cx="985855" cy="69547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th-TH" sz="1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ข้าว 1.50 ล้านไร่</a:t>
          </a:r>
          <a:endParaRPr lang="en-US" sz="1400" b="1" dirty="0">
            <a:solidFill>
              <a:schemeClr val="tx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0.11273</cdr:x>
      <cdr:y>0.37167</cdr:y>
    </cdr:from>
    <cdr:to>
      <cdr:x>0.3775</cdr:x>
      <cdr:y>0.5438</cdr:y>
    </cdr:to>
    <cdr:sp macro="" textlink="">
      <cdr:nvSpPr>
        <cdr:cNvPr id="2" name="Rectangle 1"/>
        <cdr:cNvSpPr/>
      </cdr:nvSpPr>
      <cdr:spPr>
        <a:xfrm xmlns:a="http://schemas.openxmlformats.org/drawingml/2006/main">
          <a:off x="345661" y="550019"/>
          <a:ext cx="811853" cy="25472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2">
            <a:lumMod val="75000"/>
          </a:schemeClr>
        </a:solidFill>
        <a:ln xmlns:a="http://schemas.openxmlformats.org/drawingml/2006/main">
          <a:solidFill>
            <a:schemeClr val="accent2">
              <a:lumMod val="75000"/>
            </a:schemeClr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6.xml"/><Relationship Id="rId13" Type="http://schemas.openxmlformats.org/officeDocument/2006/relationships/chart" Target="../charts/chart8.xml"/><Relationship Id="rId18" Type="http://schemas.openxmlformats.org/officeDocument/2006/relationships/image" Target="../media/image5.png"/><Relationship Id="rId3" Type="http://schemas.openxmlformats.org/officeDocument/2006/relationships/chart" Target="../charts/chart2.xml"/><Relationship Id="rId21" Type="http://schemas.openxmlformats.org/officeDocument/2006/relationships/image" Target="../media/image8.jpeg"/><Relationship Id="rId7" Type="http://schemas.openxmlformats.org/officeDocument/2006/relationships/chart" Target="../charts/chart5.xml"/><Relationship Id="rId12" Type="http://schemas.openxmlformats.org/officeDocument/2006/relationships/image" Target="../media/image4.png"/><Relationship Id="rId17" Type="http://schemas.openxmlformats.org/officeDocument/2006/relationships/chart" Target="../charts/chart9.xml"/><Relationship Id="rId2" Type="http://schemas.openxmlformats.org/officeDocument/2006/relationships/chart" Target="../charts/chart1.xml"/><Relationship Id="rId16" Type="http://schemas.openxmlformats.org/officeDocument/2006/relationships/image" Target="../media/image6.png"/><Relationship Id="rId20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6" Type="http://schemas.openxmlformats.org/officeDocument/2006/relationships/chart" Target="../charts/chart4.xml"/><Relationship Id="rId11" Type="http://schemas.openxmlformats.org/officeDocument/2006/relationships/image" Target="../media/image3.jpeg"/><Relationship Id="rId5" Type="http://schemas.openxmlformats.org/officeDocument/2006/relationships/chart" Target="../charts/chart3.xml"/><Relationship Id="rId10" Type="http://schemas.openxmlformats.org/officeDocument/2006/relationships/image" Target="../media/image2.jpeg"/><Relationship Id="rId19" Type="http://schemas.openxmlformats.org/officeDocument/2006/relationships/image" Target="../media/image6.jpeg"/><Relationship Id="rId4" Type="http://schemas.openxmlformats.org/officeDocument/2006/relationships/image" Target="../media/image1.jpeg"/><Relationship Id="rId9" Type="http://schemas.openxmlformats.org/officeDocument/2006/relationships/chart" Target="../charts/chart7.xml"/><Relationship Id="rId14" Type="http://schemas.microsoft.com/office/2014/relationships/chartEx" Target="../charts/chartEx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94629" y="0"/>
            <a:ext cx="2547824" cy="17382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8" name="Chart 27">
            <a:extLst>
              <a:ext uri="{FF2B5EF4-FFF2-40B4-BE49-F238E27FC236}">
                <a16:creationId xmlns:a16="http://schemas.microsoft.com/office/drawing/2014/main" id="{560D4B05-87CB-4E7E-91AB-73E18B60920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7015341"/>
              </p:ext>
            </p:extLst>
          </p:nvPr>
        </p:nvGraphicFramePr>
        <p:xfrm>
          <a:off x="2202485" y="4968232"/>
          <a:ext cx="4610891" cy="13941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แผนภูมิ 1">
            <a:extLst>
              <a:ext uri="{FF2B5EF4-FFF2-40B4-BE49-F238E27FC236}">
                <a16:creationId xmlns:a16="http://schemas.microsoft.com/office/drawing/2014/main" id="{00000000-0008-0000-00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82745171"/>
              </p:ext>
            </p:extLst>
          </p:nvPr>
        </p:nvGraphicFramePr>
        <p:xfrm>
          <a:off x="-54415" y="-20478"/>
          <a:ext cx="2133601" cy="17382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6" name="Rectangle 15">
            <a:extLst>
              <a:ext uri="{FF2B5EF4-FFF2-40B4-BE49-F238E27FC236}">
                <a16:creationId xmlns:a16="http://schemas.microsoft.com/office/drawing/2014/main" id="{35E622AF-AE1D-436E-8353-12424C5480F8}"/>
              </a:ext>
            </a:extLst>
          </p:cNvPr>
          <p:cNvSpPr/>
          <p:nvPr/>
        </p:nvSpPr>
        <p:spPr>
          <a:xfrm>
            <a:off x="5360552" y="3028101"/>
            <a:ext cx="1524832" cy="1885131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กาฬสินธุ์</a:t>
            </a:r>
          </a:p>
          <a:p>
            <a:pPr algn="ctr"/>
            <a:r>
              <a:rPr lang="en-US" sz="16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Info graphic</a:t>
            </a:r>
          </a:p>
          <a:p>
            <a:pPr algn="ctr"/>
            <a:r>
              <a:rPr lang="th-TH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ข้อมูลพื้นฐานจังหวัด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23B6E67-4CCB-4A70-A66B-334B241B8E7D}"/>
              </a:ext>
            </a:extLst>
          </p:cNvPr>
          <p:cNvSpPr/>
          <p:nvPr/>
        </p:nvSpPr>
        <p:spPr>
          <a:xfrm>
            <a:off x="208809" y="3021937"/>
            <a:ext cx="5236415" cy="189129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20" name="แผนภูมิ 1">
            <a:extLst>
              <a:ext uri="{FF2B5EF4-FFF2-40B4-BE49-F238E27FC236}">
                <a16:creationId xmlns:a16="http://schemas.microsoft.com/office/drawing/2014/main" id="{00000000-0008-0000-06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74549419"/>
              </p:ext>
            </p:extLst>
          </p:nvPr>
        </p:nvGraphicFramePr>
        <p:xfrm>
          <a:off x="1489778" y="3105319"/>
          <a:ext cx="1243517" cy="16430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1" name="แผนภูมิ 1">
            <a:extLst>
              <a:ext uri="{FF2B5EF4-FFF2-40B4-BE49-F238E27FC236}">
                <a16:creationId xmlns:a16="http://schemas.microsoft.com/office/drawing/2014/main" id="{00000000-0008-0000-06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52321705"/>
              </p:ext>
            </p:extLst>
          </p:nvPr>
        </p:nvGraphicFramePr>
        <p:xfrm>
          <a:off x="2401969" y="3026154"/>
          <a:ext cx="1261236" cy="17298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22" name="แผนภูมิ 1">
            <a:extLst>
              <a:ext uri="{FF2B5EF4-FFF2-40B4-BE49-F238E27FC236}">
                <a16:creationId xmlns:a16="http://schemas.microsoft.com/office/drawing/2014/main" id="{00000000-0008-0000-06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52066648"/>
              </p:ext>
            </p:extLst>
          </p:nvPr>
        </p:nvGraphicFramePr>
        <p:xfrm>
          <a:off x="3401647" y="3046771"/>
          <a:ext cx="1194369" cy="16988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23" name="แผนภูมิ 1">
            <a:extLst>
              <a:ext uri="{FF2B5EF4-FFF2-40B4-BE49-F238E27FC236}">
                <a16:creationId xmlns:a16="http://schemas.microsoft.com/office/drawing/2014/main" id="{00000000-0008-0000-06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70886377"/>
              </p:ext>
            </p:extLst>
          </p:nvPr>
        </p:nvGraphicFramePr>
        <p:xfrm>
          <a:off x="4345325" y="3024900"/>
          <a:ext cx="1099899" cy="17425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DEB67B1A-6ED7-483B-BE9C-2CB222436937}"/>
              </a:ext>
            </a:extLst>
          </p:cNvPr>
          <p:cNvSpPr txBox="1"/>
          <p:nvPr/>
        </p:nvSpPr>
        <p:spPr>
          <a:xfrm>
            <a:off x="1376118" y="4628978"/>
            <a:ext cx="44920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ประสิทธิภาพการผลิตสินค้าเกษตรด้านพืช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[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กก./ไร่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]</a:t>
            </a:r>
            <a:endParaRPr lang="th-TH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27" name="แผนภูมิ 1">
            <a:extLst>
              <a:ext uri="{FF2B5EF4-FFF2-40B4-BE49-F238E27FC236}">
                <a16:creationId xmlns:a16="http://schemas.microsoft.com/office/drawing/2014/main" id="{00000000-0008-0000-02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10014471"/>
              </p:ext>
            </p:extLst>
          </p:nvPr>
        </p:nvGraphicFramePr>
        <p:xfrm>
          <a:off x="4642453" y="-5537"/>
          <a:ext cx="2209800" cy="17358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66CD879C-ACA2-4B85-8CF9-9B7910DF67C6}"/>
              </a:ext>
            </a:extLst>
          </p:cNvPr>
          <p:cNvSpPr txBox="1"/>
          <p:nvPr/>
        </p:nvSpPr>
        <p:spPr>
          <a:xfrm>
            <a:off x="2500816" y="4968913"/>
            <a:ext cx="4240725" cy="33855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ปี 6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7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มีงบประมาณเพื่อการพัฒนาเกษตรรวม </a:t>
            </a:r>
            <a:r>
              <a:rPr lang="en-US" sz="1050" b="1" u="sng" dirty="0"/>
              <a:t>90,063,772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บาท </a:t>
            </a:r>
          </a:p>
        </p:txBody>
      </p:sp>
      <p:pic>
        <p:nvPicPr>
          <p:cNvPr id="1026" name="Picture 2" descr="ผลการค้นหารูปภาพสำหรับ ผ้าไหมแพรวากาฬสินธุ์">
            <a:extLst>
              <a:ext uri="{FF2B5EF4-FFF2-40B4-BE49-F238E27FC236}">
                <a16:creationId xmlns:a16="http://schemas.microsoft.com/office/drawing/2014/main" id="{CA105CBA-FCB0-4B4C-8147-44A8979807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6771" y="2667855"/>
            <a:ext cx="1152128" cy="328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กล่องข้อความ 13">
            <a:extLst>
              <a:ext uri="{FF2B5EF4-FFF2-40B4-BE49-F238E27FC236}">
                <a16:creationId xmlns:a16="http://schemas.microsoft.com/office/drawing/2014/main" id="{64F05D12-5EB5-4897-89F6-2FCFD7DE787E}"/>
              </a:ext>
            </a:extLst>
          </p:cNvPr>
          <p:cNvSpPr txBox="1"/>
          <p:nvPr/>
        </p:nvSpPr>
        <p:spPr>
          <a:xfrm>
            <a:off x="2656961" y="1739568"/>
            <a:ext cx="218402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ผ้าไหมแพรวากาฬสินธุ์</a:t>
            </a:r>
          </a:p>
          <a:p>
            <a:pPr algn="thaiDist"/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หมายถึง ผ้าไหมที่ทอประดิษฐ์ลวดลายด้วยการขิดและการจก ใช้เส้นไหมตีเกลียวเป็นทั้งเส้นยืนและเส้นพุ่ง รวมทั้งมีเส้นไหมเพิ่มพิเศษในการทำให้เกิดลวดลายตามกรรมวิธีที่ประณีต  รายได้ 2,360.49 ล้านบาท</a:t>
            </a:r>
          </a:p>
        </p:txBody>
      </p:sp>
      <p:sp>
        <p:nvSpPr>
          <p:cNvPr id="15" name="กล่องข้อความ 14">
            <a:extLst>
              <a:ext uri="{FF2B5EF4-FFF2-40B4-BE49-F238E27FC236}">
                <a16:creationId xmlns:a16="http://schemas.microsoft.com/office/drawing/2014/main" id="{8887D68F-2131-4FAB-9EF7-122C9F2E4474}"/>
              </a:ext>
            </a:extLst>
          </p:cNvPr>
          <p:cNvSpPr txBox="1"/>
          <p:nvPr/>
        </p:nvSpPr>
        <p:spPr>
          <a:xfrm>
            <a:off x="4781759" y="1634460"/>
            <a:ext cx="2076241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</a:t>
            </a:r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ข้าวเหนียวเขาวง</a:t>
            </a:r>
          </a:p>
          <a:p>
            <a:pPr algn="thaiDist"/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ข้าวพื้นเมือง </a:t>
            </a:r>
            <a:r>
              <a:rPr lang="en-US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GI</a:t>
            </a:r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ได้แก่ “ข้าวเหนียวเขาวง”</a:t>
            </a:r>
            <a:b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ได้ขึ้นทะเบียนกับกรมทรัพย์สินทางปัญญากระทรวงพาณิชย์เมื่อวันที่ 9 มิถุนายน 2552  ความพิเศษคือ มีความเหนียวนุ่มมีกลิ่นหอมไม่ติดมือเก็บความนุ่มไว้ได้  มีเกษตรกร 12,842 ครัวเรือน</a:t>
            </a:r>
          </a:p>
          <a:p>
            <a:pPr algn="thaiDist"/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 105,059.34 ไร่</a:t>
            </a:r>
          </a:p>
        </p:txBody>
      </p:sp>
      <p:sp>
        <p:nvSpPr>
          <p:cNvPr id="29" name="Rectangle 28"/>
          <p:cNvSpPr/>
          <p:nvPr/>
        </p:nvSpPr>
        <p:spPr>
          <a:xfrm>
            <a:off x="76200" y="76200"/>
            <a:ext cx="905063" cy="381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อ้อยโรงงาน 0.4</a:t>
            </a:r>
            <a:r>
              <a:rPr lang="en-US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47</a:t>
            </a: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ล้านไร่</a:t>
            </a:r>
            <a:endParaRPr lang="en-US" sz="1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8803" y="922900"/>
            <a:ext cx="905063" cy="5709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มันสำปะหลัง </a:t>
            </a: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0</a:t>
            </a:r>
            <a:r>
              <a:rPr lang="th-TH" sz="1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lang="en-US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302</a:t>
            </a: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แสนไร่</a:t>
            </a:r>
            <a:endParaRPr lang="en-US" sz="1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313873" y="1015849"/>
            <a:ext cx="1058132" cy="4296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การเกษตรอื่นๆ 0.419 ล้านไร่</a:t>
            </a:r>
            <a:endParaRPr lang="en-US" sz="1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5304" y="2581860"/>
            <a:ext cx="535192" cy="390752"/>
          </a:xfrm>
          <a:prstGeom prst="rect">
            <a:avLst/>
          </a:prstGeom>
        </p:spPr>
      </p:pic>
      <p:sp>
        <p:nvSpPr>
          <p:cNvPr id="40" name="สี่เหลี่ยมผืนผ้า 4"/>
          <p:cNvSpPr/>
          <p:nvPr/>
        </p:nvSpPr>
        <p:spPr>
          <a:xfrm>
            <a:off x="0" y="4963460"/>
            <a:ext cx="2177900" cy="1398930"/>
          </a:xfrm>
          <a:prstGeom prst="rect">
            <a:avLst/>
          </a:prstGeom>
          <a:solidFill>
            <a:srgbClr val="93E3FD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th-TH" sz="1200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en-US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273" y="4968686"/>
            <a:ext cx="20113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การรับรองมาตรฐานสินค้าเกษตร</a:t>
            </a:r>
          </a:p>
          <a:p>
            <a:pPr algn="ctr"/>
            <a:endParaRPr lang="en-US" sz="1400" dirty="0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37DF0455-F3FA-4846-90D5-A97F1129645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671417" y="2505604"/>
            <a:ext cx="771521" cy="493050"/>
          </a:xfrm>
          <a:prstGeom prst="rect">
            <a:avLst/>
          </a:prstGeom>
        </p:spPr>
      </p:pic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7C914E43-7FB6-44F9-9D5A-1092F2D3BF27}"/>
              </a:ext>
            </a:extLst>
          </p:cNvPr>
          <p:cNvSpPr txBox="1"/>
          <p:nvPr/>
        </p:nvSpPr>
        <p:spPr>
          <a:xfrm>
            <a:off x="8803" y="1736447"/>
            <a:ext cx="2734389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พุทรานมบ้านโพน</a:t>
            </a:r>
            <a:endParaRPr lang="en-US" sz="14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r>
              <a:rPr lang="en-US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</a:t>
            </a:r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เป็นพุทราที่มีทรงผลกลมหรือกลมรี ผิวเปลือกมีสีเขียวหรือเขียวอ่อน เปลือกบาง ก้านขั้วผลเป็นร่องลึกเนื้อละเอียด สีขาว ฉ่ำน้ำ กรอบ รสชาติหวา ซึ่งเกิดจากการบำรุงด้วยปุ๋ยน้ำนมและกางมุ้งตาข่าย ปลูกและผลิต</a:t>
            </a:r>
          </a:p>
          <a:p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ในอำเภอคำม่วงและอำเภอสามชัย  </a:t>
            </a:r>
          </a:p>
          <a:p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เกษตรกรจำนวน 239 ครัวเรือน  </a:t>
            </a:r>
          </a:p>
          <a:p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พื้นที่ปลูก 2,880 ไร่ เนื้อที่เก็บเกี่ยว 2,370 ไร่</a:t>
            </a:r>
          </a:p>
        </p:txBody>
      </p:sp>
      <p:graphicFrame>
        <p:nvGraphicFramePr>
          <p:cNvPr id="36" name="Chart 3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96706586"/>
              </p:ext>
            </p:extLst>
          </p:nvPr>
        </p:nvGraphicFramePr>
        <p:xfrm>
          <a:off x="2559228" y="4832969"/>
          <a:ext cx="3066274" cy="14798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4664111" y="5642658"/>
            <a:ext cx="185178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900" dirty="0"/>
              <a:t>งบประมาณทั้งหมด </a:t>
            </a:r>
            <a:r>
              <a:rPr lang="en-US" sz="800" b="1" u="sng" dirty="0"/>
              <a:t>90,063,772</a:t>
            </a:r>
            <a:r>
              <a:rPr lang="th-TH" sz="900" dirty="0"/>
              <a:t> บาท</a:t>
            </a:r>
            <a:r>
              <a:rPr lang="en-US" sz="900" dirty="0"/>
              <a:t> 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817289" y="5376490"/>
            <a:ext cx="215796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800" dirty="0"/>
              <a:t>เบิกจ่ายแล้ว </a:t>
            </a:r>
            <a:r>
              <a:rPr lang="en-US" sz="900" b="1" u="sng" dirty="0"/>
              <a:t>33,728,067</a:t>
            </a:r>
            <a:r>
              <a:rPr lang="en-US" sz="800" dirty="0"/>
              <a:t> </a:t>
            </a:r>
            <a:r>
              <a:rPr lang="th-TH" sz="800" dirty="0"/>
              <a:t>บาท</a:t>
            </a:r>
            <a:r>
              <a:rPr lang="en-US" sz="800" dirty="0"/>
              <a:t> </a:t>
            </a:r>
            <a:r>
              <a:rPr lang="th-TH" sz="800" dirty="0"/>
              <a:t>คิดเป็น</a:t>
            </a:r>
            <a:r>
              <a:rPr lang="en-US" sz="800" dirty="0"/>
              <a:t> 37.45 %</a:t>
            </a:r>
            <a:r>
              <a:rPr lang="th-TH" sz="800" dirty="0"/>
              <a:t> </a:t>
            </a:r>
            <a:endParaRPr lang="en-US" sz="800" dirty="0"/>
          </a:p>
        </p:txBody>
      </p:sp>
      <p:sp>
        <p:nvSpPr>
          <p:cNvPr id="9" name="TextBox 8"/>
          <p:cNvSpPr txBox="1"/>
          <p:nvPr/>
        </p:nvSpPr>
        <p:spPr>
          <a:xfrm>
            <a:off x="207428" y="6431413"/>
            <a:ext cx="3624175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วันที่ 25 พฤศจิกายน 2567 จากที่ประชุมคณะกรรมการให้ความช่วยเหลือผู้ประสบภัยพิบัติจังหวัดกาฬสินธุ์ (</a:t>
            </a:r>
            <a:r>
              <a:rPr lang="th-TH" sz="1400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ก.ช.ภ.จ</a:t>
            </a:r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.) ครั้งที่ 2/2567 เพื่อพิจารณาให้ความช่วยเหลือผู้ประสบภัยพิบัติกรณีฉุกเฉิน กรณีอุทกภัย ด้านพืชและประมง รวม  3 อำเภอ (อ.ร่องคำ,ฆ้องชัย,ท่าคันโท) รวมเกษตรกรผู้ประสบภัยจำนวน 853 ราย รวมพื้นที่ประสบภัย 6,395.75 ไร่ รวมวงเงิน 8,791,807 บาท โดยแยกประเภท</a:t>
            </a:r>
          </a:p>
          <a:p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ด้านพืช (นาข้าว, พืชผัก, ไม้ผล) จำนวน 815 ราย พื้นที่ 6,358.75 ไร่ วงเงิน 8,618,573 บาท ด้านประมง (ปลาในบ่อดิน) จำนวน 38 ราย พื้นที่ 37 ไร่ วงเงิน 173,234 บาท และเห็นชอบขอขยายระยะเวลาการให้ความช่วยเหลือผู้ประสบภัยฯ (ช่วงเกิดภัย 15 ก.ค. – 12 ก.ย. 67) ครั้งที่ 2 จากวันที่ 14 ธันวาคม 2567 ถึงวันที่ 14 มีนาคม 2568 ในพื้นที่ อ.เมือง,กมลาไสย,ฆ้องชัย,ยางตลาด,ร่างคำ,ท่าคันโท และเห็นชอบขอขยายระยะเวลาการให้ความช่วยเหลือผู้ประสบภัยฯ (ช่วงเกิดภัย 13 ก.ย. – 21 พ.ย. 67) ครั้งที่ 1 จากวันที่ 13 ธันวาคม 2567 ถึงวันที่ 13 มีนาคม 2568 ในพื้นที่ อ.ร่างคำ,ท่าคันโท,ฆ้องชัย,</a:t>
            </a:r>
            <a:r>
              <a:rPr lang="th-TH" sz="1400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กุฉิ</a:t>
            </a:r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นารายณ์,กมลาไสย </a:t>
            </a:r>
            <a:endParaRPr lang="en-US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Scroll: Horizontal 9">
            <a:extLst>
              <a:ext uri="{FF2B5EF4-FFF2-40B4-BE49-F238E27FC236}">
                <a16:creationId xmlns:a16="http://schemas.microsoft.com/office/drawing/2014/main" id="{8B67166B-5F67-45CC-9DA7-ABC17E7132A6}"/>
              </a:ext>
            </a:extLst>
          </p:cNvPr>
          <p:cNvSpPr/>
          <p:nvPr/>
        </p:nvSpPr>
        <p:spPr>
          <a:xfrm>
            <a:off x="1850400" y="1628385"/>
            <a:ext cx="958974" cy="393312"/>
          </a:xfrm>
          <a:prstGeom prst="horizontalScroll">
            <a:avLst/>
          </a:prstGeom>
          <a:solidFill>
            <a:schemeClr val="accent3">
              <a:lumMod val="75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สินค้าเด่น/</a:t>
            </a:r>
            <a:r>
              <a:rPr lang="en-US" sz="1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GI</a:t>
            </a:r>
            <a:endParaRPr lang="th-TH" sz="1400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mc:AlternateContent xmlns:mc="http://schemas.openxmlformats.org/markup-compatibility/2006" xmlns:cx1="http://schemas.microsoft.com/office/drawing/2015/9/8/chartex">
        <mc:Choice Requires="cx1">
          <p:graphicFrame>
            <p:nvGraphicFramePr>
              <p:cNvPr id="45" name="Chart 44"/>
              <p:cNvGraphicFramePr/>
              <p:nvPr>
                <p:extLst>
                  <p:ext uri="{D42A27DB-BD31-4B8C-83A1-F6EECF244321}">
                    <p14:modId xmlns:p14="http://schemas.microsoft.com/office/powerpoint/2010/main" val="1476715600"/>
                  </p:ext>
                </p:extLst>
              </p:nvPr>
            </p:nvGraphicFramePr>
            <p:xfrm>
              <a:off x="455638" y="4855731"/>
              <a:ext cx="1233208" cy="1543368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14"/>
              </a:graphicData>
            </a:graphic>
          </p:graphicFrame>
        </mc:Choice>
        <mc:Fallback xmlns="">
          <p:pic>
            <p:nvPicPr>
              <p:cNvPr id="45" name="Chart 44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455638" y="4855731"/>
                <a:ext cx="1233208" cy="1543368"/>
              </a:xfrm>
              <a:prstGeom prst="rect">
                <a:avLst/>
              </a:prstGeom>
            </p:spPr>
          </p:pic>
        </mc:Fallback>
      </mc:AlternateContent>
      <p:sp>
        <p:nvSpPr>
          <p:cNvPr id="19" name="TextBox 18"/>
          <p:cNvSpPr txBox="1"/>
          <p:nvPr/>
        </p:nvSpPr>
        <p:spPr>
          <a:xfrm>
            <a:off x="793551" y="5201282"/>
            <a:ext cx="37542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500" dirty="0">
                <a:solidFill>
                  <a:schemeClr val="bg1"/>
                </a:solidFill>
              </a:rPr>
              <a:t>ประมง </a:t>
            </a:r>
          </a:p>
          <a:p>
            <a:r>
              <a:rPr lang="th-TH" sz="500" dirty="0">
                <a:solidFill>
                  <a:schemeClr val="bg1"/>
                </a:solidFill>
              </a:rPr>
              <a:t>7.40</a:t>
            </a:r>
            <a:r>
              <a:rPr lang="en-US" sz="500" dirty="0">
                <a:solidFill>
                  <a:schemeClr val="bg1"/>
                </a:solidFill>
              </a:rPr>
              <a:t> %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92398" y="5511994"/>
            <a:ext cx="237566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00" dirty="0">
                <a:solidFill>
                  <a:schemeClr val="bg1"/>
                </a:solidFill>
              </a:rPr>
              <a:t>%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 rot="20356315">
            <a:off x="710047" y="5854483"/>
            <a:ext cx="237566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00" dirty="0">
                <a:solidFill>
                  <a:schemeClr val="bg1"/>
                </a:solidFill>
              </a:rPr>
              <a:t>%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 rot="479596">
            <a:off x="1450957" y="5805425"/>
            <a:ext cx="237566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00" dirty="0">
                <a:solidFill>
                  <a:schemeClr val="bg1"/>
                </a:solidFill>
              </a:rPr>
              <a:t>%</a:t>
            </a:r>
            <a:endParaRPr lang="en-US" sz="1600" dirty="0">
              <a:solidFill>
                <a:schemeClr val="bg1"/>
              </a:solidFill>
            </a:endParaRPr>
          </a:p>
        </p:txBody>
      </p:sp>
      <p:graphicFrame>
        <p:nvGraphicFramePr>
          <p:cNvPr id="50" name="Chart 4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64280014"/>
              </p:ext>
            </p:extLst>
          </p:nvPr>
        </p:nvGraphicFramePr>
        <p:xfrm>
          <a:off x="2019516" y="291003"/>
          <a:ext cx="2462746" cy="12806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7"/>
          </a:graphicData>
        </a:graphic>
      </p:graphicFrame>
      <p:sp>
        <p:nvSpPr>
          <p:cNvPr id="33" name="TextBox 32"/>
          <p:cNvSpPr txBox="1"/>
          <p:nvPr/>
        </p:nvSpPr>
        <p:spPr>
          <a:xfrm>
            <a:off x="2672827" y="141058"/>
            <a:ext cx="118013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800" b="1" dirty="0"/>
              <a:t>กุ้งก้ามกราม 2,</a:t>
            </a:r>
            <a:r>
              <a:rPr lang="en-US" sz="800" b="1" dirty="0"/>
              <a:t>929</a:t>
            </a:r>
            <a:r>
              <a:rPr lang="th-TH" sz="800" b="1" dirty="0"/>
              <a:t> ตัน</a:t>
            </a:r>
            <a:endParaRPr lang="en-US" sz="800" b="1" dirty="0"/>
          </a:p>
        </p:txBody>
      </p:sp>
      <p:sp>
        <p:nvSpPr>
          <p:cNvPr id="51" name="TextBox 50"/>
          <p:cNvSpPr txBox="1"/>
          <p:nvPr/>
        </p:nvSpPr>
        <p:spPr>
          <a:xfrm>
            <a:off x="3602325" y="521001"/>
            <a:ext cx="95571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800" b="1" dirty="0"/>
              <a:t>ปลาดุก 2,</a:t>
            </a:r>
            <a:r>
              <a:rPr lang="en-US" sz="800" b="1" dirty="0"/>
              <a:t>269</a:t>
            </a:r>
            <a:r>
              <a:rPr lang="th-TH" sz="800" b="1" dirty="0"/>
              <a:t> ตัน</a:t>
            </a:r>
            <a:endParaRPr lang="en-US" sz="800" b="1" dirty="0"/>
          </a:p>
        </p:txBody>
      </p:sp>
      <p:sp>
        <p:nvSpPr>
          <p:cNvPr id="52" name="TextBox 51"/>
          <p:cNvSpPr txBox="1"/>
          <p:nvPr/>
        </p:nvSpPr>
        <p:spPr>
          <a:xfrm>
            <a:off x="2242951" y="1380244"/>
            <a:ext cx="102143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800" b="1" dirty="0"/>
              <a:t>ปลานิล 15,514 ตัน</a:t>
            </a:r>
            <a:endParaRPr lang="en-US" sz="800" b="1" dirty="0"/>
          </a:p>
        </p:txBody>
      </p:sp>
      <p:sp>
        <p:nvSpPr>
          <p:cNvPr id="34" name="TextBox 33"/>
          <p:cNvSpPr txBox="1"/>
          <p:nvPr/>
        </p:nvSpPr>
        <p:spPr>
          <a:xfrm>
            <a:off x="2970587" y="628723"/>
            <a:ext cx="5373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1200" dirty="0"/>
              <a:t>ประมง</a:t>
            </a:r>
          </a:p>
          <a:p>
            <a:pPr algn="ctr"/>
            <a:r>
              <a:rPr lang="en-US" sz="1200" dirty="0"/>
              <a:t>(</a:t>
            </a:r>
            <a:r>
              <a:rPr lang="th-TH" sz="1200" dirty="0"/>
              <a:t>ตัน</a:t>
            </a:r>
            <a:r>
              <a:rPr lang="en-US" sz="1200" dirty="0"/>
              <a:t>)</a:t>
            </a:r>
          </a:p>
        </p:txBody>
      </p:sp>
      <p:cxnSp>
        <p:nvCxnSpPr>
          <p:cNvPr id="54" name="Straight Connector 53"/>
          <p:cNvCxnSpPr/>
          <p:nvPr/>
        </p:nvCxnSpPr>
        <p:spPr>
          <a:xfrm flipV="1">
            <a:off x="3410258" y="310919"/>
            <a:ext cx="0" cy="153374"/>
          </a:xfrm>
          <a:prstGeom prst="line">
            <a:avLst/>
          </a:prstGeom>
          <a:ln w="127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V="1">
            <a:off x="3716742" y="700784"/>
            <a:ext cx="100547" cy="95692"/>
          </a:xfrm>
          <a:prstGeom prst="line">
            <a:avLst/>
          </a:prstGeom>
          <a:ln w="127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flipV="1">
            <a:off x="2829327" y="1304898"/>
            <a:ext cx="100547" cy="95692"/>
          </a:xfrm>
          <a:prstGeom prst="line">
            <a:avLst/>
          </a:prstGeom>
          <a:ln w="127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-6437" y="3021937"/>
            <a:ext cx="1635237" cy="1891295"/>
          </a:xfrm>
          <a:prstGeom prst="rect">
            <a:avLst/>
          </a:prstGeom>
          <a:solidFill>
            <a:srgbClr val="64EAE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5187" y="3042983"/>
            <a:ext cx="2512862" cy="1954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en-US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GPP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ปี 2565 </a:t>
            </a:r>
            <a:r>
              <a:rPr lang="en-US" sz="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มูลค่า </a:t>
            </a:r>
            <a:r>
              <a:rPr lang="en-US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r>
              <a:rPr lang="en-US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764 </a:t>
            </a:r>
            <a:r>
              <a:rPr lang="en-US" sz="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ล้านบาท</a:t>
            </a:r>
            <a:endParaRPr lang="en-US" sz="11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มูลค่าผลิตภัณฑ์มวลรวมภาค</a:t>
            </a: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</a:t>
            </a:r>
            <a:r>
              <a:rPr lang="en-US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15,709 ล้านบาท</a:t>
            </a:r>
            <a:r>
              <a:rPr lang="th-TH" sz="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(23.9 </a:t>
            </a:r>
            <a:r>
              <a:rPr lang="en-US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%)</a:t>
            </a:r>
            <a:endParaRPr lang="th-TH" sz="11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รายได้ต่อหัว 83,907 บาท/คน/ปี</a:t>
            </a:r>
            <a:endParaRPr lang="en-US" sz="11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จำนวนประชากร </a:t>
            </a:r>
            <a:r>
              <a:rPr lang="en-US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9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72</a:t>
            </a:r>
            <a:r>
              <a:rPr lang="en-US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101 คน </a:t>
            </a:r>
          </a:p>
          <a:p>
            <a:pPr algn="thaiDist"/>
            <a:r>
              <a:rPr lang="en-US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301,441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ครัวเรือน</a:t>
            </a: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เป็นภาคเกษตร </a:t>
            </a:r>
            <a:r>
              <a:rPr lang="en-US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70</a:t>
            </a:r>
            <a:r>
              <a:rPr lang="en-US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149 ครัวเรือน</a:t>
            </a: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ปริมาณน้ำภาพรวมจังหวัด 2,399.89 </a:t>
            </a: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ล้าน ลบ.ม. </a:t>
            </a:r>
            <a:endParaRPr lang="en-US" sz="11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ปริมาณน้ำฝนปี 2565 1,496 มม</a:t>
            </a: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ปริมาณนำฝนปี 2566 1,548 มม.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567614" y="6397726"/>
            <a:ext cx="18437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400" dirty="0"/>
              <a:t>ประชากรจังหวัดกาฬสินธุ์</a:t>
            </a:r>
            <a:endParaRPr lang="en-US" sz="1400" dirty="0"/>
          </a:p>
        </p:txBody>
      </p:sp>
      <p:sp>
        <p:nvSpPr>
          <p:cNvPr id="35" name="TextBox 34"/>
          <p:cNvSpPr txBox="1"/>
          <p:nvPr/>
        </p:nvSpPr>
        <p:spPr>
          <a:xfrm>
            <a:off x="4306476" y="6703253"/>
            <a:ext cx="24368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200" dirty="0"/>
              <a:t>968,065  คน       327,426 ครัวเรือน  </a:t>
            </a:r>
            <a:endParaRPr lang="en-US" sz="1200" dirty="0"/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1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9920" y="6520414"/>
            <a:ext cx="424890" cy="42489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6791" y="6476443"/>
            <a:ext cx="491683" cy="464864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4730278" y="6981193"/>
            <a:ext cx="12089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400" dirty="0"/>
              <a:t>ครัวเรือนเกษตร</a:t>
            </a:r>
            <a:endParaRPr lang="en-US" sz="1400" dirty="0"/>
          </a:p>
        </p:txBody>
      </p:sp>
      <p:sp>
        <p:nvSpPr>
          <p:cNvPr id="55" name="TextBox 54"/>
          <p:cNvSpPr txBox="1"/>
          <p:nvPr/>
        </p:nvSpPr>
        <p:spPr>
          <a:xfrm>
            <a:off x="4355035" y="7306780"/>
            <a:ext cx="24368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200" dirty="0"/>
              <a:t>439,691  คน       168,341 ครัวเรือน  </a:t>
            </a:r>
            <a:endParaRPr lang="en-US" sz="1200" dirty="0"/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2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69394">
            <a:off x="3790583" y="7090209"/>
            <a:ext cx="656632" cy="56938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2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31" t="11591" r="8164" b="25662"/>
          <a:stretch/>
        </p:blipFill>
        <p:spPr>
          <a:xfrm>
            <a:off x="6315271" y="7083312"/>
            <a:ext cx="536982" cy="485514"/>
          </a:xfrm>
          <a:prstGeom prst="rect">
            <a:avLst/>
          </a:prstGeom>
        </p:spPr>
      </p:pic>
      <p:graphicFrame>
        <p:nvGraphicFramePr>
          <p:cNvPr id="48" name="Table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1915179"/>
              </p:ext>
            </p:extLst>
          </p:nvPr>
        </p:nvGraphicFramePr>
        <p:xfrm>
          <a:off x="3862348" y="7711501"/>
          <a:ext cx="2989904" cy="22021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7476">
                  <a:extLst>
                    <a:ext uri="{9D8B030D-6E8A-4147-A177-3AD203B41FA5}">
                      <a16:colId xmlns:a16="http://schemas.microsoft.com/office/drawing/2014/main" val="366531652"/>
                    </a:ext>
                  </a:extLst>
                </a:gridCol>
                <a:gridCol w="747476">
                  <a:extLst>
                    <a:ext uri="{9D8B030D-6E8A-4147-A177-3AD203B41FA5}">
                      <a16:colId xmlns:a16="http://schemas.microsoft.com/office/drawing/2014/main" val="1839071032"/>
                    </a:ext>
                  </a:extLst>
                </a:gridCol>
                <a:gridCol w="747476">
                  <a:extLst>
                    <a:ext uri="{9D8B030D-6E8A-4147-A177-3AD203B41FA5}">
                      <a16:colId xmlns:a16="http://schemas.microsoft.com/office/drawing/2014/main" val="871457959"/>
                    </a:ext>
                  </a:extLst>
                </a:gridCol>
                <a:gridCol w="747476">
                  <a:extLst>
                    <a:ext uri="{9D8B030D-6E8A-4147-A177-3AD203B41FA5}">
                      <a16:colId xmlns:a16="http://schemas.microsoft.com/office/drawing/2014/main" val="2693458974"/>
                    </a:ext>
                  </a:extLst>
                </a:gridCol>
              </a:tblGrid>
              <a:tr h="275273">
                <a:tc>
                  <a:txBody>
                    <a:bodyPr/>
                    <a:lstStyle/>
                    <a:p>
                      <a:r>
                        <a:rPr lang="th-TH" sz="1100" dirty="0"/>
                        <a:t>สินค้า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100" dirty="0"/>
                        <a:t>พื้นที่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100" dirty="0"/>
                        <a:t>ผลผลิต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100" dirty="0"/>
                        <a:t>เฉลี่ย</a:t>
                      </a:r>
                      <a:endParaRPr lang="en-US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2093927"/>
                  </a:ext>
                </a:extLst>
              </a:tr>
              <a:tr h="27527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ข้าว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505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471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528,027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373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31232500"/>
                  </a:ext>
                </a:extLst>
              </a:tr>
              <a:tr h="27527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มะม่วงมหาชนก</a:t>
                      </a: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6,950.50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8,354.38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1,294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39354774"/>
                  </a:ext>
                </a:extLst>
              </a:tr>
              <a:tr h="27527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พุทรา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619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8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593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3,625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0509832"/>
                  </a:ext>
                </a:extLst>
              </a:tr>
              <a:tr h="27527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5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อ้อย</a:t>
                      </a:r>
                      <a:endParaRPr lang="en-US" sz="15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5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447</a:t>
                      </a:r>
                      <a:r>
                        <a:rPr lang="en-US" sz="15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5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058</a:t>
                      </a:r>
                      <a:endParaRPr lang="en-US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5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r>
                        <a:rPr lang="en-US" sz="15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5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090</a:t>
                      </a:r>
                      <a:r>
                        <a:rPr lang="en-US" sz="15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5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388</a:t>
                      </a:r>
                      <a:endParaRPr lang="en-US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5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10,700</a:t>
                      </a:r>
                      <a:endParaRPr lang="en-US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69927369"/>
                  </a:ext>
                </a:extLst>
              </a:tr>
              <a:tr h="27527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ปลานิล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169.13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15,514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91.72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49176721"/>
                  </a:ext>
                </a:extLst>
              </a:tr>
              <a:tr h="275273">
                <a:tc>
                  <a:txBody>
                    <a:bodyPr/>
                    <a:lstStyle/>
                    <a:p>
                      <a:r>
                        <a:rPr lang="th-TH" sz="1000" dirty="0"/>
                        <a:t>กุ้งก้ามกราม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8,610</a:t>
                      </a:r>
                      <a:r>
                        <a:rPr lang="th-TH" sz="105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en-US" sz="105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76</a:t>
                      </a:r>
                      <a:endParaRPr lang="en-US" sz="105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100" dirty="0"/>
                        <a:t>2,929.00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/>
                        <a:t>340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975703"/>
                  </a:ext>
                </a:extLst>
              </a:tr>
              <a:tr h="275273">
                <a:tc>
                  <a:txBody>
                    <a:bodyPr/>
                    <a:lstStyle/>
                    <a:p>
                      <a:r>
                        <a:rPr lang="th-TH" sz="1200" dirty="0"/>
                        <a:t>โคเนื้อ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000" dirty="0"/>
                        <a:t>32,153 ราย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900" dirty="0"/>
                        <a:t>160,448 ตัว</a:t>
                      </a:r>
                      <a:endParaRPr 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100" dirty="0"/>
                        <a:t>5 ตัว/ราย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66653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169830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Yellow Orange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5108</TotalTime>
  <Words>620</Words>
  <Application>Microsoft Office PowerPoint</Application>
  <PresentationFormat>กระดาษ A4 (210x297 มม.)</PresentationFormat>
  <Paragraphs>112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7" baseType="lpstr">
      <vt:lpstr>Angsana New</vt:lpstr>
      <vt:lpstr>Arial</vt:lpstr>
      <vt:lpstr>Calibri</vt:lpstr>
      <vt:lpstr>TH Chakra Petch</vt:lpstr>
      <vt:lpstr>TH SarabunPSK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ปรียา ผ่องแผ้ว</cp:lastModifiedBy>
  <cp:revision>421</cp:revision>
  <cp:lastPrinted>2023-10-05T06:56:34Z</cp:lastPrinted>
  <dcterms:created xsi:type="dcterms:W3CDTF">2019-07-31T14:04:36Z</dcterms:created>
  <dcterms:modified xsi:type="dcterms:W3CDTF">2024-12-13T08:05:48Z</dcterms:modified>
</cp:coreProperties>
</file>