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509" r:id="rId2"/>
    <p:sldId id="514" r:id="rId3"/>
  </p:sldIdLst>
  <p:sldSz cx="12801600" cy="9601200" type="A3"/>
  <p:notesSz cx="14447838" cy="10018713"/>
  <p:defaultTextStyle>
    <a:defPPr>
      <a:defRPr lang="th-TH"/>
    </a:defPPr>
    <a:lvl1pPr marL="0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1pPr>
    <a:lvl2pPr marL="537667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2pPr>
    <a:lvl3pPr marL="1075334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3pPr>
    <a:lvl4pPr marL="1613002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4pPr>
    <a:lvl5pPr marL="2150669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5pPr>
    <a:lvl6pPr marL="2688336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6pPr>
    <a:lvl7pPr marL="3226003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7pPr>
    <a:lvl8pPr marL="3763670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8pPr>
    <a:lvl9pPr marL="4301338" algn="l" defTabSz="1075334" rtl="0" eaLnBrk="1" latinLnBrk="0" hangingPunct="1">
      <a:defRPr sz="329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57" autoAdjust="0"/>
  </p:normalViewPr>
  <p:slideViewPr>
    <p:cSldViewPr snapToGrid="0">
      <p:cViewPr varScale="1">
        <p:scale>
          <a:sx n="82" d="100"/>
          <a:sy n="82" d="100"/>
        </p:scale>
        <p:origin x="1500" y="114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6261101" cy="501651"/>
          </a:xfrm>
          <a:prstGeom prst="rect">
            <a:avLst/>
          </a:prstGeom>
        </p:spPr>
        <p:txBody>
          <a:bodyPr vert="horz" lIns="90714" tIns="45358" rIns="90714" bIns="45358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8183564" y="3"/>
            <a:ext cx="6261101" cy="501651"/>
          </a:xfrm>
          <a:prstGeom prst="rect">
            <a:avLst/>
          </a:prstGeom>
        </p:spPr>
        <p:txBody>
          <a:bodyPr vert="horz" lIns="90714" tIns="45358" rIns="90714" bIns="45358" rtlCol="0"/>
          <a:lstStyle>
            <a:lvl1pPr algn="r">
              <a:defRPr sz="1200"/>
            </a:lvl1pPr>
          </a:lstStyle>
          <a:p>
            <a:fld id="{A7623BD7-EFA2-4710-AF54-910103CA611E}" type="datetimeFigureOut">
              <a:rPr lang="th-TH" smtClean="0"/>
              <a:t>31/07/63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968875" y="1249363"/>
            <a:ext cx="4510088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14" tIns="45358" rIns="90714" bIns="45358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1444628" y="4821244"/>
            <a:ext cx="11558587" cy="3944936"/>
          </a:xfrm>
          <a:prstGeom prst="rect">
            <a:avLst/>
          </a:prstGeom>
        </p:spPr>
        <p:txBody>
          <a:bodyPr vert="horz" lIns="90714" tIns="45358" rIns="90714" bIns="45358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517066"/>
            <a:ext cx="6261101" cy="501651"/>
          </a:xfrm>
          <a:prstGeom prst="rect">
            <a:avLst/>
          </a:prstGeom>
        </p:spPr>
        <p:txBody>
          <a:bodyPr vert="horz" lIns="90714" tIns="45358" rIns="90714" bIns="45358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8183564" y="9517066"/>
            <a:ext cx="6261101" cy="501651"/>
          </a:xfrm>
          <a:prstGeom prst="rect">
            <a:avLst/>
          </a:prstGeom>
        </p:spPr>
        <p:txBody>
          <a:bodyPr vert="horz" lIns="90714" tIns="45358" rIns="90714" bIns="45358" rtlCol="0" anchor="b"/>
          <a:lstStyle>
            <a:lvl1pPr algn="r">
              <a:defRPr sz="1200"/>
            </a:lvl1pPr>
          </a:lstStyle>
          <a:p>
            <a:fld id="{D03ED374-59A2-4D94-9316-ADF7741685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1422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753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001EE5-B7A7-4A5B-AE84-027F826C5196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9415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0753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001EE5-B7A7-4A5B-AE84-027F826C5196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8551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5409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4277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76449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1516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9863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9033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6252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86605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2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077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249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76F153-57C3-45F1-AA25-45688BEB1D92}" type="datetimeFigureOut">
              <a:rPr lang="th-TH" smtClean="0"/>
              <a:pPr/>
              <a:t>31/07/63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52676-DCC7-408C-A3B8-F0A4BB14291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0347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กลุ่ม 63"/>
          <p:cNvGrpSpPr/>
          <p:nvPr/>
        </p:nvGrpSpPr>
        <p:grpSpPr>
          <a:xfrm>
            <a:off x="270995" y="12253"/>
            <a:ext cx="2706964" cy="1164855"/>
            <a:chOff x="896990" y="2202507"/>
            <a:chExt cx="3955857" cy="693093"/>
          </a:xfrm>
        </p:grpSpPr>
        <p:sp>
          <p:nvSpPr>
            <p:cNvPr id="116" name="等腰三角形 43"/>
            <p:cNvSpPr/>
            <p:nvPr/>
          </p:nvSpPr>
          <p:spPr>
            <a:xfrm>
              <a:off x="3840921" y="2202507"/>
              <a:ext cx="1011926" cy="31631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5" tIns="45718" rIns="91435" bIns="45718" rtlCol="0" anchor="ctr"/>
            <a:lstStyle/>
            <a:p>
              <a:pPr marL="0" marR="0" lvl="0" indent="0" algn="ctr" defTabSz="107535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3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等腰三角形 44"/>
            <p:cNvSpPr/>
            <p:nvPr/>
          </p:nvSpPr>
          <p:spPr>
            <a:xfrm flipV="1">
              <a:off x="896990" y="2579281"/>
              <a:ext cx="1011926" cy="31631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5" tIns="45718" rIns="91435" bIns="45718" rtlCol="0" anchor="ctr"/>
            <a:lstStyle/>
            <a:p>
              <a:pPr marL="0" marR="0" lvl="0" indent="0" algn="ctr" defTabSz="107535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3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8" name="矩形 45"/>
          <p:cNvSpPr/>
          <p:nvPr/>
        </p:nvSpPr>
        <p:spPr>
          <a:xfrm>
            <a:off x="-7961" y="163229"/>
            <a:ext cx="12801600" cy="9512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8" rIns="91435" bIns="45718" rtlCol="0" anchor="ctr"/>
          <a:lstStyle/>
          <a:p>
            <a:pPr marL="0" marR="0" lvl="0" indent="0" algn="ctr" defTabSz="107533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3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สี่เหลี่ยมผืนผ้า 70"/>
          <p:cNvSpPr/>
          <p:nvPr/>
        </p:nvSpPr>
        <p:spPr>
          <a:xfrm>
            <a:off x="2633523" y="213023"/>
            <a:ext cx="10165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75355"/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lleniaUPC" panose="02020603050405020304" pitchFamily="18" charset="-34"/>
                <a:ea typeface="+mn-ea"/>
                <a:cs typeface="DilleniaUPC" panose="02020603050405020304" pitchFamily="18" charset="-34"/>
              </a:rPr>
              <a:t>โครงการอ่างเก็บน้ำคลองน้ำขาวอันเนื่องมาจากพระราชดำริ จังหวัดกำแพงเพชร</a:t>
            </a:r>
          </a:p>
        </p:txBody>
      </p:sp>
      <p:sp>
        <p:nvSpPr>
          <p:cNvPr id="120" name="平行四边形 46"/>
          <p:cNvSpPr/>
          <p:nvPr/>
        </p:nvSpPr>
        <p:spPr>
          <a:xfrm>
            <a:off x="615401" y="12664"/>
            <a:ext cx="2019326" cy="1161635"/>
          </a:xfrm>
          <a:prstGeom prst="parallelogram">
            <a:avLst>
              <a:gd name="adj" fmla="val 48207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8" rIns="91435" bIns="45718" rtlCol="0" anchor="ctr"/>
          <a:lstStyle/>
          <a:p>
            <a:pPr marL="0" marR="0" lvl="0" indent="0" algn="ctr" defTabSz="107535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3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121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32" y="293729"/>
            <a:ext cx="659896" cy="7112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89021" y="683198"/>
            <a:ext cx="92021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75355"/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ทำนบดินหัวงานพร้อมอาคารประกอบ ความจุ 11.88 ล้าน ลบ.ม. โครงการอ่างเก็บน้ำคลองน้ำขาวอันเนื่องมาจากพระราชดำริ จังหวัดกำแพงเพชร</a:t>
            </a:r>
          </a:p>
        </p:txBody>
      </p:sp>
      <p:sp>
        <p:nvSpPr>
          <p:cNvPr id="88" name="สี่เหลี่ยมผืนผ้า 87"/>
          <p:cNvSpPr/>
          <p:nvPr/>
        </p:nvSpPr>
        <p:spPr>
          <a:xfrm>
            <a:off x="-2083" y="8850735"/>
            <a:ext cx="277566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10753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ข้อมูล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สำนักงานก่อสร้างชลประทานขนาดกลางที่ 4 </a:t>
            </a:r>
            <a:b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ที่มา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ส่วนวิศวกรรม กองพัฒนาแหล่งน้ำขนาดกลาง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8" name="กลุ่ม 7">
            <a:extLst>
              <a:ext uri="{FF2B5EF4-FFF2-40B4-BE49-F238E27FC236}">
                <a16:creationId xmlns:a16="http://schemas.microsoft.com/office/drawing/2014/main" id="{8A8CD9B3-5D38-4054-B98C-016219E5537F}"/>
              </a:ext>
            </a:extLst>
          </p:cNvPr>
          <p:cNvGrpSpPr/>
          <p:nvPr/>
        </p:nvGrpSpPr>
        <p:grpSpPr>
          <a:xfrm>
            <a:off x="6687005" y="1140233"/>
            <a:ext cx="5955191" cy="1595615"/>
            <a:chOff x="6687005" y="1140233"/>
            <a:chExt cx="5955191" cy="1595615"/>
          </a:xfrm>
        </p:grpSpPr>
        <p:sp>
          <p:nvSpPr>
            <p:cNvPr id="210" name="สี่เหลี่ยมผืนผ้า 24">
              <a:extLst>
                <a:ext uri="{FF2B5EF4-FFF2-40B4-BE49-F238E27FC236}">
                  <a16:creationId xmlns:a16="http://schemas.microsoft.com/office/drawing/2014/main" id="{7DAEE2FD-C610-421C-9493-8065D0F63557}"/>
                </a:ext>
              </a:extLst>
            </p:cNvPr>
            <p:cNvSpPr/>
            <p:nvPr/>
          </p:nvSpPr>
          <p:spPr>
            <a:xfrm>
              <a:off x="6779001" y="1140233"/>
              <a:ext cx="194476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ความเป็นมาของโครงการ</a:t>
              </a:r>
            </a:p>
          </p:txBody>
        </p:sp>
        <p:cxnSp>
          <p:nvCxnSpPr>
            <p:cNvPr id="211" name="ตัวเชื่อมต่อตรง 40">
              <a:extLst>
                <a:ext uri="{FF2B5EF4-FFF2-40B4-BE49-F238E27FC236}">
                  <a16:creationId xmlns:a16="http://schemas.microsoft.com/office/drawing/2014/main" id="{84826058-289B-4AEF-A36D-DFFE5280EB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51444" y="1486714"/>
              <a:ext cx="3700740" cy="5591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3" name="สี่เหลี่ยมผืนผ้า 65">
              <a:extLst>
                <a:ext uri="{FF2B5EF4-FFF2-40B4-BE49-F238E27FC236}">
                  <a16:creationId xmlns:a16="http://schemas.microsoft.com/office/drawing/2014/main" id="{FCF4D0BF-F571-4023-8A20-41B722E4FD0F}"/>
                </a:ext>
              </a:extLst>
            </p:cNvPr>
            <p:cNvSpPr/>
            <p:nvPr/>
          </p:nvSpPr>
          <p:spPr>
            <a:xfrm>
              <a:off x="6687005" y="1566297"/>
              <a:ext cx="5955191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thaiDist" defTabSz="449230" eaLnBrk="0" hangingPunct="0">
                <a:defRPr/>
              </a:pPr>
              <a:r>
                <a:rPr 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เมื่อวันที่ 19 มีนาคม 2536 ณ พระตำหนักภูพิง</a:t>
              </a:r>
              <a:r>
                <a:rPr lang="th-TH" sz="1400" b="1" dirty="0" err="1">
                  <a:latin typeface="TH SarabunPSK" pitchFamily="34" charset="-34"/>
                  <a:cs typeface="TH SarabunPSK" pitchFamily="34" charset="-34"/>
                  <a:sym typeface="Arial"/>
                </a:rPr>
                <a:t>ค์</a:t>
              </a:r>
              <a:r>
                <a:rPr 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ราชนิเวศน์ อำเภอเมืองเชียงใหม่ จังหวัดเชียงใหม่ พระบาทสมเด็จพระเจ้าอยู่หัวได้</a:t>
              </a:r>
              <a:r>
                <a:rPr lang="th-TH" sz="1400" b="1" spc="-30" dirty="0">
                  <a:latin typeface="TH SarabunPSK" pitchFamily="34" charset="-34"/>
                  <a:cs typeface="TH SarabunPSK" pitchFamily="34" charset="-34"/>
                  <a:sym typeface="Arial"/>
                </a:rPr>
                <a:t>พระราชทานพระราชดำริ แก่อธิบดีกรมชลประทานเกี่ยวกับงานชลประทาน</a:t>
              </a:r>
            </a:p>
            <a:p>
              <a:pPr lvl="0" algn="thaiDist" defTabSz="449230" eaLnBrk="0" hangingPunct="0">
                <a:defRPr/>
              </a:pP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	พิจารณาวางโครงการและก่อสร้างอ่างเก็บน้ำคลองน้ำขาวที่บริเวณสวนส้ม ตำบลคลองลานพัฒนา อำเภอคลองลาน เพื่อส่งน้ำโดยท่อส่งน้ำไปบ่อพักน้ำแล้วส่งให้กับพื้นที่ด้านซ้ายของคลองลานโดยคลองส่งน้ำ รวมพื้นที่โครงการที่จะได้รับประโยชน์จากฝายทดน้ำคลองลานตอนบนและอ่างเก็บน้ำคลองน้ำขาวประมาณ 10</a:t>
              </a:r>
              <a:r>
                <a:rPr lang="en-US" alt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,000 </a:t>
              </a: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  <a:sym typeface="Arial"/>
                </a:rPr>
                <a:t>ไร่</a:t>
              </a:r>
            </a:p>
          </p:txBody>
        </p:sp>
      </p:grpSp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96E92351-5980-4DFA-987D-CD06FF135C9D}"/>
              </a:ext>
            </a:extLst>
          </p:cNvPr>
          <p:cNvGrpSpPr/>
          <p:nvPr/>
        </p:nvGrpSpPr>
        <p:grpSpPr>
          <a:xfrm>
            <a:off x="6779001" y="2729878"/>
            <a:ext cx="6280042" cy="2134957"/>
            <a:chOff x="6743381" y="3749022"/>
            <a:chExt cx="6280042" cy="2134957"/>
          </a:xfrm>
        </p:grpSpPr>
        <p:sp>
          <p:nvSpPr>
            <p:cNvPr id="82" name="สี่เหลี่ยมผืนผ้ามุมมน 22">
              <a:extLst>
                <a:ext uri="{FF2B5EF4-FFF2-40B4-BE49-F238E27FC236}">
                  <a16:creationId xmlns:a16="http://schemas.microsoft.com/office/drawing/2014/main" id="{688DD913-B144-457E-A89F-298BD4EBEFB8}"/>
                </a:ext>
              </a:extLst>
            </p:cNvPr>
            <p:cNvSpPr/>
            <p:nvPr/>
          </p:nvSpPr>
          <p:spPr>
            <a:xfrm>
              <a:off x="6743381" y="3749022"/>
              <a:ext cx="5801516" cy="2134957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3293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sp>
          <p:nvSpPr>
            <p:cNvPr id="83" name="สี่เหลี่ยมผืนผ้า 24">
              <a:extLst>
                <a:ext uri="{FF2B5EF4-FFF2-40B4-BE49-F238E27FC236}">
                  <a16:creationId xmlns:a16="http://schemas.microsoft.com/office/drawing/2014/main" id="{53DE7480-4AFD-4EEF-8E58-33B7127B738B}"/>
                </a:ext>
              </a:extLst>
            </p:cNvPr>
            <p:cNvSpPr/>
            <p:nvPr/>
          </p:nvSpPr>
          <p:spPr>
            <a:xfrm>
              <a:off x="7320292" y="3853319"/>
              <a:ext cx="160813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รายละเอียดโครงการ</a:t>
              </a:r>
            </a:p>
          </p:txBody>
        </p:sp>
        <p:grpSp>
          <p:nvGrpSpPr>
            <p:cNvPr id="84" name="Shape 326">
              <a:extLst>
                <a:ext uri="{FF2B5EF4-FFF2-40B4-BE49-F238E27FC236}">
                  <a16:creationId xmlns:a16="http://schemas.microsoft.com/office/drawing/2014/main" id="{AC8F3574-1555-4249-ACFB-FAA56F508400}"/>
                </a:ext>
              </a:extLst>
            </p:cNvPr>
            <p:cNvGrpSpPr/>
            <p:nvPr/>
          </p:nvGrpSpPr>
          <p:grpSpPr>
            <a:xfrm>
              <a:off x="7105458" y="3938160"/>
              <a:ext cx="211071" cy="275328"/>
              <a:chOff x="590250" y="244200"/>
              <a:chExt cx="407975" cy="532175"/>
            </a:xfrm>
          </p:grpSpPr>
          <p:sp>
            <p:nvSpPr>
              <p:cNvPr id="85" name="Shape 327">
                <a:extLst>
                  <a:ext uri="{FF2B5EF4-FFF2-40B4-BE49-F238E27FC236}">
                    <a16:creationId xmlns:a16="http://schemas.microsoft.com/office/drawing/2014/main" id="{F2C19B80-441C-4046-B0D4-DDE1EE64B721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6" name="Shape 328">
                <a:extLst>
                  <a:ext uri="{FF2B5EF4-FFF2-40B4-BE49-F238E27FC236}">
                    <a16:creationId xmlns:a16="http://schemas.microsoft.com/office/drawing/2014/main" id="{AD2D5F32-6548-48B4-9715-DA4FCD2D1C7A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9" name="Shape 329">
                <a:extLst>
                  <a:ext uri="{FF2B5EF4-FFF2-40B4-BE49-F238E27FC236}">
                    <a16:creationId xmlns:a16="http://schemas.microsoft.com/office/drawing/2014/main" id="{C556B844-CDE2-41FC-846B-AE181DD54D53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0" name="Shape 330">
                <a:extLst>
                  <a:ext uri="{FF2B5EF4-FFF2-40B4-BE49-F238E27FC236}">
                    <a16:creationId xmlns:a16="http://schemas.microsoft.com/office/drawing/2014/main" id="{F9DB9AD5-56FA-4A73-B366-925997F9244D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1" name="Shape 331">
                <a:extLst>
                  <a:ext uri="{FF2B5EF4-FFF2-40B4-BE49-F238E27FC236}">
                    <a16:creationId xmlns:a16="http://schemas.microsoft.com/office/drawing/2014/main" id="{FD8E585E-4432-4521-AA1F-172E4D280A33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2" name="Shape 332">
                <a:extLst>
                  <a:ext uri="{FF2B5EF4-FFF2-40B4-BE49-F238E27FC236}">
                    <a16:creationId xmlns:a16="http://schemas.microsoft.com/office/drawing/2014/main" id="{12B719E6-C266-4863-B722-5EAC595A1086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3" name="Shape 333">
                <a:extLst>
                  <a:ext uri="{FF2B5EF4-FFF2-40B4-BE49-F238E27FC236}">
                    <a16:creationId xmlns:a16="http://schemas.microsoft.com/office/drawing/2014/main" id="{FB0D9AE4-D941-4994-86E3-4234E43234E2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7" name="Shape 334">
                <a:extLst>
                  <a:ext uri="{FF2B5EF4-FFF2-40B4-BE49-F238E27FC236}">
                    <a16:creationId xmlns:a16="http://schemas.microsoft.com/office/drawing/2014/main" id="{A9DA1E44-CDFE-4923-AFF3-81E3F4833023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8" name="Shape 335">
                <a:extLst>
                  <a:ext uri="{FF2B5EF4-FFF2-40B4-BE49-F238E27FC236}">
                    <a16:creationId xmlns:a16="http://schemas.microsoft.com/office/drawing/2014/main" id="{6682E81D-526B-4745-9668-F9759AFE872C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9" name="Shape 336">
                <a:extLst>
                  <a:ext uri="{FF2B5EF4-FFF2-40B4-BE49-F238E27FC236}">
                    <a16:creationId xmlns:a16="http://schemas.microsoft.com/office/drawing/2014/main" id="{E7CA814A-0490-4DCB-B8D4-2BF15D9913EA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0" name="Shape 337">
                <a:extLst>
                  <a:ext uri="{FF2B5EF4-FFF2-40B4-BE49-F238E27FC236}">
                    <a16:creationId xmlns:a16="http://schemas.microsoft.com/office/drawing/2014/main" id="{907EF62F-D380-4878-8868-8150DBD8479E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1" name="Shape 338">
                <a:extLst>
                  <a:ext uri="{FF2B5EF4-FFF2-40B4-BE49-F238E27FC236}">
                    <a16:creationId xmlns:a16="http://schemas.microsoft.com/office/drawing/2014/main" id="{69E02112-FF37-4CC7-8E36-D3FCEFCB0C0D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2" name="Shape 339">
                <a:extLst>
                  <a:ext uri="{FF2B5EF4-FFF2-40B4-BE49-F238E27FC236}">
                    <a16:creationId xmlns:a16="http://schemas.microsoft.com/office/drawing/2014/main" id="{22C4E4A4-5A48-4DB4-B029-34232AAF65D1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3" name="Shape 340">
                <a:extLst>
                  <a:ext uri="{FF2B5EF4-FFF2-40B4-BE49-F238E27FC236}">
                    <a16:creationId xmlns:a16="http://schemas.microsoft.com/office/drawing/2014/main" id="{F34EC878-11AE-4FB4-8C72-E0CE603F8DD1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106" name="ตัวเชื่อมต่อตรง 40">
              <a:extLst>
                <a:ext uri="{FF2B5EF4-FFF2-40B4-BE49-F238E27FC236}">
                  <a16:creationId xmlns:a16="http://schemas.microsoft.com/office/drawing/2014/main" id="{0AB8EF2F-7FC9-4EBC-8930-F7C7BC66FCD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392735" y="4190815"/>
              <a:ext cx="3240096" cy="14576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สี่เหลี่ยมผืนผ้า 65">
              <a:extLst>
                <a:ext uri="{FF2B5EF4-FFF2-40B4-BE49-F238E27FC236}">
                  <a16:creationId xmlns:a16="http://schemas.microsoft.com/office/drawing/2014/main" id="{12D52455-A6AD-4DBA-A6B8-AEFE2E26C20A}"/>
                </a:ext>
              </a:extLst>
            </p:cNvPr>
            <p:cNvSpPr/>
            <p:nvPr/>
          </p:nvSpPr>
          <p:spPr>
            <a:xfrm>
              <a:off x="7019676" y="4307449"/>
              <a:ext cx="6003747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defTabSz="768111"/>
              <a: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ที่ตั้ง  ตำบลคลองลานพัฒนา อำเภอคลองลาน จังหวัดกำแพงเพชร</a:t>
              </a:r>
              <a:b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- เขื่อนดินแบบแบ่งโซน (</a:t>
              </a:r>
              <a:r>
                <a:rPr lang="en-US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Zone Type)</a:t>
              </a:r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สันเขื่อนกว้าง 9.00 เมตร ยาว 800 เมตร </a:t>
              </a:r>
              <a:b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ส่วนที่สูงที่สุด 36.00 เมตร ขนาดความจุ 11,880,000 ลบ.ม.</a:t>
              </a:r>
            </a:p>
            <a:p>
              <a:pPr lvl="0" defTabSz="768111"/>
              <a:endPara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52" name="Table 151">
            <a:extLst>
              <a:ext uri="{FF2B5EF4-FFF2-40B4-BE49-F238E27FC236}">
                <a16:creationId xmlns:a16="http://schemas.microsoft.com/office/drawing/2014/main" id="{AE3171BB-B549-4BDF-8984-16453272E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683833"/>
              </p:ext>
            </p:extLst>
          </p:nvPr>
        </p:nvGraphicFramePr>
        <p:xfrm>
          <a:off x="6808839" y="5615414"/>
          <a:ext cx="5127148" cy="872490"/>
        </p:xfrm>
        <a:graphic>
          <a:graphicData uri="http://schemas.openxmlformats.org/drawingml/2006/table">
            <a:tbl>
              <a:tblPr/>
              <a:tblGrid>
                <a:gridCol w="1002586">
                  <a:extLst>
                    <a:ext uri="{9D8B030D-6E8A-4147-A177-3AD203B41FA5}">
                      <a16:colId xmlns:a16="http://schemas.microsoft.com/office/drawing/2014/main" val="3833073675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1688559363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2909511355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3878229425"/>
                    </a:ext>
                  </a:extLst>
                </a:gridCol>
                <a:gridCol w="1116804">
                  <a:extLst>
                    <a:ext uri="{9D8B030D-6E8A-4147-A177-3AD203B41FA5}">
                      <a16:colId xmlns:a16="http://schemas.microsoft.com/office/drawing/2014/main" val="1175977891"/>
                    </a:ext>
                  </a:extLst>
                </a:gridCol>
              </a:tblGrid>
              <a:tr h="43089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งบประมาณทั้งโครงการ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เริ่ม - 2563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(กปร.)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ขอรับงบประมาณปีต่อๆไป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15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กิจกรรมหลัก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456.4370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24.7000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70.0000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361.6500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494894"/>
                  </a:ext>
                </a:extLst>
              </a:tr>
            </a:tbl>
          </a:graphicData>
        </a:graphic>
      </p:graphicFrame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AA984843-5D85-4E53-B827-124FF54C0A30}"/>
              </a:ext>
            </a:extLst>
          </p:cNvPr>
          <p:cNvGrpSpPr/>
          <p:nvPr/>
        </p:nvGrpSpPr>
        <p:grpSpPr>
          <a:xfrm>
            <a:off x="6809646" y="4893498"/>
            <a:ext cx="5111428" cy="789604"/>
            <a:chOff x="6985524" y="6656089"/>
            <a:chExt cx="5111428" cy="789604"/>
          </a:xfrm>
        </p:grpSpPr>
        <p:sp>
          <p:nvSpPr>
            <p:cNvPr id="153" name="สี่เหลี่ยมผืนผ้า 110">
              <a:extLst>
                <a:ext uri="{FF2B5EF4-FFF2-40B4-BE49-F238E27FC236}">
                  <a16:creationId xmlns:a16="http://schemas.microsoft.com/office/drawing/2014/main" id="{E13972F6-EC48-4500-8066-628B8EF3A34D}"/>
                </a:ext>
              </a:extLst>
            </p:cNvPr>
            <p:cNvSpPr/>
            <p:nvPr/>
          </p:nvSpPr>
          <p:spPr>
            <a:xfrm>
              <a:off x="7200358" y="6656089"/>
              <a:ext cx="336983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แผนการใช้เงินงบประมาณค่าก่อสร้างโครงการ</a:t>
              </a:r>
            </a:p>
          </p:txBody>
        </p:sp>
        <p:grpSp>
          <p:nvGrpSpPr>
            <p:cNvPr id="154" name="Shape 326">
              <a:extLst>
                <a:ext uri="{FF2B5EF4-FFF2-40B4-BE49-F238E27FC236}">
                  <a16:creationId xmlns:a16="http://schemas.microsoft.com/office/drawing/2014/main" id="{09720F31-9175-4892-9B27-A812448E3232}"/>
                </a:ext>
              </a:extLst>
            </p:cNvPr>
            <p:cNvGrpSpPr/>
            <p:nvPr/>
          </p:nvGrpSpPr>
          <p:grpSpPr>
            <a:xfrm>
              <a:off x="6985524" y="6730467"/>
              <a:ext cx="211071" cy="275328"/>
              <a:chOff x="590250" y="244200"/>
              <a:chExt cx="407975" cy="532175"/>
            </a:xfrm>
          </p:grpSpPr>
          <p:sp>
            <p:nvSpPr>
              <p:cNvPr id="161" name="Shape 327">
                <a:extLst>
                  <a:ext uri="{FF2B5EF4-FFF2-40B4-BE49-F238E27FC236}">
                    <a16:creationId xmlns:a16="http://schemas.microsoft.com/office/drawing/2014/main" id="{125B8499-D89F-4E2B-B7D0-265ADB7CC7D4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Shape 328">
                <a:extLst>
                  <a:ext uri="{FF2B5EF4-FFF2-40B4-BE49-F238E27FC236}">
                    <a16:creationId xmlns:a16="http://schemas.microsoft.com/office/drawing/2014/main" id="{F2AC25A3-A823-4CEF-B90F-A8E07AF1B471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Shape 329">
                <a:extLst>
                  <a:ext uri="{FF2B5EF4-FFF2-40B4-BE49-F238E27FC236}">
                    <a16:creationId xmlns:a16="http://schemas.microsoft.com/office/drawing/2014/main" id="{4C4F2213-6F2A-4030-9F46-894FE697D32E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Shape 330">
                <a:extLst>
                  <a:ext uri="{FF2B5EF4-FFF2-40B4-BE49-F238E27FC236}">
                    <a16:creationId xmlns:a16="http://schemas.microsoft.com/office/drawing/2014/main" id="{47ACEFD3-750A-4DC8-BD05-0BD80BF62F4C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Shape 331">
                <a:extLst>
                  <a:ext uri="{FF2B5EF4-FFF2-40B4-BE49-F238E27FC236}">
                    <a16:creationId xmlns:a16="http://schemas.microsoft.com/office/drawing/2014/main" id="{08F85429-BBFB-4605-89D2-A0DB110C0B25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Shape 332">
                <a:extLst>
                  <a:ext uri="{FF2B5EF4-FFF2-40B4-BE49-F238E27FC236}">
                    <a16:creationId xmlns:a16="http://schemas.microsoft.com/office/drawing/2014/main" id="{B35D160B-3A09-4B7C-9FB5-E35DFCDB17A0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Shape 333">
                <a:extLst>
                  <a:ext uri="{FF2B5EF4-FFF2-40B4-BE49-F238E27FC236}">
                    <a16:creationId xmlns:a16="http://schemas.microsoft.com/office/drawing/2014/main" id="{3061355E-905A-471C-8E3F-F0E027A7C251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Shape 334">
                <a:extLst>
                  <a:ext uri="{FF2B5EF4-FFF2-40B4-BE49-F238E27FC236}">
                    <a16:creationId xmlns:a16="http://schemas.microsoft.com/office/drawing/2014/main" id="{A921FDD8-F41F-4141-8BD3-E052DB8E5ED4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Shape 335">
                <a:extLst>
                  <a:ext uri="{FF2B5EF4-FFF2-40B4-BE49-F238E27FC236}">
                    <a16:creationId xmlns:a16="http://schemas.microsoft.com/office/drawing/2014/main" id="{060C6C64-D09E-4310-B98B-010535F5FC28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Shape 336">
                <a:extLst>
                  <a:ext uri="{FF2B5EF4-FFF2-40B4-BE49-F238E27FC236}">
                    <a16:creationId xmlns:a16="http://schemas.microsoft.com/office/drawing/2014/main" id="{DADE6A4A-BBDC-4427-ABBA-ACCF98C8B1B2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Shape 337">
                <a:extLst>
                  <a:ext uri="{FF2B5EF4-FFF2-40B4-BE49-F238E27FC236}">
                    <a16:creationId xmlns:a16="http://schemas.microsoft.com/office/drawing/2014/main" id="{C5A77470-1648-4CAD-BDB5-459139DC232A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Shape 338">
                <a:extLst>
                  <a:ext uri="{FF2B5EF4-FFF2-40B4-BE49-F238E27FC236}">
                    <a16:creationId xmlns:a16="http://schemas.microsoft.com/office/drawing/2014/main" id="{F35AB8FB-C53A-4111-9D1C-4B6164B942CA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3" name="Shape 339">
                <a:extLst>
                  <a:ext uri="{FF2B5EF4-FFF2-40B4-BE49-F238E27FC236}">
                    <a16:creationId xmlns:a16="http://schemas.microsoft.com/office/drawing/2014/main" id="{9C1F9303-2831-4535-B825-100835899392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Shape 340">
                <a:extLst>
                  <a:ext uri="{FF2B5EF4-FFF2-40B4-BE49-F238E27FC236}">
                    <a16:creationId xmlns:a16="http://schemas.microsoft.com/office/drawing/2014/main" id="{B571F676-CFC8-428B-8408-FB6852E7C02B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175" name="ตัวเชื่อมต่อตรง 40">
              <a:extLst>
                <a:ext uri="{FF2B5EF4-FFF2-40B4-BE49-F238E27FC236}">
                  <a16:creationId xmlns:a16="http://schemas.microsoft.com/office/drawing/2014/main" id="{0FF38995-6E97-4DDE-A745-ACCBE46C4EA6}"/>
                </a:ext>
              </a:extLst>
            </p:cNvPr>
            <p:cNvCxnSpPr>
              <a:cxnSpLocks/>
            </p:cNvCxnSpPr>
            <p:nvPr/>
          </p:nvCxnSpPr>
          <p:spPr>
            <a:xfrm>
              <a:off x="7273010" y="7005795"/>
              <a:ext cx="4794068" cy="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6" name="Rectangle 11">
              <a:extLst>
                <a:ext uri="{FF2B5EF4-FFF2-40B4-BE49-F238E27FC236}">
                  <a16:creationId xmlns:a16="http://schemas.microsoft.com/office/drawing/2014/main" id="{D47F8A83-13D0-4A9C-9BEC-C5F0EF6AA7ED}"/>
                </a:ext>
              </a:extLst>
            </p:cNvPr>
            <p:cNvSpPr/>
            <p:nvPr/>
          </p:nvSpPr>
          <p:spPr>
            <a:xfrm>
              <a:off x="7305952" y="7032963"/>
              <a:ext cx="23374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แผนการดำเนินงาน  2563 - 2566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sp>
          <p:nvSpPr>
            <p:cNvPr id="177" name="Rectangle 137">
              <a:extLst>
                <a:ext uri="{FF2B5EF4-FFF2-40B4-BE49-F238E27FC236}">
                  <a16:creationId xmlns:a16="http://schemas.microsoft.com/office/drawing/2014/main" id="{1AEEB9F6-ACE0-4CB8-B3D0-0B4DDCA32262}"/>
                </a:ext>
              </a:extLst>
            </p:cNvPr>
            <p:cNvSpPr/>
            <p:nvPr/>
          </p:nvSpPr>
          <p:spPr>
            <a:xfrm>
              <a:off x="10458433" y="7076361"/>
              <a:ext cx="163851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งานต่อเนื่องใหม่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80" name="Table 41">
            <a:extLst>
              <a:ext uri="{FF2B5EF4-FFF2-40B4-BE49-F238E27FC236}">
                <a16:creationId xmlns:a16="http://schemas.microsoft.com/office/drawing/2014/main" id="{9636F115-88C8-4FB3-A5C1-AEF344C26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629605"/>
              </p:ext>
            </p:extLst>
          </p:nvPr>
        </p:nvGraphicFramePr>
        <p:xfrm>
          <a:off x="92766" y="7019807"/>
          <a:ext cx="12452132" cy="2025288"/>
        </p:xfrm>
        <a:graphic>
          <a:graphicData uri="http://schemas.openxmlformats.org/drawingml/2006/table">
            <a:tbl>
              <a:tblPr/>
              <a:tblGrid>
                <a:gridCol w="2288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818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532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ศึกษา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การขออนุญาตใช้พื้นที่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แบบก่อสร้าง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ที่ดิน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4382"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PR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แล้วเสร็จปี 2549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- เนื่องจากมีการย้ายจุดก่อสร้าง จึงได้มีการศึกษา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SR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(พิเศษ) แล้วเสร็จเมื่อ มี.ค. 62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พื้นที่ทั้งหมดประมาณ    1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,062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-1-81 ไร่</a:t>
                      </a:r>
                    </a:p>
                    <a:p>
                      <a:pPr marL="0" marR="0" lvl="0" indent="0" algn="l" defTabSz="128016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 ป่า พรบ. จำนวน 899-1-84 ไร่                                        2. พื้นที่ สปก. จำนวน 162-3-97 ไร่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ยื่นเรื่องขออนุญาตเมื่อ 28 มิ.ย. 62                                  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แปลงที่ 1 จำนวน 96-2-69 ไร่</a:t>
                      </a:r>
                      <a:b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ตรวจสภาพป่าเมื่อ 16 ก.ย. 62                                       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แปลงที่ 2 จำนวน 51-1-28 ไร่</a:t>
                      </a:r>
                      <a:b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กรมป่าไม้อนุญาตเมื่อ 10 มี.ค. 63                                   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แปลงที่ 3 จำนวนประมาณ 15 ไร่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อยู่ระหว่างรองบประมาณเพื่อชำระค่าทำเนียมใบอนุญาต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</a:t>
                      </a: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ยื่นขออนุญาตเมื่อ 25 ธ.ค. 61 </a:t>
                      </a:r>
                    </a:p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                                                                   </a:t>
                      </a:r>
                      <a:r>
                        <a:rPr lang="th-TH" sz="1400" b="0" i="0" u="none" strike="noStrike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คปจ.เห็นชอบแปลงที่ 1 และ 2 เมื่อ 2 ก.ย. 62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defTabSz="742571">
                        <a:defRPr/>
                      </a:pPr>
                      <a:r>
                        <a:rPr lang="th-TH" sz="1400" b="0" dirty="0">
                          <a:latin typeface="TH SarabunPSK" pitchFamily="34" charset="-34"/>
                          <a:cs typeface="TH SarabunPSK" pitchFamily="34" charset="-34"/>
                        </a:rPr>
                        <a:t>-  ออกแบบถนนทางเข้าโครงการ อาคารที่ทำการ บ้านพัก แล้วเสร็จ</a:t>
                      </a:r>
                    </a:p>
                    <a:p>
                      <a:pPr defTabSz="742571">
                        <a:defRPr/>
                      </a:pPr>
                      <a:r>
                        <a:rPr lang="th-TH" sz="1400" b="0" dirty="0">
                          <a:latin typeface="TH SarabunPSK" pitchFamily="34" charset="-34"/>
                          <a:cs typeface="TH SarabunPSK" pitchFamily="34" charset="-34"/>
                        </a:rPr>
                        <a:t>-  ปัจจุบันอยู่ระหว่างออกแบบทำนบดินหัวงานและอาคารประกอบ คาดว่าจะเสร็จภายใน เดือน</a:t>
                      </a:r>
                      <a:r>
                        <a:rPr lang="th-TH" sz="1400" b="0" dirty="0">
                          <a:solidFill>
                            <a:srgbClr val="FF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กันยายน 2563 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หมายสีปักหลักเขต แล้วเสร็จ เมื่อ 2561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เก็บคำขอ 124 แปลง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รังวัด 124 แปลง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จัดทำแผนที่ รว.43ก. 124 แปลง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มีเอกสารสิทธิ์ 14 แปลง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ไม่มีเอกสารสิทธิ์ 110 แปลง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81" name="กลุ่ม 80">
            <a:extLst>
              <a:ext uri="{FF2B5EF4-FFF2-40B4-BE49-F238E27FC236}">
                <a16:creationId xmlns:a16="http://schemas.microsoft.com/office/drawing/2014/main" id="{392A5120-C88B-4FCC-A5E2-98A534849D75}"/>
              </a:ext>
            </a:extLst>
          </p:cNvPr>
          <p:cNvGrpSpPr/>
          <p:nvPr/>
        </p:nvGrpSpPr>
        <p:grpSpPr>
          <a:xfrm>
            <a:off x="92766" y="6558142"/>
            <a:ext cx="2680813" cy="461665"/>
            <a:chOff x="3331915" y="8683016"/>
            <a:chExt cx="2680813" cy="461665"/>
          </a:xfrm>
        </p:grpSpPr>
        <p:sp>
          <p:nvSpPr>
            <p:cNvPr id="94" name="สี่เหลี่ยมผืนผ้า 68">
              <a:extLst>
                <a:ext uri="{FF2B5EF4-FFF2-40B4-BE49-F238E27FC236}">
                  <a16:creationId xmlns:a16="http://schemas.microsoft.com/office/drawing/2014/main" id="{014C9041-F9E4-494E-A67A-DA1BED98165D}"/>
                </a:ext>
              </a:extLst>
            </p:cNvPr>
            <p:cNvSpPr/>
            <p:nvPr/>
          </p:nvSpPr>
          <p:spPr>
            <a:xfrm>
              <a:off x="3814590" y="8683016"/>
              <a:ext cx="17748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th-TH" sz="2400" b="1" dirty="0">
                  <a:solidFill>
                    <a:srgbClr val="4472C4">
                      <a:lumMod val="50000"/>
                    </a:srgb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สถานภาพโครงการ</a:t>
              </a:r>
            </a:p>
          </p:txBody>
        </p:sp>
        <p:grpSp>
          <p:nvGrpSpPr>
            <p:cNvPr id="95" name="Shape 326">
              <a:extLst>
                <a:ext uri="{FF2B5EF4-FFF2-40B4-BE49-F238E27FC236}">
                  <a16:creationId xmlns:a16="http://schemas.microsoft.com/office/drawing/2014/main" id="{63F12784-D4CF-4C81-929A-C90635D417ED}"/>
                </a:ext>
              </a:extLst>
            </p:cNvPr>
            <p:cNvGrpSpPr/>
            <p:nvPr/>
          </p:nvGrpSpPr>
          <p:grpSpPr>
            <a:xfrm>
              <a:off x="3552699" y="8744691"/>
              <a:ext cx="211071" cy="275328"/>
              <a:chOff x="590250" y="244200"/>
              <a:chExt cx="407975" cy="532175"/>
            </a:xfrm>
          </p:grpSpPr>
          <p:sp>
            <p:nvSpPr>
              <p:cNvPr id="104" name="Shape 327">
                <a:extLst>
                  <a:ext uri="{FF2B5EF4-FFF2-40B4-BE49-F238E27FC236}">
                    <a16:creationId xmlns:a16="http://schemas.microsoft.com/office/drawing/2014/main" id="{6E789CCD-BA10-40AD-BB8A-1CE5529CD637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5" name="Shape 328">
                <a:extLst>
                  <a:ext uri="{FF2B5EF4-FFF2-40B4-BE49-F238E27FC236}">
                    <a16:creationId xmlns:a16="http://schemas.microsoft.com/office/drawing/2014/main" id="{01BBCC93-5166-4FAA-86AE-41E28B330287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8" name="Shape 329">
                <a:extLst>
                  <a:ext uri="{FF2B5EF4-FFF2-40B4-BE49-F238E27FC236}">
                    <a16:creationId xmlns:a16="http://schemas.microsoft.com/office/drawing/2014/main" id="{709BB448-F922-4E77-9796-A0DA1985A465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9" name="Shape 330">
                <a:extLst>
                  <a:ext uri="{FF2B5EF4-FFF2-40B4-BE49-F238E27FC236}">
                    <a16:creationId xmlns:a16="http://schemas.microsoft.com/office/drawing/2014/main" id="{6BF758C0-71A3-4A84-906E-E820BFA68EDD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0" name="Shape 331">
                <a:extLst>
                  <a:ext uri="{FF2B5EF4-FFF2-40B4-BE49-F238E27FC236}">
                    <a16:creationId xmlns:a16="http://schemas.microsoft.com/office/drawing/2014/main" id="{6D16C965-4D63-4EED-80EE-8BBC022A9685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1" name="Shape 332">
                <a:extLst>
                  <a:ext uri="{FF2B5EF4-FFF2-40B4-BE49-F238E27FC236}">
                    <a16:creationId xmlns:a16="http://schemas.microsoft.com/office/drawing/2014/main" id="{833F0379-1DA3-4996-B2B2-7AAC9BE2AE3E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2" name="Shape 333">
                <a:extLst>
                  <a:ext uri="{FF2B5EF4-FFF2-40B4-BE49-F238E27FC236}">
                    <a16:creationId xmlns:a16="http://schemas.microsoft.com/office/drawing/2014/main" id="{3FD952AE-53CD-49AD-80C4-91A4005D5DF6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3" name="Shape 334">
                <a:extLst>
                  <a:ext uri="{FF2B5EF4-FFF2-40B4-BE49-F238E27FC236}">
                    <a16:creationId xmlns:a16="http://schemas.microsoft.com/office/drawing/2014/main" id="{7655E607-2124-4400-B0C4-D0518D02EDAB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4" name="Shape 335">
                <a:extLst>
                  <a:ext uri="{FF2B5EF4-FFF2-40B4-BE49-F238E27FC236}">
                    <a16:creationId xmlns:a16="http://schemas.microsoft.com/office/drawing/2014/main" id="{485E1833-52E2-49DF-B4C5-1FB41C489A50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5" name="Shape 336">
                <a:extLst>
                  <a:ext uri="{FF2B5EF4-FFF2-40B4-BE49-F238E27FC236}">
                    <a16:creationId xmlns:a16="http://schemas.microsoft.com/office/drawing/2014/main" id="{E5A6AD62-0722-4550-8628-A7832761D611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2" name="Shape 337">
                <a:extLst>
                  <a:ext uri="{FF2B5EF4-FFF2-40B4-BE49-F238E27FC236}">
                    <a16:creationId xmlns:a16="http://schemas.microsoft.com/office/drawing/2014/main" id="{E70DFFC7-2B71-477B-BD11-9E972EC31ECF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3" name="Shape 338">
                <a:extLst>
                  <a:ext uri="{FF2B5EF4-FFF2-40B4-BE49-F238E27FC236}">
                    <a16:creationId xmlns:a16="http://schemas.microsoft.com/office/drawing/2014/main" id="{F932DC77-C7CB-49D6-9016-F9772CE24A54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4" name="Shape 339">
                <a:extLst>
                  <a:ext uri="{FF2B5EF4-FFF2-40B4-BE49-F238E27FC236}">
                    <a16:creationId xmlns:a16="http://schemas.microsoft.com/office/drawing/2014/main" id="{E466DBFF-3B95-4F63-B235-3CB41C0EF6FF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5" name="Shape 340">
                <a:extLst>
                  <a:ext uri="{FF2B5EF4-FFF2-40B4-BE49-F238E27FC236}">
                    <a16:creationId xmlns:a16="http://schemas.microsoft.com/office/drawing/2014/main" id="{AEB5A22B-C67C-4D2A-9078-E37335B0E733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96" name="ตัวเชื่อมต่อตรง 84">
              <a:extLst>
                <a:ext uri="{FF2B5EF4-FFF2-40B4-BE49-F238E27FC236}">
                  <a16:creationId xmlns:a16="http://schemas.microsoft.com/office/drawing/2014/main" id="{E5406523-3D9F-403D-82DE-8C6FD5329326}"/>
                </a:ext>
              </a:extLst>
            </p:cNvPr>
            <p:cNvCxnSpPr/>
            <p:nvPr/>
          </p:nvCxnSpPr>
          <p:spPr>
            <a:xfrm flipV="1">
              <a:off x="3331915" y="9047774"/>
              <a:ext cx="2680813" cy="9147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9" name="รูปภาพ 78">
            <a:extLst>
              <a:ext uri="{FF2B5EF4-FFF2-40B4-BE49-F238E27FC236}">
                <a16:creationId xmlns:a16="http://schemas.microsoft.com/office/drawing/2014/main" id="{4E21AEC4-EC4F-4678-871B-294F5678AEA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59" t="7450" r="8037" b="16210"/>
          <a:stretch/>
        </p:blipFill>
        <p:spPr>
          <a:xfrm>
            <a:off x="1085889" y="1263814"/>
            <a:ext cx="4714792" cy="5342379"/>
          </a:xfrm>
          <a:prstGeom prst="rect">
            <a:avLst/>
          </a:prstGeom>
        </p:spPr>
      </p:pic>
      <p:sp>
        <p:nvSpPr>
          <p:cNvPr id="126" name="สี่เหลี่ยมผืนผ้า 66">
            <a:extLst>
              <a:ext uri="{FF2B5EF4-FFF2-40B4-BE49-F238E27FC236}">
                <a16:creationId xmlns:a16="http://schemas.microsoft.com/office/drawing/2014/main" id="{7F5D3909-BE24-45BE-B4E8-AC6E9C29091F}"/>
              </a:ext>
            </a:extLst>
          </p:cNvPr>
          <p:cNvSpPr/>
          <p:nvPr/>
        </p:nvSpPr>
        <p:spPr>
          <a:xfrm>
            <a:off x="7055296" y="3958725"/>
            <a:ext cx="580151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1075334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ผลประโยชน์ของโครงการ</a:t>
            </a:r>
          </a:p>
          <a:p>
            <a:pPr lvl="0" defTabSz="768111"/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- สามารถส่งน้ำให้พื้นที่รับประโยชน์พื้นที่ทั้งสองฝั่งได้พื้นที่ชลประทานประมาณ 10,000 ไร่ในฤดูฝน </a:t>
            </a:r>
            <a:br>
              <a:rPr lang="th-TH" sz="16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และอีกประมาณ 2,000 ไร่ในฤดูแล้ง</a:t>
            </a:r>
          </a:p>
        </p:txBody>
      </p:sp>
    </p:spTree>
    <p:extLst>
      <p:ext uri="{BB962C8B-B14F-4D97-AF65-F5344CB8AC3E}">
        <p14:creationId xmlns:p14="http://schemas.microsoft.com/office/powerpoint/2010/main" val="39763125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กลุ่ม 63"/>
          <p:cNvGrpSpPr/>
          <p:nvPr/>
        </p:nvGrpSpPr>
        <p:grpSpPr>
          <a:xfrm>
            <a:off x="270995" y="12253"/>
            <a:ext cx="2706964" cy="1164855"/>
            <a:chOff x="896990" y="2202507"/>
            <a:chExt cx="3955857" cy="693093"/>
          </a:xfrm>
        </p:grpSpPr>
        <p:sp>
          <p:nvSpPr>
            <p:cNvPr id="116" name="等腰三角形 43"/>
            <p:cNvSpPr/>
            <p:nvPr/>
          </p:nvSpPr>
          <p:spPr>
            <a:xfrm>
              <a:off x="3840921" y="2202507"/>
              <a:ext cx="1011926" cy="31631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5" tIns="45718" rIns="91435" bIns="45718" rtlCol="0" anchor="ctr"/>
            <a:lstStyle/>
            <a:p>
              <a:pPr marL="0" marR="0" lvl="0" indent="0" algn="ctr" defTabSz="107535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3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等腰三角形 44"/>
            <p:cNvSpPr/>
            <p:nvPr/>
          </p:nvSpPr>
          <p:spPr>
            <a:xfrm flipV="1">
              <a:off x="896990" y="2579281"/>
              <a:ext cx="1011926" cy="31631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5" tIns="45718" rIns="91435" bIns="45718" rtlCol="0" anchor="ctr"/>
            <a:lstStyle/>
            <a:p>
              <a:pPr marL="0" marR="0" lvl="0" indent="0" algn="ctr" defTabSz="107535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707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3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8" name="矩形 45"/>
          <p:cNvSpPr/>
          <p:nvPr/>
        </p:nvSpPr>
        <p:spPr>
          <a:xfrm>
            <a:off x="-7961" y="163229"/>
            <a:ext cx="12801600" cy="9512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8" rIns="91435" bIns="45718" rtlCol="0" anchor="ctr"/>
          <a:lstStyle/>
          <a:p>
            <a:pPr marL="0" marR="0" lvl="0" indent="0" algn="ctr" defTabSz="107533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3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สี่เหลี่ยมผืนผ้า 70"/>
          <p:cNvSpPr/>
          <p:nvPr/>
        </p:nvSpPr>
        <p:spPr>
          <a:xfrm>
            <a:off x="2633523" y="213023"/>
            <a:ext cx="101659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75355"/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lleniaUPC" panose="02020603050405020304" pitchFamily="18" charset="-34"/>
                <a:ea typeface="+mn-ea"/>
                <a:cs typeface="DilleniaUPC" panose="02020603050405020304" pitchFamily="18" charset="-34"/>
              </a:rPr>
              <a:t>โครงการอ่างเก็บน้ำคลอง</a:t>
            </a:r>
            <a:r>
              <a:rPr kumimoji="0" lang="th-TH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lleniaUPC" panose="02020603050405020304" pitchFamily="18" charset="-34"/>
                <a:ea typeface="+mn-ea"/>
                <a:cs typeface="DilleniaUPC" panose="02020603050405020304" pitchFamily="18" charset="-34"/>
              </a:rPr>
              <a:t>ขลุง</a:t>
            </a:r>
            <a:r>
              <a:rPr kumimoji="0" lang="th-TH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DilleniaUPC" panose="02020603050405020304" pitchFamily="18" charset="-34"/>
                <a:ea typeface="+mn-ea"/>
                <a:cs typeface="DilleniaUPC" panose="02020603050405020304" pitchFamily="18" charset="-34"/>
              </a:rPr>
              <a:t>อันเนื่องมาจากพระราชดำริ จังหวัดกำแพงเพชร</a:t>
            </a:r>
          </a:p>
        </p:txBody>
      </p:sp>
      <p:sp>
        <p:nvSpPr>
          <p:cNvPr id="120" name="平行四边形 46"/>
          <p:cNvSpPr/>
          <p:nvPr/>
        </p:nvSpPr>
        <p:spPr>
          <a:xfrm>
            <a:off x="615401" y="12664"/>
            <a:ext cx="2019326" cy="1161635"/>
          </a:xfrm>
          <a:prstGeom prst="parallelogram">
            <a:avLst>
              <a:gd name="adj" fmla="val 48207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8" rIns="91435" bIns="45718" rtlCol="0" anchor="ctr"/>
          <a:lstStyle/>
          <a:p>
            <a:pPr marL="0" marR="0" lvl="0" indent="0" algn="ctr" defTabSz="107535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7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3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121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32" y="293729"/>
            <a:ext cx="659896" cy="71128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89021" y="683198"/>
            <a:ext cx="92021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075355"/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ทำนบดินหัวงานพร้อมอาคารประกอบ ความจุ 19.00 ล้าน ลบ.ม. โครงการอ่างเก็บน้ำคลอง</a:t>
            </a:r>
            <a:r>
              <a:rPr lang="th-TH" sz="1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ขลุง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อันเนื่องมาจากพระราชดำริ จังหวัดกำแพงเพชร</a:t>
            </a:r>
          </a:p>
        </p:txBody>
      </p:sp>
      <p:sp>
        <p:nvSpPr>
          <p:cNvPr id="88" name="สี่เหลี่ยมผืนผ้า 87"/>
          <p:cNvSpPr/>
          <p:nvPr/>
        </p:nvSpPr>
        <p:spPr>
          <a:xfrm>
            <a:off x="-2083" y="8850735"/>
            <a:ext cx="277566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107535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ข้อมูล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สำนักงานก่อสร้างชลประทานขนาดกลางที่ 4 </a:t>
            </a:r>
            <a:b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ที่มา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ส่วนวิศวกรรม กองพัฒนาแหล่งน้ำขนาดกลาง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8" name="กลุ่ม 7">
            <a:extLst>
              <a:ext uri="{FF2B5EF4-FFF2-40B4-BE49-F238E27FC236}">
                <a16:creationId xmlns:a16="http://schemas.microsoft.com/office/drawing/2014/main" id="{8A8CD9B3-5D38-4054-B98C-016219E5537F}"/>
              </a:ext>
            </a:extLst>
          </p:cNvPr>
          <p:cNvGrpSpPr/>
          <p:nvPr/>
        </p:nvGrpSpPr>
        <p:grpSpPr>
          <a:xfrm>
            <a:off x="6687005" y="1140233"/>
            <a:ext cx="5955191" cy="1811059"/>
            <a:chOff x="6687005" y="1140233"/>
            <a:chExt cx="5955191" cy="1811059"/>
          </a:xfrm>
        </p:grpSpPr>
        <p:sp>
          <p:nvSpPr>
            <p:cNvPr id="210" name="สี่เหลี่ยมผืนผ้า 24">
              <a:extLst>
                <a:ext uri="{FF2B5EF4-FFF2-40B4-BE49-F238E27FC236}">
                  <a16:creationId xmlns:a16="http://schemas.microsoft.com/office/drawing/2014/main" id="{7DAEE2FD-C610-421C-9493-8065D0F63557}"/>
                </a:ext>
              </a:extLst>
            </p:cNvPr>
            <p:cNvSpPr/>
            <p:nvPr/>
          </p:nvSpPr>
          <p:spPr>
            <a:xfrm>
              <a:off x="6779001" y="1140233"/>
              <a:ext cx="194476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ความเป็นมาของโครงการ</a:t>
              </a:r>
            </a:p>
          </p:txBody>
        </p:sp>
        <p:cxnSp>
          <p:nvCxnSpPr>
            <p:cNvPr id="211" name="ตัวเชื่อมต่อตรง 40">
              <a:extLst>
                <a:ext uri="{FF2B5EF4-FFF2-40B4-BE49-F238E27FC236}">
                  <a16:creationId xmlns:a16="http://schemas.microsoft.com/office/drawing/2014/main" id="{84826058-289B-4AEF-A36D-DFFE5280EBA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51444" y="1486714"/>
              <a:ext cx="3700740" cy="5591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3" name="สี่เหลี่ยมผืนผ้า 65">
              <a:extLst>
                <a:ext uri="{FF2B5EF4-FFF2-40B4-BE49-F238E27FC236}">
                  <a16:creationId xmlns:a16="http://schemas.microsoft.com/office/drawing/2014/main" id="{FCF4D0BF-F571-4023-8A20-41B722E4FD0F}"/>
                </a:ext>
              </a:extLst>
            </p:cNvPr>
            <p:cNvSpPr/>
            <p:nvPr/>
          </p:nvSpPr>
          <p:spPr>
            <a:xfrm>
              <a:off x="6687005" y="1566297"/>
              <a:ext cx="5955191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thaiDist" defTabSz="717947">
                <a:defRPr/>
              </a:pPr>
              <a:r>
                <a:rPr lang="th-TH" sz="1400" b="1" dirty="0">
                  <a:latin typeface="TH SarabunPSK" pitchFamily="34" charset="-34"/>
                  <a:cs typeface="TH SarabunPSK" pitchFamily="34" charset="-34"/>
                </a:rPr>
                <a:t>	เมื่อวันที่ 19 มีนาคม 2536 ณ พระตำหนักภูพิง</a:t>
              </a:r>
              <a:r>
                <a:rPr lang="th-TH" sz="1400" b="1" dirty="0" err="1">
                  <a:latin typeface="TH SarabunPSK" pitchFamily="34" charset="-34"/>
                  <a:cs typeface="TH SarabunPSK" pitchFamily="34" charset="-34"/>
                </a:rPr>
                <a:t>ค์</a:t>
              </a:r>
              <a:r>
                <a:rPr lang="th-TH" sz="1400" b="1" dirty="0">
                  <a:latin typeface="TH SarabunPSK" pitchFamily="34" charset="-34"/>
                  <a:cs typeface="TH SarabunPSK" pitchFamily="34" charset="-34"/>
                </a:rPr>
                <a:t>ราชนิเวศน์ อำเภอเมืองเชียงใหม่ จังหวัดเชียงใหม่ พระบาทสมเด็จพระเจ้าอยู่หัวได้พระราชทานพระราชดำริ   แก่อธิบดีกรมชลประทานเกี่ยวกับงานชลประทาน</a:t>
              </a:r>
            </a:p>
            <a:p>
              <a:pPr algn="thaiDist" defTabSz="717947">
                <a:defRPr/>
              </a:pP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</a:rPr>
                <a:t>	พิจารณาวางโครงการและก่อสร้างอ่างเก็บน้ำคลอง</a:t>
              </a:r>
              <a:r>
                <a:rPr lang="th-TH" altLang="th-TH" sz="1400" b="1" dirty="0" err="1">
                  <a:latin typeface="TH SarabunPSK" pitchFamily="34" charset="-34"/>
                  <a:cs typeface="TH SarabunPSK" pitchFamily="34" charset="-34"/>
                </a:rPr>
                <a:t>ขลุง</a:t>
              </a: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</a:rPr>
                <a:t>ในเขตอำเภอคลอง</a:t>
              </a:r>
              <a:r>
                <a:rPr lang="th-TH" altLang="th-TH" sz="1400" b="1" dirty="0" err="1">
                  <a:latin typeface="TH SarabunPSK" pitchFamily="34" charset="-34"/>
                  <a:cs typeface="TH SarabunPSK" pitchFamily="34" charset="-34"/>
                </a:rPr>
                <a:t>ขลุง</a:t>
              </a: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</a:rPr>
                <a:t> จังหวัดกำแพงเพชร เพื่อจัดหาน้ำช่วยเหลือพื้นที่เพาะปลูกให้กับราษฎรในเขตพื้นที่จัดสรรของสำนักงานการปฏิรูปที่ดินเพื่อเกษตรกรรมและพื้นที่ข้างเคียง รวมเนื้อประมาณ 22</a:t>
              </a:r>
              <a:r>
                <a:rPr lang="en-US" altLang="th-TH" sz="1400" b="1" dirty="0">
                  <a:latin typeface="TH SarabunPSK" pitchFamily="34" charset="-34"/>
                  <a:cs typeface="TH SarabunPSK" pitchFamily="34" charset="-34"/>
                </a:rPr>
                <a:t>,000</a:t>
              </a:r>
              <a:r>
                <a:rPr lang="th-TH" altLang="th-TH" sz="1400" b="1" dirty="0">
                  <a:latin typeface="TH SarabunPSK" pitchFamily="34" charset="-34"/>
                  <a:cs typeface="TH SarabunPSK" pitchFamily="34" charset="-34"/>
                </a:rPr>
                <a:t> ไร่ โดยคลองส่งน้ำสายใหญ่ฝั่งซ้ายจะสามารถทิ้งน้ำปลายคลองลงเหนือฝายทดน้ำคลองลานตอนล่างได้อีกส่วนหนึ่ง </a:t>
              </a:r>
            </a:p>
          </p:txBody>
        </p:sp>
      </p:grpSp>
      <p:graphicFrame>
        <p:nvGraphicFramePr>
          <p:cNvPr id="152" name="Table 151">
            <a:extLst>
              <a:ext uri="{FF2B5EF4-FFF2-40B4-BE49-F238E27FC236}">
                <a16:creationId xmlns:a16="http://schemas.microsoft.com/office/drawing/2014/main" id="{AE3171BB-B549-4BDF-8984-16453272E5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092514"/>
              </p:ext>
            </p:extLst>
          </p:nvPr>
        </p:nvGraphicFramePr>
        <p:xfrm>
          <a:off x="6808839" y="6082139"/>
          <a:ext cx="5127148" cy="872490"/>
        </p:xfrm>
        <a:graphic>
          <a:graphicData uri="http://schemas.openxmlformats.org/drawingml/2006/table">
            <a:tbl>
              <a:tblPr/>
              <a:tblGrid>
                <a:gridCol w="1002586">
                  <a:extLst>
                    <a:ext uri="{9D8B030D-6E8A-4147-A177-3AD203B41FA5}">
                      <a16:colId xmlns:a16="http://schemas.microsoft.com/office/drawing/2014/main" val="3833073675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1688559363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2909511355"/>
                    </a:ext>
                  </a:extLst>
                </a:gridCol>
                <a:gridCol w="1002586">
                  <a:extLst>
                    <a:ext uri="{9D8B030D-6E8A-4147-A177-3AD203B41FA5}">
                      <a16:colId xmlns:a16="http://schemas.microsoft.com/office/drawing/2014/main" val="3878229425"/>
                    </a:ext>
                  </a:extLst>
                </a:gridCol>
                <a:gridCol w="1116804">
                  <a:extLst>
                    <a:ext uri="{9D8B030D-6E8A-4147-A177-3AD203B41FA5}">
                      <a16:colId xmlns:a16="http://schemas.microsoft.com/office/drawing/2014/main" val="1175977891"/>
                    </a:ext>
                  </a:extLst>
                </a:gridCol>
              </a:tblGrid>
              <a:tr h="48095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งบประมาณทั้งโครงการ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เริ่ม - 2564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  <a:b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(กปร.)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ขอรับงบประมาณปีต่อๆไป</a:t>
                      </a:r>
                      <a:b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(ล้านบาท)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115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กิจกรรมหลัก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450.0000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25.0000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87.6000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337.4000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0494894"/>
                  </a:ext>
                </a:extLst>
              </a:tr>
            </a:tbl>
          </a:graphicData>
        </a:graphic>
      </p:graphicFrame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AA984843-5D85-4E53-B827-124FF54C0A30}"/>
              </a:ext>
            </a:extLst>
          </p:cNvPr>
          <p:cNvGrpSpPr/>
          <p:nvPr/>
        </p:nvGrpSpPr>
        <p:grpSpPr>
          <a:xfrm>
            <a:off x="6809646" y="5360223"/>
            <a:ext cx="5081554" cy="746206"/>
            <a:chOff x="6985524" y="6656089"/>
            <a:chExt cx="5081554" cy="746206"/>
          </a:xfrm>
        </p:grpSpPr>
        <p:sp>
          <p:nvSpPr>
            <p:cNvPr id="153" name="สี่เหลี่ยมผืนผ้า 110">
              <a:extLst>
                <a:ext uri="{FF2B5EF4-FFF2-40B4-BE49-F238E27FC236}">
                  <a16:creationId xmlns:a16="http://schemas.microsoft.com/office/drawing/2014/main" id="{E13972F6-EC48-4500-8066-628B8EF3A34D}"/>
                </a:ext>
              </a:extLst>
            </p:cNvPr>
            <p:cNvSpPr/>
            <p:nvPr/>
          </p:nvSpPr>
          <p:spPr>
            <a:xfrm>
              <a:off x="7200358" y="6656089"/>
              <a:ext cx="336983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แผนการใช้เงินงบประมาณค่าก่อสร้างโครงการ</a:t>
              </a:r>
            </a:p>
          </p:txBody>
        </p:sp>
        <p:grpSp>
          <p:nvGrpSpPr>
            <p:cNvPr id="154" name="Shape 326">
              <a:extLst>
                <a:ext uri="{FF2B5EF4-FFF2-40B4-BE49-F238E27FC236}">
                  <a16:creationId xmlns:a16="http://schemas.microsoft.com/office/drawing/2014/main" id="{09720F31-9175-4892-9B27-A812448E3232}"/>
                </a:ext>
              </a:extLst>
            </p:cNvPr>
            <p:cNvGrpSpPr/>
            <p:nvPr/>
          </p:nvGrpSpPr>
          <p:grpSpPr>
            <a:xfrm>
              <a:off x="6985524" y="6730467"/>
              <a:ext cx="211071" cy="275328"/>
              <a:chOff x="590250" y="244200"/>
              <a:chExt cx="407975" cy="532175"/>
            </a:xfrm>
          </p:grpSpPr>
          <p:sp>
            <p:nvSpPr>
              <p:cNvPr id="161" name="Shape 327">
                <a:extLst>
                  <a:ext uri="{FF2B5EF4-FFF2-40B4-BE49-F238E27FC236}">
                    <a16:creationId xmlns:a16="http://schemas.microsoft.com/office/drawing/2014/main" id="{125B8499-D89F-4E2B-B7D0-265ADB7CC7D4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Shape 328">
                <a:extLst>
                  <a:ext uri="{FF2B5EF4-FFF2-40B4-BE49-F238E27FC236}">
                    <a16:creationId xmlns:a16="http://schemas.microsoft.com/office/drawing/2014/main" id="{F2AC25A3-A823-4CEF-B90F-A8E07AF1B471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Shape 329">
                <a:extLst>
                  <a:ext uri="{FF2B5EF4-FFF2-40B4-BE49-F238E27FC236}">
                    <a16:creationId xmlns:a16="http://schemas.microsoft.com/office/drawing/2014/main" id="{4C4F2213-6F2A-4030-9F46-894FE697D32E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Shape 330">
                <a:extLst>
                  <a:ext uri="{FF2B5EF4-FFF2-40B4-BE49-F238E27FC236}">
                    <a16:creationId xmlns:a16="http://schemas.microsoft.com/office/drawing/2014/main" id="{47ACEFD3-750A-4DC8-BD05-0BD80BF62F4C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Shape 331">
                <a:extLst>
                  <a:ext uri="{FF2B5EF4-FFF2-40B4-BE49-F238E27FC236}">
                    <a16:creationId xmlns:a16="http://schemas.microsoft.com/office/drawing/2014/main" id="{08F85429-BBFB-4605-89D2-A0DB110C0B25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Shape 332">
                <a:extLst>
                  <a:ext uri="{FF2B5EF4-FFF2-40B4-BE49-F238E27FC236}">
                    <a16:creationId xmlns:a16="http://schemas.microsoft.com/office/drawing/2014/main" id="{B35D160B-3A09-4B7C-9FB5-E35DFCDB17A0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Shape 333">
                <a:extLst>
                  <a:ext uri="{FF2B5EF4-FFF2-40B4-BE49-F238E27FC236}">
                    <a16:creationId xmlns:a16="http://schemas.microsoft.com/office/drawing/2014/main" id="{3061355E-905A-471C-8E3F-F0E027A7C251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Shape 334">
                <a:extLst>
                  <a:ext uri="{FF2B5EF4-FFF2-40B4-BE49-F238E27FC236}">
                    <a16:creationId xmlns:a16="http://schemas.microsoft.com/office/drawing/2014/main" id="{A921FDD8-F41F-4141-8BD3-E052DB8E5ED4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Shape 335">
                <a:extLst>
                  <a:ext uri="{FF2B5EF4-FFF2-40B4-BE49-F238E27FC236}">
                    <a16:creationId xmlns:a16="http://schemas.microsoft.com/office/drawing/2014/main" id="{060C6C64-D09E-4310-B98B-010535F5FC28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Shape 336">
                <a:extLst>
                  <a:ext uri="{FF2B5EF4-FFF2-40B4-BE49-F238E27FC236}">
                    <a16:creationId xmlns:a16="http://schemas.microsoft.com/office/drawing/2014/main" id="{DADE6A4A-BBDC-4427-ABBA-ACCF98C8B1B2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Shape 337">
                <a:extLst>
                  <a:ext uri="{FF2B5EF4-FFF2-40B4-BE49-F238E27FC236}">
                    <a16:creationId xmlns:a16="http://schemas.microsoft.com/office/drawing/2014/main" id="{C5A77470-1648-4CAD-BDB5-459139DC232A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Shape 338">
                <a:extLst>
                  <a:ext uri="{FF2B5EF4-FFF2-40B4-BE49-F238E27FC236}">
                    <a16:creationId xmlns:a16="http://schemas.microsoft.com/office/drawing/2014/main" id="{F35AB8FB-C53A-4111-9D1C-4B6164B942CA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3" name="Shape 339">
                <a:extLst>
                  <a:ext uri="{FF2B5EF4-FFF2-40B4-BE49-F238E27FC236}">
                    <a16:creationId xmlns:a16="http://schemas.microsoft.com/office/drawing/2014/main" id="{9C1F9303-2831-4535-B825-100835899392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Shape 340">
                <a:extLst>
                  <a:ext uri="{FF2B5EF4-FFF2-40B4-BE49-F238E27FC236}">
                    <a16:creationId xmlns:a16="http://schemas.microsoft.com/office/drawing/2014/main" id="{B571F676-CFC8-428B-8408-FB6852E7C02B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175" name="ตัวเชื่อมต่อตรง 40">
              <a:extLst>
                <a:ext uri="{FF2B5EF4-FFF2-40B4-BE49-F238E27FC236}">
                  <a16:creationId xmlns:a16="http://schemas.microsoft.com/office/drawing/2014/main" id="{0FF38995-6E97-4DDE-A745-ACCBE46C4EA6}"/>
                </a:ext>
              </a:extLst>
            </p:cNvPr>
            <p:cNvCxnSpPr>
              <a:cxnSpLocks/>
            </p:cNvCxnSpPr>
            <p:nvPr/>
          </p:nvCxnSpPr>
          <p:spPr>
            <a:xfrm>
              <a:off x="7273010" y="7005795"/>
              <a:ext cx="4794068" cy="0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6" name="Rectangle 11">
              <a:extLst>
                <a:ext uri="{FF2B5EF4-FFF2-40B4-BE49-F238E27FC236}">
                  <a16:creationId xmlns:a16="http://schemas.microsoft.com/office/drawing/2014/main" id="{D47F8A83-13D0-4A9C-9BEC-C5F0EF6AA7ED}"/>
                </a:ext>
              </a:extLst>
            </p:cNvPr>
            <p:cNvSpPr/>
            <p:nvPr/>
          </p:nvSpPr>
          <p:spPr>
            <a:xfrm>
              <a:off x="7305952" y="7032963"/>
              <a:ext cx="23374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>
                      <a:lumMod val="50000"/>
                    </a:srgbClr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แผนการดำเนินงาน  2564 - 2567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80" name="Table 41">
            <a:extLst>
              <a:ext uri="{FF2B5EF4-FFF2-40B4-BE49-F238E27FC236}">
                <a16:creationId xmlns:a16="http://schemas.microsoft.com/office/drawing/2014/main" id="{9636F115-88C8-4FB3-A5C1-AEF344C263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610068"/>
              </p:ext>
            </p:extLst>
          </p:nvPr>
        </p:nvGraphicFramePr>
        <p:xfrm>
          <a:off x="92766" y="7019807"/>
          <a:ext cx="12452132" cy="1876701"/>
        </p:xfrm>
        <a:graphic>
          <a:graphicData uri="http://schemas.openxmlformats.org/drawingml/2006/table">
            <a:tbl>
              <a:tblPr/>
              <a:tblGrid>
                <a:gridCol w="2288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16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01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818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ศึกษา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การขออนุญาตใช้พื้นที่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แบบก่อสร้าง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ที่ดิน </a:t>
                      </a:r>
                    </a:p>
                  </a:txBody>
                  <a:tcPr marL="6804" marR="6804" marT="680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5097"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- FS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แล้วเสร็จ ก.ย. 55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- ทบทวนผลตอบแทนทางเศรษฐศาสตร์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แล้วเสร็จ เมื่อ 17 ต.ค. 62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- อยู่ระหว่างศึกษาผลกระทบสิ่งแวดล้อม สัญญาจ้างเลขที่ จ.55/2562 (สพด.) ลงวันที่ 24 มิ.ย. 62 ครบกำหนดอายุสัญญา วันที่ 24 ก.ย. 63 ระยะเวลา 360 วัน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พื้นที่ทั้งหมดประมาณ    1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865 ไร่</a:t>
                      </a:r>
                    </a:p>
                    <a:p>
                      <a:pPr marL="342900" marR="0" lvl="0" indent="-342900" algn="l" defTabSz="128016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ป่าสงวนแห่งชาติโซน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,865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ไร่</a:t>
                      </a:r>
                    </a:p>
                    <a:p>
                      <a:pPr marL="0" marR="0" lvl="0" indent="0" algn="l" defTabSz="128016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- ยังไม่ได้ดำเนินการขออนุญาติ</a:t>
                      </a:r>
                      <a:endParaRPr lang="th-TH" sz="1400" b="0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ตั้งแผนปี 2563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หมายสี แล้วเสร็จ เมื่อ 2561</a:t>
                      </a:r>
                    </a:p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ปักหลักเขต แล้วเสร็จ เมื่อ 2562 </a:t>
                      </a:r>
                    </a:p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เก็บคำขอ  150 แปลง</a:t>
                      </a:r>
                    </a:p>
                  </a:txBody>
                  <a:tcPr marL="6804" marR="6804" marT="6804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81" name="กลุ่ม 80">
            <a:extLst>
              <a:ext uri="{FF2B5EF4-FFF2-40B4-BE49-F238E27FC236}">
                <a16:creationId xmlns:a16="http://schemas.microsoft.com/office/drawing/2014/main" id="{392A5120-C88B-4FCC-A5E2-98A534849D75}"/>
              </a:ext>
            </a:extLst>
          </p:cNvPr>
          <p:cNvGrpSpPr/>
          <p:nvPr/>
        </p:nvGrpSpPr>
        <p:grpSpPr>
          <a:xfrm>
            <a:off x="92766" y="6558142"/>
            <a:ext cx="2680813" cy="461665"/>
            <a:chOff x="3331915" y="8683016"/>
            <a:chExt cx="2680813" cy="461665"/>
          </a:xfrm>
        </p:grpSpPr>
        <p:sp>
          <p:nvSpPr>
            <p:cNvPr id="94" name="สี่เหลี่ยมผืนผ้า 68">
              <a:extLst>
                <a:ext uri="{FF2B5EF4-FFF2-40B4-BE49-F238E27FC236}">
                  <a16:creationId xmlns:a16="http://schemas.microsoft.com/office/drawing/2014/main" id="{014C9041-F9E4-494E-A67A-DA1BED98165D}"/>
                </a:ext>
              </a:extLst>
            </p:cNvPr>
            <p:cNvSpPr/>
            <p:nvPr/>
          </p:nvSpPr>
          <p:spPr>
            <a:xfrm>
              <a:off x="3814590" y="8683016"/>
              <a:ext cx="177484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th-TH" sz="2400" b="1" dirty="0">
                  <a:solidFill>
                    <a:srgbClr val="4472C4">
                      <a:lumMod val="50000"/>
                    </a:srgbClr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สถานภาพโครงการ</a:t>
              </a:r>
            </a:p>
          </p:txBody>
        </p:sp>
        <p:grpSp>
          <p:nvGrpSpPr>
            <p:cNvPr id="95" name="Shape 326">
              <a:extLst>
                <a:ext uri="{FF2B5EF4-FFF2-40B4-BE49-F238E27FC236}">
                  <a16:creationId xmlns:a16="http://schemas.microsoft.com/office/drawing/2014/main" id="{63F12784-D4CF-4C81-929A-C90635D417ED}"/>
                </a:ext>
              </a:extLst>
            </p:cNvPr>
            <p:cNvGrpSpPr/>
            <p:nvPr/>
          </p:nvGrpSpPr>
          <p:grpSpPr>
            <a:xfrm>
              <a:off x="3552699" y="8744691"/>
              <a:ext cx="211071" cy="275328"/>
              <a:chOff x="590250" y="244200"/>
              <a:chExt cx="407975" cy="532175"/>
            </a:xfrm>
          </p:grpSpPr>
          <p:sp>
            <p:nvSpPr>
              <p:cNvPr id="104" name="Shape 327">
                <a:extLst>
                  <a:ext uri="{FF2B5EF4-FFF2-40B4-BE49-F238E27FC236}">
                    <a16:creationId xmlns:a16="http://schemas.microsoft.com/office/drawing/2014/main" id="{6E789CCD-BA10-40AD-BB8A-1CE5529CD637}"/>
                  </a:ext>
                </a:extLst>
              </p:cNvPr>
              <p:cNvSpPr/>
              <p:nvPr/>
            </p:nvSpPr>
            <p:spPr>
              <a:xfrm>
                <a:off x="623125" y="313625"/>
                <a:ext cx="375100" cy="462750"/>
              </a:xfrm>
              <a:custGeom>
                <a:avLst/>
                <a:gdLst/>
                <a:ahLst/>
                <a:cxnLst/>
                <a:rect l="0" t="0" r="0" b="0"/>
                <a:pathLst>
                  <a:path w="15004" h="18510" fill="none" extrusionOk="0">
                    <a:moveTo>
                      <a:pt x="1" y="17536"/>
                    </a:moveTo>
                    <a:lnTo>
                      <a:pt x="1" y="17536"/>
                    </a:lnTo>
                    <a:lnTo>
                      <a:pt x="1" y="17536"/>
                    </a:lnTo>
                    <a:lnTo>
                      <a:pt x="25" y="17682"/>
                    </a:lnTo>
                    <a:lnTo>
                      <a:pt x="49" y="17852"/>
                    </a:lnTo>
                    <a:lnTo>
                      <a:pt x="123" y="18023"/>
                    </a:lnTo>
                    <a:lnTo>
                      <a:pt x="220" y="18193"/>
                    </a:lnTo>
                    <a:lnTo>
                      <a:pt x="293" y="18291"/>
                    </a:lnTo>
                    <a:lnTo>
                      <a:pt x="390" y="18364"/>
                    </a:lnTo>
                    <a:lnTo>
                      <a:pt x="488" y="18412"/>
                    </a:lnTo>
                    <a:lnTo>
                      <a:pt x="610" y="18461"/>
                    </a:lnTo>
                    <a:lnTo>
                      <a:pt x="756" y="18510"/>
                    </a:lnTo>
                    <a:lnTo>
                      <a:pt x="926" y="18510"/>
                    </a:lnTo>
                    <a:lnTo>
                      <a:pt x="14468" y="18510"/>
                    </a:lnTo>
                    <a:lnTo>
                      <a:pt x="14468" y="18510"/>
                    </a:lnTo>
                    <a:lnTo>
                      <a:pt x="14541" y="18510"/>
                    </a:lnTo>
                    <a:lnTo>
                      <a:pt x="14614" y="18485"/>
                    </a:lnTo>
                    <a:lnTo>
                      <a:pt x="14736" y="18412"/>
                    </a:lnTo>
                    <a:lnTo>
                      <a:pt x="14833" y="18291"/>
                    </a:lnTo>
                    <a:lnTo>
                      <a:pt x="14906" y="18144"/>
                    </a:lnTo>
                    <a:lnTo>
                      <a:pt x="14955" y="17974"/>
                    </a:lnTo>
                    <a:lnTo>
                      <a:pt x="14979" y="17779"/>
                    </a:lnTo>
                    <a:lnTo>
                      <a:pt x="15003" y="17438"/>
                    </a:lnTo>
                    <a:lnTo>
                      <a:pt x="15003" y="487"/>
                    </a:lnTo>
                    <a:lnTo>
                      <a:pt x="15003" y="487"/>
                    </a:lnTo>
                    <a:lnTo>
                      <a:pt x="15003" y="341"/>
                    </a:lnTo>
                    <a:lnTo>
                      <a:pt x="14979" y="219"/>
                    </a:lnTo>
                    <a:lnTo>
                      <a:pt x="14955" y="146"/>
                    </a:lnTo>
                    <a:lnTo>
                      <a:pt x="14906" y="73"/>
                    </a:lnTo>
                    <a:lnTo>
                      <a:pt x="14833" y="49"/>
                    </a:lnTo>
                    <a:lnTo>
                      <a:pt x="14736" y="24"/>
                    </a:lnTo>
                    <a:lnTo>
                      <a:pt x="14468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5" name="Shape 328">
                <a:extLst>
                  <a:ext uri="{FF2B5EF4-FFF2-40B4-BE49-F238E27FC236}">
                    <a16:creationId xmlns:a16="http://schemas.microsoft.com/office/drawing/2014/main" id="{01BBCC93-5166-4FAA-86AE-41E28B330287}"/>
                  </a:ext>
                </a:extLst>
              </p:cNvPr>
              <p:cNvSpPr/>
              <p:nvPr/>
            </p:nvSpPr>
            <p:spPr>
              <a:xfrm>
                <a:off x="590250" y="269775"/>
                <a:ext cx="377525" cy="462775"/>
              </a:xfrm>
              <a:custGeom>
                <a:avLst/>
                <a:gdLst/>
                <a:ahLst/>
                <a:cxnLst/>
                <a:rect l="0" t="0" r="0" b="0"/>
                <a:pathLst>
                  <a:path w="15101" h="18511" fill="none" extrusionOk="0">
                    <a:moveTo>
                      <a:pt x="14321" y="0"/>
                    </a:moveTo>
                    <a:lnTo>
                      <a:pt x="780" y="0"/>
                    </a:lnTo>
                    <a:lnTo>
                      <a:pt x="780" y="0"/>
                    </a:lnTo>
                    <a:lnTo>
                      <a:pt x="634" y="25"/>
                    </a:lnTo>
                    <a:lnTo>
                      <a:pt x="488" y="74"/>
                    </a:lnTo>
                    <a:lnTo>
                      <a:pt x="342" y="122"/>
                    </a:lnTo>
                    <a:lnTo>
                      <a:pt x="220" y="220"/>
                    </a:lnTo>
                    <a:lnTo>
                      <a:pt x="122" y="341"/>
                    </a:lnTo>
                    <a:lnTo>
                      <a:pt x="74" y="488"/>
                    </a:lnTo>
                    <a:lnTo>
                      <a:pt x="25" y="634"/>
                    </a:lnTo>
                    <a:lnTo>
                      <a:pt x="1" y="780"/>
                    </a:lnTo>
                    <a:lnTo>
                      <a:pt x="1" y="17731"/>
                    </a:lnTo>
                    <a:lnTo>
                      <a:pt x="1" y="17731"/>
                    </a:lnTo>
                    <a:lnTo>
                      <a:pt x="25" y="17877"/>
                    </a:lnTo>
                    <a:lnTo>
                      <a:pt x="74" y="18023"/>
                    </a:lnTo>
                    <a:lnTo>
                      <a:pt x="122" y="18169"/>
                    </a:lnTo>
                    <a:lnTo>
                      <a:pt x="220" y="18291"/>
                    </a:lnTo>
                    <a:lnTo>
                      <a:pt x="342" y="18388"/>
                    </a:lnTo>
                    <a:lnTo>
                      <a:pt x="488" y="18437"/>
                    </a:lnTo>
                    <a:lnTo>
                      <a:pt x="634" y="18486"/>
                    </a:lnTo>
                    <a:lnTo>
                      <a:pt x="780" y="18510"/>
                    </a:lnTo>
                    <a:lnTo>
                      <a:pt x="14321" y="18510"/>
                    </a:lnTo>
                    <a:lnTo>
                      <a:pt x="14321" y="18510"/>
                    </a:lnTo>
                    <a:lnTo>
                      <a:pt x="14467" y="18486"/>
                    </a:lnTo>
                    <a:lnTo>
                      <a:pt x="14614" y="18437"/>
                    </a:lnTo>
                    <a:lnTo>
                      <a:pt x="14760" y="18388"/>
                    </a:lnTo>
                    <a:lnTo>
                      <a:pt x="14881" y="18291"/>
                    </a:lnTo>
                    <a:lnTo>
                      <a:pt x="14979" y="18169"/>
                    </a:lnTo>
                    <a:lnTo>
                      <a:pt x="15028" y="18023"/>
                    </a:lnTo>
                    <a:lnTo>
                      <a:pt x="15076" y="17877"/>
                    </a:lnTo>
                    <a:lnTo>
                      <a:pt x="15101" y="17731"/>
                    </a:lnTo>
                    <a:lnTo>
                      <a:pt x="15101" y="780"/>
                    </a:lnTo>
                    <a:lnTo>
                      <a:pt x="15101" y="780"/>
                    </a:lnTo>
                    <a:lnTo>
                      <a:pt x="15076" y="634"/>
                    </a:lnTo>
                    <a:lnTo>
                      <a:pt x="15028" y="488"/>
                    </a:lnTo>
                    <a:lnTo>
                      <a:pt x="14979" y="341"/>
                    </a:lnTo>
                    <a:lnTo>
                      <a:pt x="14881" y="220"/>
                    </a:lnTo>
                    <a:lnTo>
                      <a:pt x="14760" y="122"/>
                    </a:lnTo>
                    <a:lnTo>
                      <a:pt x="14614" y="74"/>
                    </a:lnTo>
                    <a:lnTo>
                      <a:pt x="14467" y="25"/>
                    </a:lnTo>
                    <a:lnTo>
                      <a:pt x="14321" y="0"/>
                    </a:lnTo>
                    <a:lnTo>
                      <a:pt x="14321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8" name="Shape 329">
                <a:extLst>
                  <a:ext uri="{FF2B5EF4-FFF2-40B4-BE49-F238E27FC236}">
                    <a16:creationId xmlns:a16="http://schemas.microsoft.com/office/drawing/2014/main" id="{709BB448-F922-4E77-9796-A0DA1985A465}"/>
                  </a:ext>
                </a:extLst>
              </p:cNvPr>
              <p:cNvSpPr/>
              <p:nvPr/>
            </p:nvSpPr>
            <p:spPr>
              <a:xfrm>
                <a:off x="796650" y="274025"/>
                <a:ext cx="45100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4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3" y="25"/>
                    </a:lnTo>
                    <a:lnTo>
                      <a:pt x="1243" y="74"/>
                    </a:lnTo>
                    <a:lnTo>
                      <a:pt x="1414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4" y="1657"/>
                    </a:lnTo>
                    <a:lnTo>
                      <a:pt x="1243" y="1730"/>
                    </a:lnTo>
                    <a:lnTo>
                      <a:pt x="1073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2" y="1779"/>
                    </a:lnTo>
                    <a:lnTo>
                      <a:pt x="561" y="1730"/>
                    </a:lnTo>
                    <a:lnTo>
                      <a:pt x="391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1" y="147"/>
                    </a:lnTo>
                    <a:lnTo>
                      <a:pt x="561" y="74"/>
                    </a:lnTo>
                    <a:lnTo>
                      <a:pt x="732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9" name="Shape 330">
                <a:extLst>
                  <a:ext uri="{FF2B5EF4-FFF2-40B4-BE49-F238E27FC236}">
                    <a16:creationId xmlns:a16="http://schemas.microsoft.com/office/drawing/2014/main" id="{6BF758C0-71A3-4A84-906E-E820BFA68EDD}"/>
                  </a:ext>
                </a:extLst>
              </p:cNvPr>
              <p:cNvSpPr/>
              <p:nvPr/>
            </p:nvSpPr>
            <p:spPr>
              <a:xfrm>
                <a:off x="7138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2" y="1"/>
                    </a:move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9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9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9" y="1535"/>
                    </a:lnTo>
                    <a:lnTo>
                      <a:pt x="147" y="1414"/>
                    </a:lnTo>
                    <a:lnTo>
                      <a:pt x="74" y="1243"/>
                    </a:lnTo>
                    <a:lnTo>
                      <a:pt x="25" y="1073"/>
                    </a:lnTo>
                    <a:lnTo>
                      <a:pt x="1" y="902"/>
                    </a:lnTo>
                    <a:lnTo>
                      <a:pt x="1" y="902"/>
                    </a:lnTo>
                    <a:lnTo>
                      <a:pt x="25" y="732"/>
                    </a:lnTo>
                    <a:lnTo>
                      <a:pt x="74" y="561"/>
                    </a:lnTo>
                    <a:lnTo>
                      <a:pt x="147" y="391"/>
                    </a:lnTo>
                    <a:lnTo>
                      <a:pt x="269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0" name="Shape 331">
                <a:extLst>
                  <a:ext uri="{FF2B5EF4-FFF2-40B4-BE49-F238E27FC236}">
                    <a16:creationId xmlns:a16="http://schemas.microsoft.com/office/drawing/2014/main" id="{6D16C965-4D63-4EED-80EE-8BBC022A9685}"/>
                  </a:ext>
                </a:extLst>
              </p:cNvPr>
              <p:cNvSpPr/>
              <p:nvPr/>
            </p:nvSpPr>
            <p:spPr>
              <a:xfrm>
                <a:off x="631050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0" y="902"/>
                    </a:move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7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1" y="74"/>
                    </a:lnTo>
                    <a:lnTo>
                      <a:pt x="731" y="25"/>
                    </a:lnTo>
                    <a:lnTo>
                      <a:pt x="902" y="1"/>
                    </a:lnTo>
                    <a:lnTo>
                      <a:pt x="902" y="1"/>
                    </a:lnTo>
                    <a:lnTo>
                      <a:pt x="1072" y="25"/>
                    </a:lnTo>
                    <a:lnTo>
                      <a:pt x="1243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7" y="391"/>
                    </a:lnTo>
                    <a:lnTo>
                      <a:pt x="1730" y="561"/>
                    </a:lnTo>
                    <a:lnTo>
                      <a:pt x="1778" y="732"/>
                    </a:lnTo>
                    <a:lnTo>
                      <a:pt x="1803" y="902"/>
                    </a:lnTo>
                    <a:lnTo>
                      <a:pt x="1803" y="902"/>
                    </a:lnTo>
                    <a:lnTo>
                      <a:pt x="1778" y="1073"/>
                    </a:lnTo>
                    <a:lnTo>
                      <a:pt x="1730" y="1243"/>
                    </a:lnTo>
                    <a:lnTo>
                      <a:pt x="1657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3" y="1730"/>
                    </a:lnTo>
                    <a:lnTo>
                      <a:pt x="1072" y="1779"/>
                    </a:lnTo>
                    <a:lnTo>
                      <a:pt x="902" y="1803"/>
                    </a:lnTo>
                    <a:lnTo>
                      <a:pt x="902" y="1803"/>
                    </a:lnTo>
                    <a:lnTo>
                      <a:pt x="731" y="1779"/>
                    </a:lnTo>
                    <a:lnTo>
                      <a:pt x="561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7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1" name="Shape 332">
                <a:extLst>
                  <a:ext uri="{FF2B5EF4-FFF2-40B4-BE49-F238E27FC236}">
                    <a16:creationId xmlns:a16="http://schemas.microsoft.com/office/drawing/2014/main" id="{833F0379-1DA3-4996-B2B2-7AAC9BE2AE3E}"/>
                  </a:ext>
                </a:extLst>
              </p:cNvPr>
              <p:cNvSpPr/>
              <p:nvPr/>
            </p:nvSpPr>
            <p:spPr>
              <a:xfrm>
                <a:off x="649925" y="590050"/>
                <a:ext cx="133975" cy="25"/>
              </a:xfrm>
              <a:custGeom>
                <a:avLst/>
                <a:gdLst/>
                <a:ahLst/>
                <a:cxnLst/>
                <a:rect l="0" t="0" r="0" b="0"/>
                <a:pathLst>
                  <a:path w="5359" h="1" fill="none" extrusionOk="0">
                    <a:moveTo>
                      <a:pt x="5358" y="0"/>
                    </a:moveTo>
                    <a:lnTo>
                      <a:pt x="0" y="0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2" name="Shape 333">
                <a:extLst>
                  <a:ext uri="{FF2B5EF4-FFF2-40B4-BE49-F238E27FC236}">
                    <a16:creationId xmlns:a16="http://schemas.microsoft.com/office/drawing/2014/main" id="{3FD952AE-53CD-49AD-80C4-91A4005D5DF6}"/>
                  </a:ext>
                </a:extLst>
              </p:cNvPr>
              <p:cNvSpPr/>
              <p:nvPr/>
            </p:nvSpPr>
            <p:spPr>
              <a:xfrm>
                <a:off x="649925" y="5346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3" name="Shape 334">
                <a:extLst>
                  <a:ext uri="{FF2B5EF4-FFF2-40B4-BE49-F238E27FC236}">
                    <a16:creationId xmlns:a16="http://schemas.microsoft.com/office/drawing/2014/main" id="{7655E607-2124-4400-B0C4-D0518D02EDAB}"/>
                  </a:ext>
                </a:extLst>
              </p:cNvPr>
              <p:cNvSpPr/>
              <p:nvPr/>
            </p:nvSpPr>
            <p:spPr>
              <a:xfrm>
                <a:off x="649925" y="4798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4" name="Shape 335">
                <a:extLst>
                  <a:ext uri="{FF2B5EF4-FFF2-40B4-BE49-F238E27FC236}">
                    <a16:creationId xmlns:a16="http://schemas.microsoft.com/office/drawing/2014/main" id="{485E1833-52E2-49DF-B4C5-1FB41C489A50}"/>
                  </a:ext>
                </a:extLst>
              </p:cNvPr>
              <p:cNvSpPr/>
              <p:nvPr/>
            </p:nvSpPr>
            <p:spPr>
              <a:xfrm>
                <a:off x="649925" y="424425"/>
                <a:ext cx="255750" cy="25"/>
              </a:xfrm>
              <a:custGeom>
                <a:avLst/>
                <a:gdLst/>
                <a:ahLst/>
                <a:cxnLst/>
                <a:rect l="0" t="0" r="0" b="0"/>
                <a:pathLst>
                  <a:path w="10230" h="1" fill="none" extrusionOk="0">
                    <a:moveTo>
                      <a:pt x="10229" y="1"/>
                    </a:moveTo>
                    <a:lnTo>
                      <a:pt x="0" y="1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5" name="Shape 336">
                <a:extLst>
                  <a:ext uri="{FF2B5EF4-FFF2-40B4-BE49-F238E27FC236}">
                    <a16:creationId xmlns:a16="http://schemas.microsoft.com/office/drawing/2014/main" id="{E5A6AD62-0722-4550-8628-A7832761D611}"/>
                  </a:ext>
                </a:extLst>
              </p:cNvPr>
              <p:cNvSpPr/>
              <p:nvPr/>
            </p:nvSpPr>
            <p:spPr>
              <a:xfrm>
                <a:off x="879475" y="274025"/>
                <a:ext cx="45075" cy="45100"/>
              </a:xfrm>
              <a:custGeom>
                <a:avLst/>
                <a:gdLst/>
                <a:ahLst/>
                <a:cxnLst/>
                <a:rect l="0" t="0" r="0" b="0"/>
                <a:pathLst>
                  <a:path w="1803" h="1804" fill="none" extrusionOk="0">
                    <a:moveTo>
                      <a:pt x="901" y="1803"/>
                    </a:moveTo>
                    <a:lnTo>
                      <a:pt x="901" y="1803"/>
                    </a:lnTo>
                    <a:lnTo>
                      <a:pt x="731" y="1779"/>
                    </a:lnTo>
                    <a:lnTo>
                      <a:pt x="560" y="1730"/>
                    </a:lnTo>
                    <a:lnTo>
                      <a:pt x="390" y="1657"/>
                    </a:lnTo>
                    <a:lnTo>
                      <a:pt x="268" y="1535"/>
                    </a:lnTo>
                    <a:lnTo>
                      <a:pt x="146" y="1414"/>
                    </a:lnTo>
                    <a:lnTo>
                      <a:pt x="73" y="1243"/>
                    </a:lnTo>
                    <a:lnTo>
                      <a:pt x="25" y="1073"/>
                    </a:lnTo>
                    <a:lnTo>
                      <a:pt x="0" y="902"/>
                    </a:lnTo>
                    <a:lnTo>
                      <a:pt x="0" y="902"/>
                    </a:lnTo>
                    <a:lnTo>
                      <a:pt x="25" y="732"/>
                    </a:lnTo>
                    <a:lnTo>
                      <a:pt x="73" y="561"/>
                    </a:lnTo>
                    <a:lnTo>
                      <a:pt x="146" y="391"/>
                    </a:lnTo>
                    <a:lnTo>
                      <a:pt x="268" y="269"/>
                    </a:lnTo>
                    <a:lnTo>
                      <a:pt x="390" y="147"/>
                    </a:lnTo>
                    <a:lnTo>
                      <a:pt x="560" y="74"/>
                    </a:lnTo>
                    <a:lnTo>
                      <a:pt x="731" y="25"/>
                    </a:lnTo>
                    <a:lnTo>
                      <a:pt x="901" y="1"/>
                    </a:lnTo>
                    <a:lnTo>
                      <a:pt x="901" y="1"/>
                    </a:lnTo>
                    <a:lnTo>
                      <a:pt x="1072" y="25"/>
                    </a:lnTo>
                    <a:lnTo>
                      <a:pt x="1242" y="74"/>
                    </a:lnTo>
                    <a:lnTo>
                      <a:pt x="1413" y="147"/>
                    </a:lnTo>
                    <a:lnTo>
                      <a:pt x="1535" y="269"/>
                    </a:lnTo>
                    <a:lnTo>
                      <a:pt x="1656" y="391"/>
                    </a:lnTo>
                    <a:lnTo>
                      <a:pt x="1729" y="561"/>
                    </a:lnTo>
                    <a:lnTo>
                      <a:pt x="1778" y="732"/>
                    </a:lnTo>
                    <a:lnTo>
                      <a:pt x="1802" y="902"/>
                    </a:lnTo>
                    <a:lnTo>
                      <a:pt x="1802" y="902"/>
                    </a:lnTo>
                    <a:lnTo>
                      <a:pt x="1778" y="1073"/>
                    </a:lnTo>
                    <a:lnTo>
                      <a:pt x="1729" y="1243"/>
                    </a:lnTo>
                    <a:lnTo>
                      <a:pt x="1656" y="1414"/>
                    </a:lnTo>
                    <a:lnTo>
                      <a:pt x="1535" y="1535"/>
                    </a:lnTo>
                    <a:lnTo>
                      <a:pt x="1413" y="1657"/>
                    </a:lnTo>
                    <a:lnTo>
                      <a:pt x="1242" y="1730"/>
                    </a:lnTo>
                    <a:lnTo>
                      <a:pt x="1072" y="1779"/>
                    </a:lnTo>
                    <a:lnTo>
                      <a:pt x="901" y="1803"/>
                    </a:lnTo>
                    <a:lnTo>
                      <a:pt x="901" y="1803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2" name="Shape 337">
                <a:extLst>
                  <a:ext uri="{FF2B5EF4-FFF2-40B4-BE49-F238E27FC236}">
                    <a16:creationId xmlns:a16="http://schemas.microsoft.com/office/drawing/2014/main" id="{E70DFFC7-2B71-477B-BD11-9E972EC31ECF}"/>
                  </a:ext>
                </a:extLst>
              </p:cNvPr>
              <p:cNvSpPr/>
              <p:nvPr/>
            </p:nvSpPr>
            <p:spPr>
              <a:xfrm>
                <a:off x="6548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3" name="Shape 338">
                <a:extLst>
                  <a:ext uri="{FF2B5EF4-FFF2-40B4-BE49-F238E27FC236}">
                    <a16:creationId xmlns:a16="http://schemas.microsoft.com/office/drawing/2014/main" id="{F932DC77-C7CB-49D6-9016-F9772CE24A54}"/>
                  </a:ext>
                </a:extLst>
              </p:cNvPr>
              <p:cNvSpPr/>
              <p:nvPr/>
            </p:nvSpPr>
            <p:spPr>
              <a:xfrm>
                <a:off x="7376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4" name="Shape 339">
                <a:extLst>
                  <a:ext uri="{FF2B5EF4-FFF2-40B4-BE49-F238E27FC236}">
                    <a16:creationId xmlns:a16="http://schemas.microsoft.com/office/drawing/2014/main" id="{E466DBFF-3B95-4F63-B235-3CB41C0EF6FF}"/>
                  </a:ext>
                </a:extLst>
              </p:cNvPr>
              <p:cNvSpPr/>
              <p:nvPr/>
            </p:nvSpPr>
            <p:spPr>
              <a:xfrm>
                <a:off x="820400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1" y="1"/>
                    </a:moveTo>
                    <a:lnTo>
                      <a:pt x="1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5" name="Shape 340">
                <a:extLst>
                  <a:ext uri="{FF2B5EF4-FFF2-40B4-BE49-F238E27FC236}">
                    <a16:creationId xmlns:a16="http://schemas.microsoft.com/office/drawing/2014/main" id="{AEB5A22B-C67C-4D2A-9078-E37335B0E733}"/>
                  </a:ext>
                </a:extLst>
              </p:cNvPr>
              <p:cNvSpPr/>
              <p:nvPr/>
            </p:nvSpPr>
            <p:spPr>
              <a:xfrm>
                <a:off x="903225" y="244200"/>
                <a:ext cx="25" cy="51175"/>
              </a:xfrm>
              <a:custGeom>
                <a:avLst/>
                <a:gdLst/>
                <a:ahLst/>
                <a:cxnLst/>
                <a:rect l="0" t="0" r="0" b="0"/>
                <a:pathLst>
                  <a:path w="1" h="2047" fill="none" extrusionOk="0">
                    <a:moveTo>
                      <a:pt x="0" y="1"/>
                    </a:moveTo>
                    <a:lnTo>
                      <a:pt x="0" y="2046"/>
                    </a:lnTo>
                  </a:path>
                </a:pathLst>
              </a:custGeom>
              <a:noFill/>
              <a:ln w="12175" cap="rnd" cmpd="sng">
                <a:solidFill>
                  <a:srgbClr val="00B05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square" lIns="91425" tIns="91425" rIns="91425" bIns="91425" anchor="ctr" anchorCtr="0">
                <a:no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3293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cxnSp>
          <p:nvCxnSpPr>
            <p:cNvPr id="96" name="ตัวเชื่อมต่อตรง 84">
              <a:extLst>
                <a:ext uri="{FF2B5EF4-FFF2-40B4-BE49-F238E27FC236}">
                  <a16:creationId xmlns:a16="http://schemas.microsoft.com/office/drawing/2014/main" id="{E5406523-3D9F-403D-82DE-8C6FD5329326}"/>
                </a:ext>
              </a:extLst>
            </p:cNvPr>
            <p:cNvCxnSpPr/>
            <p:nvPr/>
          </p:nvCxnSpPr>
          <p:spPr>
            <a:xfrm flipV="1">
              <a:off x="3331915" y="9047774"/>
              <a:ext cx="2680813" cy="9147"/>
            </a:xfrm>
            <a:prstGeom prst="line">
              <a:avLst/>
            </a:prstGeom>
            <a:ln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B2281FFF-FDDA-4A42-AA06-9B48C9F8FD0F}"/>
              </a:ext>
            </a:extLst>
          </p:cNvPr>
          <p:cNvGrpSpPr/>
          <p:nvPr/>
        </p:nvGrpSpPr>
        <p:grpSpPr>
          <a:xfrm>
            <a:off x="6779001" y="2936583"/>
            <a:ext cx="6280042" cy="2134957"/>
            <a:chOff x="6779001" y="2936583"/>
            <a:chExt cx="6280042" cy="2134957"/>
          </a:xfrm>
        </p:grpSpPr>
        <p:grpSp>
          <p:nvGrpSpPr>
            <p:cNvPr id="4" name="กลุ่ม 3">
              <a:extLst>
                <a:ext uri="{FF2B5EF4-FFF2-40B4-BE49-F238E27FC236}">
                  <a16:creationId xmlns:a16="http://schemas.microsoft.com/office/drawing/2014/main" id="{96E92351-5980-4DFA-987D-CD06FF135C9D}"/>
                </a:ext>
              </a:extLst>
            </p:cNvPr>
            <p:cNvGrpSpPr/>
            <p:nvPr/>
          </p:nvGrpSpPr>
          <p:grpSpPr>
            <a:xfrm>
              <a:off x="6779001" y="2936583"/>
              <a:ext cx="6280042" cy="2134957"/>
              <a:chOff x="6743381" y="3749022"/>
              <a:chExt cx="6280042" cy="2134957"/>
            </a:xfrm>
          </p:grpSpPr>
          <p:sp>
            <p:nvSpPr>
              <p:cNvPr id="82" name="สี่เหลี่ยมผืนผ้ามุมมน 22">
                <a:extLst>
                  <a:ext uri="{FF2B5EF4-FFF2-40B4-BE49-F238E27FC236}">
                    <a16:creationId xmlns:a16="http://schemas.microsoft.com/office/drawing/2014/main" id="{688DD913-B144-457E-A89F-298BD4EBEFB8}"/>
                  </a:ext>
                </a:extLst>
              </p:cNvPr>
              <p:cNvSpPr/>
              <p:nvPr/>
            </p:nvSpPr>
            <p:spPr>
              <a:xfrm>
                <a:off x="6743381" y="3749022"/>
                <a:ext cx="5801516" cy="2134957"/>
              </a:xfrm>
              <a:prstGeom prst="round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3293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Cordia New" panose="020B0304020202020204" pitchFamily="34" charset="-34"/>
                </a:endParaRPr>
              </a:p>
            </p:txBody>
          </p:sp>
          <p:sp>
            <p:nvSpPr>
              <p:cNvPr id="83" name="สี่เหลี่ยมผืนผ้า 24">
                <a:extLst>
                  <a:ext uri="{FF2B5EF4-FFF2-40B4-BE49-F238E27FC236}">
                    <a16:creationId xmlns:a16="http://schemas.microsoft.com/office/drawing/2014/main" id="{53DE7480-4AFD-4EEF-8E58-33B7127B738B}"/>
                  </a:ext>
                </a:extLst>
              </p:cNvPr>
              <p:cNvSpPr/>
              <p:nvPr/>
            </p:nvSpPr>
            <p:spPr>
              <a:xfrm>
                <a:off x="7320292" y="3853319"/>
                <a:ext cx="1608133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10753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4472C4">
                        <a:lumMod val="50000"/>
                      </a:srgbClr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rPr>
                  <a:t>รายละเอียดโครงการ</a:t>
                </a:r>
              </a:p>
            </p:txBody>
          </p:sp>
          <p:grpSp>
            <p:nvGrpSpPr>
              <p:cNvPr id="84" name="Shape 326">
                <a:extLst>
                  <a:ext uri="{FF2B5EF4-FFF2-40B4-BE49-F238E27FC236}">
                    <a16:creationId xmlns:a16="http://schemas.microsoft.com/office/drawing/2014/main" id="{AC8F3574-1555-4249-ACFB-FAA56F508400}"/>
                  </a:ext>
                </a:extLst>
              </p:cNvPr>
              <p:cNvGrpSpPr/>
              <p:nvPr/>
            </p:nvGrpSpPr>
            <p:grpSpPr>
              <a:xfrm>
                <a:off x="7105458" y="3938160"/>
                <a:ext cx="211071" cy="275328"/>
                <a:chOff x="590250" y="244200"/>
                <a:chExt cx="407975" cy="532175"/>
              </a:xfrm>
            </p:grpSpPr>
            <p:sp>
              <p:nvSpPr>
                <p:cNvPr id="85" name="Shape 327">
                  <a:extLst>
                    <a:ext uri="{FF2B5EF4-FFF2-40B4-BE49-F238E27FC236}">
                      <a16:creationId xmlns:a16="http://schemas.microsoft.com/office/drawing/2014/main" id="{F2C19B80-441C-4046-B0D4-DDE1EE64B721}"/>
                    </a:ext>
                  </a:extLst>
                </p:cNvPr>
                <p:cNvSpPr/>
                <p:nvPr/>
              </p:nvSpPr>
              <p:spPr>
                <a:xfrm>
                  <a:off x="623125" y="313625"/>
                  <a:ext cx="375100" cy="46275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004" h="18510" fill="none" extrusionOk="0">
                      <a:moveTo>
                        <a:pt x="1" y="17536"/>
                      </a:moveTo>
                      <a:lnTo>
                        <a:pt x="1" y="17536"/>
                      </a:lnTo>
                      <a:lnTo>
                        <a:pt x="1" y="17536"/>
                      </a:lnTo>
                      <a:lnTo>
                        <a:pt x="25" y="17682"/>
                      </a:lnTo>
                      <a:lnTo>
                        <a:pt x="49" y="17852"/>
                      </a:lnTo>
                      <a:lnTo>
                        <a:pt x="123" y="18023"/>
                      </a:lnTo>
                      <a:lnTo>
                        <a:pt x="220" y="18193"/>
                      </a:lnTo>
                      <a:lnTo>
                        <a:pt x="293" y="18291"/>
                      </a:lnTo>
                      <a:lnTo>
                        <a:pt x="390" y="18364"/>
                      </a:lnTo>
                      <a:lnTo>
                        <a:pt x="488" y="18412"/>
                      </a:lnTo>
                      <a:lnTo>
                        <a:pt x="610" y="18461"/>
                      </a:lnTo>
                      <a:lnTo>
                        <a:pt x="756" y="18510"/>
                      </a:lnTo>
                      <a:lnTo>
                        <a:pt x="926" y="18510"/>
                      </a:lnTo>
                      <a:lnTo>
                        <a:pt x="14468" y="18510"/>
                      </a:lnTo>
                      <a:lnTo>
                        <a:pt x="14468" y="18510"/>
                      </a:lnTo>
                      <a:lnTo>
                        <a:pt x="14541" y="18510"/>
                      </a:lnTo>
                      <a:lnTo>
                        <a:pt x="14614" y="18485"/>
                      </a:lnTo>
                      <a:lnTo>
                        <a:pt x="14736" y="18412"/>
                      </a:lnTo>
                      <a:lnTo>
                        <a:pt x="14833" y="18291"/>
                      </a:lnTo>
                      <a:lnTo>
                        <a:pt x="14906" y="18144"/>
                      </a:lnTo>
                      <a:lnTo>
                        <a:pt x="14955" y="17974"/>
                      </a:lnTo>
                      <a:lnTo>
                        <a:pt x="14979" y="17779"/>
                      </a:lnTo>
                      <a:lnTo>
                        <a:pt x="15003" y="17438"/>
                      </a:lnTo>
                      <a:lnTo>
                        <a:pt x="15003" y="487"/>
                      </a:lnTo>
                      <a:lnTo>
                        <a:pt x="15003" y="487"/>
                      </a:lnTo>
                      <a:lnTo>
                        <a:pt x="15003" y="341"/>
                      </a:lnTo>
                      <a:lnTo>
                        <a:pt x="14979" y="219"/>
                      </a:lnTo>
                      <a:lnTo>
                        <a:pt x="14955" y="146"/>
                      </a:lnTo>
                      <a:lnTo>
                        <a:pt x="14906" y="73"/>
                      </a:lnTo>
                      <a:lnTo>
                        <a:pt x="14833" y="49"/>
                      </a:lnTo>
                      <a:lnTo>
                        <a:pt x="14736" y="24"/>
                      </a:lnTo>
                      <a:lnTo>
                        <a:pt x="14468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6" name="Shape 328">
                  <a:extLst>
                    <a:ext uri="{FF2B5EF4-FFF2-40B4-BE49-F238E27FC236}">
                      <a16:creationId xmlns:a16="http://schemas.microsoft.com/office/drawing/2014/main" id="{AD2D5F32-6548-48B4-9715-DA4FCD2D1C7A}"/>
                    </a:ext>
                  </a:extLst>
                </p:cNvPr>
                <p:cNvSpPr/>
                <p:nvPr/>
              </p:nvSpPr>
              <p:spPr>
                <a:xfrm>
                  <a:off x="590250" y="269775"/>
                  <a:ext cx="377525" cy="4627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5101" h="18511" fill="none" extrusionOk="0">
                      <a:moveTo>
                        <a:pt x="14321" y="0"/>
                      </a:moveTo>
                      <a:lnTo>
                        <a:pt x="780" y="0"/>
                      </a:lnTo>
                      <a:lnTo>
                        <a:pt x="780" y="0"/>
                      </a:lnTo>
                      <a:lnTo>
                        <a:pt x="634" y="25"/>
                      </a:lnTo>
                      <a:lnTo>
                        <a:pt x="488" y="74"/>
                      </a:lnTo>
                      <a:lnTo>
                        <a:pt x="342" y="122"/>
                      </a:lnTo>
                      <a:lnTo>
                        <a:pt x="220" y="220"/>
                      </a:lnTo>
                      <a:lnTo>
                        <a:pt x="122" y="341"/>
                      </a:lnTo>
                      <a:lnTo>
                        <a:pt x="74" y="488"/>
                      </a:lnTo>
                      <a:lnTo>
                        <a:pt x="25" y="634"/>
                      </a:lnTo>
                      <a:lnTo>
                        <a:pt x="1" y="780"/>
                      </a:lnTo>
                      <a:lnTo>
                        <a:pt x="1" y="17731"/>
                      </a:lnTo>
                      <a:lnTo>
                        <a:pt x="1" y="17731"/>
                      </a:lnTo>
                      <a:lnTo>
                        <a:pt x="25" y="17877"/>
                      </a:lnTo>
                      <a:lnTo>
                        <a:pt x="74" y="18023"/>
                      </a:lnTo>
                      <a:lnTo>
                        <a:pt x="122" y="18169"/>
                      </a:lnTo>
                      <a:lnTo>
                        <a:pt x="220" y="18291"/>
                      </a:lnTo>
                      <a:lnTo>
                        <a:pt x="342" y="18388"/>
                      </a:lnTo>
                      <a:lnTo>
                        <a:pt x="488" y="18437"/>
                      </a:lnTo>
                      <a:lnTo>
                        <a:pt x="634" y="18486"/>
                      </a:lnTo>
                      <a:lnTo>
                        <a:pt x="780" y="18510"/>
                      </a:lnTo>
                      <a:lnTo>
                        <a:pt x="14321" y="18510"/>
                      </a:lnTo>
                      <a:lnTo>
                        <a:pt x="14321" y="18510"/>
                      </a:lnTo>
                      <a:lnTo>
                        <a:pt x="14467" y="18486"/>
                      </a:lnTo>
                      <a:lnTo>
                        <a:pt x="14614" y="18437"/>
                      </a:lnTo>
                      <a:lnTo>
                        <a:pt x="14760" y="18388"/>
                      </a:lnTo>
                      <a:lnTo>
                        <a:pt x="14881" y="18291"/>
                      </a:lnTo>
                      <a:lnTo>
                        <a:pt x="14979" y="18169"/>
                      </a:lnTo>
                      <a:lnTo>
                        <a:pt x="15028" y="18023"/>
                      </a:lnTo>
                      <a:lnTo>
                        <a:pt x="15076" y="17877"/>
                      </a:lnTo>
                      <a:lnTo>
                        <a:pt x="15101" y="17731"/>
                      </a:lnTo>
                      <a:lnTo>
                        <a:pt x="15101" y="780"/>
                      </a:lnTo>
                      <a:lnTo>
                        <a:pt x="15101" y="780"/>
                      </a:lnTo>
                      <a:lnTo>
                        <a:pt x="15076" y="634"/>
                      </a:lnTo>
                      <a:lnTo>
                        <a:pt x="15028" y="488"/>
                      </a:lnTo>
                      <a:lnTo>
                        <a:pt x="14979" y="341"/>
                      </a:lnTo>
                      <a:lnTo>
                        <a:pt x="14881" y="220"/>
                      </a:lnTo>
                      <a:lnTo>
                        <a:pt x="14760" y="122"/>
                      </a:lnTo>
                      <a:lnTo>
                        <a:pt x="14614" y="74"/>
                      </a:lnTo>
                      <a:lnTo>
                        <a:pt x="14467" y="25"/>
                      </a:lnTo>
                      <a:lnTo>
                        <a:pt x="14321" y="0"/>
                      </a:lnTo>
                      <a:lnTo>
                        <a:pt x="14321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89" name="Shape 329">
                  <a:extLst>
                    <a:ext uri="{FF2B5EF4-FFF2-40B4-BE49-F238E27FC236}">
                      <a16:creationId xmlns:a16="http://schemas.microsoft.com/office/drawing/2014/main" id="{C556B844-CDE2-41FC-846B-AE181DD54D53}"/>
                    </a:ext>
                  </a:extLst>
                </p:cNvPr>
                <p:cNvSpPr/>
                <p:nvPr/>
              </p:nvSpPr>
              <p:spPr>
                <a:xfrm>
                  <a:off x="796650" y="274025"/>
                  <a:ext cx="45100" cy="4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04" h="1804" fill="none" extrusionOk="0">
                      <a:moveTo>
                        <a:pt x="902" y="1"/>
                      </a:moveTo>
                      <a:lnTo>
                        <a:pt x="902" y="1"/>
                      </a:lnTo>
                      <a:lnTo>
                        <a:pt x="1073" y="25"/>
                      </a:lnTo>
                      <a:lnTo>
                        <a:pt x="1243" y="74"/>
                      </a:lnTo>
                      <a:lnTo>
                        <a:pt x="1414" y="147"/>
                      </a:lnTo>
                      <a:lnTo>
                        <a:pt x="1535" y="269"/>
                      </a:lnTo>
                      <a:lnTo>
                        <a:pt x="1657" y="391"/>
                      </a:lnTo>
                      <a:lnTo>
                        <a:pt x="1730" y="561"/>
                      </a:lnTo>
                      <a:lnTo>
                        <a:pt x="1779" y="732"/>
                      </a:lnTo>
                      <a:lnTo>
                        <a:pt x="1803" y="902"/>
                      </a:lnTo>
                      <a:lnTo>
                        <a:pt x="1803" y="902"/>
                      </a:lnTo>
                      <a:lnTo>
                        <a:pt x="1779" y="1073"/>
                      </a:lnTo>
                      <a:lnTo>
                        <a:pt x="1730" y="1243"/>
                      </a:lnTo>
                      <a:lnTo>
                        <a:pt x="1657" y="1414"/>
                      </a:lnTo>
                      <a:lnTo>
                        <a:pt x="1535" y="1535"/>
                      </a:lnTo>
                      <a:lnTo>
                        <a:pt x="1414" y="1657"/>
                      </a:lnTo>
                      <a:lnTo>
                        <a:pt x="1243" y="1730"/>
                      </a:lnTo>
                      <a:lnTo>
                        <a:pt x="1073" y="1779"/>
                      </a:lnTo>
                      <a:lnTo>
                        <a:pt x="902" y="1803"/>
                      </a:lnTo>
                      <a:lnTo>
                        <a:pt x="902" y="1803"/>
                      </a:lnTo>
                      <a:lnTo>
                        <a:pt x="732" y="1779"/>
                      </a:lnTo>
                      <a:lnTo>
                        <a:pt x="561" y="1730"/>
                      </a:lnTo>
                      <a:lnTo>
                        <a:pt x="391" y="1657"/>
                      </a:lnTo>
                      <a:lnTo>
                        <a:pt x="269" y="1535"/>
                      </a:lnTo>
                      <a:lnTo>
                        <a:pt x="147" y="1414"/>
                      </a:lnTo>
                      <a:lnTo>
                        <a:pt x="74" y="1243"/>
                      </a:lnTo>
                      <a:lnTo>
                        <a:pt x="25" y="1073"/>
                      </a:lnTo>
                      <a:lnTo>
                        <a:pt x="1" y="902"/>
                      </a:lnTo>
                      <a:lnTo>
                        <a:pt x="1" y="902"/>
                      </a:lnTo>
                      <a:lnTo>
                        <a:pt x="25" y="732"/>
                      </a:lnTo>
                      <a:lnTo>
                        <a:pt x="74" y="561"/>
                      </a:lnTo>
                      <a:lnTo>
                        <a:pt x="147" y="391"/>
                      </a:lnTo>
                      <a:lnTo>
                        <a:pt x="269" y="269"/>
                      </a:lnTo>
                      <a:lnTo>
                        <a:pt x="391" y="147"/>
                      </a:lnTo>
                      <a:lnTo>
                        <a:pt x="561" y="74"/>
                      </a:lnTo>
                      <a:lnTo>
                        <a:pt x="732" y="25"/>
                      </a:lnTo>
                      <a:lnTo>
                        <a:pt x="902" y="1"/>
                      </a:lnTo>
                      <a:lnTo>
                        <a:pt x="902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0" name="Shape 330">
                  <a:extLst>
                    <a:ext uri="{FF2B5EF4-FFF2-40B4-BE49-F238E27FC236}">
                      <a16:creationId xmlns:a16="http://schemas.microsoft.com/office/drawing/2014/main" id="{F9DB9AD5-56FA-4A73-B366-925997F9244D}"/>
                    </a:ext>
                  </a:extLst>
                </p:cNvPr>
                <p:cNvSpPr/>
                <p:nvPr/>
              </p:nvSpPr>
              <p:spPr>
                <a:xfrm>
                  <a:off x="713850" y="274025"/>
                  <a:ext cx="45075" cy="4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03" h="1804" fill="none" extrusionOk="0">
                      <a:moveTo>
                        <a:pt x="902" y="1"/>
                      </a:moveTo>
                      <a:lnTo>
                        <a:pt x="902" y="1"/>
                      </a:lnTo>
                      <a:lnTo>
                        <a:pt x="1072" y="25"/>
                      </a:lnTo>
                      <a:lnTo>
                        <a:pt x="1243" y="74"/>
                      </a:lnTo>
                      <a:lnTo>
                        <a:pt x="1413" y="147"/>
                      </a:lnTo>
                      <a:lnTo>
                        <a:pt x="1535" y="269"/>
                      </a:lnTo>
                      <a:lnTo>
                        <a:pt x="1657" y="391"/>
                      </a:lnTo>
                      <a:lnTo>
                        <a:pt x="1730" y="561"/>
                      </a:lnTo>
                      <a:lnTo>
                        <a:pt x="1779" y="732"/>
                      </a:lnTo>
                      <a:lnTo>
                        <a:pt x="1803" y="902"/>
                      </a:lnTo>
                      <a:lnTo>
                        <a:pt x="1803" y="902"/>
                      </a:lnTo>
                      <a:lnTo>
                        <a:pt x="1779" y="1073"/>
                      </a:lnTo>
                      <a:lnTo>
                        <a:pt x="1730" y="1243"/>
                      </a:lnTo>
                      <a:lnTo>
                        <a:pt x="1657" y="1414"/>
                      </a:lnTo>
                      <a:lnTo>
                        <a:pt x="1535" y="1535"/>
                      </a:lnTo>
                      <a:lnTo>
                        <a:pt x="1413" y="1657"/>
                      </a:lnTo>
                      <a:lnTo>
                        <a:pt x="1243" y="1730"/>
                      </a:lnTo>
                      <a:lnTo>
                        <a:pt x="1072" y="1779"/>
                      </a:lnTo>
                      <a:lnTo>
                        <a:pt x="902" y="1803"/>
                      </a:lnTo>
                      <a:lnTo>
                        <a:pt x="902" y="1803"/>
                      </a:lnTo>
                      <a:lnTo>
                        <a:pt x="731" y="1779"/>
                      </a:lnTo>
                      <a:lnTo>
                        <a:pt x="561" y="1730"/>
                      </a:lnTo>
                      <a:lnTo>
                        <a:pt x="390" y="1657"/>
                      </a:lnTo>
                      <a:lnTo>
                        <a:pt x="269" y="1535"/>
                      </a:lnTo>
                      <a:lnTo>
                        <a:pt x="147" y="1414"/>
                      </a:lnTo>
                      <a:lnTo>
                        <a:pt x="74" y="1243"/>
                      </a:lnTo>
                      <a:lnTo>
                        <a:pt x="25" y="1073"/>
                      </a:lnTo>
                      <a:lnTo>
                        <a:pt x="1" y="902"/>
                      </a:lnTo>
                      <a:lnTo>
                        <a:pt x="1" y="902"/>
                      </a:lnTo>
                      <a:lnTo>
                        <a:pt x="25" y="732"/>
                      </a:lnTo>
                      <a:lnTo>
                        <a:pt x="74" y="561"/>
                      </a:lnTo>
                      <a:lnTo>
                        <a:pt x="147" y="391"/>
                      </a:lnTo>
                      <a:lnTo>
                        <a:pt x="269" y="269"/>
                      </a:lnTo>
                      <a:lnTo>
                        <a:pt x="390" y="147"/>
                      </a:lnTo>
                      <a:lnTo>
                        <a:pt x="561" y="74"/>
                      </a:lnTo>
                      <a:lnTo>
                        <a:pt x="731" y="25"/>
                      </a:lnTo>
                      <a:lnTo>
                        <a:pt x="902" y="1"/>
                      </a:lnTo>
                      <a:lnTo>
                        <a:pt x="902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1" name="Shape 331">
                  <a:extLst>
                    <a:ext uri="{FF2B5EF4-FFF2-40B4-BE49-F238E27FC236}">
                      <a16:creationId xmlns:a16="http://schemas.microsoft.com/office/drawing/2014/main" id="{FD8E585E-4432-4521-AA1F-172E4D280A33}"/>
                    </a:ext>
                  </a:extLst>
                </p:cNvPr>
                <p:cNvSpPr/>
                <p:nvPr/>
              </p:nvSpPr>
              <p:spPr>
                <a:xfrm>
                  <a:off x="631050" y="274025"/>
                  <a:ext cx="45075" cy="4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03" h="1804" fill="none" extrusionOk="0">
                      <a:moveTo>
                        <a:pt x="0" y="902"/>
                      </a:moveTo>
                      <a:lnTo>
                        <a:pt x="0" y="902"/>
                      </a:lnTo>
                      <a:lnTo>
                        <a:pt x="25" y="732"/>
                      </a:lnTo>
                      <a:lnTo>
                        <a:pt x="73" y="561"/>
                      </a:lnTo>
                      <a:lnTo>
                        <a:pt x="147" y="391"/>
                      </a:lnTo>
                      <a:lnTo>
                        <a:pt x="268" y="269"/>
                      </a:lnTo>
                      <a:lnTo>
                        <a:pt x="390" y="147"/>
                      </a:lnTo>
                      <a:lnTo>
                        <a:pt x="561" y="74"/>
                      </a:lnTo>
                      <a:lnTo>
                        <a:pt x="731" y="25"/>
                      </a:lnTo>
                      <a:lnTo>
                        <a:pt x="902" y="1"/>
                      </a:lnTo>
                      <a:lnTo>
                        <a:pt x="902" y="1"/>
                      </a:lnTo>
                      <a:lnTo>
                        <a:pt x="1072" y="25"/>
                      </a:lnTo>
                      <a:lnTo>
                        <a:pt x="1243" y="74"/>
                      </a:lnTo>
                      <a:lnTo>
                        <a:pt x="1413" y="147"/>
                      </a:lnTo>
                      <a:lnTo>
                        <a:pt x="1535" y="269"/>
                      </a:lnTo>
                      <a:lnTo>
                        <a:pt x="1657" y="391"/>
                      </a:lnTo>
                      <a:lnTo>
                        <a:pt x="1730" y="561"/>
                      </a:lnTo>
                      <a:lnTo>
                        <a:pt x="1778" y="732"/>
                      </a:lnTo>
                      <a:lnTo>
                        <a:pt x="1803" y="902"/>
                      </a:lnTo>
                      <a:lnTo>
                        <a:pt x="1803" y="902"/>
                      </a:lnTo>
                      <a:lnTo>
                        <a:pt x="1778" y="1073"/>
                      </a:lnTo>
                      <a:lnTo>
                        <a:pt x="1730" y="1243"/>
                      </a:lnTo>
                      <a:lnTo>
                        <a:pt x="1657" y="1414"/>
                      </a:lnTo>
                      <a:lnTo>
                        <a:pt x="1535" y="1535"/>
                      </a:lnTo>
                      <a:lnTo>
                        <a:pt x="1413" y="1657"/>
                      </a:lnTo>
                      <a:lnTo>
                        <a:pt x="1243" y="1730"/>
                      </a:lnTo>
                      <a:lnTo>
                        <a:pt x="1072" y="1779"/>
                      </a:lnTo>
                      <a:lnTo>
                        <a:pt x="902" y="1803"/>
                      </a:lnTo>
                      <a:lnTo>
                        <a:pt x="902" y="1803"/>
                      </a:lnTo>
                      <a:lnTo>
                        <a:pt x="731" y="1779"/>
                      </a:lnTo>
                      <a:lnTo>
                        <a:pt x="561" y="1730"/>
                      </a:lnTo>
                      <a:lnTo>
                        <a:pt x="390" y="1657"/>
                      </a:lnTo>
                      <a:lnTo>
                        <a:pt x="268" y="1535"/>
                      </a:lnTo>
                      <a:lnTo>
                        <a:pt x="147" y="1414"/>
                      </a:lnTo>
                      <a:lnTo>
                        <a:pt x="73" y="1243"/>
                      </a:lnTo>
                      <a:lnTo>
                        <a:pt x="25" y="1073"/>
                      </a:lnTo>
                      <a:lnTo>
                        <a:pt x="0" y="902"/>
                      </a:lnTo>
                      <a:lnTo>
                        <a:pt x="0" y="902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2" name="Shape 332">
                  <a:extLst>
                    <a:ext uri="{FF2B5EF4-FFF2-40B4-BE49-F238E27FC236}">
                      <a16:creationId xmlns:a16="http://schemas.microsoft.com/office/drawing/2014/main" id="{12B719E6-C266-4863-B722-5EAC595A1086}"/>
                    </a:ext>
                  </a:extLst>
                </p:cNvPr>
                <p:cNvSpPr/>
                <p:nvPr/>
              </p:nvSpPr>
              <p:spPr>
                <a:xfrm>
                  <a:off x="649925" y="590050"/>
                  <a:ext cx="133975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359" h="1" fill="none" extrusionOk="0">
                      <a:moveTo>
                        <a:pt x="5358" y="0"/>
                      </a:moveTo>
                      <a:lnTo>
                        <a:pt x="0" y="0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3" name="Shape 333">
                  <a:extLst>
                    <a:ext uri="{FF2B5EF4-FFF2-40B4-BE49-F238E27FC236}">
                      <a16:creationId xmlns:a16="http://schemas.microsoft.com/office/drawing/2014/main" id="{FB0D9AE4-D941-4994-86E3-4234E43234E2}"/>
                    </a:ext>
                  </a:extLst>
                </p:cNvPr>
                <p:cNvSpPr/>
                <p:nvPr/>
              </p:nvSpPr>
              <p:spPr>
                <a:xfrm>
                  <a:off x="649925" y="534625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7" name="Shape 334">
                  <a:extLst>
                    <a:ext uri="{FF2B5EF4-FFF2-40B4-BE49-F238E27FC236}">
                      <a16:creationId xmlns:a16="http://schemas.microsoft.com/office/drawing/2014/main" id="{A9DA1E44-CDFE-4923-AFF3-81E3F4833023}"/>
                    </a:ext>
                  </a:extLst>
                </p:cNvPr>
                <p:cNvSpPr/>
                <p:nvPr/>
              </p:nvSpPr>
              <p:spPr>
                <a:xfrm>
                  <a:off x="649925" y="479825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8" name="Shape 335">
                  <a:extLst>
                    <a:ext uri="{FF2B5EF4-FFF2-40B4-BE49-F238E27FC236}">
                      <a16:creationId xmlns:a16="http://schemas.microsoft.com/office/drawing/2014/main" id="{6682E81D-526B-4745-9668-F9759AFE872C}"/>
                    </a:ext>
                  </a:extLst>
                </p:cNvPr>
                <p:cNvSpPr/>
                <p:nvPr/>
              </p:nvSpPr>
              <p:spPr>
                <a:xfrm>
                  <a:off x="649925" y="424425"/>
                  <a:ext cx="255750" cy="2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0230" h="1" fill="none" extrusionOk="0">
                      <a:moveTo>
                        <a:pt x="10229" y="1"/>
                      </a:moveTo>
                      <a:lnTo>
                        <a:pt x="0" y="1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99" name="Shape 336">
                  <a:extLst>
                    <a:ext uri="{FF2B5EF4-FFF2-40B4-BE49-F238E27FC236}">
                      <a16:creationId xmlns:a16="http://schemas.microsoft.com/office/drawing/2014/main" id="{E7CA814A-0490-4DCB-B8D4-2BF15D9913EA}"/>
                    </a:ext>
                  </a:extLst>
                </p:cNvPr>
                <p:cNvSpPr/>
                <p:nvPr/>
              </p:nvSpPr>
              <p:spPr>
                <a:xfrm>
                  <a:off x="879475" y="274025"/>
                  <a:ext cx="45075" cy="45100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803" h="1804" fill="none" extrusionOk="0">
                      <a:moveTo>
                        <a:pt x="901" y="1803"/>
                      </a:moveTo>
                      <a:lnTo>
                        <a:pt x="901" y="1803"/>
                      </a:lnTo>
                      <a:lnTo>
                        <a:pt x="731" y="1779"/>
                      </a:lnTo>
                      <a:lnTo>
                        <a:pt x="560" y="1730"/>
                      </a:lnTo>
                      <a:lnTo>
                        <a:pt x="390" y="1657"/>
                      </a:lnTo>
                      <a:lnTo>
                        <a:pt x="268" y="1535"/>
                      </a:lnTo>
                      <a:lnTo>
                        <a:pt x="146" y="1414"/>
                      </a:lnTo>
                      <a:lnTo>
                        <a:pt x="73" y="1243"/>
                      </a:lnTo>
                      <a:lnTo>
                        <a:pt x="25" y="1073"/>
                      </a:lnTo>
                      <a:lnTo>
                        <a:pt x="0" y="902"/>
                      </a:lnTo>
                      <a:lnTo>
                        <a:pt x="0" y="902"/>
                      </a:lnTo>
                      <a:lnTo>
                        <a:pt x="25" y="732"/>
                      </a:lnTo>
                      <a:lnTo>
                        <a:pt x="73" y="561"/>
                      </a:lnTo>
                      <a:lnTo>
                        <a:pt x="146" y="391"/>
                      </a:lnTo>
                      <a:lnTo>
                        <a:pt x="268" y="269"/>
                      </a:lnTo>
                      <a:lnTo>
                        <a:pt x="390" y="147"/>
                      </a:lnTo>
                      <a:lnTo>
                        <a:pt x="560" y="74"/>
                      </a:lnTo>
                      <a:lnTo>
                        <a:pt x="731" y="25"/>
                      </a:lnTo>
                      <a:lnTo>
                        <a:pt x="901" y="1"/>
                      </a:lnTo>
                      <a:lnTo>
                        <a:pt x="901" y="1"/>
                      </a:lnTo>
                      <a:lnTo>
                        <a:pt x="1072" y="25"/>
                      </a:lnTo>
                      <a:lnTo>
                        <a:pt x="1242" y="74"/>
                      </a:lnTo>
                      <a:lnTo>
                        <a:pt x="1413" y="147"/>
                      </a:lnTo>
                      <a:lnTo>
                        <a:pt x="1535" y="269"/>
                      </a:lnTo>
                      <a:lnTo>
                        <a:pt x="1656" y="391"/>
                      </a:lnTo>
                      <a:lnTo>
                        <a:pt x="1729" y="561"/>
                      </a:lnTo>
                      <a:lnTo>
                        <a:pt x="1778" y="732"/>
                      </a:lnTo>
                      <a:lnTo>
                        <a:pt x="1802" y="902"/>
                      </a:lnTo>
                      <a:lnTo>
                        <a:pt x="1802" y="902"/>
                      </a:lnTo>
                      <a:lnTo>
                        <a:pt x="1778" y="1073"/>
                      </a:lnTo>
                      <a:lnTo>
                        <a:pt x="1729" y="1243"/>
                      </a:lnTo>
                      <a:lnTo>
                        <a:pt x="1656" y="1414"/>
                      </a:lnTo>
                      <a:lnTo>
                        <a:pt x="1535" y="1535"/>
                      </a:lnTo>
                      <a:lnTo>
                        <a:pt x="1413" y="1657"/>
                      </a:lnTo>
                      <a:lnTo>
                        <a:pt x="1242" y="1730"/>
                      </a:lnTo>
                      <a:lnTo>
                        <a:pt x="1072" y="1779"/>
                      </a:lnTo>
                      <a:lnTo>
                        <a:pt x="901" y="1803"/>
                      </a:lnTo>
                      <a:lnTo>
                        <a:pt x="901" y="1803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0" name="Shape 337">
                  <a:extLst>
                    <a:ext uri="{FF2B5EF4-FFF2-40B4-BE49-F238E27FC236}">
                      <a16:creationId xmlns:a16="http://schemas.microsoft.com/office/drawing/2014/main" id="{907EF62F-D380-4878-8868-8150DBD8479E}"/>
                    </a:ext>
                  </a:extLst>
                </p:cNvPr>
                <p:cNvSpPr/>
                <p:nvPr/>
              </p:nvSpPr>
              <p:spPr>
                <a:xfrm>
                  <a:off x="654800" y="244200"/>
                  <a:ext cx="25" cy="51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2047" fill="none" extrusionOk="0">
                      <a:moveTo>
                        <a:pt x="0" y="1"/>
                      </a:moveTo>
                      <a:lnTo>
                        <a:pt x="0" y="2046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1" name="Shape 338">
                  <a:extLst>
                    <a:ext uri="{FF2B5EF4-FFF2-40B4-BE49-F238E27FC236}">
                      <a16:creationId xmlns:a16="http://schemas.microsoft.com/office/drawing/2014/main" id="{69E02112-FF37-4CC7-8E36-D3FCEFCB0C0D}"/>
                    </a:ext>
                  </a:extLst>
                </p:cNvPr>
                <p:cNvSpPr/>
                <p:nvPr/>
              </p:nvSpPr>
              <p:spPr>
                <a:xfrm>
                  <a:off x="737600" y="244200"/>
                  <a:ext cx="25" cy="51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2047" fill="none" extrusionOk="0">
                      <a:moveTo>
                        <a:pt x="1" y="1"/>
                      </a:moveTo>
                      <a:lnTo>
                        <a:pt x="1" y="2046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2" name="Shape 339">
                  <a:extLst>
                    <a:ext uri="{FF2B5EF4-FFF2-40B4-BE49-F238E27FC236}">
                      <a16:creationId xmlns:a16="http://schemas.microsoft.com/office/drawing/2014/main" id="{22C4E4A4-5A48-4DB4-B029-34232AAF65D1}"/>
                    </a:ext>
                  </a:extLst>
                </p:cNvPr>
                <p:cNvSpPr/>
                <p:nvPr/>
              </p:nvSpPr>
              <p:spPr>
                <a:xfrm>
                  <a:off x="820400" y="244200"/>
                  <a:ext cx="25" cy="51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2047" fill="none" extrusionOk="0">
                      <a:moveTo>
                        <a:pt x="1" y="1"/>
                      </a:moveTo>
                      <a:lnTo>
                        <a:pt x="1" y="2046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  <p:sp>
              <p:nvSpPr>
                <p:cNvPr id="103" name="Shape 340">
                  <a:extLst>
                    <a:ext uri="{FF2B5EF4-FFF2-40B4-BE49-F238E27FC236}">
                      <a16:creationId xmlns:a16="http://schemas.microsoft.com/office/drawing/2014/main" id="{F34EC878-11AE-4FB4-8C72-E0CE603F8DD1}"/>
                    </a:ext>
                  </a:extLst>
                </p:cNvPr>
                <p:cNvSpPr/>
                <p:nvPr/>
              </p:nvSpPr>
              <p:spPr>
                <a:xfrm>
                  <a:off x="903225" y="244200"/>
                  <a:ext cx="25" cy="51175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1" h="2047" fill="none" extrusionOk="0">
                      <a:moveTo>
                        <a:pt x="0" y="1"/>
                      </a:moveTo>
                      <a:lnTo>
                        <a:pt x="0" y="2046"/>
                      </a:lnTo>
                    </a:path>
                  </a:pathLst>
                </a:custGeom>
                <a:noFill/>
                <a:ln w="12175" cap="rnd" cmpd="sng">
                  <a:solidFill>
                    <a:srgbClr val="00B05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square" lIns="91425" tIns="91425" rIns="91425" bIns="91425" anchor="ctr" anchorCtr="0">
                  <a:noAutofit/>
                </a:bodyPr>
                <a:lstStyle/>
                <a:p>
                  <a:pPr marL="0" marR="0" lvl="0" indent="0" algn="l" defTabSz="1075334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sz="3293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endParaRPr>
                </a:p>
              </p:txBody>
            </p:sp>
          </p:grpSp>
          <p:cxnSp>
            <p:nvCxnSpPr>
              <p:cNvPr id="106" name="ตัวเชื่อมต่อตรง 40">
                <a:extLst>
                  <a:ext uri="{FF2B5EF4-FFF2-40B4-BE49-F238E27FC236}">
                    <a16:creationId xmlns:a16="http://schemas.microsoft.com/office/drawing/2014/main" id="{0AB8EF2F-7FC9-4EBC-8930-F7C7BC66FCD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392735" y="4190815"/>
                <a:ext cx="3240096" cy="14576"/>
              </a:xfrm>
              <a:prstGeom prst="line">
                <a:avLst/>
              </a:prstGeom>
              <a:ln>
                <a:solidFill>
                  <a:srgbClr val="00B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7" name="สี่เหลี่ยมผืนผ้า 65">
                <a:extLst>
                  <a:ext uri="{FF2B5EF4-FFF2-40B4-BE49-F238E27FC236}">
                    <a16:creationId xmlns:a16="http://schemas.microsoft.com/office/drawing/2014/main" id="{12D52455-A6AD-4DBA-A6B8-AEFE2E26C20A}"/>
                  </a:ext>
                </a:extLst>
              </p:cNvPr>
              <p:cNvSpPr/>
              <p:nvPr/>
            </p:nvSpPr>
            <p:spPr>
              <a:xfrm>
                <a:off x="7019676" y="4307449"/>
                <a:ext cx="6003747" cy="10772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768111"/>
                <a:r>
                  <a:rPr lang="th-TH" sz="1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ที่ตั้ง  ตำบลคลองลานพัฒนา อำเภอคลองลาน จังหวัดกำแพงเพชร</a:t>
                </a:r>
                <a:br>
                  <a:rPr lang="th-TH" sz="16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</a:br>
                <a: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- เขื่อนดินแบบแบ่งโซน (</a:t>
                </a:r>
                <a:r>
                  <a:rPr lang="en-US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Zone Type)</a:t>
                </a:r>
                <a: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สันเขื่อนกว้าง 8.00 เมตร ยาว 1</a:t>
                </a:r>
                <a:r>
                  <a:rPr lang="en-US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,</a:t>
                </a:r>
                <a: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040 เมตร </a:t>
                </a:r>
                <a:b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</a:br>
                <a:r>
                  <a:rPr lang="th-TH" sz="16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ส่วนที่สูงที่สุด 21.00 เมตร ขนาดความจุ 19,000,000 ลบ.ม.</a:t>
                </a:r>
              </a:p>
              <a:p>
                <a:pPr lvl="0" defTabSz="768111"/>
                <a:endPara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26" name="สี่เหลี่ยมผืนผ้า 66">
              <a:extLst>
                <a:ext uri="{FF2B5EF4-FFF2-40B4-BE49-F238E27FC236}">
                  <a16:creationId xmlns:a16="http://schemas.microsoft.com/office/drawing/2014/main" id="{7F5D3909-BE24-45BE-B4E8-AC6E9C29091F}"/>
                </a:ext>
              </a:extLst>
            </p:cNvPr>
            <p:cNvSpPr/>
            <p:nvPr/>
          </p:nvSpPr>
          <p:spPr>
            <a:xfrm>
              <a:off x="7055296" y="4195318"/>
              <a:ext cx="5801516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1075334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ผลประโยชน์ของโครงการ</a:t>
              </a:r>
            </a:p>
            <a:p>
              <a:pPr lvl="0" defTabSz="768111"/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Calibri"/>
                  <a:cs typeface="TH SarabunPSK" pitchFamily="34" charset="-34"/>
                </a:rPr>
                <a:t> </a:t>
              </a:r>
              <a:r>
                <a:rPr lang="th-TH" sz="1600" dirty="0">
                  <a:solidFill>
                    <a:prstClr val="black"/>
                  </a:solidFill>
                  <a:latin typeface="TH SarabunPSK" pitchFamily="34" charset="-34"/>
                  <a:ea typeface="Calibri"/>
                  <a:cs typeface="TH SarabunPSK" pitchFamily="34" charset="-34"/>
                </a:rPr>
                <a:t> - สามารถส่งน้ำให้พื้นที่รับประโยชน์พื้นที่ทั้งสองฝั่งได้พื้นที่ชลประทานประมาณ 23,214 ไร่ในฤดูฝน </a:t>
              </a:r>
              <a:br>
                <a:rPr lang="th-TH" sz="1600" dirty="0">
                  <a:solidFill>
                    <a:prstClr val="black"/>
                  </a:solidFill>
                  <a:latin typeface="TH SarabunPSK" pitchFamily="34" charset="-34"/>
                  <a:ea typeface="Calibri"/>
                  <a:cs typeface="TH SarabunPSK" pitchFamily="34" charset="-34"/>
                </a:rPr>
              </a:br>
              <a:r>
                <a:rPr lang="th-TH" sz="1600" dirty="0">
                  <a:solidFill>
                    <a:prstClr val="black"/>
                  </a:solidFill>
                  <a:latin typeface="TH SarabunPSK" pitchFamily="34" charset="-34"/>
                  <a:ea typeface="Calibri"/>
                  <a:cs typeface="TH SarabunPSK" pitchFamily="34" charset="-34"/>
                </a:rPr>
                <a:t>และอีกประมาณ 8,226 ไร่ในฤดูแล้ง</a:t>
              </a:r>
            </a:p>
          </p:txBody>
        </p:sp>
      </p:grpSp>
      <p:pic>
        <p:nvPicPr>
          <p:cNvPr id="78" name="รูปภาพ 77">
            <a:extLst>
              <a:ext uri="{FF2B5EF4-FFF2-40B4-BE49-F238E27FC236}">
                <a16:creationId xmlns:a16="http://schemas.microsoft.com/office/drawing/2014/main" id="{BEBD7B24-9C50-41A9-A708-92472DE10DF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62" r="5373" b="2056"/>
          <a:stretch/>
        </p:blipFill>
        <p:spPr>
          <a:xfrm>
            <a:off x="1218264" y="1324864"/>
            <a:ext cx="4663835" cy="513760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</p:spTree>
    <p:extLst>
      <p:ext uri="{BB962C8B-B14F-4D97-AF65-F5344CB8AC3E}">
        <p14:creationId xmlns:p14="http://schemas.microsoft.com/office/powerpoint/2010/main" val="662541948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5062</TotalTime>
  <Words>426</Words>
  <Application>Microsoft Office PowerPoint</Application>
  <PresentationFormat>กระดาษ A3 (297x420 มม.)</PresentationFormat>
  <Paragraphs>72</Paragraphs>
  <Slides>2</Slides>
  <Notes>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DilleniaUPC</vt:lpstr>
      <vt:lpstr>Helvetica</vt:lpstr>
      <vt:lpstr>TH SarabunPSK</vt:lpstr>
      <vt:lpstr>ธีมของ Office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Windows User</dc:creator>
  <cp:lastModifiedBy>Administrator</cp:lastModifiedBy>
  <cp:revision>386</cp:revision>
  <cp:lastPrinted>2019-01-22T11:04:25Z</cp:lastPrinted>
  <dcterms:created xsi:type="dcterms:W3CDTF">2018-01-23T05:05:56Z</dcterms:created>
  <dcterms:modified xsi:type="dcterms:W3CDTF">2020-07-31T03:46:35Z</dcterms:modified>
</cp:coreProperties>
</file>