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7556500" cy="10693400"/>
  <p:notesSz cx="6858000" cy="9144000"/>
  <p:embeddedFontLst>
    <p:embeddedFont>
      <p:font typeface="TH NiramitIT๙" panose="02000506000000020004" pitchFamily="2" charset="-34"/>
      <p:regular r:id="rId4"/>
      <p:bold r:id="rId5"/>
      <p:italic r:id="rId6"/>
    </p:embeddedFont>
    <p:embeddedFont>
      <p:font typeface="TH NiramitIT๙ " panose="02000506000000020004" pitchFamily="2" charset="-34"/>
      <p:boldItalic r:id="rId7"/>
    </p:embeddedFont>
    <p:embeddedFont>
      <p:font typeface="Calibri" panose="020F0502020204030204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261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svg"/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12" Type="http://schemas.openxmlformats.org/officeDocument/2006/relationships/image" Target="../media/image9.png"/><Relationship Id="rId2" Type="http://schemas.openxmlformats.org/officeDocument/2006/relationships/image" Target="../media/image1.jpeg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5" Type="http://schemas.openxmlformats.org/officeDocument/2006/relationships/image" Target="../media/image11.jpe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jpeg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NUL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1"/>
          <p:cNvSpPr/>
          <p:nvPr/>
        </p:nvSpPr>
        <p:spPr>
          <a:xfrm>
            <a:off x="5022459" y="6286497"/>
            <a:ext cx="2518901" cy="1714706"/>
          </a:xfrm>
          <a:custGeom>
            <a:avLst/>
            <a:gdLst/>
            <a:ahLst/>
            <a:cxnLst/>
            <a:rect l="l" t="t" r="r" b="b"/>
            <a:pathLst>
              <a:path w="2479116" h="1714706">
                <a:moveTo>
                  <a:pt x="0" y="0"/>
                </a:moveTo>
                <a:lnTo>
                  <a:pt x="2479116" y="0"/>
                </a:lnTo>
                <a:lnTo>
                  <a:pt x="2479116" y="1714706"/>
                </a:lnTo>
                <a:lnTo>
                  <a:pt x="0" y="1714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848" r="-1848"/>
            </a:stretch>
          </a:blipFill>
        </p:spPr>
      </p:sp>
      <p:grpSp>
        <p:nvGrpSpPr>
          <p:cNvPr id="2" name="Group 2"/>
          <p:cNvGrpSpPr/>
          <p:nvPr/>
        </p:nvGrpSpPr>
        <p:grpSpPr>
          <a:xfrm>
            <a:off x="-114300" y="0"/>
            <a:ext cx="7788600" cy="4640356"/>
            <a:chOff x="0" y="0"/>
            <a:chExt cx="10384800" cy="618714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/>
            <a:srcRect t="10247" b="10247"/>
            <a:stretch>
              <a:fillRect/>
            </a:stretch>
          </p:blipFill>
          <p:spPr>
            <a:xfrm>
              <a:off x="0" y="0"/>
              <a:ext cx="10384800" cy="6187141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-2900981" y="45119"/>
            <a:ext cx="6107745" cy="6100110"/>
          </a:xfrm>
          <a:custGeom>
            <a:avLst/>
            <a:gdLst/>
            <a:ahLst/>
            <a:cxnLst/>
            <a:rect l="l" t="t" r="r" b="b"/>
            <a:pathLst>
              <a:path w="6107745" h="6100110">
                <a:moveTo>
                  <a:pt x="0" y="0"/>
                </a:moveTo>
                <a:lnTo>
                  <a:pt x="6107745" y="0"/>
                </a:lnTo>
                <a:lnTo>
                  <a:pt x="6107745" y="6100110"/>
                </a:lnTo>
                <a:lnTo>
                  <a:pt x="0" y="61001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2999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014525" y="7856935"/>
            <a:ext cx="6107745" cy="6100110"/>
          </a:xfrm>
          <a:custGeom>
            <a:avLst/>
            <a:gdLst/>
            <a:ahLst/>
            <a:cxnLst/>
            <a:rect l="l" t="t" r="r" b="b"/>
            <a:pathLst>
              <a:path w="6107745" h="6100110">
                <a:moveTo>
                  <a:pt x="0" y="0"/>
                </a:moveTo>
                <a:lnTo>
                  <a:pt x="6107745" y="0"/>
                </a:lnTo>
                <a:lnTo>
                  <a:pt x="6107745" y="6100110"/>
                </a:lnTo>
                <a:lnTo>
                  <a:pt x="0" y="61001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2999"/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-336549" y="-21311"/>
            <a:ext cx="8010850" cy="3095174"/>
          </a:xfrm>
          <a:custGeom>
            <a:avLst/>
            <a:gdLst/>
            <a:ahLst/>
            <a:cxnLst/>
            <a:rect l="l" t="t" r="r" b="b"/>
            <a:pathLst>
              <a:path w="7674070" h="3095174">
                <a:moveTo>
                  <a:pt x="0" y="0"/>
                </a:moveTo>
                <a:lnTo>
                  <a:pt x="7674070" y="0"/>
                </a:lnTo>
                <a:lnTo>
                  <a:pt x="7674070" y="3095174"/>
                </a:lnTo>
                <a:lnTo>
                  <a:pt x="0" y="30951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29778" b="-35595"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-6153" y="7973332"/>
            <a:ext cx="7542920" cy="1446463"/>
            <a:chOff x="0" y="0"/>
            <a:chExt cx="10384800" cy="1928617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7"/>
            <a:srcRect t="8234" b="8234"/>
            <a:stretch>
              <a:fillRect/>
            </a:stretch>
          </p:blipFill>
          <p:spPr>
            <a:xfrm>
              <a:off x="0" y="0"/>
              <a:ext cx="3461600" cy="1928617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8"/>
            <a:srcRect t="8214" b="8214"/>
            <a:stretch>
              <a:fillRect/>
            </a:stretch>
          </p:blipFill>
          <p:spPr>
            <a:xfrm>
              <a:off x="3461600" y="0"/>
              <a:ext cx="3510047" cy="1928617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9"/>
            <a:srcRect t="519" b="519"/>
            <a:stretch>
              <a:fillRect/>
            </a:stretch>
          </p:blipFill>
          <p:spPr>
            <a:xfrm>
              <a:off x="6977971" y="0"/>
              <a:ext cx="3406829" cy="1928617"/>
            </a:xfrm>
            <a:prstGeom prst="rect">
              <a:avLst/>
            </a:prstGeom>
          </p:spPr>
        </p:pic>
      </p:grpSp>
      <p:sp>
        <p:nvSpPr>
          <p:cNvPr id="14" name="Freeform 14"/>
          <p:cNvSpPr/>
          <p:nvPr/>
        </p:nvSpPr>
        <p:spPr>
          <a:xfrm rot="-251900">
            <a:off x="-24253" y="2263532"/>
            <a:ext cx="7863762" cy="2748229"/>
          </a:xfrm>
          <a:custGeom>
            <a:avLst/>
            <a:gdLst/>
            <a:ahLst/>
            <a:cxnLst/>
            <a:rect l="l" t="t" r="r" b="b"/>
            <a:pathLst>
              <a:path w="8142512" h="2808284">
                <a:moveTo>
                  <a:pt x="0" y="0"/>
                </a:moveTo>
                <a:lnTo>
                  <a:pt x="8142512" y="0"/>
                </a:lnTo>
                <a:lnTo>
                  <a:pt x="8142512" y="2808284"/>
                </a:lnTo>
                <a:lnTo>
                  <a:pt x="0" y="280828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 b="-11688"/>
            </a:stretch>
          </a:blipFill>
        </p:spPr>
      </p:sp>
      <p:sp>
        <p:nvSpPr>
          <p:cNvPr id="15" name="Freeform 15"/>
          <p:cNvSpPr/>
          <p:nvPr/>
        </p:nvSpPr>
        <p:spPr>
          <a:xfrm rot="-331071">
            <a:off x="-728698" y="1568463"/>
            <a:ext cx="8795149" cy="4598603"/>
          </a:xfrm>
          <a:custGeom>
            <a:avLst/>
            <a:gdLst/>
            <a:ahLst/>
            <a:cxnLst/>
            <a:rect l="l" t="t" r="r" b="b"/>
            <a:pathLst>
              <a:path w="8740963" h="4392081">
                <a:moveTo>
                  <a:pt x="345947" y="0"/>
                </a:moveTo>
                <a:lnTo>
                  <a:pt x="8740963" y="810990"/>
                </a:lnTo>
                <a:lnTo>
                  <a:pt x="8395016" y="4392081"/>
                </a:lnTo>
                <a:lnTo>
                  <a:pt x="0" y="3581091"/>
                </a:lnTo>
                <a:lnTo>
                  <a:pt x="345947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 l="-165420" t="-58691" r="-16740" b="-249586"/>
            </a:stretch>
          </a:blipFill>
        </p:spPr>
      </p: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4438106" y="879039"/>
            <a:ext cx="2927952" cy="2927940"/>
            <a:chOff x="0" y="0"/>
            <a:chExt cx="6350000" cy="634997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14"/>
              <a:stretch>
                <a:fillRect/>
              </a:stretch>
            </a:blipFill>
          </p:spPr>
        </p:sp>
      </p:grpSp>
      <p:sp>
        <p:nvSpPr>
          <p:cNvPr id="22" name="Freeform 22"/>
          <p:cNvSpPr/>
          <p:nvPr/>
        </p:nvSpPr>
        <p:spPr>
          <a:xfrm>
            <a:off x="2376835" y="6286497"/>
            <a:ext cx="2685408" cy="1686835"/>
          </a:xfrm>
          <a:custGeom>
            <a:avLst/>
            <a:gdLst/>
            <a:ahLst/>
            <a:cxnLst/>
            <a:rect l="l" t="t" r="r" b="b"/>
            <a:pathLst>
              <a:path w="2685408" h="1686835">
                <a:moveTo>
                  <a:pt x="0" y="0"/>
                </a:moveTo>
                <a:lnTo>
                  <a:pt x="2685409" y="0"/>
                </a:lnTo>
                <a:lnTo>
                  <a:pt x="2685409" y="1686835"/>
                </a:lnTo>
                <a:lnTo>
                  <a:pt x="0" y="1686835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t="-3066" b="-3066"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-10746" y="6290740"/>
            <a:ext cx="2501998" cy="1682592"/>
          </a:xfrm>
          <a:custGeom>
            <a:avLst/>
            <a:gdLst/>
            <a:ahLst/>
            <a:cxnLst/>
            <a:rect l="l" t="t" r="r" b="b"/>
            <a:pathLst>
              <a:path w="2546059" h="1682592">
                <a:moveTo>
                  <a:pt x="0" y="0"/>
                </a:moveTo>
                <a:lnTo>
                  <a:pt x="2546059" y="0"/>
                </a:lnTo>
                <a:lnTo>
                  <a:pt x="2546059" y="1682592"/>
                </a:lnTo>
                <a:lnTo>
                  <a:pt x="0" y="1682592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 l="-25373" r="-39430"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-114302" y="4223956"/>
            <a:ext cx="7788602" cy="18851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915"/>
              </a:lnSpc>
            </a:pPr>
            <a:r>
              <a:rPr lang="en-US" sz="3600" b="1" dirty="0" err="1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แผนพัฒนา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การเกษตรและ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สหกรณ์</a:t>
            </a:r>
            <a:endParaRPr lang="th-TH" sz="3600" b="1" dirty="0" smtClean="0">
              <a:solidFill>
                <a:schemeClr val="accent6">
                  <a:lumMod val="50000"/>
                </a:schemeClr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  <a:p>
            <a:pPr algn="ctr">
              <a:lnSpc>
                <a:spcPts val="4915"/>
              </a:lnSpc>
            </a:pP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ของ</a:t>
            </a: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จังหวัด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กาญจนบุรี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 </a:t>
            </a: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(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พ.ศ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. 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2566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– 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2570</a:t>
            </a: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)</a:t>
            </a:r>
            <a:endParaRPr lang="en-US" sz="3600" b="1" dirty="0" smtClean="0">
              <a:solidFill>
                <a:schemeClr val="accent6">
                  <a:lumMod val="50000"/>
                </a:schemeClr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  <a:p>
            <a:pPr algn="ctr">
              <a:lnSpc>
                <a:spcPts val="4915"/>
              </a:lnSpc>
            </a:pP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ฉบับทบทวน </a:t>
            </a:r>
            <a:r>
              <a:rPr lang="th-TH" sz="3600" b="1" dirty="0" smtClean="0">
                <a:solidFill>
                  <a:schemeClr val="accent6">
                    <a:lumMod val="50000"/>
                  </a:schemeClr>
                </a:solidFill>
                <a:latin typeface="TH NiramitIT๙" panose="02000506000000020004" pitchFamily="2" charset="-34"/>
                <a:cs typeface="TH NiramitIT๙" panose="02000506000000020004" pitchFamily="2" charset="-34"/>
              </a:rPr>
              <a:t>ประจำปีงบประมาณ พ.ศ. 2568</a:t>
            </a:r>
            <a:endParaRPr lang="en-US" sz="3600" b="1" dirty="0">
              <a:solidFill>
                <a:schemeClr val="accent6">
                  <a:lumMod val="50000"/>
                </a:schemeClr>
              </a:solidFill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615349" y="9838940"/>
            <a:ext cx="6631472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219"/>
              </a:lnSpc>
            </a:pPr>
            <a:r>
              <a:rPr lang="en-US" sz="30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NiramitIT๙" panose="02000506000000020004" pitchFamily="2" charset="-34"/>
                <a:cs typeface="TH NiramitIT๙" panose="02000506000000020004" pitchFamily="2" charset="-34"/>
              </a:rPr>
              <a:t>สำนักงานเกษตรและสหกรณ์จังหวัดกาญจนบุรี</a:t>
            </a:r>
            <a:endParaRPr lang="en-US" sz="3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NiramitIT๙" panose="02000506000000020004" pitchFamily="2" charset="-34"/>
              <a:cs typeface="TH NiramitIT๙" panose="02000506000000020004" pitchFamily="2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54684" y="538986"/>
            <a:ext cx="5407834" cy="3109982"/>
            <a:chOff x="0" y="0"/>
            <a:chExt cx="8316590" cy="495914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2054" b="2054"/>
            <a:stretch>
              <a:fillRect/>
            </a:stretch>
          </p:blipFill>
          <p:spPr>
            <a:xfrm>
              <a:off x="0" y="0"/>
              <a:ext cx="8316590" cy="4959141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>
            <a:off x="-2512580" y="-652555"/>
            <a:ext cx="10069079" cy="8729019"/>
          </a:xfrm>
          <a:custGeom>
            <a:avLst/>
            <a:gdLst/>
            <a:ahLst/>
            <a:cxnLst/>
            <a:rect l="l" t="t" r="r" b="b"/>
            <a:pathLst>
              <a:path w="6107745" h="6100110">
                <a:moveTo>
                  <a:pt x="0" y="0"/>
                </a:moveTo>
                <a:lnTo>
                  <a:pt x="6107745" y="0"/>
                </a:lnTo>
                <a:lnTo>
                  <a:pt x="6107745" y="6100110"/>
                </a:lnTo>
                <a:lnTo>
                  <a:pt x="0" y="61001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014525" y="7856935"/>
            <a:ext cx="6107745" cy="6100110"/>
          </a:xfrm>
          <a:custGeom>
            <a:avLst/>
            <a:gdLst/>
            <a:ahLst/>
            <a:cxnLst/>
            <a:rect l="l" t="t" r="r" b="b"/>
            <a:pathLst>
              <a:path w="6107745" h="6100110">
                <a:moveTo>
                  <a:pt x="0" y="0"/>
                </a:moveTo>
                <a:lnTo>
                  <a:pt x="6107745" y="0"/>
                </a:lnTo>
                <a:lnTo>
                  <a:pt x="6107745" y="6100110"/>
                </a:lnTo>
                <a:lnTo>
                  <a:pt x="0" y="610011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32999"/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 rot="-5400000">
            <a:off x="3870455" y="8790833"/>
            <a:ext cx="4110365" cy="2393639"/>
            <a:chOff x="0" y="0"/>
            <a:chExt cx="697872" cy="406400"/>
          </a:xfrm>
        </p:grpSpPr>
        <p:sp>
          <p:nvSpPr>
            <p:cNvPr id="7" name="Freeform 7"/>
            <p:cNvSpPr/>
            <p:nvPr/>
          </p:nvSpPr>
          <p:spPr>
            <a:xfrm>
              <a:off x="203200" y="-326"/>
              <a:ext cx="291472" cy="407051"/>
            </a:xfrm>
            <a:custGeom>
              <a:avLst/>
              <a:gdLst/>
              <a:ahLst/>
              <a:cxnLst/>
              <a:rect l="l" t="t" r="r" b="b"/>
              <a:pathLst>
                <a:path w="291472" h="407051">
                  <a:moveTo>
                    <a:pt x="291472" y="326"/>
                  </a:moveTo>
                  <a:cubicBezTo>
                    <a:pt x="218659" y="0"/>
                    <a:pt x="151237" y="38659"/>
                    <a:pt x="114736" y="101663"/>
                  </a:cubicBezTo>
                  <a:cubicBezTo>
                    <a:pt x="78236" y="164667"/>
                    <a:pt x="78236" y="242385"/>
                    <a:pt x="114736" y="305389"/>
                  </a:cubicBezTo>
                  <a:cubicBezTo>
                    <a:pt x="151237" y="368393"/>
                    <a:pt x="218659" y="407052"/>
                    <a:pt x="291472" y="406726"/>
                  </a:cubicBezTo>
                  <a:lnTo>
                    <a:pt x="0" y="406726"/>
                  </a:lnTo>
                  <a:cubicBezTo>
                    <a:pt x="72813" y="407052"/>
                    <a:pt x="140234" y="368393"/>
                    <a:pt x="176735" y="305389"/>
                  </a:cubicBezTo>
                  <a:cubicBezTo>
                    <a:pt x="213236" y="242385"/>
                    <a:pt x="213236" y="164667"/>
                    <a:pt x="176735" y="101663"/>
                  </a:cubicBezTo>
                  <a:cubicBezTo>
                    <a:pt x="140234" y="38659"/>
                    <a:pt x="72813" y="0"/>
                    <a:pt x="0" y="326"/>
                  </a:cubicBezTo>
                  <a:close/>
                </a:path>
              </a:pathLst>
            </a:custGeom>
            <a:gradFill rotWithShape="1">
              <a:gsLst>
                <a:gs pos="0">
                  <a:srgbClr val="C6ED62">
                    <a:alpha val="100000"/>
                  </a:srgbClr>
                </a:gs>
                <a:gs pos="50000">
                  <a:srgbClr val="C6ED62">
                    <a:alpha val="74000"/>
                  </a:srgbClr>
                </a:gs>
                <a:gs pos="100000">
                  <a:srgbClr val="C6ED62">
                    <a:alpha val="32500"/>
                  </a:srgbClr>
                </a:gs>
              </a:gsLst>
              <a:lin ang="0"/>
            </a:gra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812800" cy="434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-1" y="8365550"/>
            <a:ext cx="7556502" cy="2122316"/>
            <a:chOff x="0" y="0"/>
            <a:chExt cx="10384800" cy="1928617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5"/>
            <a:srcRect l="3846" r="3846"/>
            <a:stretch>
              <a:fillRect/>
            </a:stretch>
          </p:blipFill>
          <p:spPr>
            <a:xfrm>
              <a:off x="0" y="0"/>
              <a:ext cx="3461600" cy="1928617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 t="8046" b="8046"/>
            <a:stretch>
              <a:fillRect/>
            </a:stretch>
          </p:blipFill>
          <p:spPr>
            <a:xfrm>
              <a:off x="3461600" y="0"/>
              <a:ext cx="3461600" cy="1928617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7"/>
            <a:srcRect t="8214" b="8214"/>
            <a:stretch>
              <a:fillRect/>
            </a:stretch>
          </p:blipFill>
          <p:spPr>
            <a:xfrm>
              <a:off x="6923200" y="0"/>
              <a:ext cx="3461600" cy="1928617"/>
            </a:xfrm>
            <a:prstGeom prst="rect">
              <a:avLst/>
            </a:prstGeom>
          </p:spPr>
        </p:pic>
      </p:grpSp>
      <p:grpSp>
        <p:nvGrpSpPr>
          <p:cNvPr id="15" name="Group 15"/>
          <p:cNvGrpSpPr/>
          <p:nvPr/>
        </p:nvGrpSpPr>
        <p:grpSpPr>
          <a:xfrm rot="-5400000">
            <a:off x="1441131" y="3985097"/>
            <a:ext cx="8355565" cy="2393639"/>
            <a:chOff x="0" y="0"/>
            <a:chExt cx="1611360" cy="406400"/>
          </a:xfrm>
        </p:grpSpPr>
        <p:sp>
          <p:nvSpPr>
            <p:cNvPr id="16" name="Freeform 16"/>
            <p:cNvSpPr/>
            <p:nvPr/>
          </p:nvSpPr>
          <p:spPr>
            <a:xfrm>
              <a:off x="203200" y="-326"/>
              <a:ext cx="1204960" cy="407051"/>
            </a:xfrm>
            <a:custGeom>
              <a:avLst/>
              <a:gdLst/>
              <a:ahLst/>
              <a:cxnLst/>
              <a:rect l="l" t="t" r="r" b="b"/>
              <a:pathLst>
                <a:path w="1204960" h="407051">
                  <a:moveTo>
                    <a:pt x="1204960" y="326"/>
                  </a:moveTo>
                  <a:cubicBezTo>
                    <a:pt x="1132147" y="0"/>
                    <a:pt x="1064725" y="38659"/>
                    <a:pt x="1028225" y="101663"/>
                  </a:cubicBezTo>
                  <a:cubicBezTo>
                    <a:pt x="991724" y="164667"/>
                    <a:pt x="991724" y="242385"/>
                    <a:pt x="1028225" y="305389"/>
                  </a:cubicBezTo>
                  <a:cubicBezTo>
                    <a:pt x="1064725" y="368393"/>
                    <a:pt x="1132147" y="407052"/>
                    <a:pt x="1204960" y="406726"/>
                  </a:cubicBezTo>
                  <a:lnTo>
                    <a:pt x="0" y="406726"/>
                  </a:lnTo>
                  <a:cubicBezTo>
                    <a:pt x="72813" y="407052"/>
                    <a:pt x="140234" y="368393"/>
                    <a:pt x="176735" y="305389"/>
                  </a:cubicBezTo>
                  <a:cubicBezTo>
                    <a:pt x="213236" y="242385"/>
                    <a:pt x="213236" y="164667"/>
                    <a:pt x="176735" y="101663"/>
                  </a:cubicBezTo>
                  <a:cubicBezTo>
                    <a:pt x="140234" y="38659"/>
                    <a:pt x="72813" y="0"/>
                    <a:pt x="0" y="326"/>
                  </a:cubicBezTo>
                  <a:close/>
                </a:path>
              </a:pathLst>
            </a:custGeom>
            <a:gradFill rotWithShape="1">
              <a:gsLst>
                <a:gs pos="0">
                  <a:srgbClr val="C6ED62">
                    <a:alpha val="100000"/>
                  </a:srgbClr>
                </a:gs>
                <a:gs pos="50000">
                  <a:srgbClr val="C6ED62">
                    <a:alpha val="52500"/>
                  </a:srgbClr>
                </a:gs>
                <a:gs pos="100000">
                  <a:srgbClr val="C6ED62">
                    <a:alpha val="23500"/>
                  </a:srgbClr>
                </a:gs>
              </a:gsLst>
              <a:lin ang="0"/>
            </a:gradFill>
          </p:spPr>
        </p:sp>
        <p:sp>
          <p:nvSpPr>
            <p:cNvPr id="17" name="TextBox 17"/>
            <p:cNvSpPr txBox="1"/>
            <p:nvPr/>
          </p:nvSpPr>
          <p:spPr>
            <a:xfrm>
              <a:off x="0" y="-28575"/>
              <a:ext cx="812800" cy="434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4558601" y="7296056"/>
            <a:ext cx="2138995" cy="2138987"/>
            <a:chOff x="0" y="0"/>
            <a:chExt cx="6350000" cy="634997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8"/>
              <a:stretch>
                <a:fillRect l="-58107" r="-58107"/>
              </a:stretch>
            </a:blipFill>
          </p:spPr>
        </p:sp>
      </p:grpSp>
      <p:sp>
        <p:nvSpPr>
          <p:cNvPr id="22" name="กล่องข้อความ 21"/>
          <p:cNvSpPr txBox="1"/>
          <p:nvPr/>
        </p:nvSpPr>
        <p:spPr>
          <a:xfrm>
            <a:off x="1467424" y="5154672"/>
            <a:ext cx="59055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3200" dirty="0" smtClean="0">
                <a:solidFill>
                  <a:schemeClr val="accent6">
                    <a:lumMod val="50000"/>
                  </a:schemeClr>
                </a:solidFill>
                <a:latin typeface="TH NiramitIT๙ " panose="02000506000000020004" pitchFamily="2" charset="-34"/>
                <a:cs typeface="TH NiramitIT๙ " panose="02000506000000020004" pitchFamily="2" charset="-34"/>
              </a:rPr>
              <a:t>สำนักงานเกษตรและสหกรณ์จังหวัดกาญจนบุรี</a:t>
            </a:r>
          </a:p>
          <a:p>
            <a:pPr algn="r"/>
            <a:r>
              <a:rPr lang="th-TH" sz="3200" dirty="0" smtClean="0">
                <a:solidFill>
                  <a:schemeClr val="accent6">
                    <a:lumMod val="50000"/>
                  </a:schemeClr>
                </a:solidFill>
                <a:latin typeface="TH NiramitIT๙ " panose="02000506000000020004" pitchFamily="2" charset="-34"/>
                <a:cs typeface="TH NiramitIT๙ " panose="02000506000000020004" pitchFamily="2" charset="-34"/>
              </a:rPr>
              <a:t>กลุ่ม</a:t>
            </a:r>
            <a:r>
              <a:rPr lang="th-TH" sz="3200" dirty="0">
                <a:solidFill>
                  <a:schemeClr val="accent6">
                    <a:lumMod val="50000"/>
                  </a:schemeClr>
                </a:solidFill>
                <a:latin typeface="TH NiramitIT๙ " panose="02000506000000020004" pitchFamily="2" charset="-34"/>
                <a:cs typeface="TH NiramitIT๙ " panose="02000506000000020004" pitchFamily="2" charset="-34"/>
              </a:rPr>
              <a:t>ยุทธศาสตร์พัฒนาการเกษตร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TH NiramitIT๙ " panose="02000506000000020004" pitchFamily="2" charset="-34"/>
              <a:cs typeface="TH NiramitIT๙ " panose="02000506000000020004" pitchFamily="2" charset="-34"/>
            </a:endParaRPr>
          </a:p>
          <a:p>
            <a:pPr algn="r"/>
            <a:r>
              <a:rPr lang="th-TH" sz="3200" dirty="0">
                <a:solidFill>
                  <a:schemeClr val="accent6">
                    <a:lumMod val="50000"/>
                  </a:schemeClr>
                </a:solidFill>
                <a:latin typeface="TH NiramitIT๙ " panose="02000506000000020004" pitchFamily="2" charset="-34"/>
                <a:cs typeface="TH NiramitIT๙ " panose="02000506000000020004" pitchFamily="2" charset="-34"/>
              </a:rPr>
              <a:t>โทร/โทรสาร ๐-๓๔๕๑-๖๘๙๔-๕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H NiramitIT๙ " panose="02000506000000020004" pitchFamily="2" charset="-34"/>
                <a:cs typeface="TH NiramitIT๙ " panose="02000506000000020004" pitchFamily="2" charset="-34"/>
              </a:rPr>
              <a:t>  </a:t>
            </a:r>
            <a:endParaRPr lang="th-TH" sz="3200" dirty="0" smtClean="0">
              <a:solidFill>
                <a:schemeClr val="accent6">
                  <a:lumMod val="50000"/>
                </a:schemeClr>
              </a:solidFill>
              <a:latin typeface="TH NiramitIT๙ " panose="02000506000000020004" pitchFamily="2" charset="-34"/>
              <a:cs typeface="TH NiramitIT๙ " panose="02000506000000020004" pitchFamily="2" charset="-34"/>
            </a:endParaRPr>
          </a:p>
          <a:p>
            <a:pPr algn="r"/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latin typeface="TH NiramitIT๙ " panose="02000506000000020004" pitchFamily="2" charset="-34"/>
                <a:cs typeface="TH NiramitIT๙ " panose="02000506000000020004" pitchFamily="2" charset="-34"/>
              </a:rPr>
              <a:t>E–mail</a:t>
            </a:r>
            <a:r>
              <a:rPr lang="en-US" sz="3200" dirty="0">
                <a:solidFill>
                  <a:schemeClr val="accent6">
                    <a:lumMod val="50000"/>
                  </a:schemeClr>
                </a:solidFill>
                <a:latin typeface="TH NiramitIT๙ " panose="02000506000000020004" pitchFamily="2" charset="-34"/>
                <a:cs typeface="TH NiramitIT๙ " panose="02000506000000020004" pitchFamily="2" charset="-34"/>
              </a:rPr>
              <a:t>: paco_kri@opsmoac.go.th</a:t>
            </a:r>
          </a:p>
        </p:txBody>
      </p:sp>
    </p:spTree>
    <p:extLst>
      <p:ext uri="{BB962C8B-B14F-4D97-AF65-F5344CB8AC3E}">
        <p14:creationId xmlns:p14="http://schemas.microsoft.com/office/powerpoint/2010/main" val="29423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48</Words>
  <Application>Microsoft Office PowerPoint</Application>
  <PresentationFormat>กำหนดเอง</PresentationFormat>
  <Paragraphs>8</Paragraphs>
  <Slides>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</vt:i4>
      </vt:variant>
    </vt:vector>
  </HeadingPairs>
  <TitlesOfParts>
    <vt:vector size="7" baseType="lpstr">
      <vt:lpstr>TH NiramitIT๙</vt:lpstr>
      <vt:lpstr>TH NiramitIT๙ </vt:lpstr>
      <vt:lpstr>Arial</vt:lpstr>
      <vt:lpstr>Calibri</vt:lpstr>
      <vt:lpstr>Office Theme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สีเขียว และ ขาว เรียบง่าย รายงานการประชุมโครงการ ธุรกิจ หน้าปก</dc:title>
  <dc:creator>Kcomputer</dc:creator>
  <cp:lastModifiedBy>Kcomputer</cp:lastModifiedBy>
  <cp:revision>13</cp:revision>
  <dcterms:created xsi:type="dcterms:W3CDTF">2006-08-16T00:00:00Z</dcterms:created>
  <dcterms:modified xsi:type="dcterms:W3CDTF">2023-08-07T09:33:05Z</dcterms:modified>
  <dc:identifier>DAFlTZW5doI</dc:identifier>
</cp:coreProperties>
</file>