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ppt/charts/chart6.xml" ContentType="application/vnd.openxmlformats-officedocument.drawingml.chart+xml"/>
  <Override PartName="/ppt/charts/style6.xml" ContentType="application/vnd.ms-office.chartstyle+xml"/>
  <Override PartName="/ppt/charts/colors6.xml" ContentType="application/vnd.ms-office.chartcolorstyle+xml"/>
  <Override PartName="/ppt/charts/chart7.xml" ContentType="application/vnd.openxmlformats-officedocument.drawingml.chart+xml"/>
  <Override PartName="/ppt/charts/style7.xml" ContentType="application/vnd.ms-office.chartstyle+xml"/>
  <Override PartName="/ppt/charts/colors7.xml" ContentType="application/vnd.ms-office.chartcolorstyle+xml"/>
  <Override PartName="/ppt/charts/chart8.xml" ContentType="application/vnd.openxmlformats-officedocument.drawingml.chart+xml"/>
  <Override PartName="/ppt/charts/style8.xml" ContentType="application/vnd.ms-office.chartstyle+xml"/>
  <Override PartName="/ppt/charts/colors8.xml" ContentType="application/vnd.ms-office.chartcolorstyle+xml"/>
  <Override PartName="/ppt/charts/chart9.xml" ContentType="application/vnd.openxmlformats-officedocument.drawingml.chart+xml"/>
  <Override PartName="/ppt/charts/style9.xml" ContentType="application/vnd.ms-office.chartstyle+xml"/>
  <Override PartName="/ppt/charts/colors9.xml" ContentType="application/vnd.ms-office.chartcolorstyle+xml"/>
  <Override PartName="/ppt/charts/chart10.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11.xml" ContentType="application/vnd.openxmlformats-officedocument.drawingml.chart+xml"/>
  <Override PartName="/ppt/charts/style11.xml" ContentType="application/vnd.ms-office.chartstyle+xml"/>
  <Override PartName="/ppt/charts/colors11.xml" ContentType="application/vnd.ms-office.chartcolorstyl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61" r:id="rId2"/>
  </p:sldIdLst>
  <p:sldSz cx="6858000" cy="9906000" type="A4"/>
  <p:notesSz cx="6888163" cy="10018713"/>
  <p:defaultText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120" userDrawn="1">
          <p15:clr>
            <a:srgbClr val="A4A3A4"/>
          </p15:clr>
        </p15:guide>
        <p15:guide id="2" pos="2183"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กลุ่มยุทธศาสตร์พัฒนาการเกษตร สำนักงานเกษตรและสหกรณ์จังหวัดขอนแก่น" initials="กส" lastIdx="1" clrIdx="0">
    <p:extLst>
      <p:ext uri="{19B8F6BF-5375-455C-9EA6-DF929625EA0E}">
        <p15:presenceInfo xmlns:p15="http://schemas.microsoft.com/office/powerpoint/2012/main" userId="66ecca2530bc45f8"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D7D31"/>
    <a:srgbClr val="FFC000"/>
    <a:srgbClr val="A1B8E1"/>
    <a:srgbClr val="2698F6"/>
    <a:srgbClr val="E6B4C6"/>
    <a:srgbClr val="EFCDD9"/>
    <a:srgbClr val="5DB6BF"/>
    <a:srgbClr val="47A9D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ลักษณะสีปานกลาง 2 - เน้น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0281" autoAdjust="0"/>
    <p:restoredTop sz="99886" autoAdjust="0"/>
  </p:normalViewPr>
  <p:slideViewPr>
    <p:cSldViewPr snapToGrid="0" showGuides="1">
      <p:cViewPr>
        <p:scale>
          <a:sx n="150" d="100"/>
          <a:sy n="150" d="100"/>
        </p:scale>
        <p:origin x="372" y="120"/>
      </p:cViewPr>
      <p:guideLst>
        <p:guide orient="horz" pos="3120"/>
        <p:guide pos="2183"/>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commentAuthors" Target="commentAuthors.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Worksheet2.xlsx"/><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Excel_Worksheet3.xlsx"/><Relationship Id="rId2" Type="http://schemas.microsoft.com/office/2011/relationships/chartColorStyle" Target="colors4.xml"/><Relationship Id="rId1" Type="http://schemas.microsoft.com/office/2011/relationships/chartStyle" Target="style4.xml"/></Relationships>
</file>

<file path=ppt/charts/_rels/chart5.xml.rels><?xml version="1.0" encoding="UTF-8" standalone="yes"?>
<Relationships xmlns="http://schemas.openxmlformats.org/package/2006/relationships"><Relationship Id="rId3" Type="http://schemas.openxmlformats.org/officeDocument/2006/relationships/package" Target="../embeddings/Microsoft_Excel_Worksheet4.xlsx"/><Relationship Id="rId2" Type="http://schemas.microsoft.com/office/2011/relationships/chartColorStyle" Target="colors5.xml"/><Relationship Id="rId1" Type="http://schemas.microsoft.com/office/2011/relationships/chartStyle" Target="style5.xml"/></Relationships>
</file>

<file path=ppt/charts/_rels/chart6.xml.rels><?xml version="1.0" encoding="UTF-8" standalone="yes"?>
<Relationships xmlns="http://schemas.openxmlformats.org/package/2006/relationships"><Relationship Id="rId3" Type="http://schemas.openxmlformats.org/officeDocument/2006/relationships/package" Target="../embeddings/Microsoft_Excel_Worksheet5.xlsx"/><Relationship Id="rId2" Type="http://schemas.microsoft.com/office/2011/relationships/chartColorStyle" Target="colors6.xml"/><Relationship Id="rId1" Type="http://schemas.microsoft.com/office/2011/relationships/chartStyle" Target="style6.xml"/></Relationships>
</file>

<file path=ppt/charts/_rels/chart7.xml.rels><?xml version="1.0" encoding="UTF-8" standalone="yes"?>
<Relationships xmlns="http://schemas.openxmlformats.org/package/2006/relationships"><Relationship Id="rId3" Type="http://schemas.openxmlformats.org/officeDocument/2006/relationships/package" Target="../embeddings/Microsoft_Excel_Worksheet6.xlsx"/><Relationship Id="rId2" Type="http://schemas.microsoft.com/office/2011/relationships/chartColorStyle" Target="colors7.xml"/><Relationship Id="rId1" Type="http://schemas.microsoft.com/office/2011/relationships/chartStyle" Target="style7.xml"/></Relationships>
</file>

<file path=ppt/charts/_rels/chart8.xml.rels><?xml version="1.0" encoding="UTF-8" standalone="yes"?>
<Relationships xmlns="http://schemas.openxmlformats.org/package/2006/relationships"><Relationship Id="rId3" Type="http://schemas.openxmlformats.org/officeDocument/2006/relationships/package" Target="../embeddings/Microsoft_Excel_Worksheet7.xlsx"/><Relationship Id="rId2" Type="http://schemas.microsoft.com/office/2011/relationships/chartColorStyle" Target="colors8.xml"/><Relationship Id="rId1" Type="http://schemas.microsoft.com/office/2011/relationships/chartStyle" Target="style8.xml"/></Relationships>
</file>

<file path=ppt/charts/_rels/chart9.xml.rels><?xml version="1.0" encoding="UTF-8" standalone="yes"?>
<Relationships xmlns="http://schemas.openxmlformats.org/package/2006/relationships"><Relationship Id="rId3" Type="http://schemas.openxmlformats.org/officeDocument/2006/relationships/package" Target="../embeddings/Microsoft_Excel_Worksheet8.xlsx"/><Relationship Id="rId2" Type="http://schemas.microsoft.com/office/2011/relationships/chartColorStyle" Target="colors9.xml"/><Relationship Id="rId1" Type="http://schemas.microsoft.com/office/2011/relationships/chartStyle" Target="style9.xml"/></Relationships>
</file>

<file path=ppt/charts/_rels/chart10.xml.rels><?xml version="1.0" encoding="UTF-8" standalone="yes"?>
<Relationships xmlns="http://schemas.openxmlformats.org/package/2006/relationships"><Relationship Id="rId3" Type="http://schemas.openxmlformats.org/officeDocument/2006/relationships/package" Target="../embeddings/Microsoft_Excel_Worksheet9.xlsx"/><Relationship Id="rId2" Type="http://schemas.microsoft.com/office/2011/relationships/chartColorStyle" Target="colors10.xml"/><Relationship Id="rId1" Type="http://schemas.microsoft.com/office/2011/relationships/chartStyle" Target="style10.xml"/></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11.xml"/><Relationship Id="rId1" Type="http://schemas.microsoft.com/office/2011/relationships/chartStyle" Target="style1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h-TH"/>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r>
              <a:rPr lang="th-TH" b="1" dirty="0">
                <a:solidFill>
                  <a:schemeClr val="tx1"/>
                </a:solidFill>
                <a:latin typeface="TH SarabunPSK" panose="020B0500040200020003" pitchFamily="34" charset="-34"/>
                <a:cs typeface="TH SarabunPSK" panose="020B0500040200020003" pitchFamily="34" charset="-34"/>
              </a:rPr>
              <a:t>เกษตรกรรม </a:t>
            </a:r>
            <a:r>
              <a:rPr lang="th-TH" b="1" baseline="0" dirty="0">
                <a:solidFill>
                  <a:schemeClr val="tx1"/>
                </a:solidFill>
                <a:latin typeface="TH SarabunPSK" panose="020B0500040200020003" pitchFamily="34" charset="-34"/>
                <a:cs typeface="TH SarabunPSK" panose="020B0500040200020003" pitchFamily="34" charset="-34"/>
              </a:rPr>
              <a:t>(ล้านไร่)</a:t>
            </a:r>
            <a:endParaRPr lang="th-TH" b="1" dirty="0">
              <a:solidFill>
                <a:schemeClr val="tx1"/>
              </a:solidFill>
              <a:latin typeface="TH SarabunPSK" panose="020B0500040200020003" pitchFamily="34" charset="-34"/>
              <a:cs typeface="TH SarabunPSK" panose="020B0500040200020003" pitchFamily="34" charset="-34"/>
            </a:endParaRPr>
          </a:p>
        </c:rich>
      </c:tx>
      <c:layout>
        <c:manualLayout>
          <c:xMode val="edge"/>
          <c:yMode val="edge"/>
          <c:x val="0.37279452680745473"/>
          <c:y val="4.8906040232919827E-2"/>
        </c:manualLayout>
      </c:layout>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th-TH"/>
        </a:p>
      </c:txPr>
    </c:title>
    <c:autoTitleDeleted val="0"/>
    <c:plotArea>
      <c:layout/>
      <c:pieChart>
        <c:varyColors val="1"/>
        <c:ser>
          <c:idx val="0"/>
          <c:order val="0"/>
          <c:tx>
            <c:strRef>
              <c:f>Sheet1!$B$1</c:f>
              <c:strCache>
                <c:ptCount val="1"/>
                <c:pt idx="0">
                  <c:v>พื้นที่ทั้งหมด</c:v>
                </c:pt>
              </c:strCache>
            </c:strRef>
          </c:tx>
          <c:dPt>
            <c:idx val="0"/>
            <c:bubble3D val="0"/>
            <c:spPr>
              <a:solidFill>
                <a:schemeClr val="accent1"/>
              </a:solidFill>
              <a:ln w="19050">
                <a:solidFill>
                  <a:schemeClr val="lt1"/>
                </a:solidFill>
              </a:ln>
              <a:effectLst/>
            </c:spPr>
            <c:extLst>
              <c:ext xmlns:c16="http://schemas.microsoft.com/office/drawing/2014/chart" uri="{C3380CC4-5D6E-409C-BE32-E72D297353CC}">
                <c16:uniqueId val="{00000002-3D93-49F8-A7D6-C484B267BEC2}"/>
              </c:ext>
            </c:extLst>
          </c:dPt>
          <c:dPt>
            <c:idx val="1"/>
            <c:bubble3D val="0"/>
            <c:spPr>
              <a:solidFill>
                <a:schemeClr val="accent2"/>
              </a:solidFill>
              <a:ln w="19050">
                <a:solidFill>
                  <a:schemeClr val="lt1"/>
                </a:solidFill>
              </a:ln>
              <a:effectLst/>
            </c:spPr>
            <c:extLst>
              <c:ext xmlns:c16="http://schemas.microsoft.com/office/drawing/2014/chart" uri="{C3380CC4-5D6E-409C-BE32-E72D297353CC}">
                <c16:uniqueId val="{00000005-3D93-49F8-A7D6-C484B267BEC2}"/>
              </c:ext>
            </c:extLst>
          </c:dPt>
          <c:dPt>
            <c:idx val="2"/>
            <c:bubble3D val="0"/>
            <c:spPr>
              <a:solidFill>
                <a:schemeClr val="accent3"/>
              </a:solidFill>
              <a:ln w="19050">
                <a:solidFill>
                  <a:schemeClr val="lt1"/>
                </a:solidFill>
              </a:ln>
              <a:effectLst/>
            </c:spPr>
            <c:extLst>
              <c:ext xmlns:c16="http://schemas.microsoft.com/office/drawing/2014/chart" uri="{C3380CC4-5D6E-409C-BE32-E72D297353CC}">
                <c16:uniqueId val="{00000004-3D93-49F8-A7D6-C484B267BEC2}"/>
              </c:ext>
            </c:extLst>
          </c:dPt>
          <c:dPt>
            <c:idx val="3"/>
            <c:bubble3D val="0"/>
            <c:spPr>
              <a:solidFill>
                <a:schemeClr val="accent4"/>
              </a:solidFill>
              <a:ln w="19050">
                <a:solidFill>
                  <a:schemeClr val="lt1"/>
                </a:solidFill>
              </a:ln>
              <a:effectLst/>
            </c:spPr>
            <c:extLst>
              <c:ext xmlns:c16="http://schemas.microsoft.com/office/drawing/2014/chart" uri="{C3380CC4-5D6E-409C-BE32-E72D297353CC}">
                <c16:uniqueId val="{00000003-3D93-49F8-A7D6-C484B267BEC2}"/>
              </c:ext>
            </c:extLst>
          </c:dPt>
          <c:dPt>
            <c:idx val="4"/>
            <c:bubble3D val="0"/>
            <c:spPr>
              <a:solidFill>
                <a:schemeClr val="accent5"/>
              </a:solidFill>
              <a:ln w="19050">
                <a:solidFill>
                  <a:schemeClr val="lt1"/>
                </a:solidFill>
              </a:ln>
              <a:effectLst/>
            </c:spPr>
            <c:extLst>
              <c:ext xmlns:c16="http://schemas.microsoft.com/office/drawing/2014/chart" uri="{C3380CC4-5D6E-409C-BE32-E72D297353CC}">
                <c16:uniqueId val="{00000006-3D93-49F8-A7D6-C484B267BEC2}"/>
              </c:ext>
            </c:extLst>
          </c:dPt>
          <c:dPt>
            <c:idx val="5"/>
            <c:bubble3D val="0"/>
            <c:spPr>
              <a:solidFill>
                <a:schemeClr val="accent6"/>
              </a:solidFill>
              <a:ln w="19050">
                <a:solidFill>
                  <a:schemeClr val="lt1"/>
                </a:solidFill>
              </a:ln>
              <a:effectLst/>
            </c:spPr>
            <c:extLst>
              <c:ext xmlns:c16="http://schemas.microsoft.com/office/drawing/2014/chart" uri="{C3380CC4-5D6E-409C-BE32-E72D297353CC}">
                <c16:uniqueId val="{0000000B-E9AA-4194-9361-17F0547FF4E9}"/>
              </c:ext>
            </c:extLst>
          </c:dPt>
          <c:dLbls>
            <c:dLbl>
              <c:idx val="0"/>
              <c:layout>
                <c:manualLayout>
                  <c:x val="-1.5217247891478363E-2"/>
                  <c:y val="5.1833663625603023E-2"/>
                </c:manualLayout>
              </c:layout>
              <c:tx>
                <c:rich>
                  <a:bodyPr/>
                  <a:lstStyle/>
                  <a:p>
                    <a:fld id="{1DE3DDF6-CA5E-4463-9A4D-2750BEE2BD30}" type="CATEGORYNAME">
                      <a:rPr lang="th-TH">
                        <a:solidFill>
                          <a:schemeClr val="tx1"/>
                        </a:solidFill>
                      </a:rPr>
                      <a:pPr/>
                      <a:t>[ชื่อประเภท]</a:t>
                    </a:fld>
                    <a:r>
                      <a:rPr lang="th-TH" baseline="0" dirty="0">
                        <a:solidFill>
                          <a:schemeClr val="tx1"/>
                        </a:solidFill>
                      </a:rPr>
                      <a:t>, </a:t>
                    </a:r>
                    <a:fld id="{07931E58-F5C3-41C4-950D-820B146A615A}" type="VALUE">
                      <a:rPr lang="th-TH" baseline="0">
                        <a:solidFill>
                          <a:schemeClr val="tx1"/>
                        </a:solidFill>
                      </a:rPr>
                      <a:pPr/>
                      <a:t>[VALUE]</a:t>
                    </a:fld>
                    <a:r>
                      <a:rPr lang="th-TH" baseline="0" dirty="0">
                        <a:solidFill>
                          <a:schemeClr val="tx1"/>
                        </a:solidFill>
                      </a:rPr>
                      <a:t>, </a:t>
                    </a:r>
                    <a:fld id="{A6160822-68DC-43BE-9711-B12AAF48D9F1}" type="PERCENTAGE">
                      <a:rPr lang="th-TH" baseline="0">
                        <a:solidFill>
                          <a:schemeClr val="tx1"/>
                        </a:solidFill>
                      </a:rPr>
                      <a:pPr/>
                      <a:t>[เปอร์เซ็นต์]</a:t>
                    </a:fld>
                    <a:endParaRPr lang="th-TH" baseline="0" dirty="0">
                      <a:solidFill>
                        <a:schemeClr val="tx1"/>
                      </a:solidFill>
                    </a:endParaRPr>
                  </a:p>
                </c:rich>
              </c:tx>
              <c:dLblPos val="bestFit"/>
              <c:showLegendKey val="0"/>
              <c:showVal val="1"/>
              <c:showCatName val="1"/>
              <c:showSerName val="0"/>
              <c:showPercent val="1"/>
              <c:showBubbleSize val="0"/>
              <c:extLst>
                <c:ext xmlns:c15="http://schemas.microsoft.com/office/drawing/2012/chart" uri="{CE6537A1-D6FC-4f65-9D91-7224C49458BB}">
                  <c15:layout>
                    <c:manualLayout>
                      <c:w val="0.27937515677173769"/>
                      <c:h val="0.11947370169144622"/>
                    </c:manualLayout>
                  </c15:layout>
                  <c15:dlblFieldTable/>
                  <c15:showDataLabelsRange val="0"/>
                </c:ext>
                <c:ext xmlns:c16="http://schemas.microsoft.com/office/drawing/2014/chart" uri="{C3380CC4-5D6E-409C-BE32-E72D297353CC}">
                  <c16:uniqueId val="{00000002-3D93-49F8-A7D6-C484B267BEC2}"/>
                </c:ext>
              </c:extLst>
            </c:dLbl>
            <c:dLbl>
              <c:idx val="1"/>
              <c:layout>
                <c:manualLayout>
                  <c:x val="0.15710866885746436"/>
                  <c:y val="-6.418917780570739E-2"/>
                </c:manualLayout>
              </c:layout>
              <c:tx>
                <c:rich>
                  <a:bodyPr/>
                  <a:lstStyle/>
                  <a:p>
                    <a:fld id="{A3D9A072-B355-4B35-86C9-0AC85EDDF097}" type="CATEGORYNAME">
                      <a:rPr lang="th-TH">
                        <a:solidFill>
                          <a:schemeClr val="tx1"/>
                        </a:solidFill>
                      </a:rPr>
                      <a:pPr/>
                      <a:t>[ชื่อประเภท]</a:t>
                    </a:fld>
                    <a:r>
                      <a:rPr lang="th-TH" baseline="0" dirty="0">
                        <a:solidFill>
                          <a:schemeClr val="tx1"/>
                        </a:solidFill>
                      </a:rPr>
                      <a:t>, </a:t>
                    </a:r>
                    <a:fld id="{B6ABFF2D-C08B-4EB1-9BE4-511E6C8AE304}" type="VALUE">
                      <a:rPr lang="th-TH" baseline="0">
                        <a:solidFill>
                          <a:schemeClr val="tx1"/>
                        </a:solidFill>
                      </a:rPr>
                      <a:pPr/>
                      <a:t>[VALUE]</a:t>
                    </a:fld>
                    <a:r>
                      <a:rPr lang="th-TH" baseline="0" dirty="0">
                        <a:solidFill>
                          <a:schemeClr val="tx1"/>
                        </a:solidFill>
                      </a:rPr>
                      <a:t>, </a:t>
                    </a:r>
                    <a:fld id="{57920CA2-1C33-4F81-92FB-A624DD0C3048}" type="PERCENTAGE">
                      <a:rPr lang="th-TH" baseline="0">
                        <a:solidFill>
                          <a:schemeClr val="tx1"/>
                        </a:solidFill>
                      </a:rPr>
                      <a:pPr/>
                      <a:t>[เปอร์เซ็นต์]</a:t>
                    </a:fld>
                    <a:endParaRPr lang="th-TH" baseline="0" dirty="0">
                      <a:solidFill>
                        <a:schemeClr val="tx1"/>
                      </a:solidFill>
                    </a:endParaRPr>
                  </a:p>
                </c:rich>
              </c:tx>
              <c:dLblPos val="bestFit"/>
              <c:showLegendKey val="0"/>
              <c:showVal val="1"/>
              <c:showCatName val="1"/>
              <c:showSerName val="0"/>
              <c:showPercent val="1"/>
              <c:showBubbleSize val="0"/>
              <c:extLst>
                <c:ext xmlns:c15="http://schemas.microsoft.com/office/drawing/2012/chart" uri="{CE6537A1-D6FC-4f65-9D91-7224C49458BB}">
                  <c15:layout>
                    <c:manualLayout>
                      <c:w val="0.31838536943714241"/>
                      <c:h val="0.11947370169144622"/>
                    </c:manualLayout>
                  </c15:layout>
                  <c15:dlblFieldTable/>
                  <c15:showDataLabelsRange val="0"/>
                </c:ext>
                <c:ext xmlns:c16="http://schemas.microsoft.com/office/drawing/2014/chart" uri="{C3380CC4-5D6E-409C-BE32-E72D297353CC}">
                  <c16:uniqueId val="{00000005-3D93-49F8-A7D6-C484B267BEC2}"/>
                </c:ext>
              </c:extLst>
            </c:dLbl>
            <c:dLbl>
              <c:idx val="2"/>
              <c:layout>
                <c:manualLayout>
                  <c:x val="5.1560896758566068E-3"/>
                  <c:y val="-9.1701232230043239E-3"/>
                </c:manualLayout>
              </c:layout>
              <c:tx>
                <c:rich>
                  <a:bodyPr rot="0" spcFirstLastPara="1" vertOverflow="clip" horzOverflow="clip" vert="horz" wrap="square" lIns="38100" tIns="19050" rIns="38100" bIns="19050" anchor="ctr" anchorCtr="1">
                    <a:noAutofit/>
                  </a:bodyPr>
                  <a:lstStyle/>
                  <a:p>
                    <a:pPr>
                      <a:defRPr sz="1197" b="0" i="0" u="none" strike="noStrike" kern="1200" baseline="0">
                        <a:solidFill>
                          <a:schemeClr val="dk1">
                            <a:lumMod val="65000"/>
                            <a:lumOff val="35000"/>
                          </a:schemeClr>
                        </a:solidFill>
                        <a:latin typeface="+mn-lt"/>
                        <a:ea typeface="+mn-ea"/>
                        <a:cs typeface="+mn-cs"/>
                      </a:defRPr>
                    </a:pPr>
                    <a:fld id="{1590AB75-DCE2-4809-A1D3-8685A5364129}" type="CATEGORYNAME">
                      <a:rPr lang="th-TH">
                        <a:solidFill>
                          <a:schemeClr val="tx1"/>
                        </a:solidFill>
                      </a:rPr>
                      <a:pPr>
                        <a:defRPr/>
                      </a:pPr>
                      <a:t>[ชื่อประเภท]</a:t>
                    </a:fld>
                    <a:r>
                      <a:rPr lang="th-TH" baseline="0" dirty="0">
                        <a:solidFill>
                          <a:schemeClr val="tx1"/>
                        </a:solidFill>
                      </a:rPr>
                      <a:t>, </a:t>
                    </a:r>
                    <a:fld id="{0C842448-77D0-4359-85F3-870672111EED}" type="VALUE">
                      <a:rPr lang="th-TH" baseline="0">
                        <a:solidFill>
                          <a:schemeClr val="tx1"/>
                        </a:solidFill>
                      </a:rPr>
                      <a:pPr>
                        <a:defRPr/>
                      </a:pPr>
                      <a:t>[VALUE]</a:t>
                    </a:fld>
                    <a:r>
                      <a:rPr lang="th-TH" baseline="0" dirty="0">
                        <a:solidFill>
                          <a:schemeClr val="tx1"/>
                        </a:solidFill>
                      </a:rPr>
                      <a:t>, </a:t>
                    </a:r>
                    <a:fld id="{A9E6695C-030C-4DA2-B8E9-A011F7E95266}" type="PERCENTAGE">
                      <a:rPr lang="th-TH" baseline="0">
                        <a:solidFill>
                          <a:schemeClr val="tx1"/>
                        </a:solidFill>
                      </a:rPr>
                      <a:pPr>
                        <a:defRPr/>
                      </a:pPr>
                      <a:t>[เปอร์เซ็นต์]</a:t>
                    </a:fld>
                    <a:endParaRPr lang="th-TH" baseline="0" dirty="0">
                      <a:solidFill>
                        <a:schemeClr val="tx1"/>
                      </a:solidFill>
                    </a:endParaRPr>
                  </a:p>
                </c:rich>
              </c:tx>
              <c:spPr>
                <a:noFill/>
                <a:ln>
                  <a:solidFill>
                    <a:prstClr val="black">
                      <a:lumMod val="25000"/>
                      <a:lumOff val="75000"/>
                    </a:prstClr>
                  </a:solidFill>
                </a:ln>
                <a:effectLst>
                  <a:softEdge rad="1270000"/>
                </a:effectLst>
              </c:spPr>
              <c:txPr>
                <a:bodyPr rot="0" spcFirstLastPara="1" vertOverflow="clip" horzOverflow="clip" vert="horz" wrap="square" lIns="38100" tIns="19050" rIns="38100" bIns="19050" anchor="ctr" anchorCtr="1">
                  <a:noAutofit/>
                </a:bodyPr>
                <a:lstStyle/>
                <a:p>
                  <a:pPr>
                    <a:defRPr sz="1197" b="0" i="0" u="none" strike="noStrike" kern="1200" baseline="0">
                      <a:solidFill>
                        <a:schemeClr val="dk1">
                          <a:lumMod val="65000"/>
                          <a:lumOff val="35000"/>
                        </a:schemeClr>
                      </a:solidFill>
                      <a:latin typeface="+mn-lt"/>
                      <a:ea typeface="+mn-ea"/>
                      <a:cs typeface="+mn-cs"/>
                    </a:defRPr>
                  </a:pPr>
                  <a:endParaRPr lang="th-TH"/>
                </a:p>
              </c:txPr>
              <c:dLblPos val="bestFit"/>
              <c:showLegendKey val="0"/>
              <c:showVal val="1"/>
              <c:showCatName val="1"/>
              <c:showSerName val="0"/>
              <c:showPercent val="1"/>
              <c:showBubbleSize val="0"/>
              <c:extLst>
                <c:ext xmlns:c15="http://schemas.microsoft.com/office/drawing/2012/chart" uri="{CE6537A1-D6FC-4f65-9D91-7224C49458BB}">
                  <c15:spPr xmlns:c15="http://schemas.microsoft.com/office/drawing/2012/chart">
                    <a:prstGeom prst="wedgeRectCallout">
                      <a:avLst/>
                    </a:prstGeom>
                    <a:noFill/>
                    <a:ln>
                      <a:noFill/>
                    </a:ln>
                  </c15:spPr>
                  <c15:layout>
                    <c:manualLayout>
                      <c:w val="0.37079902990673641"/>
                      <c:h val="0.11947370169144619"/>
                    </c:manualLayout>
                  </c15:layout>
                  <c15:dlblFieldTable/>
                  <c15:showDataLabelsRange val="0"/>
                </c:ext>
                <c:ext xmlns:c16="http://schemas.microsoft.com/office/drawing/2014/chart" uri="{C3380CC4-5D6E-409C-BE32-E72D297353CC}">
                  <c16:uniqueId val="{00000004-3D93-49F8-A7D6-C484B267BEC2}"/>
                </c:ext>
              </c:extLst>
            </c:dLbl>
            <c:dLbl>
              <c:idx val="3"/>
              <c:layout>
                <c:manualLayout>
                  <c:x val="3.7867479475714311E-2"/>
                  <c:y val="-0.11692948047440785"/>
                </c:manualLayout>
              </c:layout>
              <c:tx>
                <c:rich>
                  <a:bodyPr rot="0" spcFirstLastPara="1" vertOverflow="clip" horzOverflow="clip" vert="horz" wrap="square" lIns="38100" tIns="19050" rIns="38100" bIns="19050" anchor="ctr" anchorCtr="1">
                    <a:noAutofit/>
                  </a:bodyPr>
                  <a:lstStyle/>
                  <a:p>
                    <a:pPr>
                      <a:defRPr sz="1197" b="0" i="0" u="none" strike="noStrike" kern="1200" baseline="0">
                        <a:solidFill>
                          <a:schemeClr val="dk1">
                            <a:lumMod val="65000"/>
                            <a:lumOff val="35000"/>
                          </a:schemeClr>
                        </a:solidFill>
                        <a:latin typeface="+mn-lt"/>
                        <a:ea typeface="+mn-ea"/>
                        <a:cs typeface="+mn-cs"/>
                      </a:defRPr>
                    </a:pPr>
                    <a:fld id="{4F54C1BD-CA54-4443-839E-4E41052ACF3C}" type="CATEGORYNAME">
                      <a:rPr lang="th-TH">
                        <a:solidFill>
                          <a:schemeClr val="tx1"/>
                        </a:solidFill>
                      </a:rPr>
                      <a:pPr>
                        <a:defRPr/>
                      </a:pPr>
                      <a:t>[ชื่อประเภท]</a:t>
                    </a:fld>
                    <a:r>
                      <a:rPr lang="th-TH" baseline="0" dirty="0">
                        <a:solidFill>
                          <a:schemeClr val="tx1"/>
                        </a:solidFill>
                      </a:rPr>
                      <a:t>, </a:t>
                    </a:r>
                    <a:fld id="{A58AAD47-D727-4836-8A45-DC061809A3CC}" type="VALUE">
                      <a:rPr lang="th-TH" baseline="0">
                        <a:solidFill>
                          <a:schemeClr val="tx1"/>
                        </a:solidFill>
                      </a:rPr>
                      <a:pPr>
                        <a:defRPr/>
                      </a:pPr>
                      <a:t>[VALUE]</a:t>
                    </a:fld>
                    <a:r>
                      <a:rPr lang="th-TH" baseline="0" dirty="0">
                        <a:solidFill>
                          <a:schemeClr val="tx1"/>
                        </a:solidFill>
                      </a:rPr>
                      <a:t>, </a:t>
                    </a:r>
                    <a:fld id="{9E2F3737-0865-4A8A-BE3B-BBF5ED7D5A48}" type="PERCENTAGE">
                      <a:rPr lang="th-TH" baseline="0">
                        <a:solidFill>
                          <a:schemeClr val="tx1"/>
                        </a:solidFill>
                      </a:rPr>
                      <a:pPr>
                        <a:defRPr/>
                      </a:pPr>
                      <a:t>[เปอร์เซ็นต์]</a:t>
                    </a:fld>
                    <a:endParaRPr lang="th-TH" baseline="0" dirty="0">
                      <a:solidFill>
                        <a:schemeClr val="tx1"/>
                      </a:solidFill>
                    </a:endParaRPr>
                  </a:p>
                </c:rich>
              </c:tx>
              <c:spPr>
                <a:noFill/>
                <a:ln>
                  <a:solidFill>
                    <a:prstClr val="black">
                      <a:lumMod val="25000"/>
                      <a:lumOff val="75000"/>
                    </a:prstClr>
                  </a:solidFill>
                </a:ln>
                <a:effectLst>
                  <a:softEdge rad="1270000"/>
                </a:effectLst>
              </c:spPr>
              <c:txPr>
                <a:bodyPr rot="0" spcFirstLastPara="1" vertOverflow="clip" horzOverflow="clip" vert="horz" wrap="square" lIns="38100" tIns="19050" rIns="38100" bIns="19050" anchor="ctr" anchorCtr="1">
                  <a:noAutofit/>
                </a:bodyPr>
                <a:lstStyle/>
                <a:p>
                  <a:pPr>
                    <a:defRPr sz="1197" b="0" i="0" u="none" strike="noStrike" kern="1200" baseline="0">
                      <a:solidFill>
                        <a:schemeClr val="dk1">
                          <a:lumMod val="65000"/>
                          <a:lumOff val="35000"/>
                        </a:schemeClr>
                      </a:solidFill>
                      <a:latin typeface="+mn-lt"/>
                      <a:ea typeface="+mn-ea"/>
                      <a:cs typeface="+mn-cs"/>
                    </a:defRPr>
                  </a:pPr>
                  <a:endParaRPr lang="th-TH"/>
                </a:p>
              </c:txPr>
              <c:dLblPos val="bestFit"/>
              <c:showLegendKey val="0"/>
              <c:showVal val="1"/>
              <c:showCatName val="1"/>
              <c:showSerName val="0"/>
              <c:showPercent val="1"/>
              <c:showBubbleSize val="0"/>
              <c:extLst>
                <c:ext xmlns:c15="http://schemas.microsoft.com/office/drawing/2012/chart" uri="{CE6537A1-D6FC-4f65-9D91-7224C49458BB}">
                  <c15:spPr xmlns:c15="http://schemas.microsoft.com/office/drawing/2012/chart">
                    <a:prstGeom prst="wedgeRectCallout">
                      <a:avLst/>
                    </a:prstGeom>
                    <a:noFill/>
                    <a:ln>
                      <a:noFill/>
                    </a:ln>
                  </c15:spPr>
                  <c15:layout>
                    <c:manualLayout>
                      <c:w val="0.34432757456930402"/>
                      <c:h val="0.13781346677879111"/>
                    </c:manualLayout>
                  </c15:layout>
                  <c15:dlblFieldTable/>
                  <c15:showDataLabelsRange val="0"/>
                </c:ext>
                <c:ext xmlns:c16="http://schemas.microsoft.com/office/drawing/2014/chart" uri="{C3380CC4-5D6E-409C-BE32-E72D297353CC}">
                  <c16:uniqueId val="{00000003-3D93-49F8-A7D6-C484B267BEC2}"/>
                </c:ext>
              </c:extLst>
            </c:dLbl>
            <c:dLbl>
              <c:idx val="4"/>
              <c:layout>
                <c:manualLayout>
                  <c:x val="0"/>
                  <c:y val="-0.23315401118581264"/>
                </c:manualLayout>
              </c:layout>
              <c:tx>
                <c:rich>
                  <a:bodyPr rot="0" spcFirstLastPara="1" vertOverflow="clip" horzOverflow="clip" vert="horz" wrap="square" lIns="38100" tIns="19050" rIns="38100" bIns="19050" anchor="ctr" anchorCtr="1">
                    <a:noAutofit/>
                  </a:bodyPr>
                  <a:lstStyle/>
                  <a:p>
                    <a:pPr>
                      <a:defRPr sz="1197" b="0" i="0" u="none" strike="noStrike" kern="1200" baseline="0">
                        <a:solidFill>
                          <a:schemeClr val="dk1">
                            <a:lumMod val="65000"/>
                            <a:lumOff val="35000"/>
                          </a:schemeClr>
                        </a:solidFill>
                        <a:latin typeface="+mn-lt"/>
                        <a:ea typeface="+mn-ea"/>
                        <a:cs typeface="+mn-cs"/>
                      </a:defRPr>
                    </a:pPr>
                    <a:fld id="{914F758C-D585-4944-B5B4-5ABDEBB7F429}" type="CATEGORYNAME">
                      <a:rPr lang="th-TH">
                        <a:solidFill>
                          <a:schemeClr val="tx1"/>
                        </a:solidFill>
                      </a:rPr>
                      <a:pPr>
                        <a:defRPr/>
                      </a:pPr>
                      <a:t>[ชื่อประเภท]</a:t>
                    </a:fld>
                    <a:r>
                      <a:rPr lang="th-TH" baseline="0" dirty="0">
                        <a:solidFill>
                          <a:schemeClr val="tx1"/>
                        </a:solidFill>
                      </a:rPr>
                      <a:t>, </a:t>
                    </a:r>
                    <a:fld id="{9B0172C0-46DF-4D5B-9906-D702BAE0CB94}" type="VALUE">
                      <a:rPr lang="th-TH" baseline="0">
                        <a:solidFill>
                          <a:schemeClr val="tx1"/>
                        </a:solidFill>
                      </a:rPr>
                      <a:pPr>
                        <a:defRPr/>
                      </a:pPr>
                      <a:t>[VALUE]</a:t>
                    </a:fld>
                    <a:r>
                      <a:rPr lang="th-TH" baseline="0" dirty="0">
                        <a:solidFill>
                          <a:schemeClr val="tx1"/>
                        </a:solidFill>
                      </a:rPr>
                      <a:t>, </a:t>
                    </a:r>
                    <a:fld id="{F70DF0CD-55E4-4937-B373-5FCCC6D43F48}" type="PERCENTAGE">
                      <a:rPr lang="th-TH" baseline="0">
                        <a:solidFill>
                          <a:schemeClr val="tx1"/>
                        </a:solidFill>
                      </a:rPr>
                      <a:pPr>
                        <a:defRPr/>
                      </a:pPr>
                      <a:t>[เปอร์เซ็นต์]</a:t>
                    </a:fld>
                    <a:endParaRPr lang="th-TH" baseline="0" dirty="0">
                      <a:solidFill>
                        <a:schemeClr val="tx1"/>
                      </a:solidFill>
                    </a:endParaRPr>
                  </a:p>
                </c:rich>
              </c:tx>
              <c:spPr>
                <a:noFill/>
                <a:ln>
                  <a:solidFill>
                    <a:prstClr val="black">
                      <a:lumMod val="25000"/>
                      <a:lumOff val="75000"/>
                    </a:prstClr>
                  </a:solidFill>
                </a:ln>
                <a:effectLst>
                  <a:softEdge rad="1270000"/>
                </a:effectLst>
              </c:spPr>
              <c:txPr>
                <a:bodyPr rot="0" spcFirstLastPara="1" vertOverflow="clip" horzOverflow="clip" vert="horz" wrap="square" lIns="38100" tIns="19050" rIns="38100" bIns="19050" anchor="ctr" anchorCtr="1">
                  <a:noAutofit/>
                </a:bodyPr>
                <a:lstStyle/>
                <a:p>
                  <a:pPr>
                    <a:defRPr sz="1197" b="0" i="0" u="none" strike="noStrike" kern="1200" baseline="0">
                      <a:solidFill>
                        <a:schemeClr val="dk1">
                          <a:lumMod val="65000"/>
                          <a:lumOff val="35000"/>
                        </a:schemeClr>
                      </a:solidFill>
                      <a:latin typeface="+mn-lt"/>
                      <a:ea typeface="+mn-ea"/>
                      <a:cs typeface="+mn-cs"/>
                    </a:defRPr>
                  </a:pPr>
                  <a:endParaRPr lang="th-TH"/>
                </a:p>
              </c:txPr>
              <c:dLblPos val="bestFit"/>
              <c:showLegendKey val="0"/>
              <c:showVal val="1"/>
              <c:showCatName val="1"/>
              <c:showSerName val="0"/>
              <c:showPercent val="1"/>
              <c:showBubbleSize val="0"/>
              <c:separator>, </c:separator>
              <c:extLst>
                <c:ext xmlns:c15="http://schemas.microsoft.com/office/drawing/2012/chart" uri="{CE6537A1-D6FC-4f65-9D91-7224C49458BB}">
                  <c15:spPr xmlns:c15="http://schemas.microsoft.com/office/drawing/2012/chart">
                    <a:prstGeom prst="wedgeRectCallout">
                      <a:avLst/>
                    </a:prstGeom>
                    <a:noFill/>
                    <a:ln>
                      <a:noFill/>
                    </a:ln>
                  </c15:spPr>
                  <c15:layout>
                    <c:manualLayout>
                      <c:w val="0.28780029824367204"/>
                      <c:h val="0.36714717493007054"/>
                    </c:manualLayout>
                  </c15:layout>
                  <c15:dlblFieldTable/>
                  <c15:showDataLabelsRange val="0"/>
                </c:ext>
                <c:ext xmlns:c16="http://schemas.microsoft.com/office/drawing/2014/chart" uri="{C3380CC4-5D6E-409C-BE32-E72D297353CC}">
                  <c16:uniqueId val="{00000006-3D93-49F8-A7D6-C484B267BEC2}"/>
                </c:ext>
              </c:extLst>
            </c:dLbl>
            <c:dLbl>
              <c:idx val="5"/>
              <c:layout>
                <c:manualLayout>
                  <c:x val="0.32187376189927769"/>
                  <c:y val="-1.5578451112973435E-2"/>
                </c:manualLayout>
              </c:layout>
              <c:tx>
                <c:rich>
                  <a:bodyPr/>
                  <a:lstStyle/>
                  <a:p>
                    <a:fld id="{203A5D33-0AEA-4CAB-94CC-3ED14AF0177A}" type="CATEGORYNAME">
                      <a:rPr lang="th-TH">
                        <a:solidFill>
                          <a:schemeClr val="tx1"/>
                        </a:solidFill>
                      </a:rPr>
                      <a:pPr/>
                      <a:t>[ชื่อประเภท]</a:t>
                    </a:fld>
                    <a:r>
                      <a:rPr lang="th-TH" baseline="0" dirty="0">
                        <a:solidFill>
                          <a:schemeClr val="tx1"/>
                        </a:solidFill>
                      </a:rPr>
                      <a:t>, </a:t>
                    </a:r>
                    <a:fld id="{581D5D57-8937-461A-9262-4C5CC6E4B6C3}" type="VALUE">
                      <a:rPr lang="th-TH" baseline="0">
                        <a:solidFill>
                          <a:schemeClr val="tx1"/>
                        </a:solidFill>
                      </a:rPr>
                      <a:pPr/>
                      <a:t>[VALUE]</a:t>
                    </a:fld>
                    <a:r>
                      <a:rPr lang="th-TH" baseline="0" dirty="0">
                        <a:solidFill>
                          <a:schemeClr val="tx1"/>
                        </a:solidFill>
                      </a:rPr>
                      <a:t>, </a:t>
                    </a:r>
                    <a:fld id="{11E611AB-59D3-4165-9D4E-25D8439BA3C9}" type="PERCENTAGE">
                      <a:rPr lang="th-TH" baseline="0">
                        <a:solidFill>
                          <a:schemeClr val="tx1"/>
                        </a:solidFill>
                      </a:rPr>
                      <a:pPr/>
                      <a:t>[เปอร์เซ็นต์]</a:t>
                    </a:fld>
                    <a:endParaRPr lang="th-TH" baseline="0" dirty="0">
                      <a:solidFill>
                        <a:schemeClr val="tx1"/>
                      </a:solidFill>
                    </a:endParaRPr>
                  </a:p>
                </c:rich>
              </c:tx>
              <c:dLblPos val="bestFit"/>
              <c:showLegendKey val="0"/>
              <c:showVal val="1"/>
              <c:showCatName val="1"/>
              <c:showSerName val="0"/>
              <c:showPercent val="1"/>
              <c:showBubbleSize val="0"/>
              <c:extLst>
                <c:ext xmlns:c15="http://schemas.microsoft.com/office/drawing/2012/chart" uri="{CE6537A1-D6FC-4f65-9D91-7224C49458BB}">
                  <c15:layout>
                    <c:manualLayout>
                      <c:w val="0.58967567025625023"/>
                      <c:h val="0.12261697376547144"/>
                    </c:manualLayout>
                  </c15:layout>
                  <c15:dlblFieldTable/>
                  <c15:showDataLabelsRange val="0"/>
                </c:ext>
                <c:ext xmlns:c16="http://schemas.microsoft.com/office/drawing/2014/chart" uri="{C3380CC4-5D6E-409C-BE32-E72D297353CC}">
                  <c16:uniqueId val="{0000000B-E9AA-4194-9361-17F0547FF4E9}"/>
                </c:ext>
              </c:extLst>
            </c:dLbl>
            <c:spPr>
              <a:noFill/>
              <a:ln>
                <a:solidFill>
                  <a:prstClr val="black">
                    <a:lumMod val="25000"/>
                    <a:lumOff val="75000"/>
                  </a:prstClr>
                </a:solidFill>
              </a:ln>
              <a:effectLst>
                <a:softEdge rad="1270000"/>
              </a:effectLst>
            </c:spPr>
            <c:txPr>
              <a:bodyPr rot="0" spcFirstLastPara="1" vertOverflow="clip" horzOverflow="clip" vert="horz" wrap="square" lIns="38100" tIns="19050" rIns="38100" bIns="19050" anchor="ctr" anchorCtr="1">
                <a:spAutoFit/>
              </a:bodyPr>
              <a:lstStyle/>
              <a:p>
                <a:pPr>
                  <a:defRPr sz="1197" b="0" i="0" u="none" strike="noStrike" kern="1200" baseline="0">
                    <a:solidFill>
                      <a:schemeClr val="dk1">
                        <a:lumMod val="65000"/>
                        <a:lumOff val="35000"/>
                      </a:schemeClr>
                    </a:solidFill>
                    <a:latin typeface="+mn-lt"/>
                    <a:ea typeface="+mn-ea"/>
                    <a:cs typeface="+mn-cs"/>
                  </a:defRPr>
                </a:pPr>
                <a:endParaRPr lang="th-TH"/>
              </a:p>
            </c:txPr>
            <c:dLblPos val="bestFit"/>
            <c:showLegendKey val="0"/>
            <c:showVal val="1"/>
            <c:showCatName val="1"/>
            <c:showSerName val="0"/>
            <c:showPercent val="1"/>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15:spPr xmlns:c15="http://schemas.microsoft.com/office/drawing/2012/chart">
                  <a:prstGeom prst="wedgeRectCallout">
                    <a:avLst/>
                  </a:prstGeom>
                  <a:noFill/>
                  <a:ln>
                    <a:noFill/>
                  </a:ln>
                </c15:spPr>
              </c:ext>
            </c:extLst>
          </c:dLbls>
          <c:cat>
            <c:strRef>
              <c:f>Sheet1!$A$2:$A$7</c:f>
              <c:strCache>
                <c:ptCount val="6"/>
                <c:pt idx="0">
                  <c:v>ข้าว</c:v>
                </c:pt>
                <c:pt idx="1">
                  <c:v>พืชไร่</c:v>
                </c:pt>
                <c:pt idx="2">
                  <c:v>ไม้ยืนต้น</c:v>
                </c:pt>
                <c:pt idx="3">
                  <c:v>ป่าไม้</c:v>
                </c:pt>
                <c:pt idx="4">
                  <c:v>นอกภาคการเกษตร</c:v>
                </c:pt>
                <c:pt idx="5">
                  <c:v>พื้นที่ทางการเกษตรอื่นๆ</c:v>
                </c:pt>
              </c:strCache>
            </c:strRef>
          </c:cat>
          <c:val>
            <c:numRef>
              <c:f>Sheet1!$B$2:$B$7</c:f>
              <c:numCache>
                <c:formatCode>General</c:formatCode>
                <c:ptCount val="6"/>
                <c:pt idx="0">
                  <c:v>2.36</c:v>
                </c:pt>
                <c:pt idx="1">
                  <c:v>1.1299999999999999</c:v>
                </c:pt>
                <c:pt idx="2">
                  <c:v>0.14000000000000001</c:v>
                </c:pt>
                <c:pt idx="3">
                  <c:v>0.74</c:v>
                </c:pt>
                <c:pt idx="4">
                  <c:v>1.84</c:v>
                </c:pt>
                <c:pt idx="5">
                  <c:v>3.4000000000000002E-2</c:v>
                </c:pt>
              </c:numCache>
            </c:numRef>
          </c:val>
          <c:extLst>
            <c:ext xmlns:c16="http://schemas.microsoft.com/office/drawing/2014/chart" uri="{C3380CC4-5D6E-409C-BE32-E72D297353CC}">
              <c16:uniqueId val="{00000000-3D93-49F8-A7D6-C484B267BEC2}"/>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th-TH"/>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h-TH"/>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r>
              <a:rPr lang="th-TH" b="1" dirty="0">
                <a:solidFill>
                  <a:schemeClr val="tx1"/>
                </a:solidFill>
                <a:latin typeface="TH SarabunPSK" panose="020B0500040200020003" pitchFamily="34" charset="-34"/>
                <a:cs typeface="TH SarabunPSK" panose="020B0500040200020003" pitchFamily="34" charset="-34"/>
              </a:rPr>
              <a:t>พืชเศรษฐกิจ</a:t>
            </a:r>
            <a:r>
              <a:rPr lang="th-TH" b="1" baseline="0" dirty="0">
                <a:solidFill>
                  <a:schemeClr val="tx1"/>
                </a:solidFill>
                <a:latin typeface="TH SarabunPSK" panose="020B0500040200020003" pitchFamily="34" charset="-34"/>
                <a:cs typeface="TH SarabunPSK" panose="020B0500040200020003" pitchFamily="34" charset="-34"/>
              </a:rPr>
              <a:t> (ตัน)</a:t>
            </a:r>
            <a:endParaRPr lang="th-TH" b="1" dirty="0">
              <a:solidFill>
                <a:schemeClr val="tx1"/>
              </a:solidFill>
              <a:latin typeface="TH SarabunPSK" panose="020B0500040200020003" pitchFamily="34" charset="-34"/>
              <a:cs typeface="TH SarabunPSK" panose="020B0500040200020003" pitchFamily="34" charset="-34"/>
            </a:endParaRPr>
          </a:p>
        </c:rich>
      </c:tx>
      <c:layout>
        <c:manualLayout>
          <c:xMode val="edge"/>
          <c:yMode val="edge"/>
          <c:x val="0.3848624452333741"/>
          <c:y val="4.2792785203804855E-2"/>
        </c:manualLayout>
      </c:layout>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th-TH"/>
        </a:p>
      </c:txPr>
    </c:title>
    <c:autoTitleDeleted val="0"/>
    <c:plotArea>
      <c:layout/>
      <c:pieChart>
        <c:varyColors val="1"/>
        <c:ser>
          <c:idx val="0"/>
          <c:order val="0"/>
          <c:tx>
            <c:strRef>
              <c:f>Sheet1!$B$1</c:f>
              <c:strCache>
                <c:ptCount val="1"/>
                <c:pt idx="0">
                  <c:v>พืชเศรษฐกิจ</c:v>
                </c:pt>
              </c:strCache>
            </c:strRef>
          </c:tx>
          <c:dPt>
            <c:idx val="0"/>
            <c:bubble3D val="0"/>
            <c:spPr>
              <a:solidFill>
                <a:schemeClr val="accent6"/>
              </a:solidFill>
              <a:ln w="19050">
                <a:solidFill>
                  <a:schemeClr val="lt1"/>
                </a:solidFill>
              </a:ln>
              <a:effectLst/>
            </c:spPr>
            <c:extLst>
              <c:ext xmlns:c16="http://schemas.microsoft.com/office/drawing/2014/chart" uri="{C3380CC4-5D6E-409C-BE32-E72D297353CC}">
                <c16:uniqueId val="{00000001-8436-4734-AD56-72F16AFE856B}"/>
              </c:ext>
            </c:extLst>
          </c:dPt>
          <c:dPt>
            <c:idx val="1"/>
            <c:bubble3D val="0"/>
            <c:spPr>
              <a:solidFill>
                <a:schemeClr val="accent5"/>
              </a:solidFill>
              <a:ln w="19050">
                <a:solidFill>
                  <a:schemeClr val="lt1"/>
                </a:solidFill>
              </a:ln>
              <a:effectLst/>
            </c:spPr>
            <c:extLst>
              <c:ext xmlns:c16="http://schemas.microsoft.com/office/drawing/2014/chart" uri="{C3380CC4-5D6E-409C-BE32-E72D297353CC}">
                <c16:uniqueId val="{00000003-8436-4734-AD56-72F16AFE856B}"/>
              </c:ext>
            </c:extLst>
          </c:dPt>
          <c:dPt>
            <c:idx val="2"/>
            <c:bubble3D val="0"/>
            <c:spPr>
              <a:solidFill>
                <a:schemeClr val="accent4"/>
              </a:solidFill>
              <a:ln w="19050">
                <a:solidFill>
                  <a:schemeClr val="lt1"/>
                </a:solidFill>
              </a:ln>
              <a:effectLst/>
            </c:spPr>
            <c:extLst>
              <c:ext xmlns:c16="http://schemas.microsoft.com/office/drawing/2014/chart" uri="{C3380CC4-5D6E-409C-BE32-E72D297353CC}">
                <c16:uniqueId val="{00000005-8436-4734-AD56-72F16AFE856B}"/>
              </c:ext>
            </c:extLst>
          </c:dPt>
          <c:dPt>
            <c:idx val="3"/>
            <c:bubble3D val="0"/>
            <c:spPr>
              <a:solidFill>
                <a:schemeClr val="accent6">
                  <a:lumMod val="60000"/>
                </a:schemeClr>
              </a:solidFill>
              <a:ln w="19050">
                <a:solidFill>
                  <a:schemeClr val="lt1"/>
                </a:solidFill>
              </a:ln>
              <a:effectLst/>
            </c:spPr>
            <c:extLst>
              <c:ext xmlns:c16="http://schemas.microsoft.com/office/drawing/2014/chart" uri="{C3380CC4-5D6E-409C-BE32-E72D297353CC}">
                <c16:uniqueId val="{00000007-8436-4734-AD56-72F16AFE856B}"/>
              </c:ext>
            </c:extLst>
          </c:dPt>
          <c:dLbls>
            <c:dLbl>
              <c:idx val="0"/>
              <c:layout>
                <c:manualLayout>
                  <c:x val="-5.8002160981227959E-3"/>
                  <c:y val="-3.446215149031049E-2"/>
                </c:manualLayout>
              </c:layout>
              <c:tx>
                <c:rich>
                  <a:bodyPr/>
                  <a:lstStyle/>
                  <a:p>
                    <a:fld id="{0B6E1CBC-1580-4576-BBAF-A742E7543D9C}" type="CATEGORYNAME">
                      <a:rPr lang="th-TH">
                        <a:solidFill>
                          <a:schemeClr val="tx1"/>
                        </a:solidFill>
                      </a:rPr>
                      <a:pPr/>
                      <a:t>[ชื่อประเภท]</a:t>
                    </a:fld>
                    <a:r>
                      <a:rPr lang="th-TH" baseline="0" dirty="0">
                        <a:solidFill>
                          <a:schemeClr val="tx1"/>
                        </a:solidFill>
                      </a:rPr>
                      <a:t>, </a:t>
                    </a:r>
                    <a:fld id="{ED4650C6-593D-4052-87B9-B9DE409EF8CA}" type="VALUE">
                      <a:rPr lang="th-TH" baseline="0">
                        <a:solidFill>
                          <a:schemeClr val="tx1"/>
                        </a:solidFill>
                      </a:rPr>
                      <a:pPr/>
                      <a:t>[VALUE]</a:t>
                    </a:fld>
                    <a:r>
                      <a:rPr lang="th-TH" baseline="0" dirty="0">
                        <a:solidFill>
                          <a:schemeClr val="tx1"/>
                        </a:solidFill>
                      </a:rPr>
                      <a:t>, </a:t>
                    </a:r>
                    <a:fld id="{D9AA5187-7774-41F2-9EDC-01FFEE421270}" type="PERCENTAGE">
                      <a:rPr lang="th-TH" baseline="0">
                        <a:solidFill>
                          <a:schemeClr val="tx1"/>
                        </a:solidFill>
                      </a:rPr>
                      <a:pPr/>
                      <a:t>[เปอร์เซ็นต์]</a:t>
                    </a:fld>
                    <a:endParaRPr lang="th-TH" baseline="0" dirty="0">
                      <a:solidFill>
                        <a:schemeClr val="tx1"/>
                      </a:solidFill>
                    </a:endParaRPr>
                  </a:p>
                </c:rich>
              </c:tx>
              <c:dLblPos val="bestFit"/>
              <c:showLegendKey val="0"/>
              <c:showVal val="1"/>
              <c:showCatName val="1"/>
              <c:showSerName val="0"/>
              <c:showPercent val="1"/>
              <c:showBubbleSize val="0"/>
              <c:extLst>
                <c:ext xmlns:c15="http://schemas.microsoft.com/office/drawing/2012/chart" uri="{CE6537A1-D6FC-4f65-9D91-7224C49458BB}">
                  <c15:layout>
                    <c:manualLayout>
                      <c:w val="0.49590454783340171"/>
                      <c:h val="0.11798919157256504"/>
                    </c:manualLayout>
                  </c15:layout>
                  <c15:dlblFieldTable/>
                  <c15:showDataLabelsRange val="0"/>
                </c:ext>
                <c:ext xmlns:c16="http://schemas.microsoft.com/office/drawing/2014/chart" uri="{C3380CC4-5D6E-409C-BE32-E72D297353CC}">
                  <c16:uniqueId val="{00000001-8436-4734-AD56-72F16AFE856B}"/>
                </c:ext>
              </c:extLst>
            </c:dLbl>
            <c:dLbl>
              <c:idx val="1"/>
              <c:layout>
                <c:manualLayout>
                  <c:x val="0.1984613740589091"/>
                  <c:y val="-0.16047294451426819"/>
                </c:manualLayout>
              </c:layout>
              <c:tx>
                <c:rich>
                  <a:bodyPr/>
                  <a:lstStyle/>
                  <a:p>
                    <a:fld id="{3D562EC7-9161-4E1E-89F1-EC89BA640833}" type="CATEGORYNAME">
                      <a:rPr lang="th-TH">
                        <a:solidFill>
                          <a:schemeClr val="tx1"/>
                        </a:solidFill>
                      </a:rPr>
                      <a:pPr/>
                      <a:t>[ชื่อประเภท]</a:t>
                    </a:fld>
                    <a:r>
                      <a:rPr lang="th-TH" baseline="0" dirty="0">
                        <a:solidFill>
                          <a:schemeClr val="tx1"/>
                        </a:solidFill>
                      </a:rPr>
                      <a:t>, </a:t>
                    </a:r>
                    <a:fld id="{DF5DB8F7-046C-4F89-BEFD-B07EB3063EBB}" type="VALUE">
                      <a:rPr lang="th-TH" baseline="0">
                        <a:solidFill>
                          <a:schemeClr val="tx1"/>
                        </a:solidFill>
                      </a:rPr>
                      <a:pPr/>
                      <a:t>[VALUE]</a:t>
                    </a:fld>
                    <a:r>
                      <a:rPr lang="th-TH" baseline="0" dirty="0">
                        <a:solidFill>
                          <a:schemeClr val="tx1"/>
                        </a:solidFill>
                      </a:rPr>
                      <a:t>, </a:t>
                    </a:r>
                    <a:fld id="{5E500FE1-7E81-4974-A660-DF16E24841DD}" type="PERCENTAGE">
                      <a:rPr lang="th-TH" baseline="0">
                        <a:solidFill>
                          <a:schemeClr val="tx1"/>
                        </a:solidFill>
                      </a:rPr>
                      <a:pPr/>
                      <a:t>[เปอร์เซ็นต์]</a:t>
                    </a:fld>
                    <a:endParaRPr lang="th-TH" baseline="0" dirty="0">
                      <a:solidFill>
                        <a:schemeClr val="tx1"/>
                      </a:solidFill>
                    </a:endParaRPr>
                  </a:p>
                </c:rich>
              </c:tx>
              <c:dLblPos val="bestFit"/>
              <c:showLegendKey val="0"/>
              <c:showVal val="1"/>
              <c:showCatName val="1"/>
              <c:showSerName val="0"/>
              <c:showPercent val="1"/>
              <c:showBubbleSize val="0"/>
              <c:extLst>
                <c:ext xmlns:c15="http://schemas.microsoft.com/office/drawing/2012/chart" uri="{CE6537A1-D6FC-4f65-9D91-7224C49458BB}">
                  <c15:layout>
                    <c:manualLayout>
                      <c:w val="0.44431134935284733"/>
                      <c:h val="0.12086675366422249"/>
                    </c:manualLayout>
                  </c15:layout>
                  <c15:dlblFieldTable/>
                  <c15:showDataLabelsRange val="0"/>
                </c:ext>
                <c:ext xmlns:c16="http://schemas.microsoft.com/office/drawing/2014/chart" uri="{C3380CC4-5D6E-409C-BE32-E72D297353CC}">
                  <c16:uniqueId val="{00000003-8436-4734-AD56-72F16AFE856B}"/>
                </c:ext>
              </c:extLst>
            </c:dLbl>
            <c:dLbl>
              <c:idx val="2"/>
              <c:layout>
                <c:manualLayout>
                  <c:x val="-9.8595910210590637E-2"/>
                  <c:y val="3.1850058701689041E-2"/>
                </c:manualLayout>
              </c:layout>
              <c:tx>
                <c:rich>
                  <a:bodyPr/>
                  <a:lstStyle/>
                  <a:p>
                    <a:fld id="{8F43AACA-339D-450A-92B9-82B730CA850E}" type="CATEGORYNAME">
                      <a:rPr lang="th-TH">
                        <a:solidFill>
                          <a:schemeClr val="tx1"/>
                        </a:solidFill>
                      </a:rPr>
                      <a:pPr/>
                      <a:t>[ชื่อประเภท]</a:t>
                    </a:fld>
                    <a:r>
                      <a:rPr lang="th-TH" baseline="0" dirty="0">
                        <a:solidFill>
                          <a:schemeClr val="tx1"/>
                        </a:solidFill>
                      </a:rPr>
                      <a:t>, </a:t>
                    </a:r>
                    <a:fld id="{6602F34A-0D78-4169-88EC-D59BEB615B26}" type="VALUE">
                      <a:rPr lang="th-TH" baseline="0">
                        <a:solidFill>
                          <a:schemeClr val="tx1"/>
                        </a:solidFill>
                      </a:rPr>
                      <a:pPr/>
                      <a:t>[VALUE]</a:t>
                    </a:fld>
                    <a:r>
                      <a:rPr lang="th-TH" baseline="0" dirty="0">
                        <a:solidFill>
                          <a:schemeClr val="tx1"/>
                        </a:solidFill>
                      </a:rPr>
                      <a:t>, </a:t>
                    </a:r>
                    <a:fld id="{D2B9EEAF-1DDD-4466-A443-F95392146D17}" type="PERCENTAGE">
                      <a:rPr lang="th-TH" baseline="0">
                        <a:solidFill>
                          <a:schemeClr val="tx1"/>
                        </a:solidFill>
                      </a:rPr>
                      <a:pPr/>
                      <a:t>[เปอร์เซ็นต์]</a:t>
                    </a:fld>
                    <a:endParaRPr lang="th-TH" baseline="0" dirty="0">
                      <a:solidFill>
                        <a:schemeClr val="tx1"/>
                      </a:solidFill>
                    </a:endParaRPr>
                  </a:p>
                </c:rich>
              </c:tx>
              <c:dLblPos val="bestFit"/>
              <c:showLegendKey val="0"/>
              <c:showVal val="1"/>
              <c:showCatName val="1"/>
              <c:showSerName val="0"/>
              <c:showPercent val="1"/>
              <c:showBubbleSize val="0"/>
              <c:extLst>
                <c:ext xmlns:c15="http://schemas.microsoft.com/office/drawing/2012/chart" uri="{CE6537A1-D6FC-4f65-9D91-7224C49458BB}">
                  <c15:layout>
                    <c:manualLayout>
                      <c:w val="0.28131344913976325"/>
                      <c:h val="0.23728382784111121"/>
                    </c:manualLayout>
                  </c15:layout>
                  <c15:dlblFieldTable/>
                  <c15:showDataLabelsRange val="0"/>
                </c:ext>
                <c:ext xmlns:c16="http://schemas.microsoft.com/office/drawing/2014/chart" uri="{C3380CC4-5D6E-409C-BE32-E72D297353CC}">
                  <c16:uniqueId val="{00000005-8436-4734-AD56-72F16AFE856B}"/>
                </c:ext>
              </c:extLst>
            </c:dLbl>
            <c:dLbl>
              <c:idx val="3"/>
              <c:layout>
                <c:manualLayout>
                  <c:x val="-0.32478652775253386"/>
                  <c:y val="0.66647620908872551"/>
                </c:manualLayout>
              </c:layout>
              <c:tx>
                <c:rich>
                  <a:bodyPr/>
                  <a:lstStyle/>
                  <a:p>
                    <a:fld id="{83982488-B989-49E3-A3FC-A908EA2DFE60}" type="CATEGORYNAME">
                      <a:rPr lang="th-TH" dirty="0">
                        <a:solidFill>
                          <a:schemeClr val="tx1"/>
                        </a:solidFill>
                      </a:rPr>
                      <a:pPr/>
                      <a:t>[ชื่อประเภท]</a:t>
                    </a:fld>
                    <a:r>
                      <a:rPr lang="th-TH" baseline="0" dirty="0">
                        <a:solidFill>
                          <a:schemeClr val="tx1"/>
                        </a:solidFill>
                      </a:rPr>
                      <a:t>, </a:t>
                    </a:r>
                    <a:fld id="{85FC6A4F-D363-4D6C-BA93-F654F549505C}" type="VALUE">
                      <a:rPr lang="th-TH" baseline="0" dirty="0">
                        <a:solidFill>
                          <a:schemeClr val="tx1"/>
                        </a:solidFill>
                      </a:rPr>
                      <a:pPr/>
                      <a:t>[VALUE]</a:t>
                    </a:fld>
                    <a:r>
                      <a:rPr lang="th-TH" baseline="0" dirty="0">
                        <a:solidFill>
                          <a:schemeClr val="tx1"/>
                        </a:solidFill>
                      </a:rPr>
                      <a:t>, </a:t>
                    </a:r>
                    <a:fld id="{2D2F166A-7D82-44E4-BD7B-DF59217A3ADB}" type="PERCENTAGE">
                      <a:rPr lang="th-TH" baseline="0" dirty="0">
                        <a:solidFill>
                          <a:schemeClr val="tx1"/>
                        </a:solidFill>
                      </a:rPr>
                      <a:pPr/>
                      <a:t>[เปอร์เซ็นต์]</a:t>
                    </a:fld>
                    <a:endParaRPr lang="th-TH" baseline="0" dirty="0">
                      <a:solidFill>
                        <a:schemeClr val="tx1"/>
                      </a:solidFill>
                    </a:endParaRPr>
                  </a:p>
                </c:rich>
              </c:tx>
              <c:dLblPos val="bestFit"/>
              <c:showLegendKey val="0"/>
              <c:showVal val="1"/>
              <c:showCatName val="1"/>
              <c:showSerName val="0"/>
              <c:showPercent val="1"/>
              <c:showBubbleSize val="0"/>
              <c:extLst>
                <c:ext xmlns:c15="http://schemas.microsoft.com/office/drawing/2012/chart" uri="{CE6537A1-D6FC-4f65-9D91-7224C49458BB}">
                  <c15:layout>
                    <c:manualLayout>
                      <c:w val="0.28780004621540578"/>
                      <c:h val="0.25099532937688601"/>
                    </c:manualLayout>
                  </c15:layout>
                  <c15:dlblFieldTable/>
                  <c15:showDataLabelsRange val="0"/>
                </c:ext>
                <c:ext xmlns:c16="http://schemas.microsoft.com/office/drawing/2014/chart" uri="{C3380CC4-5D6E-409C-BE32-E72D297353CC}">
                  <c16:uniqueId val="{00000007-8436-4734-AD56-72F16AFE856B}"/>
                </c:ext>
              </c:extLst>
            </c:dLbl>
            <c:spPr>
              <a:noFill/>
              <a:ln>
                <a:solidFill>
                  <a:prstClr val="black">
                    <a:lumMod val="25000"/>
                    <a:lumOff val="75000"/>
                  </a:prstClr>
                </a:solidFill>
              </a:ln>
              <a:effectLst>
                <a:softEdge rad="1270000"/>
              </a:effectLst>
            </c:spPr>
            <c:txPr>
              <a:bodyPr rot="0" spcFirstLastPara="1" vertOverflow="clip" horzOverflow="clip" vert="horz" wrap="square" lIns="0" tIns="0" rIns="0" bIns="0" anchor="ctr" anchorCtr="1">
                <a:spAutoFit/>
              </a:bodyPr>
              <a:lstStyle/>
              <a:p>
                <a:pPr>
                  <a:defRPr sz="1197" b="0" i="0" u="none" strike="noStrike" kern="1200" baseline="0">
                    <a:ln>
                      <a:noFill/>
                    </a:ln>
                    <a:solidFill>
                      <a:schemeClr val="dk1">
                        <a:lumMod val="65000"/>
                        <a:lumOff val="35000"/>
                      </a:schemeClr>
                    </a:solidFill>
                    <a:latin typeface="+mn-lt"/>
                    <a:ea typeface="+mn-ea"/>
                    <a:cs typeface="+mn-cs"/>
                  </a:defRPr>
                </a:pPr>
                <a:endParaRPr lang="th-TH"/>
              </a:p>
            </c:txPr>
            <c:dLblPos val="bestFit"/>
            <c:showLegendKey val="0"/>
            <c:showVal val="1"/>
            <c:showCatName val="1"/>
            <c:showSerName val="0"/>
            <c:showPercent val="1"/>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15:spPr xmlns:c15="http://schemas.microsoft.com/office/drawing/2012/chart">
                  <a:prstGeom prst="wedgeRectCallout">
                    <a:avLst/>
                  </a:prstGeom>
                  <a:noFill/>
                  <a:ln>
                    <a:noFill/>
                  </a:ln>
                </c15:spPr>
              </c:ext>
            </c:extLst>
          </c:dLbls>
          <c:cat>
            <c:strRef>
              <c:f>Sheet1!$A$2:$A$5</c:f>
              <c:strCache>
                <c:ptCount val="4"/>
                <c:pt idx="0">
                  <c:v>ข้าวนาปี</c:v>
                </c:pt>
                <c:pt idx="1">
                  <c:v>อ้อย</c:v>
                </c:pt>
                <c:pt idx="2">
                  <c:v>มันสำปะหลัง</c:v>
                </c:pt>
                <c:pt idx="3">
                  <c:v>ยางพารา</c:v>
                </c:pt>
              </c:strCache>
            </c:strRef>
          </c:cat>
          <c:val>
            <c:numRef>
              <c:f>Sheet1!$B$2:$B$5</c:f>
              <c:numCache>
                <c:formatCode>#,##0</c:formatCode>
                <c:ptCount val="4"/>
                <c:pt idx="0">
                  <c:v>680089</c:v>
                </c:pt>
                <c:pt idx="1">
                  <c:v>6371186</c:v>
                </c:pt>
                <c:pt idx="2">
                  <c:v>886050</c:v>
                </c:pt>
                <c:pt idx="3">
                  <c:v>14134</c:v>
                </c:pt>
              </c:numCache>
            </c:numRef>
          </c:val>
          <c:extLst>
            <c:ext xmlns:c16="http://schemas.microsoft.com/office/drawing/2014/chart" uri="{C3380CC4-5D6E-409C-BE32-E72D297353CC}">
              <c16:uniqueId val="{0000000A-8436-4734-AD56-72F16AFE856B}"/>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th-TH"/>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h-TH"/>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r>
              <a:rPr lang="th-TH" b="1" dirty="0">
                <a:solidFill>
                  <a:schemeClr val="tx1"/>
                </a:solidFill>
                <a:latin typeface="TH SarabunPSK" panose="020B0500040200020003" pitchFamily="34" charset="-34"/>
                <a:cs typeface="TH SarabunPSK" panose="020B0500040200020003" pitchFamily="34" charset="-34"/>
              </a:rPr>
              <a:t>สัตว์เศรษฐกิจ (ตัว)</a:t>
            </a:r>
          </a:p>
        </c:rich>
      </c:tx>
      <c:layout>
        <c:manualLayout>
          <c:xMode val="edge"/>
          <c:yMode val="edge"/>
          <c:x val="0.22246918135710717"/>
          <c:y val="4.2792785203804855E-2"/>
        </c:manualLayout>
      </c:layout>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th-TH"/>
        </a:p>
      </c:txPr>
    </c:title>
    <c:autoTitleDeleted val="0"/>
    <c:plotArea>
      <c:layout/>
      <c:pieChart>
        <c:varyColors val="1"/>
        <c:ser>
          <c:idx val="0"/>
          <c:order val="0"/>
          <c:tx>
            <c:strRef>
              <c:f>Sheet1!$B$1</c:f>
              <c:strCache>
                <c:ptCount val="1"/>
                <c:pt idx="0">
                  <c:v>สัตว์เศรษฐกิจ</c:v>
                </c:pt>
              </c:strCache>
            </c:strRef>
          </c:tx>
          <c:dPt>
            <c:idx val="0"/>
            <c:bubble3D val="0"/>
            <c:spPr>
              <a:solidFill>
                <a:schemeClr val="accent2"/>
              </a:solidFill>
              <a:ln w="19050">
                <a:solidFill>
                  <a:schemeClr val="lt1"/>
                </a:solidFill>
              </a:ln>
              <a:effectLst/>
            </c:spPr>
            <c:extLst>
              <c:ext xmlns:c16="http://schemas.microsoft.com/office/drawing/2014/chart" uri="{C3380CC4-5D6E-409C-BE32-E72D297353CC}">
                <c16:uniqueId val="{00000001-E4E1-48D0-AC5E-DAF6DA27AC16}"/>
              </c:ext>
            </c:extLst>
          </c:dPt>
          <c:dPt>
            <c:idx val="1"/>
            <c:bubble3D val="0"/>
            <c:spPr>
              <a:solidFill>
                <a:schemeClr val="accent4"/>
              </a:solidFill>
              <a:ln w="19050">
                <a:solidFill>
                  <a:schemeClr val="lt1"/>
                </a:solidFill>
              </a:ln>
              <a:effectLst/>
            </c:spPr>
            <c:extLst>
              <c:ext xmlns:c16="http://schemas.microsoft.com/office/drawing/2014/chart" uri="{C3380CC4-5D6E-409C-BE32-E72D297353CC}">
                <c16:uniqueId val="{00000003-E4E1-48D0-AC5E-DAF6DA27AC16}"/>
              </c:ext>
            </c:extLst>
          </c:dPt>
          <c:dPt>
            <c:idx val="2"/>
            <c:bubble3D val="0"/>
            <c:spPr>
              <a:solidFill>
                <a:schemeClr val="accent6"/>
              </a:solidFill>
              <a:ln w="19050">
                <a:solidFill>
                  <a:schemeClr val="lt1"/>
                </a:solidFill>
              </a:ln>
              <a:effectLst/>
            </c:spPr>
            <c:extLst>
              <c:ext xmlns:c16="http://schemas.microsoft.com/office/drawing/2014/chart" uri="{C3380CC4-5D6E-409C-BE32-E72D297353CC}">
                <c16:uniqueId val="{00000005-E4E1-48D0-AC5E-DAF6DA27AC16}"/>
              </c:ext>
            </c:extLst>
          </c:dPt>
          <c:dPt>
            <c:idx val="3"/>
            <c:bubble3D val="0"/>
            <c:spPr>
              <a:solidFill>
                <a:schemeClr val="accent2">
                  <a:lumMod val="60000"/>
                </a:schemeClr>
              </a:solidFill>
              <a:ln w="19050">
                <a:solidFill>
                  <a:schemeClr val="lt1"/>
                </a:solidFill>
              </a:ln>
              <a:effectLst/>
            </c:spPr>
            <c:extLst>
              <c:ext xmlns:c16="http://schemas.microsoft.com/office/drawing/2014/chart" uri="{C3380CC4-5D6E-409C-BE32-E72D297353CC}">
                <c16:uniqueId val="{00000007-E4E1-48D0-AC5E-DAF6DA27AC16}"/>
              </c:ext>
            </c:extLst>
          </c:dPt>
          <c:dPt>
            <c:idx val="4"/>
            <c:bubble3D val="0"/>
            <c:spPr>
              <a:solidFill>
                <a:schemeClr val="accent4">
                  <a:lumMod val="60000"/>
                </a:schemeClr>
              </a:solidFill>
              <a:ln w="19050">
                <a:solidFill>
                  <a:schemeClr val="lt1"/>
                </a:solidFill>
              </a:ln>
              <a:effectLst/>
            </c:spPr>
            <c:extLst>
              <c:ext xmlns:c16="http://schemas.microsoft.com/office/drawing/2014/chart" uri="{C3380CC4-5D6E-409C-BE32-E72D297353CC}">
                <c16:uniqueId val="{00000009-E4E1-48D0-AC5E-DAF6DA27AC16}"/>
              </c:ext>
            </c:extLst>
          </c:dPt>
          <c:dLbls>
            <c:dLbl>
              <c:idx val="0"/>
              <c:layout>
                <c:manualLayout>
                  <c:x val="-0.42429829761077309"/>
                  <c:y val="8.1001110494437201E-2"/>
                </c:manualLayout>
              </c:layout>
              <c:tx>
                <c:rich>
                  <a:bodyPr/>
                  <a:lstStyle/>
                  <a:p>
                    <a:fld id="{13AAA79F-8D79-4179-9B8F-344D7851F63B}" type="CATEGORYNAME">
                      <a:rPr lang="th-TH">
                        <a:solidFill>
                          <a:schemeClr val="tx1"/>
                        </a:solidFill>
                      </a:rPr>
                      <a:pPr/>
                      <a:t>[ชื่อประเภท]</a:t>
                    </a:fld>
                    <a:r>
                      <a:rPr lang="th-TH" baseline="0" dirty="0">
                        <a:solidFill>
                          <a:schemeClr val="tx1"/>
                        </a:solidFill>
                      </a:rPr>
                      <a:t>, </a:t>
                    </a:r>
                    <a:fld id="{28545660-E7FC-4A8C-B36D-F8614DF88FFA}" type="VALUE">
                      <a:rPr lang="th-TH" baseline="0">
                        <a:solidFill>
                          <a:schemeClr val="tx1"/>
                        </a:solidFill>
                      </a:rPr>
                      <a:pPr/>
                      <a:t>[VALUE]</a:t>
                    </a:fld>
                    <a:r>
                      <a:rPr lang="th-TH" baseline="0" dirty="0">
                        <a:solidFill>
                          <a:schemeClr val="tx1"/>
                        </a:solidFill>
                      </a:rPr>
                      <a:t>, </a:t>
                    </a:r>
                    <a:fld id="{75507394-F2C3-455E-8C42-57E2D459B22F}" type="PERCENTAGE">
                      <a:rPr lang="th-TH" baseline="0">
                        <a:solidFill>
                          <a:schemeClr val="tx1"/>
                        </a:solidFill>
                      </a:rPr>
                      <a:pPr/>
                      <a:t>[เปอร์เซ็นต์]</a:t>
                    </a:fld>
                    <a:endParaRPr lang="th-TH" baseline="0" dirty="0">
                      <a:solidFill>
                        <a:schemeClr val="tx1"/>
                      </a:solidFill>
                    </a:endParaRPr>
                  </a:p>
                </c:rich>
              </c:tx>
              <c:dLblPos val="bestFit"/>
              <c:showLegendKey val="0"/>
              <c:showVal val="1"/>
              <c:showCatName val="1"/>
              <c:showSerName val="0"/>
              <c:showPercent val="1"/>
              <c:showBubbleSize val="0"/>
              <c:extLst>
                <c:ext xmlns:c15="http://schemas.microsoft.com/office/drawing/2012/chart" uri="{CE6537A1-D6FC-4f65-9D91-7224C49458BB}">
                  <c15:layout>
                    <c:manualLayout>
                      <c:w val="0.30451248683637278"/>
                      <c:h val="0.23414103712574968"/>
                    </c:manualLayout>
                  </c15:layout>
                  <c15:dlblFieldTable/>
                  <c15:showDataLabelsRange val="0"/>
                </c:ext>
                <c:ext xmlns:c16="http://schemas.microsoft.com/office/drawing/2014/chart" uri="{C3380CC4-5D6E-409C-BE32-E72D297353CC}">
                  <c16:uniqueId val="{00000001-E4E1-48D0-AC5E-DAF6DA27AC16}"/>
                </c:ext>
              </c:extLst>
            </c:dLbl>
            <c:dLbl>
              <c:idx val="1"/>
              <c:layout>
                <c:manualLayout>
                  <c:x val="-0.1715082479885795"/>
                  <c:y val="-3.1853428212335007E-2"/>
                </c:manualLayout>
              </c:layout>
              <c:tx>
                <c:rich>
                  <a:bodyPr/>
                  <a:lstStyle/>
                  <a:p>
                    <a:fld id="{63A786A7-8D99-4582-9816-5DBC0FBC84E5}" type="CATEGORYNAME">
                      <a:rPr lang="th-TH">
                        <a:solidFill>
                          <a:schemeClr val="tx1"/>
                        </a:solidFill>
                      </a:rPr>
                      <a:pPr/>
                      <a:t>[ชื่อประเภท]</a:t>
                    </a:fld>
                    <a:r>
                      <a:rPr lang="th-TH" baseline="0" dirty="0">
                        <a:solidFill>
                          <a:schemeClr val="tx1"/>
                        </a:solidFill>
                      </a:rPr>
                      <a:t>, </a:t>
                    </a:r>
                    <a:fld id="{6EDD8ED5-C991-43FA-80AC-1862AF68B458}" type="VALUE">
                      <a:rPr lang="th-TH" baseline="0">
                        <a:solidFill>
                          <a:schemeClr val="tx1"/>
                        </a:solidFill>
                      </a:rPr>
                      <a:pPr/>
                      <a:t>[VALUE]</a:t>
                    </a:fld>
                    <a:r>
                      <a:rPr lang="th-TH" baseline="0" dirty="0">
                        <a:solidFill>
                          <a:schemeClr val="tx1"/>
                        </a:solidFill>
                      </a:rPr>
                      <a:t>, </a:t>
                    </a:r>
                    <a:fld id="{841A39D2-772E-4827-9215-F7B2C771C26C}" type="PERCENTAGE">
                      <a:rPr lang="th-TH" baseline="0">
                        <a:solidFill>
                          <a:schemeClr val="tx1"/>
                        </a:solidFill>
                      </a:rPr>
                      <a:pPr/>
                      <a:t>[เปอร์เซ็นต์]</a:t>
                    </a:fld>
                    <a:endParaRPr lang="th-TH" baseline="0" dirty="0">
                      <a:solidFill>
                        <a:schemeClr val="tx1"/>
                      </a:solidFill>
                    </a:endParaRPr>
                  </a:p>
                </c:rich>
              </c:tx>
              <c:dLblPos val="bestFit"/>
              <c:showLegendKey val="0"/>
              <c:showVal val="1"/>
              <c:showCatName val="1"/>
              <c:showSerName val="0"/>
              <c:showPercent val="1"/>
              <c:showBubbleSize val="0"/>
              <c:extLst>
                <c:ext xmlns:c15="http://schemas.microsoft.com/office/drawing/2012/chart" uri="{CE6537A1-D6FC-4f65-9D91-7224C49458BB}">
                  <c15:layout>
                    <c:manualLayout>
                      <c:w val="0.42013913942530318"/>
                      <c:h val="0.14837640129523988"/>
                    </c:manualLayout>
                  </c15:layout>
                  <c15:dlblFieldTable/>
                  <c15:showDataLabelsRange val="0"/>
                </c:ext>
                <c:ext xmlns:c16="http://schemas.microsoft.com/office/drawing/2014/chart" uri="{C3380CC4-5D6E-409C-BE32-E72D297353CC}">
                  <c16:uniqueId val="{00000003-E4E1-48D0-AC5E-DAF6DA27AC16}"/>
                </c:ext>
              </c:extLst>
            </c:dLbl>
            <c:dLbl>
              <c:idx val="2"/>
              <c:layout>
                <c:manualLayout>
                  <c:x val="0.16473668635540367"/>
                  <c:y val="0.14824643445603825"/>
                </c:manualLayout>
              </c:layout>
              <c:tx>
                <c:rich>
                  <a:bodyPr/>
                  <a:lstStyle/>
                  <a:p>
                    <a:fld id="{58580346-70D6-49DE-9F1A-8F18ADE1E382}" type="CATEGORYNAME">
                      <a:rPr lang="th-TH">
                        <a:solidFill>
                          <a:schemeClr val="tx1"/>
                        </a:solidFill>
                      </a:rPr>
                      <a:pPr/>
                      <a:t>[ชื่อประเภท]</a:t>
                    </a:fld>
                    <a:r>
                      <a:rPr lang="th-TH" baseline="0" dirty="0">
                        <a:solidFill>
                          <a:schemeClr val="tx1"/>
                        </a:solidFill>
                      </a:rPr>
                      <a:t>, </a:t>
                    </a:r>
                    <a:fld id="{F9345C22-7566-4E83-92E5-5D46592A7B22}" type="VALUE">
                      <a:rPr lang="th-TH" baseline="0">
                        <a:solidFill>
                          <a:schemeClr val="tx1"/>
                        </a:solidFill>
                      </a:rPr>
                      <a:pPr/>
                      <a:t>[VALUE]</a:t>
                    </a:fld>
                    <a:r>
                      <a:rPr lang="th-TH" baseline="0" dirty="0">
                        <a:solidFill>
                          <a:schemeClr val="tx1"/>
                        </a:solidFill>
                      </a:rPr>
                      <a:t>, </a:t>
                    </a:r>
                    <a:fld id="{B14384A4-140C-49AE-AB2B-4F39A80DE49D}" type="PERCENTAGE">
                      <a:rPr lang="th-TH" baseline="0">
                        <a:solidFill>
                          <a:schemeClr val="tx1"/>
                        </a:solidFill>
                      </a:rPr>
                      <a:pPr/>
                      <a:t>[เปอร์เซ็นต์]</a:t>
                    </a:fld>
                    <a:endParaRPr lang="th-TH" baseline="0" dirty="0">
                      <a:solidFill>
                        <a:schemeClr val="tx1"/>
                      </a:solidFill>
                    </a:endParaRPr>
                  </a:p>
                </c:rich>
              </c:tx>
              <c:dLblPos val="bestFit"/>
              <c:showLegendKey val="0"/>
              <c:showVal val="1"/>
              <c:showCatName val="1"/>
              <c:showSerName val="0"/>
              <c:showPercent val="1"/>
              <c:showBubbleSize val="0"/>
              <c:extLst>
                <c:ext xmlns:c15="http://schemas.microsoft.com/office/drawing/2012/chart" uri="{CE6537A1-D6FC-4f65-9D91-7224C49458BB}">
                  <c15:layout>
                    <c:manualLayout>
                      <c:w val="0.23491537374654406"/>
                      <c:h val="0.32898265327783588"/>
                    </c:manualLayout>
                  </c15:layout>
                  <c15:dlblFieldTable/>
                  <c15:showDataLabelsRange val="0"/>
                </c:ext>
                <c:ext xmlns:c16="http://schemas.microsoft.com/office/drawing/2014/chart" uri="{C3380CC4-5D6E-409C-BE32-E72D297353CC}">
                  <c16:uniqueId val="{00000005-E4E1-48D0-AC5E-DAF6DA27AC16}"/>
                </c:ext>
              </c:extLst>
            </c:dLbl>
            <c:dLbl>
              <c:idx val="3"/>
              <c:layout/>
              <c:tx>
                <c:rich>
                  <a:bodyPr/>
                  <a:lstStyle/>
                  <a:p>
                    <a:fld id="{8B19DA24-3BD7-42C2-99B6-89863BE8D99B}" type="CATEGORYNAME">
                      <a:rPr lang="th-TH">
                        <a:solidFill>
                          <a:schemeClr val="tx1"/>
                        </a:solidFill>
                      </a:rPr>
                      <a:pPr/>
                      <a:t>[ชื่อประเภท]</a:t>
                    </a:fld>
                    <a:r>
                      <a:rPr lang="th-TH" baseline="0" dirty="0">
                        <a:solidFill>
                          <a:schemeClr val="tx1"/>
                        </a:solidFill>
                      </a:rPr>
                      <a:t>, </a:t>
                    </a:r>
                    <a:fld id="{397E5CE3-17B1-464A-9BAE-86C2F4307B3F}" type="VALUE">
                      <a:rPr lang="th-TH" baseline="0">
                        <a:solidFill>
                          <a:schemeClr val="tx1"/>
                        </a:solidFill>
                      </a:rPr>
                      <a:pPr/>
                      <a:t>[VALUE]</a:t>
                    </a:fld>
                    <a:r>
                      <a:rPr lang="th-TH" baseline="0" dirty="0">
                        <a:solidFill>
                          <a:schemeClr val="tx1"/>
                        </a:solidFill>
                      </a:rPr>
                      <a:t>, </a:t>
                    </a:r>
                    <a:fld id="{53753574-FCF8-48C1-A9AE-0C74E4F31503}" type="PERCENTAGE">
                      <a:rPr lang="th-TH" baseline="0">
                        <a:solidFill>
                          <a:schemeClr val="tx1"/>
                        </a:solidFill>
                      </a:rPr>
                      <a:pPr/>
                      <a:t>[เปอร์เซ็นต์]</a:t>
                    </a:fld>
                    <a:endParaRPr lang="th-TH" baseline="0" dirty="0">
                      <a:solidFill>
                        <a:schemeClr val="tx1"/>
                      </a:solidFill>
                    </a:endParaRPr>
                  </a:p>
                </c:rich>
              </c:tx>
              <c:dLblPos val="bestFit"/>
              <c:showLegendKey val="0"/>
              <c:showVal val="1"/>
              <c:showCatName val="1"/>
              <c:showSerName val="0"/>
              <c:showPercent val="1"/>
              <c:showBubbleSize val="0"/>
              <c:extLst>
                <c:ext xmlns:c15="http://schemas.microsoft.com/office/drawing/2012/chart" uri="{CE6537A1-D6FC-4f65-9D91-7224C49458BB}">
                  <c15:layout/>
                  <c15:dlblFieldTable/>
                  <c15:showDataLabelsRange val="0"/>
                </c:ext>
                <c:ext xmlns:c16="http://schemas.microsoft.com/office/drawing/2014/chart" uri="{C3380CC4-5D6E-409C-BE32-E72D297353CC}">
                  <c16:uniqueId val="{00000007-E4E1-48D0-AC5E-DAF6DA27AC16}"/>
                </c:ext>
              </c:extLst>
            </c:dLbl>
            <c:dLbl>
              <c:idx val="4"/>
              <c:layout>
                <c:manualLayout>
                  <c:x val="0.35634498247741964"/>
                  <c:y val="0.6450795758074912"/>
                </c:manualLayout>
              </c:layout>
              <c:tx>
                <c:rich>
                  <a:bodyPr/>
                  <a:lstStyle/>
                  <a:p>
                    <a:fld id="{D86E2A41-D1D0-4BF0-9205-79A9D27E855A}" type="CATEGORYNAME">
                      <a:rPr lang="th-TH">
                        <a:solidFill>
                          <a:schemeClr val="tx1"/>
                        </a:solidFill>
                      </a:rPr>
                      <a:pPr/>
                      <a:t>[ชื่อประเภท]</a:t>
                    </a:fld>
                    <a:r>
                      <a:rPr lang="th-TH" baseline="0" dirty="0">
                        <a:solidFill>
                          <a:schemeClr val="tx1"/>
                        </a:solidFill>
                      </a:rPr>
                      <a:t>, </a:t>
                    </a:r>
                    <a:fld id="{F22764F0-98DC-4489-A8E8-A98BD7B6EB91}" type="VALUE">
                      <a:rPr lang="th-TH" baseline="0">
                        <a:solidFill>
                          <a:schemeClr val="tx1"/>
                        </a:solidFill>
                      </a:rPr>
                      <a:pPr/>
                      <a:t>[VALUE]</a:t>
                    </a:fld>
                    <a:r>
                      <a:rPr lang="th-TH" baseline="0" dirty="0">
                        <a:solidFill>
                          <a:schemeClr val="tx1"/>
                        </a:solidFill>
                      </a:rPr>
                      <a:t>, 1%</a:t>
                    </a:r>
                  </a:p>
                </c:rich>
              </c:tx>
              <c:dLblPos val="bestFit"/>
              <c:showLegendKey val="0"/>
              <c:showVal val="1"/>
              <c:showCatName val="1"/>
              <c:showSerName val="0"/>
              <c:showPercent val="1"/>
              <c:showBubbleSize val="0"/>
              <c:extLst>
                <c:ext xmlns:c15="http://schemas.microsoft.com/office/drawing/2012/chart" uri="{CE6537A1-D6FC-4f65-9D91-7224C49458BB}">
                  <c15:layout>
                    <c:manualLayout>
                      <c:w val="0.28780021943540468"/>
                      <c:h val="0.3549206648718406"/>
                    </c:manualLayout>
                  </c15:layout>
                  <c15:dlblFieldTable/>
                  <c15:showDataLabelsRange val="0"/>
                </c:ext>
                <c:ext xmlns:c16="http://schemas.microsoft.com/office/drawing/2014/chart" uri="{C3380CC4-5D6E-409C-BE32-E72D297353CC}">
                  <c16:uniqueId val="{00000009-E4E1-48D0-AC5E-DAF6DA27AC16}"/>
                </c:ext>
              </c:extLst>
            </c:dLbl>
            <c:spPr>
              <a:noFill/>
              <a:ln>
                <a:solidFill>
                  <a:prstClr val="black">
                    <a:lumMod val="25000"/>
                    <a:lumOff val="75000"/>
                  </a:prstClr>
                </a:solidFill>
              </a:ln>
              <a:effectLst>
                <a:softEdge rad="1270000"/>
              </a:effectLst>
            </c:spPr>
            <c:txPr>
              <a:bodyPr rot="0" spcFirstLastPara="1" vertOverflow="clip" horzOverflow="clip" vert="horz" wrap="square" lIns="0" tIns="0" rIns="0" bIns="0" anchor="ctr" anchorCtr="1">
                <a:spAutoFit/>
              </a:bodyPr>
              <a:lstStyle/>
              <a:p>
                <a:pPr>
                  <a:defRPr sz="1197" b="0" i="0" u="none" strike="noStrike" kern="1200" baseline="0">
                    <a:ln>
                      <a:noFill/>
                    </a:ln>
                    <a:solidFill>
                      <a:schemeClr val="dk1">
                        <a:lumMod val="65000"/>
                        <a:lumOff val="35000"/>
                      </a:schemeClr>
                    </a:solidFill>
                    <a:latin typeface="+mn-lt"/>
                    <a:ea typeface="+mn-ea"/>
                    <a:cs typeface="+mn-cs"/>
                  </a:defRPr>
                </a:pPr>
                <a:endParaRPr lang="th-TH"/>
              </a:p>
            </c:txPr>
            <c:dLblPos val="bestFit"/>
            <c:showLegendKey val="0"/>
            <c:showVal val="1"/>
            <c:showCatName val="1"/>
            <c:showSerName val="0"/>
            <c:showPercent val="1"/>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15:spPr xmlns:c15="http://schemas.microsoft.com/office/drawing/2012/chart">
                  <a:prstGeom prst="wedgeRectCallout">
                    <a:avLst/>
                  </a:prstGeom>
                  <a:noFill/>
                  <a:ln>
                    <a:noFill/>
                  </a:ln>
                </c15:spPr>
              </c:ext>
            </c:extLst>
          </c:dLbls>
          <c:cat>
            <c:strRef>
              <c:f>Sheet1!$A$2:$A$6</c:f>
              <c:strCache>
                <c:ptCount val="5"/>
                <c:pt idx="0">
                  <c:v>โคเนื้อ</c:v>
                </c:pt>
                <c:pt idx="1">
                  <c:v>โคนม</c:v>
                </c:pt>
                <c:pt idx="2">
                  <c:v>สุกร</c:v>
                </c:pt>
                <c:pt idx="3">
                  <c:v>ไก่</c:v>
                </c:pt>
                <c:pt idx="4">
                  <c:v>ปลานิล</c:v>
                </c:pt>
              </c:strCache>
            </c:strRef>
          </c:cat>
          <c:val>
            <c:numRef>
              <c:f>Sheet1!$B$2:$B$6</c:f>
              <c:numCache>
                <c:formatCode>#,##0</c:formatCode>
                <c:ptCount val="5"/>
                <c:pt idx="0">
                  <c:v>296112</c:v>
                </c:pt>
                <c:pt idx="1">
                  <c:v>31375</c:v>
                </c:pt>
                <c:pt idx="2">
                  <c:v>132329</c:v>
                </c:pt>
                <c:pt idx="3">
                  <c:v>6408299</c:v>
                </c:pt>
              </c:numCache>
            </c:numRef>
          </c:val>
          <c:extLst>
            <c:ext xmlns:c16="http://schemas.microsoft.com/office/drawing/2014/chart" uri="{C3380CC4-5D6E-409C-BE32-E72D297353CC}">
              <c16:uniqueId val="{0000000A-E4E1-48D0-AC5E-DAF6DA27AC16}"/>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th-TH"/>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h-TH"/>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ประสิทธิภาพการผลิต</c:v>
                </c:pt>
              </c:strCache>
            </c:strRef>
          </c:tx>
          <c:spPr>
            <a:solidFill>
              <a:schemeClr val="accent4"/>
            </a:solidFill>
            <a:ln>
              <a:noFill/>
            </a:ln>
            <a:effectLst/>
          </c:spPr>
          <c:invertIfNegative val="0"/>
          <c:dLbls>
            <c:dLbl>
              <c:idx val="0"/>
              <c:layout/>
              <c:tx>
                <c:rich>
                  <a:bodyPr/>
                  <a:lstStyle/>
                  <a:p>
                    <a:r>
                      <a:rPr lang="en-US" dirty="0">
                        <a:solidFill>
                          <a:schemeClr val="tx1"/>
                        </a:solidFill>
                        <a:latin typeface="TH SarabunPSK" panose="020B0500040200020003" pitchFamily="34" charset="-34"/>
                        <a:cs typeface="TH SarabunPSK" panose="020B0500040200020003" pitchFamily="34" charset="-34"/>
                      </a:rPr>
                      <a:t>341</a:t>
                    </a:r>
                  </a:p>
                </c:rich>
              </c:tx>
              <c:dLblPos val="outEnd"/>
              <c:showLegendKey val="0"/>
              <c:showVal val="1"/>
              <c:showCatName val="0"/>
              <c:showSerName val="0"/>
              <c:showPercent val="0"/>
              <c:showBubbleSize val="0"/>
              <c:extLst>
                <c:ext xmlns:c15="http://schemas.microsoft.com/office/drawing/2012/chart" uri="{CE6537A1-D6FC-4f65-9D91-7224C49458BB}">
                  <c15:layout/>
                </c:ext>
                <c:ext xmlns:c16="http://schemas.microsoft.com/office/drawing/2014/chart" uri="{C3380CC4-5D6E-409C-BE32-E72D297353CC}">
                  <c16:uniqueId val="{00000002-0923-4019-9204-3243E44D3054}"/>
                </c:ext>
              </c:extLst>
            </c:dLbl>
            <c:spPr>
              <a:noFill/>
              <a:ln>
                <a:noFill/>
              </a:ln>
              <a:effectLst/>
            </c:spPr>
            <c:txPr>
              <a:bodyPr rot="0" spcFirstLastPara="1" vertOverflow="clip" horzOverflow="clip" vert="horz" wrap="square" lIns="38100" tIns="19050" rIns="38100" bIns="19050" anchor="ctr" anchorCtr="1">
                <a:spAutoFit/>
              </a:bodyPr>
              <a:lstStyle/>
              <a:p>
                <a:pPr>
                  <a:defRPr sz="1064" b="0" i="0" u="none" strike="noStrike" kern="1200" baseline="0">
                    <a:solidFill>
                      <a:schemeClr val="tx1">
                        <a:lumMod val="50000"/>
                        <a:lumOff val="50000"/>
                      </a:schemeClr>
                    </a:solidFill>
                    <a:latin typeface="+mn-lt"/>
                    <a:ea typeface="+mn-ea"/>
                    <a:cs typeface="+mn-cs"/>
                  </a:defRPr>
                </a:pPr>
                <a:endParaRPr lang="th-TH"/>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Sheet1!$A$2</c:f>
              <c:strCache>
                <c:ptCount val="1"/>
                <c:pt idx="0">
                  <c:v>ข้าว</c:v>
                </c:pt>
              </c:strCache>
            </c:strRef>
          </c:cat>
          <c:val>
            <c:numRef>
              <c:f>Sheet1!$B$2</c:f>
              <c:numCache>
                <c:formatCode>General</c:formatCode>
                <c:ptCount val="1"/>
                <c:pt idx="0">
                  <c:v>341</c:v>
                </c:pt>
              </c:numCache>
            </c:numRef>
          </c:val>
          <c:extLst>
            <c:ext xmlns:c16="http://schemas.microsoft.com/office/drawing/2014/chart" uri="{C3380CC4-5D6E-409C-BE32-E72D297353CC}">
              <c16:uniqueId val="{00000000-0923-4019-9204-3243E44D3054}"/>
            </c:ext>
          </c:extLst>
        </c:ser>
        <c:ser>
          <c:idx val="1"/>
          <c:order val="1"/>
          <c:tx>
            <c:strRef>
              <c:f>Sheet1!$C$1</c:f>
              <c:strCache>
                <c:ptCount val="1"/>
                <c:pt idx="0">
                  <c:v>Bench mark</c:v>
                </c:pt>
              </c:strCache>
            </c:strRef>
          </c:tx>
          <c:spPr>
            <a:solidFill>
              <a:schemeClr val="accent2"/>
            </a:solidFill>
            <a:ln>
              <a:noFill/>
            </a:ln>
            <a:effectLst/>
          </c:spPr>
          <c:invertIfNegative val="0"/>
          <c:dLbls>
            <c:dLbl>
              <c:idx val="0"/>
              <c:layout/>
              <c:tx>
                <c:rich>
                  <a:bodyPr/>
                  <a:lstStyle/>
                  <a:p>
                    <a:fld id="{7911C97F-2C99-4944-A5E8-11024B776BD2}" type="VALUE">
                      <a:rPr lang="en-US">
                        <a:solidFill>
                          <a:schemeClr val="tx1"/>
                        </a:solidFill>
                        <a:latin typeface="TH SarabunPSK" panose="020B0500040200020003" pitchFamily="34" charset="-34"/>
                        <a:cs typeface="TH SarabunPSK" panose="020B0500040200020003" pitchFamily="34" charset="-34"/>
                      </a:rPr>
                      <a:pPr/>
                      <a:t>[VALUE]</a:t>
                    </a:fld>
                    <a:endParaRPr lang="th-TH"/>
                  </a:p>
                </c:rich>
              </c:tx>
              <c:dLblPos val="outEnd"/>
              <c:showLegendKey val="0"/>
              <c:showVal val="1"/>
              <c:showCatName val="0"/>
              <c:showSerName val="0"/>
              <c:showPercent val="0"/>
              <c:showBubbleSize val="0"/>
              <c:extLst>
                <c:ext xmlns:c15="http://schemas.microsoft.com/office/drawing/2012/chart" uri="{CE6537A1-D6FC-4f65-9D91-7224C49458BB}">
                  <c15:layout/>
                  <c15:dlblFieldTable/>
                  <c15:showDataLabelsRange val="0"/>
                </c:ext>
                <c:ext xmlns:c16="http://schemas.microsoft.com/office/drawing/2014/chart" uri="{C3380CC4-5D6E-409C-BE32-E72D297353CC}">
                  <c16:uniqueId val="{00000003-0923-4019-9204-3243E44D3054}"/>
                </c:ext>
              </c:extLst>
            </c:dLbl>
            <c:spPr>
              <a:noFill/>
              <a:ln>
                <a:noFill/>
              </a:ln>
              <a:effectLst/>
            </c:spPr>
            <c:txPr>
              <a:bodyPr rot="0" spcFirstLastPara="1" vertOverflow="clip" horzOverflow="clip" vert="horz" wrap="square" lIns="38100" tIns="19050" rIns="38100" bIns="19050" anchor="ctr" anchorCtr="1">
                <a:spAutoFit/>
              </a:bodyPr>
              <a:lstStyle/>
              <a:p>
                <a:pPr>
                  <a:defRPr sz="1064" b="0" i="0" u="none" strike="noStrike" kern="1200" baseline="0">
                    <a:solidFill>
                      <a:schemeClr val="tx1">
                        <a:lumMod val="50000"/>
                        <a:lumOff val="50000"/>
                      </a:schemeClr>
                    </a:solidFill>
                    <a:latin typeface="+mn-lt"/>
                    <a:ea typeface="+mn-ea"/>
                    <a:cs typeface="+mn-cs"/>
                  </a:defRPr>
                </a:pPr>
                <a:endParaRPr lang="th-TH"/>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a:noFill/>
                  <a:ln>
                    <a:noFill/>
                  </a:ln>
                </c15:spPr>
                <c15:showLeaderLines val="1"/>
                <c15:leaderLines>
                  <c:spPr>
                    <a:ln w="9525">
                      <a:solidFill>
                        <a:schemeClr val="tx1">
                          <a:lumMod val="35000"/>
                          <a:lumOff val="65000"/>
                        </a:schemeClr>
                      </a:solidFill>
                    </a:ln>
                    <a:effectLst/>
                  </c:spPr>
                </c15:leaderLines>
              </c:ext>
            </c:extLst>
          </c:dLbls>
          <c:cat>
            <c:strRef>
              <c:f>Sheet1!$A$2</c:f>
              <c:strCache>
                <c:ptCount val="1"/>
                <c:pt idx="0">
                  <c:v>ข้าว</c:v>
                </c:pt>
              </c:strCache>
            </c:strRef>
          </c:cat>
          <c:val>
            <c:numRef>
              <c:f>Sheet1!$C$2</c:f>
              <c:numCache>
                <c:formatCode>General</c:formatCode>
                <c:ptCount val="1"/>
                <c:pt idx="0">
                  <c:v>445</c:v>
                </c:pt>
              </c:numCache>
            </c:numRef>
          </c:val>
          <c:extLst>
            <c:ext xmlns:c16="http://schemas.microsoft.com/office/drawing/2014/chart" uri="{C3380CC4-5D6E-409C-BE32-E72D297353CC}">
              <c16:uniqueId val="{00000001-0923-4019-9204-3243E44D3054}"/>
            </c:ext>
          </c:extLst>
        </c:ser>
        <c:dLbls>
          <c:dLblPos val="outEnd"/>
          <c:showLegendKey val="0"/>
          <c:showVal val="1"/>
          <c:showCatName val="0"/>
          <c:showSerName val="0"/>
          <c:showPercent val="0"/>
          <c:showBubbleSize val="0"/>
        </c:dLbls>
        <c:gapWidth val="444"/>
        <c:overlap val="-90"/>
        <c:axId val="421792975"/>
        <c:axId val="421790895"/>
      </c:barChart>
      <c:catAx>
        <c:axId val="421792975"/>
        <c:scaling>
          <c:orientation val="minMax"/>
        </c:scaling>
        <c:delete val="0"/>
        <c:axPos val="b"/>
        <c:numFmt formatCode="General" sourceLinked="1"/>
        <c:majorTickMark val="out"/>
        <c:minorTickMark val="none"/>
        <c:tickLblPos val="low"/>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64" b="0" i="0" u="none" strike="noStrike" kern="1200" cap="all" spc="120" normalizeH="0" baseline="0">
                <a:solidFill>
                  <a:schemeClr val="tx1">
                    <a:lumMod val="65000"/>
                    <a:lumOff val="35000"/>
                  </a:schemeClr>
                </a:solidFill>
                <a:latin typeface="+mn-lt"/>
                <a:ea typeface="+mn-ea"/>
                <a:cs typeface="+mn-cs"/>
              </a:defRPr>
            </a:pPr>
            <a:endParaRPr lang="th-TH"/>
          </a:p>
        </c:txPr>
        <c:crossAx val="421790895"/>
        <c:crosses val="autoZero"/>
        <c:auto val="1"/>
        <c:lblAlgn val="ctr"/>
        <c:lblOffset val="100"/>
        <c:noMultiLvlLbl val="0"/>
      </c:catAx>
      <c:valAx>
        <c:axId val="421790895"/>
        <c:scaling>
          <c:orientation val="minMax"/>
        </c:scaling>
        <c:delete val="1"/>
        <c:axPos val="l"/>
        <c:numFmt formatCode="General" sourceLinked="1"/>
        <c:majorTickMark val="out"/>
        <c:minorTickMark val="none"/>
        <c:tickLblPos val="nextTo"/>
        <c:crossAx val="421792975"/>
        <c:crosses val="autoZero"/>
        <c:crossBetween val="between"/>
      </c:valAx>
      <c:spPr>
        <a:noFill/>
        <a:ln>
          <a:noFill/>
        </a:ln>
        <a:effectLst/>
      </c:spPr>
    </c:plotArea>
    <c:legend>
      <c:legendPos val="t"/>
      <c:layout/>
      <c:overlay val="0"/>
      <c:spPr>
        <a:noFill/>
        <a:ln>
          <a:noFill/>
        </a:ln>
        <a:effectLst>
          <a:softEdge rad="1270000"/>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th-TH"/>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th-TH"/>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h-TH"/>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r>
              <a:rPr lang="th-TH" b="1" dirty="0">
                <a:solidFill>
                  <a:schemeClr val="tx1"/>
                </a:solidFill>
                <a:latin typeface="TH SarabunPSK" panose="020B0500040200020003" pitchFamily="34" charset="-34"/>
                <a:cs typeface="TH SarabunPSK" panose="020B0500040200020003" pitchFamily="34" charset="-34"/>
              </a:rPr>
              <a:t>เกษตรอินทรีย์ (ไร่)</a:t>
            </a:r>
          </a:p>
        </c:rich>
      </c:tx>
      <c:layout>
        <c:manualLayout>
          <c:xMode val="edge"/>
          <c:yMode val="edge"/>
          <c:x val="0.22643073619548526"/>
          <c:y val="0.12273893380457353"/>
        </c:manualLayout>
      </c:layout>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th-TH"/>
        </a:p>
      </c:txPr>
    </c:title>
    <c:autoTitleDeleted val="0"/>
    <c:plotArea>
      <c:layout/>
      <c:doughnutChart>
        <c:varyColors val="1"/>
        <c:ser>
          <c:idx val="0"/>
          <c:order val="0"/>
          <c:tx>
            <c:strRef>
              <c:f>Sheet1!$B$1</c:f>
              <c:strCache>
                <c:ptCount val="1"/>
                <c:pt idx="0">
                  <c:v>เกษตรอินทรีย์ (ไร่)</c:v>
                </c:pt>
              </c:strCache>
            </c:strRef>
          </c:tx>
          <c:dPt>
            <c:idx val="0"/>
            <c:bubble3D val="0"/>
            <c:spPr>
              <a:solidFill>
                <a:schemeClr val="accent1"/>
              </a:solidFill>
              <a:ln w="19050">
                <a:solidFill>
                  <a:schemeClr val="lt1"/>
                </a:solidFill>
              </a:ln>
              <a:effectLst/>
            </c:spPr>
            <c:extLst>
              <c:ext xmlns:c16="http://schemas.microsoft.com/office/drawing/2014/chart" uri="{C3380CC4-5D6E-409C-BE32-E72D297353CC}">
                <c16:uniqueId val="{00000002-31AC-4E35-935A-F932E7AE87D7}"/>
              </c:ext>
            </c:extLst>
          </c:dPt>
          <c:dPt>
            <c:idx val="1"/>
            <c:bubble3D val="0"/>
            <c:spPr>
              <a:solidFill>
                <a:schemeClr val="accent2"/>
              </a:solidFill>
              <a:ln w="19050">
                <a:solidFill>
                  <a:schemeClr val="lt1"/>
                </a:solidFill>
              </a:ln>
              <a:effectLst/>
            </c:spPr>
            <c:extLst>
              <c:ext xmlns:c16="http://schemas.microsoft.com/office/drawing/2014/chart" uri="{C3380CC4-5D6E-409C-BE32-E72D297353CC}">
                <c16:uniqueId val="{00000003-31AC-4E35-935A-F932E7AE87D7}"/>
              </c:ext>
            </c:extLst>
          </c:dPt>
          <c:dPt>
            <c:idx val="2"/>
            <c:bubble3D val="0"/>
            <c:spPr>
              <a:solidFill>
                <a:schemeClr val="accent3"/>
              </a:solidFill>
              <a:ln w="19050">
                <a:solidFill>
                  <a:schemeClr val="lt1"/>
                </a:solidFill>
              </a:ln>
              <a:effectLst/>
            </c:spPr>
            <c:extLst>
              <c:ext xmlns:c16="http://schemas.microsoft.com/office/drawing/2014/chart" uri="{C3380CC4-5D6E-409C-BE32-E72D297353CC}">
                <c16:uniqueId val="{00000005-CC04-4641-9F27-95F06FABBBD9}"/>
              </c:ext>
            </c:extLst>
          </c:dPt>
          <c:dPt>
            <c:idx val="3"/>
            <c:bubble3D val="0"/>
            <c:spPr>
              <a:solidFill>
                <a:schemeClr val="accent4"/>
              </a:solidFill>
              <a:ln w="19050">
                <a:solidFill>
                  <a:schemeClr val="lt1"/>
                </a:solidFill>
              </a:ln>
              <a:effectLst/>
            </c:spPr>
            <c:extLst>
              <c:ext xmlns:c16="http://schemas.microsoft.com/office/drawing/2014/chart" uri="{C3380CC4-5D6E-409C-BE32-E72D297353CC}">
                <c16:uniqueId val="{00000007-CC04-4641-9F27-95F06FABBBD9}"/>
              </c:ext>
            </c:extLst>
          </c:dPt>
          <c:dLbls>
            <c:dLbl>
              <c:idx val="0"/>
              <c:layout>
                <c:manualLayout>
                  <c:x val="0.25104245043495665"/>
                  <c:y val="6.7506896816664275E-2"/>
                </c:manualLayout>
              </c:layout>
              <c:tx>
                <c:rich>
                  <a:bodyPr rot="0" spcFirstLastPara="1" vertOverflow="clip" horzOverflow="clip" vert="horz" wrap="square" lIns="0" tIns="0" rIns="0" bIns="0" anchor="t" anchorCtr="0">
                    <a:noAutofit/>
                  </a:bodyPr>
                  <a:lstStyle/>
                  <a:p>
                    <a:pPr>
                      <a:defRPr sz="1197" b="0" i="0" u="none" strike="noStrike" kern="1200" baseline="0">
                        <a:solidFill>
                          <a:schemeClr val="dk1">
                            <a:lumMod val="65000"/>
                            <a:lumOff val="35000"/>
                          </a:schemeClr>
                        </a:solidFill>
                        <a:latin typeface="+mn-lt"/>
                        <a:ea typeface="+mn-ea"/>
                        <a:cs typeface="+mn-cs"/>
                      </a:defRPr>
                    </a:pPr>
                    <a:fld id="{0E09E6E4-88FC-4B98-B851-5DDF78EA8A24}" type="CATEGORYNAME">
                      <a:rPr lang="th-TH" sz="1000">
                        <a:solidFill>
                          <a:schemeClr val="tx1"/>
                        </a:solidFill>
                        <a:latin typeface="TH SarabunPSK" panose="020B0500040200020003" pitchFamily="34" charset="-34"/>
                        <a:cs typeface="TH SarabunPSK" panose="020B0500040200020003" pitchFamily="34" charset="-34"/>
                      </a:rPr>
                      <a:pPr>
                        <a:defRPr/>
                      </a:pPr>
                      <a:t>[ชื่อประเภท]</a:t>
                    </a:fld>
                    <a:r>
                      <a:rPr lang="th-TH" sz="1000" baseline="0" dirty="0">
                        <a:solidFill>
                          <a:schemeClr val="tx1"/>
                        </a:solidFill>
                        <a:latin typeface="TH SarabunPSK" panose="020B0500040200020003" pitchFamily="34" charset="-34"/>
                        <a:cs typeface="TH SarabunPSK" panose="020B0500040200020003" pitchFamily="34" charset="-34"/>
                      </a:rPr>
                      <a:t>, </a:t>
                    </a:r>
                    <a:fld id="{F35199DC-C062-40D0-8387-EAB3978A00CA}" type="VALUE">
                      <a:rPr lang="th-TH" sz="1000" baseline="0">
                        <a:solidFill>
                          <a:schemeClr val="tx1"/>
                        </a:solidFill>
                        <a:latin typeface="TH SarabunPSK" panose="020B0500040200020003" pitchFamily="34" charset="-34"/>
                        <a:cs typeface="TH SarabunPSK" panose="020B0500040200020003" pitchFamily="34" charset="-34"/>
                      </a:rPr>
                      <a:pPr>
                        <a:defRPr/>
                      </a:pPr>
                      <a:t>[VALUE]</a:t>
                    </a:fld>
                    <a:r>
                      <a:rPr lang="th-TH" sz="1000" baseline="0" dirty="0">
                        <a:solidFill>
                          <a:schemeClr val="tx1"/>
                        </a:solidFill>
                        <a:latin typeface="TH SarabunPSK" panose="020B0500040200020003" pitchFamily="34" charset="-34"/>
                        <a:cs typeface="TH SarabunPSK" panose="020B0500040200020003" pitchFamily="34" charset="-34"/>
                      </a:rPr>
                      <a:t>, </a:t>
                    </a:r>
                    <a:fld id="{59ACE24F-2798-438A-8C8A-348CC9198792}" type="PERCENTAGE">
                      <a:rPr lang="th-TH" sz="1000" baseline="0">
                        <a:solidFill>
                          <a:schemeClr val="tx1"/>
                        </a:solidFill>
                        <a:latin typeface="TH SarabunPSK" panose="020B0500040200020003" pitchFamily="34" charset="-34"/>
                        <a:cs typeface="TH SarabunPSK" panose="020B0500040200020003" pitchFamily="34" charset="-34"/>
                      </a:rPr>
                      <a:pPr>
                        <a:defRPr/>
                      </a:pPr>
                      <a:t>[เปอร์เซ็นต์]</a:t>
                    </a:fld>
                    <a:endParaRPr lang="th-TH" sz="1000" baseline="0" dirty="0">
                      <a:solidFill>
                        <a:schemeClr val="tx1"/>
                      </a:solidFill>
                      <a:latin typeface="TH SarabunPSK" panose="020B0500040200020003" pitchFamily="34" charset="-34"/>
                      <a:cs typeface="TH SarabunPSK" panose="020B0500040200020003" pitchFamily="34" charset="-34"/>
                    </a:endParaRPr>
                  </a:p>
                </c:rich>
              </c:tx>
              <c:spPr>
                <a:solidFill>
                  <a:prstClr val="white">
                    <a:alpha val="0"/>
                  </a:prstClr>
                </a:solidFill>
                <a:ln>
                  <a:solidFill>
                    <a:prstClr val="black">
                      <a:lumMod val="25000"/>
                      <a:lumOff val="75000"/>
                    </a:prstClr>
                  </a:solidFill>
                </a:ln>
                <a:effectLst>
                  <a:softEdge rad="1270000"/>
                </a:effectLst>
              </c:spPr>
              <c:txPr>
                <a:bodyPr rot="0" spcFirstLastPara="1" vertOverflow="clip" horzOverflow="clip" vert="horz" wrap="square" lIns="0" tIns="0" rIns="0" bIns="0" anchor="t" anchorCtr="0">
                  <a:noAutofit/>
                </a:bodyPr>
                <a:lstStyle/>
                <a:p>
                  <a:pPr>
                    <a:defRPr sz="1197" b="0" i="0" u="none" strike="noStrike" kern="1200" baseline="0">
                      <a:solidFill>
                        <a:schemeClr val="dk1">
                          <a:lumMod val="65000"/>
                          <a:lumOff val="35000"/>
                        </a:schemeClr>
                      </a:solidFill>
                      <a:latin typeface="+mn-lt"/>
                      <a:ea typeface="+mn-ea"/>
                      <a:cs typeface="+mn-cs"/>
                    </a:defRPr>
                  </a:pPr>
                  <a:endParaRPr lang="th-TH"/>
                </a:p>
              </c:txPr>
              <c:showLegendKey val="0"/>
              <c:showVal val="1"/>
              <c:showCatName val="1"/>
              <c:showSerName val="0"/>
              <c:showPercent val="1"/>
              <c:showBubbleSize val="0"/>
              <c:extLst>
                <c:ext xmlns:c15="http://schemas.microsoft.com/office/drawing/2012/chart" uri="{CE6537A1-D6FC-4f65-9D91-7224C49458BB}">
                  <c15:spPr xmlns:c15="http://schemas.microsoft.com/office/drawing/2012/chart">
                    <a:prstGeom prst="wedgeRectCallout">
                      <a:avLst/>
                    </a:prstGeom>
                    <a:noFill/>
                    <a:ln>
                      <a:noFill/>
                    </a:ln>
                  </c15:spPr>
                  <c15:layout>
                    <c:manualLayout>
                      <c:w val="0.45831371982144598"/>
                      <c:h val="6.6368903946153371E-2"/>
                    </c:manualLayout>
                  </c15:layout>
                  <c15:dlblFieldTable/>
                  <c15:showDataLabelsRange val="0"/>
                </c:ext>
                <c:ext xmlns:c16="http://schemas.microsoft.com/office/drawing/2014/chart" uri="{C3380CC4-5D6E-409C-BE32-E72D297353CC}">
                  <c16:uniqueId val="{00000002-31AC-4E35-935A-F932E7AE87D7}"/>
                </c:ext>
              </c:extLst>
            </c:dLbl>
            <c:dLbl>
              <c:idx val="1"/>
              <c:layout>
                <c:manualLayout>
                  <c:x val="-0.34912051159451984"/>
                  <c:y val="-3.6821680141372069E-2"/>
                </c:manualLayout>
              </c:layout>
              <c:tx>
                <c:rich>
                  <a:bodyPr/>
                  <a:lstStyle/>
                  <a:p>
                    <a:fld id="{A4A5F9F5-C73E-4238-9670-B59F4D9A43E9}" type="CATEGORYNAME">
                      <a:rPr lang="th-TH" sz="1000">
                        <a:solidFill>
                          <a:schemeClr val="tx1"/>
                        </a:solidFill>
                        <a:latin typeface="TH SarabunPSK" panose="020B0500040200020003" pitchFamily="34" charset="-34"/>
                        <a:cs typeface="TH SarabunPSK" panose="020B0500040200020003" pitchFamily="34" charset="-34"/>
                      </a:rPr>
                      <a:pPr/>
                      <a:t>[ชื่อประเภท]</a:t>
                    </a:fld>
                    <a:r>
                      <a:rPr lang="th-TH" sz="1000" baseline="0" dirty="0">
                        <a:solidFill>
                          <a:schemeClr val="tx1"/>
                        </a:solidFill>
                        <a:latin typeface="TH SarabunPSK" panose="020B0500040200020003" pitchFamily="34" charset="-34"/>
                        <a:cs typeface="TH SarabunPSK" panose="020B0500040200020003" pitchFamily="34" charset="-34"/>
                      </a:rPr>
                      <a:t>, </a:t>
                    </a:r>
                    <a:fld id="{B3060015-04DD-40A1-B83D-CEC27730B8DC}" type="VALUE">
                      <a:rPr lang="th-TH" sz="1000" baseline="0">
                        <a:solidFill>
                          <a:schemeClr val="tx1"/>
                        </a:solidFill>
                        <a:latin typeface="TH SarabunPSK" panose="020B0500040200020003" pitchFamily="34" charset="-34"/>
                        <a:cs typeface="TH SarabunPSK" panose="020B0500040200020003" pitchFamily="34" charset="-34"/>
                      </a:rPr>
                      <a:pPr/>
                      <a:t>[VALUE]</a:t>
                    </a:fld>
                    <a:r>
                      <a:rPr lang="th-TH" sz="1000" baseline="0" dirty="0">
                        <a:solidFill>
                          <a:schemeClr val="tx1"/>
                        </a:solidFill>
                        <a:latin typeface="TH SarabunPSK" panose="020B0500040200020003" pitchFamily="34" charset="-34"/>
                        <a:cs typeface="TH SarabunPSK" panose="020B0500040200020003" pitchFamily="34" charset="-34"/>
                      </a:rPr>
                      <a:t>, </a:t>
                    </a:r>
                    <a:fld id="{7F389831-87E1-49D1-99BF-CCB1AC653333}" type="PERCENTAGE">
                      <a:rPr lang="th-TH" sz="1000" baseline="0">
                        <a:solidFill>
                          <a:schemeClr val="tx1"/>
                        </a:solidFill>
                        <a:latin typeface="TH SarabunPSK" panose="020B0500040200020003" pitchFamily="34" charset="-34"/>
                        <a:cs typeface="TH SarabunPSK" panose="020B0500040200020003" pitchFamily="34" charset="-34"/>
                      </a:rPr>
                      <a:pPr/>
                      <a:t>[เปอร์เซ็นต์]</a:t>
                    </a:fld>
                    <a:endParaRPr lang="th-TH" sz="1000" baseline="0" dirty="0">
                      <a:solidFill>
                        <a:schemeClr val="tx1"/>
                      </a:solidFill>
                      <a:latin typeface="TH SarabunPSK" panose="020B0500040200020003" pitchFamily="34" charset="-34"/>
                      <a:cs typeface="TH SarabunPSK" panose="020B0500040200020003" pitchFamily="34" charset="-34"/>
                    </a:endParaRPr>
                  </a:p>
                </c:rich>
              </c:tx>
              <c:showLegendKey val="0"/>
              <c:showVal val="1"/>
              <c:showCatName val="1"/>
              <c:showSerName val="0"/>
              <c:showPercent val="1"/>
              <c:showBubbleSize val="0"/>
              <c:extLst>
                <c:ext xmlns:c15="http://schemas.microsoft.com/office/drawing/2012/chart" uri="{CE6537A1-D6FC-4f65-9D91-7224C49458BB}">
                  <c15:layout>
                    <c:manualLayout>
                      <c:w val="0.26018759783590378"/>
                      <c:h val="0.24353723942741801"/>
                    </c:manualLayout>
                  </c15:layout>
                  <c15:dlblFieldTable/>
                  <c15:showDataLabelsRange val="0"/>
                </c:ext>
                <c:ext xmlns:c16="http://schemas.microsoft.com/office/drawing/2014/chart" uri="{C3380CC4-5D6E-409C-BE32-E72D297353CC}">
                  <c16:uniqueId val="{00000003-31AC-4E35-935A-F932E7AE87D7}"/>
                </c:ext>
              </c:extLst>
            </c:dLbl>
            <c:spPr>
              <a:solidFill>
                <a:prstClr val="white">
                  <a:alpha val="0"/>
                </a:prstClr>
              </a:solidFill>
              <a:ln>
                <a:solidFill>
                  <a:prstClr val="black">
                    <a:lumMod val="25000"/>
                    <a:lumOff val="75000"/>
                  </a:prstClr>
                </a:solidFill>
              </a:ln>
              <a:effectLst>
                <a:softEdge rad="1270000"/>
              </a:effectLst>
            </c:spPr>
            <c:txPr>
              <a:bodyPr rot="0" spcFirstLastPara="1" vertOverflow="clip" horzOverflow="clip" vert="horz" wrap="square" lIns="0" tIns="0" rIns="0" bIns="0" anchor="t" anchorCtr="0">
                <a:spAutoFit/>
              </a:bodyPr>
              <a:lstStyle/>
              <a:p>
                <a:pPr>
                  <a:defRPr sz="1197" b="0" i="0" u="none" strike="noStrike" kern="1200" baseline="0">
                    <a:solidFill>
                      <a:schemeClr val="dk1">
                        <a:lumMod val="65000"/>
                        <a:lumOff val="35000"/>
                      </a:schemeClr>
                    </a:solidFill>
                    <a:latin typeface="+mn-lt"/>
                    <a:ea typeface="+mn-ea"/>
                    <a:cs typeface="+mn-cs"/>
                  </a:defRPr>
                </a:pPr>
                <a:endParaRPr lang="th-TH"/>
              </a:p>
            </c:txPr>
            <c:showLegendKey val="0"/>
            <c:showVal val="1"/>
            <c:showCatName val="1"/>
            <c:showSerName val="0"/>
            <c:showPercent val="1"/>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15:spPr xmlns:c15="http://schemas.microsoft.com/office/drawing/2012/chart">
                  <a:prstGeom prst="wedgeRectCallout">
                    <a:avLst/>
                  </a:prstGeom>
                  <a:noFill/>
                  <a:ln>
                    <a:noFill/>
                  </a:ln>
                </c15:spPr>
                <c15:layout/>
              </c:ext>
            </c:extLst>
          </c:dLbls>
          <c:cat>
            <c:strRef>
              <c:f>Sheet1!$A$2:$A$5</c:f>
              <c:strCache>
                <c:ptCount val="3"/>
                <c:pt idx="0">
                  <c:v>ข้าว</c:v>
                </c:pt>
                <c:pt idx="1">
                  <c:v>พืชอื่นๆ</c:v>
                </c:pt>
                <c:pt idx="2">
                  <c:v>ประมง</c:v>
                </c:pt>
              </c:strCache>
            </c:strRef>
          </c:cat>
          <c:val>
            <c:numRef>
              <c:f>Sheet1!$B$2:$B$5</c:f>
              <c:numCache>
                <c:formatCode>General</c:formatCode>
                <c:ptCount val="4"/>
                <c:pt idx="0" formatCode="#,##0">
                  <c:v>0</c:v>
                </c:pt>
                <c:pt idx="1">
                  <c:v>5.6284000000000001</c:v>
                </c:pt>
                <c:pt idx="2">
                  <c:v>2.5</c:v>
                </c:pt>
              </c:numCache>
            </c:numRef>
          </c:val>
          <c:extLst>
            <c:ext xmlns:c16="http://schemas.microsoft.com/office/drawing/2014/chart" uri="{C3380CC4-5D6E-409C-BE32-E72D297353CC}">
              <c16:uniqueId val="{00000000-31AC-4E35-935A-F932E7AE87D7}"/>
            </c:ext>
          </c:extLst>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th-TH"/>
    </a:p>
  </c:txPr>
  <c:externalData r:id="rId3">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h-TH"/>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r>
              <a:rPr lang="en-US" b="1" dirty="0">
                <a:solidFill>
                  <a:schemeClr val="tx1"/>
                </a:solidFill>
                <a:latin typeface="TH SarabunPSK" panose="020B0500040200020003" pitchFamily="34" charset="-34"/>
                <a:cs typeface="TH SarabunPSK" panose="020B0500040200020003" pitchFamily="34" charset="-34"/>
              </a:rPr>
              <a:t>GAP</a:t>
            </a:r>
            <a:r>
              <a:rPr lang="th-TH" b="1" dirty="0">
                <a:solidFill>
                  <a:schemeClr val="tx1"/>
                </a:solidFill>
                <a:latin typeface="TH SarabunPSK" panose="020B0500040200020003" pitchFamily="34" charset="-34"/>
                <a:cs typeface="TH SarabunPSK" panose="020B0500040200020003" pitchFamily="34" charset="-34"/>
              </a:rPr>
              <a:t> (ไร่)</a:t>
            </a:r>
          </a:p>
        </c:rich>
      </c:tx>
      <c:layout>
        <c:manualLayout>
          <c:xMode val="edge"/>
          <c:yMode val="edge"/>
          <c:x val="0.28134856948001646"/>
          <c:y val="7.9780306972972795E-2"/>
        </c:manualLayout>
      </c:layout>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th-TH"/>
        </a:p>
      </c:txPr>
    </c:title>
    <c:autoTitleDeleted val="0"/>
    <c:plotArea>
      <c:layout/>
      <c:doughnutChart>
        <c:varyColors val="1"/>
        <c:ser>
          <c:idx val="0"/>
          <c:order val="0"/>
          <c:tx>
            <c:strRef>
              <c:f>Sheet1!$B$1</c:f>
              <c:strCache>
                <c:ptCount val="1"/>
                <c:pt idx="0">
                  <c:v>GAP (ไร่)</c:v>
                </c:pt>
              </c:strCache>
            </c:strRef>
          </c:tx>
          <c:dPt>
            <c:idx val="0"/>
            <c:bubble3D val="0"/>
            <c:spPr>
              <a:solidFill>
                <a:schemeClr val="accent1"/>
              </a:solidFill>
              <a:ln w="19050">
                <a:solidFill>
                  <a:schemeClr val="lt1"/>
                </a:solidFill>
              </a:ln>
              <a:effectLst/>
            </c:spPr>
            <c:extLst>
              <c:ext xmlns:c16="http://schemas.microsoft.com/office/drawing/2014/chart" uri="{C3380CC4-5D6E-409C-BE32-E72D297353CC}">
                <c16:uniqueId val="{00000001-E455-4992-B8B5-CD2CF442673F}"/>
              </c:ext>
            </c:extLst>
          </c:dPt>
          <c:dPt>
            <c:idx val="1"/>
            <c:bubble3D val="0"/>
            <c:spPr>
              <a:solidFill>
                <a:schemeClr val="accent2"/>
              </a:solidFill>
              <a:ln w="19050">
                <a:solidFill>
                  <a:schemeClr val="lt1"/>
                </a:solidFill>
              </a:ln>
              <a:effectLst/>
            </c:spPr>
            <c:extLst>
              <c:ext xmlns:c16="http://schemas.microsoft.com/office/drawing/2014/chart" uri="{C3380CC4-5D6E-409C-BE32-E72D297353CC}">
                <c16:uniqueId val="{00000003-E455-4992-B8B5-CD2CF442673F}"/>
              </c:ext>
            </c:extLst>
          </c:dPt>
          <c:dPt>
            <c:idx val="2"/>
            <c:bubble3D val="0"/>
            <c:spPr>
              <a:solidFill>
                <a:schemeClr val="accent3"/>
              </a:solidFill>
              <a:ln w="19050">
                <a:solidFill>
                  <a:schemeClr val="lt1"/>
                </a:solidFill>
              </a:ln>
              <a:effectLst/>
            </c:spPr>
            <c:extLst>
              <c:ext xmlns:c16="http://schemas.microsoft.com/office/drawing/2014/chart" uri="{C3380CC4-5D6E-409C-BE32-E72D297353CC}">
                <c16:uniqueId val="{00000005-E455-4992-B8B5-CD2CF442673F}"/>
              </c:ext>
            </c:extLst>
          </c:dPt>
          <c:dPt>
            <c:idx val="3"/>
            <c:bubble3D val="0"/>
            <c:spPr>
              <a:solidFill>
                <a:schemeClr val="accent4"/>
              </a:solidFill>
              <a:ln w="19050">
                <a:solidFill>
                  <a:schemeClr val="lt1"/>
                </a:solidFill>
              </a:ln>
              <a:effectLst/>
            </c:spPr>
            <c:extLst>
              <c:ext xmlns:c16="http://schemas.microsoft.com/office/drawing/2014/chart" uri="{C3380CC4-5D6E-409C-BE32-E72D297353CC}">
                <c16:uniqueId val="{00000007-E455-4992-B8B5-CD2CF442673F}"/>
              </c:ext>
            </c:extLst>
          </c:dPt>
          <c:dPt>
            <c:idx val="4"/>
            <c:bubble3D val="0"/>
            <c:spPr>
              <a:solidFill>
                <a:schemeClr val="accent5"/>
              </a:solidFill>
              <a:ln w="19050">
                <a:solidFill>
                  <a:schemeClr val="lt1"/>
                </a:solidFill>
              </a:ln>
              <a:effectLst/>
            </c:spPr>
            <c:extLst>
              <c:ext xmlns:c16="http://schemas.microsoft.com/office/drawing/2014/chart" uri="{C3380CC4-5D6E-409C-BE32-E72D297353CC}">
                <c16:uniqueId val="{0000000A-E455-4992-B8B5-CD2CF442673F}"/>
              </c:ext>
            </c:extLst>
          </c:dPt>
          <c:dLbls>
            <c:dLbl>
              <c:idx val="0"/>
              <c:layout>
                <c:manualLayout>
                  <c:x val="-1.4041421266112422E-2"/>
                  <c:y val="0.12554839900591117"/>
                </c:manualLayout>
              </c:layout>
              <c:tx>
                <c:rich>
                  <a:bodyPr/>
                  <a:lstStyle/>
                  <a:p>
                    <a:fld id="{409D44ED-8DF9-486D-9BF7-BD07A8E5FB23}" type="CATEGORYNAME">
                      <a:rPr lang="th-TH" sz="900">
                        <a:solidFill>
                          <a:schemeClr val="tx1"/>
                        </a:solidFill>
                        <a:latin typeface="TH SarabunPSK" panose="020B0500040200020003" pitchFamily="34" charset="-34"/>
                        <a:cs typeface="TH SarabunPSK" panose="020B0500040200020003" pitchFamily="34" charset="-34"/>
                      </a:rPr>
                      <a:pPr/>
                      <a:t>[ชื่อประเภท]</a:t>
                    </a:fld>
                    <a:r>
                      <a:rPr lang="th-TH" sz="900" baseline="0" dirty="0">
                        <a:solidFill>
                          <a:schemeClr val="tx1"/>
                        </a:solidFill>
                        <a:latin typeface="TH SarabunPSK" panose="020B0500040200020003" pitchFamily="34" charset="-34"/>
                        <a:cs typeface="TH SarabunPSK" panose="020B0500040200020003" pitchFamily="34" charset="-34"/>
                      </a:rPr>
                      <a:t>, </a:t>
                    </a:r>
                    <a:fld id="{8AD6960F-5A9B-46EF-BE6B-1A9E3FEC5D7A}" type="VALUE">
                      <a:rPr lang="th-TH" sz="900" baseline="0">
                        <a:solidFill>
                          <a:schemeClr val="tx1"/>
                        </a:solidFill>
                        <a:latin typeface="TH SarabunPSK" panose="020B0500040200020003" pitchFamily="34" charset="-34"/>
                        <a:cs typeface="TH SarabunPSK" panose="020B0500040200020003" pitchFamily="34" charset="-34"/>
                      </a:rPr>
                      <a:pPr/>
                      <a:t>[VALUE]</a:t>
                    </a:fld>
                    <a:r>
                      <a:rPr lang="th-TH" sz="900" baseline="0" dirty="0">
                        <a:solidFill>
                          <a:schemeClr val="tx1"/>
                        </a:solidFill>
                        <a:latin typeface="TH SarabunPSK" panose="020B0500040200020003" pitchFamily="34" charset="-34"/>
                        <a:cs typeface="TH SarabunPSK" panose="020B0500040200020003" pitchFamily="34" charset="-34"/>
                      </a:rPr>
                      <a:t>, </a:t>
                    </a:r>
                    <a:fld id="{D36C4446-1191-4953-9254-106AC60E6C70}" type="PERCENTAGE">
                      <a:rPr lang="th-TH" sz="900" baseline="0">
                        <a:solidFill>
                          <a:schemeClr val="tx1"/>
                        </a:solidFill>
                        <a:latin typeface="TH SarabunPSK" panose="020B0500040200020003" pitchFamily="34" charset="-34"/>
                        <a:cs typeface="TH SarabunPSK" panose="020B0500040200020003" pitchFamily="34" charset="-34"/>
                      </a:rPr>
                      <a:pPr/>
                      <a:t>[เปอร์เซ็นต์]</a:t>
                    </a:fld>
                    <a:endParaRPr lang="th-TH" sz="900" baseline="0" dirty="0">
                      <a:solidFill>
                        <a:schemeClr val="tx1"/>
                      </a:solidFill>
                      <a:latin typeface="TH SarabunPSK" panose="020B0500040200020003" pitchFamily="34" charset="-34"/>
                      <a:cs typeface="TH SarabunPSK" panose="020B0500040200020003" pitchFamily="34" charset="-34"/>
                    </a:endParaRPr>
                  </a:p>
                </c:rich>
              </c:tx>
              <c:showLegendKey val="0"/>
              <c:showVal val="1"/>
              <c:showCatName val="1"/>
              <c:showSerName val="0"/>
              <c:showPercent val="1"/>
              <c:showBubbleSize val="0"/>
              <c:extLst>
                <c:ext xmlns:c15="http://schemas.microsoft.com/office/drawing/2012/chart" uri="{CE6537A1-D6FC-4f65-9D91-7224C49458BB}">
                  <c15:layout>
                    <c:manualLayout>
                      <c:w val="0.50246481613954197"/>
                      <c:h val="8.9323017464203958E-2"/>
                    </c:manualLayout>
                  </c15:layout>
                  <c15:dlblFieldTable/>
                  <c15:showDataLabelsRange val="0"/>
                </c:ext>
                <c:ext xmlns:c16="http://schemas.microsoft.com/office/drawing/2014/chart" uri="{C3380CC4-5D6E-409C-BE32-E72D297353CC}">
                  <c16:uniqueId val="{00000001-E455-4992-B8B5-CD2CF442673F}"/>
                </c:ext>
              </c:extLst>
            </c:dLbl>
            <c:dLbl>
              <c:idx val="1"/>
              <c:layout>
                <c:manualLayout>
                  <c:x val="-3.1381619019732118E-2"/>
                  <c:y val="0.20350840061021547"/>
                </c:manualLayout>
              </c:layout>
              <c:tx>
                <c:rich>
                  <a:bodyPr/>
                  <a:lstStyle/>
                  <a:p>
                    <a:fld id="{8FFE8DCE-B414-4314-BBE5-8E46C4400F99}" type="CATEGORYNAME">
                      <a:rPr lang="th-TH" sz="900">
                        <a:solidFill>
                          <a:schemeClr val="tx1"/>
                        </a:solidFill>
                        <a:latin typeface="TH SarabunPSK" panose="020B0500040200020003" pitchFamily="34" charset="-34"/>
                        <a:cs typeface="TH SarabunPSK" panose="020B0500040200020003" pitchFamily="34" charset="-34"/>
                      </a:rPr>
                      <a:pPr/>
                      <a:t>[ชื่อประเภท]</a:t>
                    </a:fld>
                    <a:r>
                      <a:rPr lang="th-TH" sz="900" baseline="0" dirty="0">
                        <a:solidFill>
                          <a:schemeClr val="tx1"/>
                        </a:solidFill>
                        <a:latin typeface="TH SarabunPSK" panose="020B0500040200020003" pitchFamily="34" charset="-34"/>
                        <a:cs typeface="TH SarabunPSK" panose="020B0500040200020003" pitchFamily="34" charset="-34"/>
                      </a:rPr>
                      <a:t>, </a:t>
                    </a:r>
                    <a:fld id="{915E5B5F-C1B2-4E9A-8831-23678AF3B4C1}" type="VALUE">
                      <a:rPr lang="th-TH" sz="900" baseline="0">
                        <a:solidFill>
                          <a:schemeClr val="tx1"/>
                        </a:solidFill>
                        <a:latin typeface="TH SarabunPSK" panose="020B0500040200020003" pitchFamily="34" charset="-34"/>
                        <a:cs typeface="TH SarabunPSK" panose="020B0500040200020003" pitchFamily="34" charset="-34"/>
                      </a:rPr>
                      <a:pPr/>
                      <a:t>[VALUE]</a:t>
                    </a:fld>
                    <a:r>
                      <a:rPr lang="th-TH" sz="900" baseline="0" dirty="0">
                        <a:solidFill>
                          <a:schemeClr val="tx1"/>
                        </a:solidFill>
                        <a:latin typeface="TH SarabunPSK" panose="020B0500040200020003" pitchFamily="34" charset="-34"/>
                        <a:cs typeface="TH SarabunPSK" panose="020B0500040200020003" pitchFamily="34" charset="-34"/>
                      </a:rPr>
                      <a:t>, </a:t>
                    </a:r>
                    <a:fld id="{2467BA12-0BD1-478E-8AD8-CA4900A5FA19}" type="PERCENTAGE">
                      <a:rPr lang="th-TH" sz="900" baseline="0">
                        <a:solidFill>
                          <a:schemeClr val="tx1"/>
                        </a:solidFill>
                        <a:latin typeface="TH SarabunPSK" panose="020B0500040200020003" pitchFamily="34" charset="-34"/>
                        <a:cs typeface="TH SarabunPSK" panose="020B0500040200020003" pitchFamily="34" charset="-34"/>
                      </a:rPr>
                      <a:pPr/>
                      <a:t>[เปอร์เซ็นต์]</a:t>
                    </a:fld>
                    <a:endParaRPr lang="th-TH" sz="900" baseline="0" dirty="0">
                      <a:solidFill>
                        <a:schemeClr val="tx1"/>
                      </a:solidFill>
                      <a:latin typeface="TH SarabunPSK" panose="020B0500040200020003" pitchFamily="34" charset="-34"/>
                      <a:cs typeface="TH SarabunPSK" panose="020B0500040200020003" pitchFamily="34" charset="-34"/>
                    </a:endParaRPr>
                  </a:p>
                </c:rich>
              </c:tx>
              <c:showLegendKey val="0"/>
              <c:showVal val="1"/>
              <c:showCatName val="1"/>
              <c:showSerName val="0"/>
              <c:showPercent val="1"/>
              <c:showBubbleSize val="0"/>
              <c:extLst>
                <c:ext xmlns:c15="http://schemas.microsoft.com/office/drawing/2012/chart" uri="{CE6537A1-D6FC-4f65-9D91-7224C49458BB}">
                  <c15:layout>
                    <c:manualLayout>
                      <c:w val="0.35785485630554331"/>
                      <c:h val="0.1094807128329354"/>
                    </c:manualLayout>
                  </c15:layout>
                  <c15:dlblFieldTable/>
                  <c15:showDataLabelsRange val="0"/>
                </c:ext>
                <c:ext xmlns:c16="http://schemas.microsoft.com/office/drawing/2014/chart" uri="{C3380CC4-5D6E-409C-BE32-E72D297353CC}">
                  <c16:uniqueId val="{00000003-E455-4992-B8B5-CD2CF442673F}"/>
                </c:ext>
              </c:extLst>
            </c:dLbl>
            <c:dLbl>
              <c:idx val="2"/>
              <c:layout>
                <c:manualLayout>
                  <c:x val="8.9934901672985949E-3"/>
                  <c:y val="-2.2776287031278614E-2"/>
                </c:manualLayout>
              </c:layout>
              <c:tx>
                <c:rich>
                  <a:bodyPr/>
                  <a:lstStyle/>
                  <a:p>
                    <a:fld id="{AE1C5869-A379-4B37-8E47-0984FA2D0D83}" type="CATEGORYNAME">
                      <a:rPr lang="th-TH" sz="900">
                        <a:solidFill>
                          <a:schemeClr val="tx1"/>
                        </a:solidFill>
                        <a:latin typeface="TH SarabunPSK" panose="020B0500040200020003" pitchFamily="34" charset="-34"/>
                        <a:cs typeface="TH SarabunPSK" panose="020B0500040200020003" pitchFamily="34" charset="-34"/>
                      </a:rPr>
                      <a:pPr/>
                      <a:t>[ชื่อประเภท]</a:t>
                    </a:fld>
                    <a:r>
                      <a:rPr lang="th-TH" sz="900" baseline="0" dirty="0">
                        <a:solidFill>
                          <a:schemeClr val="tx1"/>
                        </a:solidFill>
                        <a:latin typeface="TH SarabunPSK" panose="020B0500040200020003" pitchFamily="34" charset="-34"/>
                        <a:cs typeface="TH SarabunPSK" panose="020B0500040200020003" pitchFamily="34" charset="-34"/>
                      </a:rPr>
                      <a:t>, </a:t>
                    </a:r>
                    <a:fld id="{158A3109-CF83-4EE9-9EFA-531357C4A336}" type="VALUE">
                      <a:rPr lang="th-TH" sz="900" baseline="0">
                        <a:solidFill>
                          <a:schemeClr val="tx1"/>
                        </a:solidFill>
                        <a:latin typeface="TH SarabunPSK" panose="020B0500040200020003" pitchFamily="34" charset="-34"/>
                        <a:cs typeface="TH SarabunPSK" panose="020B0500040200020003" pitchFamily="34" charset="-34"/>
                      </a:rPr>
                      <a:pPr/>
                      <a:t>[VALUE]</a:t>
                    </a:fld>
                    <a:r>
                      <a:rPr lang="th-TH" sz="900" baseline="0" dirty="0">
                        <a:solidFill>
                          <a:schemeClr val="tx1"/>
                        </a:solidFill>
                        <a:latin typeface="TH SarabunPSK" panose="020B0500040200020003" pitchFamily="34" charset="-34"/>
                        <a:cs typeface="TH SarabunPSK" panose="020B0500040200020003" pitchFamily="34" charset="-34"/>
                      </a:rPr>
                      <a:t>, </a:t>
                    </a:r>
                    <a:fld id="{ED39E45F-98B8-4271-9F52-B0090F1FB886}" type="PERCENTAGE">
                      <a:rPr lang="th-TH" sz="900" baseline="0">
                        <a:solidFill>
                          <a:schemeClr val="tx1"/>
                        </a:solidFill>
                        <a:latin typeface="TH SarabunPSK" panose="020B0500040200020003" pitchFamily="34" charset="-34"/>
                        <a:cs typeface="TH SarabunPSK" panose="020B0500040200020003" pitchFamily="34" charset="-34"/>
                      </a:rPr>
                      <a:pPr/>
                      <a:t>[เปอร์เซ็นต์]</a:t>
                    </a:fld>
                    <a:endParaRPr lang="th-TH" sz="900" baseline="0" dirty="0">
                      <a:solidFill>
                        <a:schemeClr val="tx1"/>
                      </a:solidFill>
                      <a:latin typeface="TH SarabunPSK" panose="020B0500040200020003" pitchFamily="34" charset="-34"/>
                      <a:cs typeface="TH SarabunPSK" panose="020B0500040200020003" pitchFamily="34" charset="-34"/>
                    </a:endParaRPr>
                  </a:p>
                </c:rich>
              </c:tx>
              <c:showLegendKey val="0"/>
              <c:showVal val="1"/>
              <c:showCatName val="1"/>
              <c:showSerName val="0"/>
              <c:showPercent val="1"/>
              <c:showBubbleSize val="0"/>
              <c:extLst>
                <c:ext xmlns:c15="http://schemas.microsoft.com/office/drawing/2012/chart" uri="{CE6537A1-D6FC-4f65-9D91-7224C49458BB}">
                  <c15:layout>
                    <c:manualLayout>
                      <c:w val="0.51360961513038805"/>
                      <c:h val="8.3768355873323749E-2"/>
                    </c:manualLayout>
                  </c15:layout>
                  <c15:dlblFieldTable/>
                  <c15:showDataLabelsRange val="0"/>
                </c:ext>
                <c:ext xmlns:c16="http://schemas.microsoft.com/office/drawing/2014/chart" uri="{C3380CC4-5D6E-409C-BE32-E72D297353CC}">
                  <c16:uniqueId val="{00000005-E455-4992-B8B5-CD2CF442673F}"/>
                </c:ext>
              </c:extLst>
            </c:dLbl>
            <c:dLbl>
              <c:idx val="3"/>
              <c:layout>
                <c:manualLayout>
                  <c:x val="-1.1650734935278499E-3"/>
                  <c:y val="-0.11353375538130493"/>
                </c:manualLayout>
              </c:layout>
              <c:tx>
                <c:rich>
                  <a:bodyPr/>
                  <a:lstStyle/>
                  <a:p>
                    <a:fld id="{266F838C-02BC-4A09-B298-650B004CA1B2}" type="CATEGORYNAME">
                      <a:rPr lang="th-TH" sz="900">
                        <a:solidFill>
                          <a:schemeClr val="tx1"/>
                        </a:solidFill>
                        <a:latin typeface="TH SarabunPSK" panose="020B0500040200020003" pitchFamily="34" charset="-34"/>
                        <a:cs typeface="TH SarabunPSK" panose="020B0500040200020003" pitchFamily="34" charset="-34"/>
                      </a:rPr>
                      <a:pPr/>
                      <a:t>[ชื่อประเภท]</a:t>
                    </a:fld>
                    <a:r>
                      <a:rPr lang="th-TH" sz="900" baseline="0" dirty="0">
                        <a:solidFill>
                          <a:schemeClr val="tx1"/>
                        </a:solidFill>
                        <a:latin typeface="TH SarabunPSK" panose="020B0500040200020003" pitchFamily="34" charset="-34"/>
                        <a:cs typeface="TH SarabunPSK" panose="020B0500040200020003" pitchFamily="34" charset="-34"/>
                      </a:rPr>
                      <a:t>, </a:t>
                    </a:r>
                    <a:fld id="{B4C4880C-852F-4475-BDDC-5F1A7C07B24E}" type="VALUE">
                      <a:rPr lang="th-TH" sz="900" baseline="0">
                        <a:solidFill>
                          <a:schemeClr val="tx1"/>
                        </a:solidFill>
                        <a:latin typeface="TH SarabunPSK" panose="020B0500040200020003" pitchFamily="34" charset="-34"/>
                        <a:cs typeface="TH SarabunPSK" panose="020B0500040200020003" pitchFamily="34" charset="-34"/>
                      </a:rPr>
                      <a:pPr/>
                      <a:t>[VALUE]</a:t>
                    </a:fld>
                    <a:r>
                      <a:rPr lang="th-TH" sz="900" baseline="0" dirty="0">
                        <a:solidFill>
                          <a:schemeClr val="tx1"/>
                        </a:solidFill>
                        <a:latin typeface="TH SarabunPSK" panose="020B0500040200020003" pitchFamily="34" charset="-34"/>
                        <a:cs typeface="TH SarabunPSK" panose="020B0500040200020003" pitchFamily="34" charset="-34"/>
                      </a:rPr>
                      <a:t>, </a:t>
                    </a:r>
                    <a:fld id="{4A5FFCE1-FD8E-4DB1-B88B-772E7DD48A1E}" type="PERCENTAGE">
                      <a:rPr lang="th-TH" sz="900" baseline="0">
                        <a:solidFill>
                          <a:schemeClr val="tx1"/>
                        </a:solidFill>
                        <a:latin typeface="TH SarabunPSK" panose="020B0500040200020003" pitchFamily="34" charset="-34"/>
                        <a:cs typeface="TH SarabunPSK" panose="020B0500040200020003" pitchFamily="34" charset="-34"/>
                      </a:rPr>
                      <a:pPr/>
                      <a:t>[เปอร์เซ็นต์]</a:t>
                    </a:fld>
                    <a:endParaRPr lang="th-TH" sz="900" baseline="0" dirty="0">
                      <a:solidFill>
                        <a:schemeClr val="tx1"/>
                      </a:solidFill>
                      <a:latin typeface="TH SarabunPSK" panose="020B0500040200020003" pitchFamily="34" charset="-34"/>
                      <a:cs typeface="TH SarabunPSK" panose="020B0500040200020003" pitchFamily="34" charset="-34"/>
                    </a:endParaRPr>
                  </a:p>
                </c:rich>
              </c:tx>
              <c:showLegendKey val="0"/>
              <c:showVal val="1"/>
              <c:showCatName val="1"/>
              <c:showSerName val="0"/>
              <c:showPercent val="1"/>
              <c:showBubbleSize val="0"/>
              <c:extLst>
                <c:ext xmlns:c15="http://schemas.microsoft.com/office/drawing/2012/chart" uri="{CE6537A1-D6FC-4f65-9D91-7224C49458BB}">
                  <c15:layout>
                    <c:manualLayout>
                      <c:w val="0.54949276678391534"/>
                      <c:h val="7.2076747592214857E-2"/>
                    </c:manualLayout>
                  </c15:layout>
                  <c15:dlblFieldTable/>
                  <c15:showDataLabelsRange val="0"/>
                </c:ext>
                <c:ext xmlns:c16="http://schemas.microsoft.com/office/drawing/2014/chart" uri="{C3380CC4-5D6E-409C-BE32-E72D297353CC}">
                  <c16:uniqueId val="{00000007-E455-4992-B8B5-CD2CF442673F}"/>
                </c:ext>
              </c:extLst>
            </c:dLbl>
            <c:dLbl>
              <c:idx val="4"/>
              <c:layout>
                <c:manualLayout>
                  <c:x val="0.46287888054104875"/>
                  <c:y val="-0.13501282718503088"/>
                </c:manualLayout>
              </c:layout>
              <c:tx>
                <c:rich>
                  <a:bodyPr/>
                  <a:lstStyle/>
                  <a:p>
                    <a:fld id="{99B6CB06-2B50-4F27-BFCE-6FEF75F43331}" type="CATEGORYNAME">
                      <a:rPr lang="en-US" sz="900">
                        <a:solidFill>
                          <a:schemeClr val="tx1"/>
                        </a:solidFill>
                        <a:latin typeface="TH SarabunPSK" panose="020B0500040200020003" pitchFamily="34" charset="-34"/>
                        <a:cs typeface="TH SarabunPSK" panose="020B0500040200020003" pitchFamily="34" charset="-34"/>
                      </a:rPr>
                      <a:pPr/>
                      <a:t>[ชื่อประเภท]</a:t>
                    </a:fld>
                    <a:r>
                      <a:rPr lang="en-US" sz="900" baseline="0" dirty="0">
                        <a:solidFill>
                          <a:schemeClr val="tx1"/>
                        </a:solidFill>
                        <a:latin typeface="TH SarabunPSK" panose="020B0500040200020003" pitchFamily="34" charset="-34"/>
                        <a:cs typeface="TH SarabunPSK" panose="020B0500040200020003" pitchFamily="34" charset="-34"/>
                      </a:rPr>
                      <a:t>, </a:t>
                    </a:r>
                    <a:fld id="{742A6ED1-9201-4455-A293-D6B6956559D7}" type="VALUE">
                      <a:rPr lang="en-US" sz="900" baseline="0">
                        <a:solidFill>
                          <a:schemeClr val="tx1"/>
                        </a:solidFill>
                        <a:latin typeface="TH SarabunPSK" panose="020B0500040200020003" pitchFamily="34" charset="-34"/>
                        <a:cs typeface="TH SarabunPSK" panose="020B0500040200020003" pitchFamily="34" charset="-34"/>
                      </a:rPr>
                      <a:pPr/>
                      <a:t>[VALUE]</a:t>
                    </a:fld>
                    <a:r>
                      <a:rPr lang="en-US" sz="900" baseline="0" dirty="0">
                        <a:solidFill>
                          <a:schemeClr val="tx1"/>
                        </a:solidFill>
                        <a:latin typeface="TH SarabunPSK" panose="020B0500040200020003" pitchFamily="34" charset="-34"/>
                        <a:cs typeface="TH SarabunPSK" panose="020B0500040200020003" pitchFamily="34" charset="-34"/>
                      </a:rPr>
                      <a:t>, </a:t>
                    </a:r>
                    <a:fld id="{83A0560B-CB57-4CBC-92B4-4952A44366F8}" type="PERCENTAGE">
                      <a:rPr lang="en-US" sz="900" baseline="0">
                        <a:solidFill>
                          <a:schemeClr val="tx1"/>
                        </a:solidFill>
                        <a:latin typeface="TH SarabunPSK" panose="020B0500040200020003" pitchFamily="34" charset="-34"/>
                        <a:cs typeface="TH SarabunPSK" panose="020B0500040200020003" pitchFamily="34" charset="-34"/>
                      </a:rPr>
                      <a:pPr/>
                      <a:t>[เปอร์เซ็นต์]</a:t>
                    </a:fld>
                    <a:endParaRPr lang="en-US" sz="900" baseline="0" dirty="0">
                      <a:solidFill>
                        <a:schemeClr val="tx1"/>
                      </a:solidFill>
                      <a:latin typeface="TH SarabunPSK" panose="020B0500040200020003" pitchFamily="34" charset="-34"/>
                      <a:cs typeface="TH SarabunPSK" panose="020B0500040200020003" pitchFamily="34" charset="-34"/>
                    </a:endParaRPr>
                  </a:p>
                </c:rich>
              </c:tx>
              <c:showLegendKey val="0"/>
              <c:showVal val="1"/>
              <c:showCatName val="1"/>
              <c:showSerName val="0"/>
              <c:showPercent val="1"/>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A-E455-4992-B8B5-CD2CF442673F}"/>
                </c:ext>
              </c:extLst>
            </c:dLbl>
            <c:spPr>
              <a:solidFill>
                <a:prstClr val="white">
                  <a:alpha val="0"/>
                </a:prstClr>
              </a:solidFill>
              <a:ln>
                <a:solidFill>
                  <a:prstClr val="black">
                    <a:lumMod val="25000"/>
                    <a:lumOff val="75000"/>
                  </a:prstClr>
                </a:solidFill>
              </a:ln>
              <a:effectLst>
                <a:softEdge rad="1270000"/>
              </a:effectLst>
            </c:spPr>
            <c:txPr>
              <a:bodyPr rot="0" spcFirstLastPara="1" vertOverflow="clip" horzOverflow="clip" vert="horz" wrap="square" lIns="38100" tIns="19050" rIns="38100" bIns="19050" anchor="ctr" anchorCtr="1">
                <a:spAutoFit/>
              </a:bodyPr>
              <a:lstStyle/>
              <a:p>
                <a:pPr>
                  <a:defRPr sz="1197" b="0" i="0" u="none" strike="noStrike" kern="1200" baseline="0">
                    <a:solidFill>
                      <a:schemeClr val="dk1">
                        <a:lumMod val="65000"/>
                        <a:lumOff val="35000"/>
                      </a:schemeClr>
                    </a:solidFill>
                    <a:latin typeface="+mn-lt"/>
                    <a:ea typeface="+mn-ea"/>
                    <a:cs typeface="+mn-cs"/>
                  </a:defRPr>
                </a:pPr>
                <a:endParaRPr lang="th-TH"/>
              </a:p>
            </c:txPr>
            <c:showLegendKey val="0"/>
            <c:showVal val="1"/>
            <c:showCatName val="1"/>
            <c:showSerName val="0"/>
            <c:showPercent val="1"/>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15:spPr xmlns:c15="http://schemas.microsoft.com/office/drawing/2012/chart">
                  <a:prstGeom prst="wedgeRectCallout">
                    <a:avLst/>
                  </a:prstGeom>
                  <a:noFill/>
                  <a:ln>
                    <a:noFill/>
                  </a:ln>
                </c15:spPr>
              </c:ext>
            </c:extLst>
          </c:dLbls>
          <c:cat>
            <c:strRef>
              <c:f>Sheet1!$A$2:$A$6</c:f>
              <c:strCache>
                <c:ptCount val="4"/>
                <c:pt idx="0">
                  <c:v>พืช</c:v>
                </c:pt>
                <c:pt idx="1">
                  <c:v>ข้าว</c:v>
                </c:pt>
                <c:pt idx="2">
                  <c:v>ประมง</c:v>
                </c:pt>
                <c:pt idx="3">
                  <c:v>ปศุสัตว์</c:v>
                </c:pt>
              </c:strCache>
            </c:strRef>
          </c:cat>
          <c:val>
            <c:numRef>
              <c:f>Sheet1!$B$2:$B$6</c:f>
              <c:numCache>
                <c:formatCode>#,##0</c:formatCode>
                <c:ptCount val="5"/>
                <c:pt idx="0" formatCode="#,##0.00">
                  <c:v>3582.51</c:v>
                </c:pt>
                <c:pt idx="1">
                  <c:v>0</c:v>
                </c:pt>
                <c:pt idx="2" formatCode="#,##0.00">
                  <c:v>608.09</c:v>
                </c:pt>
                <c:pt idx="3" formatCode="#,##0.00">
                  <c:v>1170</c:v>
                </c:pt>
              </c:numCache>
            </c:numRef>
          </c:val>
          <c:extLst>
            <c:ext xmlns:c16="http://schemas.microsoft.com/office/drawing/2014/chart" uri="{C3380CC4-5D6E-409C-BE32-E72D297353CC}">
              <c16:uniqueId val="{00000008-E455-4992-B8B5-CD2CF442673F}"/>
            </c:ext>
          </c:extLst>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th-TH"/>
    </a:p>
  </c:txPr>
  <c:externalData r:id="rId3">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h-TH"/>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263408269726912"/>
          <c:y val="0.10354245648363296"/>
          <c:w val="0.54960579154735767"/>
          <c:h val="0.32304194614622422"/>
        </c:manualLayout>
      </c:layout>
      <c:barChart>
        <c:barDir val="bar"/>
        <c:grouping val="clustered"/>
        <c:varyColors val="0"/>
        <c:ser>
          <c:idx val="0"/>
          <c:order val="0"/>
          <c:tx>
            <c:strRef>
              <c:f>Sheet1!$B$1</c:f>
              <c:strCache>
                <c:ptCount val="1"/>
                <c:pt idx="0">
                  <c:v>งบประมาณ</c:v>
                </c:pt>
              </c:strCache>
            </c:strRef>
          </c:tx>
          <c:spPr>
            <a:solidFill>
              <a:schemeClr val="accent1"/>
            </a:solidFill>
            <a:ln>
              <a:noFill/>
            </a:ln>
            <a:effectLst/>
          </c:spPr>
          <c:invertIfNegative val="0"/>
          <c:dLbls>
            <c:dLbl>
              <c:idx val="0"/>
              <c:layout>
                <c:manualLayout>
                  <c:x val="-0.14368213522978043"/>
                  <c:y val="-0.10249998137492768"/>
                </c:manualLayout>
              </c:layout>
              <c:tx>
                <c:rich>
                  <a:bodyPr/>
                  <a:lstStyle/>
                  <a:p>
                    <a:fld id="{FEE2C657-C214-4AEA-9003-C9589E2BE025}" type="VALUE">
                      <a:rPr lang="en-US">
                        <a:latin typeface="TH SarabunPSK" panose="020B0500040200020003" pitchFamily="34" charset="-34"/>
                        <a:cs typeface="TH SarabunPSK" panose="020B0500040200020003" pitchFamily="34" charset="-34"/>
                      </a:rPr>
                      <a:pPr/>
                      <a:t>[VALUE]</a:t>
                    </a:fld>
                    <a:endParaRPr lang="th-TH"/>
                  </a:p>
                </c:rich>
              </c:tx>
              <c:dLblPos val="outEnd"/>
              <c:showLegendKey val="0"/>
              <c:showVal val="1"/>
              <c:showCatName val="0"/>
              <c:showSerName val="0"/>
              <c:showPercent val="0"/>
              <c:showBubbleSize val="0"/>
              <c:extLst>
                <c:ext xmlns:c15="http://schemas.microsoft.com/office/drawing/2012/chart" uri="{CE6537A1-D6FC-4f65-9D91-7224C49458BB}">
                  <c15:layout/>
                  <c15:dlblFieldTable/>
                  <c15:showDataLabelsRange val="0"/>
                </c:ext>
                <c:ext xmlns:c16="http://schemas.microsoft.com/office/drawing/2014/chart" uri="{C3380CC4-5D6E-409C-BE32-E72D297353CC}">
                  <c16:uniqueId val="{00000002-1104-4D0E-AE2D-AD115281A429}"/>
                </c:ext>
              </c:extLst>
            </c:dLbl>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th-TH"/>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c:f>
              <c:strCache>
                <c:ptCount val="1"/>
                <c:pt idx="0">
                  <c:v>งบจังหวัด/กลุ่มจังหวัด</c:v>
                </c:pt>
              </c:strCache>
            </c:strRef>
          </c:cat>
          <c:val>
            <c:numRef>
              <c:f>Sheet1!$B$2</c:f>
              <c:numCache>
                <c:formatCode>#,##0</c:formatCode>
                <c:ptCount val="1"/>
                <c:pt idx="0">
                  <c:v>1605000</c:v>
                </c:pt>
              </c:numCache>
            </c:numRef>
          </c:val>
          <c:extLst>
            <c:ext xmlns:c16="http://schemas.microsoft.com/office/drawing/2014/chart" uri="{C3380CC4-5D6E-409C-BE32-E72D297353CC}">
              <c16:uniqueId val="{00000000-07F8-4F45-9FBF-5EE029FFD52E}"/>
            </c:ext>
          </c:extLst>
        </c:ser>
        <c:ser>
          <c:idx val="1"/>
          <c:order val="1"/>
          <c:tx>
            <c:strRef>
              <c:f>Sheet1!$C$1</c:f>
              <c:strCache>
                <c:ptCount val="1"/>
                <c:pt idx="0">
                  <c:v>เบิกจ่าย</c:v>
                </c:pt>
              </c:strCache>
            </c:strRef>
          </c:tx>
          <c:spPr>
            <a:solidFill>
              <a:schemeClr val="accent2"/>
            </a:solidFill>
            <a:ln>
              <a:noFill/>
            </a:ln>
            <a:effectLst/>
          </c:spPr>
          <c:invertIfNegative val="0"/>
          <c:dLbls>
            <c:dLbl>
              <c:idx val="0"/>
              <c:layout>
                <c:manualLayout>
                  <c:x val="-0.14702527598679907"/>
                  <c:y val="-0.10249998137492768"/>
                </c:manualLayout>
              </c:layout>
              <c:tx>
                <c:rich>
                  <a:bodyPr/>
                  <a:lstStyle/>
                  <a:p>
                    <a:fld id="{61F8E5B3-0708-4358-BDE1-F21F4756DA6C}" type="VALUE">
                      <a:rPr lang="en-US">
                        <a:latin typeface="TH SarabunPSK" panose="020B0500040200020003" pitchFamily="34" charset="-34"/>
                        <a:cs typeface="TH SarabunPSK" panose="020B0500040200020003" pitchFamily="34" charset="-34"/>
                      </a:rPr>
                      <a:pPr/>
                      <a:t>[VALUE]</a:t>
                    </a:fld>
                    <a:endParaRPr lang="th-TH"/>
                  </a:p>
                </c:rich>
              </c:tx>
              <c:dLblPos val="outEnd"/>
              <c:showLegendKey val="0"/>
              <c:showVal val="1"/>
              <c:showCatName val="0"/>
              <c:showSerName val="0"/>
              <c:showPercent val="0"/>
              <c:showBubbleSize val="0"/>
              <c:extLst>
                <c:ext xmlns:c15="http://schemas.microsoft.com/office/drawing/2012/chart" uri="{CE6537A1-D6FC-4f65-9D91-7224C49458BB}">
                  <c15:layout/>
                  <c15:dlblFieldTable/>
                  <c15:showDataLabelsRange val="0"/>
                </c:ext>
                <c:ext xmlns:c16="http://schemas.microsoft.com/office/drawing/2014/chart" uri="{C3380CC4-5D6E-409C-BE32-E72D297353CC}">
                  <c16:uniqueId val="{00000001-1104-4D0E-AE2D-AD115281A429}"/>
                </c:ext>
              </c:extLst>
            </c:dLbl>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th-TH"/>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c:f>
              <c:strCache>
                <c:ptCount val="1"/>
                <c:pt idx="0">
                  <c:v>งบจังหวัด/กลุ่มจังหวัด</c:v>
                </c:pt>
              </c:strCache>
            </c:strRef>
          </c:cat>
          <c:val>
            <c:numRef>
              <c:f>Sheet1!$C$2</c:f>
              <c:numCache>
                <c:formatCode>#,##0</c:formatCode>
                <c:ptCount val="1"/>
                <c:pt idx="0">
                  <c:v>1605000</c:v>
                </c:pt>
              </c:numCache>
            </c:numRef>
          </c:val>
          <c:extLst>
            <c:ext xmlns:c16="http://schemas.microsoft.com/office/drawing/2014/chart" uri="{C3380CC4-5D6E-409C-BE32-E72D297353CC}">
              <c16:uniqueId val="{00000001-07F8-4F45-9FBF-5EE029FFD52E}"/>
            </c:ext>
          </c:extLst>
        </c:ser>
        <c:dLbls>
          <c:dLblPos val="outEnd"/>
          <c:showLegendKey val="0"/>
          <c:showVal val="1"/>
          <c:showCatName val="0"/>
          <c:showSerName val="0"/>
          <c:showPercent val="0"/>
          <c:showBubbleSize val="0"/>
        </c:dLbls>
        <c:gapWidth val="182"/>
        <c:axId val="280784831"/>
        <c:axId val="280785663"/>
      </c:barChart>
      <c:catAx>
        <c:axId val="280784831"/>
        <c:scaling>
          <c:orientation val="minMax"/>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solidFill>
                <a:latin typeface="TH SarabunPSK" panose="020B0500040200020003" pitchFamily="34" charset="-34"/>
                <a:ea typeface="+mn-ea"/>
                <a:cs typeface="TH SarabunPSK" panose="020B0500040200020003" pitchFamily="34" charset="-34"/>
              </a:defRPr>
            </a:pPr>
            <a:endParaRPr lang="th-TH"/>
          </a:p>
        </c:txPr>
        <c:crossAx val="280785663"/>
        <c:crosses val="autoZero"/>
        <c:auto val="1"/>
        <c:lblAlgn val="ctr"/>
        <c:lblOffset val="100"/>
        <c:noMultiLvlLbl val="0"/>
      </c:catAx>
      <c:valAx>
        <c:axId val="280785663"/>
        <c:scaling>
          <c:orientation val="minMax"/>
        </c:scaling>
        <c:delete val="1"/>
        <c:axPos val="b"/>
        <c:numFmt formatCode="#,##0" sourceLinked="1"/>
        <c:majorTickMark val="out"/>
        <c:minorTickMark val="none"/>
        <c:tickLblPos val="nextTo"/>
        <c:crossAx val="280784831"/>
        <c:crosses val="autoZero"/>
        <c:crossBetween val="between"/>
      </c:valAx>
      <c:spPr>
        <a:noFill/>
        <a:ln>
          <a:noFill/>
        </a:ln>
        <a:effectLst/>
      </c:spPr>
    </c:plotArea>
    <c:legend>
      <c:legendPos val="b"/>
      <c:layout>
        <c:manualLayout>
          <c:xMode val="edge"/>
          <c:yMode val="edge"/>
          <c:x val="8.2283117691979851E-2"/>
          <c:y val="0.72712716951050826"/>
          <c:w val="0.45614259995793432"/>
          <c:h val="0.14592934982795641"/>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th-TH"/>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th-TH"/>
    </a:p>
  </c:txPr>
  <c:externalData r:id="rId3">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h-TH"/>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6896523864712334"/>
          <c:y val="0.11061123594793909"/>
          <c:w val="0.57696948665666192"/>
          <c:h val="0.38661041883415598"/>
        </c:manualLayout>
      </c:layout>
      <c:barChart>
        <c:barDir val="bar"/>
        <c:grouping val="clustered"/>
        <c:varyColors val="0"/>
        <c:ser>
          <c:idx val="0"/>
          <c:order val="0"/>
          <c:tx>
            <c:strRef>
              <c:f>Sheet1!$B$1</c:f>
              <c:strCache>
                <c:ptCount val="1"/>
                <c:pt idx="0">
                  <c:v>งบประมาณ</c:v>
                </c:pt>
              </c:strCache>
            </c:strRef>
          </c:tx>
          <c:spPr>
            <a:solidFill>
              <a:schemeClr val="accent1"/>
            </a:solidFill>
            <a:ln>
              <a:noFill/>
            </a:ln>
            <a:effectLst/>
          </c:spPr>
          <c:invertIfNegative val="0"/>
          <c:dLbls>
            <c:dLbl>
              <c:idx val="0"/>
              <c:layout>
                <c:manualLayout>
                  <c:x val="-0.15248226553066724"/>
                  <c:y val="-0.13072197386819448"/>
                </c:manualLayout>
              </c:layout>
              <c:tx>
                <c:rich>
                  <a:bodyPr/>
                  <a:lstStyle/>
                  <a:p>
                    <a:fld id="{E0920F47-7E2C-4ABD-9ED5-2BAFAC693C18}" type="VALUE">
                      <a:rPr lang="en-US">
                        <a:latin typeface="TH SarabunPSK" panose="020B0500040200020003" pitchFamily="34" charset="-34"/>
                        <a:cs typeface="TH SarabunPSK" panose="020B0500040200020003" pitchFamily="34" charset="-34"/>
                      </a:rPr>
                      <a:pPr/>
                      <a:t>[VALUE]</a:t>
                    </a:fld>
                    <a:endParaRPr lang="th-TH"/>
                  </a:p>
                </c:rich>
              </c:tx>
              <c:dLblPos val="outEnd"/>
              <c:showLegendKey val="0"/>
              <c:showVal val="1"/>
              <c:showCatName val="0"/>
              <c:showSerName val="0"/>
              <c:showPercent val="0"/>
              <c:showBubbleSize val="0"/>
              <c:extLst>
                <c:ext xmlns:c15="http://schemas.microsoft.com/office/drawing/2012/chart" uri="{CE6537A1-D6FC-4f65-9D91-7224C49458BB}">
                  <c15:layout>
                    <c:manualLayout>
                      <c:w val="0.21995419441521413"/>
                      <c:h val="0.20010578139672613"/>
                    </c:manualLayout>
                  </c15:layout>
                  <c15:dlblFieldTable/>
                  <c15:showDataLabelsRange val="0"/>
                </c:ext>
                <c:ext xmlns:c16="http://schemas.microsoft.com/office/drawing/2014/chart" uri="{C3380CC4-5D6E-409C-BE32-E72D297353CC}">
                  <c16:uniqueId val="{00000000-8F2F-404C-955C-EB263F91CA20}"/>
                </c:ext>
              </c:extLst>
            </c:dLbl>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th-TH"/>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c:f>
              <c:strCache>
                <c:ptCount val="1"/>
                <c:pt idx="0">
                  <c:v>งบ อื่นๆ </c:v>
                </c:pt>
              </c:strCache>
            </c:strRef>
          </c:cat>
          <c:val>
            <c:numRef>
              <c:f>Sheet1!$B$2</c:f>
              <c:numCache>
                <c:formatCode>#,##0.00</c:formatCode>
                <c:ptCount val="1"/>
                <c:pt idx="0">
                  <c:v>13895445</c:v>
                </c:pt>
              </c:numCache>
            </c:numRef>
          </c:val>
          <c:extLst>
            <c:ext xmlns:c16="http://schemas.microsoft.com/office/drawing/2014/chart" uri="{C3380CC4-5D6E-409C-BE32-E72D297353CC}">
              <c16:uniqueId val="{00000001-8F2F-404C-955C-EB263F91CA20}"/>
            </c:ext>
          </c:extLst>
        </c:ser>
        <c:ser>
          <c:idx val="1"/>
          <c:order val="1"/>
          <c:tx>
            <c:strRef>
              <c:f>Sheet1!$C$1</c:f>
              <c:strCache>
                <c:ptCount val="1"/>
                <c:pt idx="0">
                  <c:v>เบิกจ่าย</c:v>
                </c:pt>
              </c:strCache>
            </c:strRef>
          </c:tx>
          <c:spPr>
            <a:solidFill>
              <a:schemeClr val="accent2"/>
            </a:solidFill>
            <a:ln>
              <a:noFill/>
            </a:ln>
            <a:effectLst/>
          </c:spPr>
          <c:invertIfNegative val="0"/>
          <c:dLbls>
            <c:dLbl>
              <c:idx val="0"/>
              <c:layout>
                <c:manualLayout>
                  <c:x val="-0.13581941272837325"/>
                  <c:y val="-0.1307223697566553"/>
                </c:manualLayout>
              </c:layout>
              <c:tx>
                <c:rich>
                  <a:bodyPr/>
                  <a:lstStyle/>
                  <a:p>
                    <a:fld id="{6A159388-9216-4F18-8E0E-FD5D4568AF5C}" type="VALUE">
                      <a:rPr lang="en-US">
                        <a:latin typeface="TH SarabunPSK" panose="020B0500040200020003" pitchFamily="34" charset="-34"/>
                        <a:cs typeface="TH SarabunPSK" panose="020B0500040200020003" pitchFamily="34" charset="-34"/>
                      </a:rPr>
                      <a:pPr/>
                      <a:t>[VALUE]</a:t>
                    </a:fld>
                    <a:endParaRPr lang="th-TH"/>
                  </a:p>
                </c:rich>
              </c:tx>
              <c:dLblPos val="outEnd"/>
              <c:showLegendKey val="0"/>
              <c:showVal val="1"/>
              <c:showCatName val="0"/>
              <c:showSerName val="0"/>
              <c:showPercent val="0"/>
              <c:showBubbleSize val="0"/>
              <c:extLst>
                <c:ext xmlns:c15="http://schemas.microsoft.com/office/drawing/2012/chart" uri="{CE6537A1-D6FC-4f65-9D91-7224C49458BB}">
                  <c15:layout/>
                  <c15:dlblFieldTable/>
                  <c15:showDataLabelsRange val="0"/>
                </c:ext>
                <c:ext xmlns:c16="http://schemas.microsoft.com/office/drawing/2014/chart" uri="{C3380CC4-5D6E-409C-BE32-E72D297353CC}">
                  <c16:uniqueId val="{00000002-8F2F-404C-955C-EB263F91CA20}"/>
                </c:ext>
              </c:extLst>
            </c:dLbl>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th-TH"/>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c:f>
              <c:strCache>
                <c:ptCount val="1"/>
                <c:pt idx="0">
                  <c:v>งบ อื่นๆ </c:v>
                </c:pt>
              </c:strCache>
            </c:strRef>
          </c:cat>
          <c:val>
            <c:numRef>
              <c:f>Sheet1!$C$2</c:f>
              <c:numCache>
                <c:formatCode>#,##0.00</c:formatCode>
                <c:ptCount val="1"/>
                <c:pt idx="0">
                  <c:v>7185383.7999999998</c:v>
                </c:pt>
              </c:numCache>
            </c:numRef>
          </c:val>
          <c:extLst>
            <c:ext xmlns:c16="http://schemas.microsoft.com/office/drawing/2014/chart" uri="{C3380CC4-5D6E-409C-BE32-E72D297353CC}">
              <c16:uniqueId val="{00000003-8F2F-404C-955C-EB263F91CA20}"/>
            </c:ext>
          </c:extLst>
        </c:ser>
        <c:dLbls>
          <c:dLblPos val="outEnd"/>
          <c:showLegendKey val="0"/>
          <c:showVal val="1"/>
          <c:showCatName val="0"/>
          <c:showSerName val="0"/>
          <c:showPercent val="0"/>
          <c:showBubbleSize val="0"/>
        </c:dLbls>
        <c:gapWidth val="182"/>
        <c:axId val="280784831"/>
        <c:axId val="280785663"/>
      </c:barChart>
      <c:catAx>
        <c:axId val="280784831"/>
        <c:scaling>
          <c:orientation val="minMax"/>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th-TH"/>
          </a:p>
        </c:txPr>
        <c:crossAx val="280785663"/>
        <c:crosses val="autoZero"/>
        <c:auto val="1"/>
        <c:lblAlgn val="ctr"/>
        <c:lblOffset val="100"/>
        <c:noMultiLvlLbl val="0"/>
      </c:catAx>
      <c:valAx>
        <c:axId val="280785663"/>
        <c:scaling>
          <c:orientation val="minMax"/>
        </c:scaling>
        <c:delete val="1"/>
        <c:axPos val="b"/>
        <c:numFmt formatCode="#,##0.00" sourceLinked="1"/>
        <c:majorTickMark val="out"/>
        <c:minorTickMark val="none"/>
        <c:tickLblPos val="nextTo"/>
        <c:crossAx val="280784831"/>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th-TH"/>
    </a:p>
  </c:txPr>
  <c:externalData r:id="rId3">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h-TH"/>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6896523864712334"/>
          <c:y val="0.11061123594793909"/>
          <c:w val="0.7902977829019765"/>
          <c:h val="0.38661041883415598"/>
        </c:manualLayout>
      </c:layout>
      <c:barChart>
        <c:barDir val="bar"/>
        <c:grouping val="clustered"/>
        <c:varyColors val="0"/>
        <c:ser>
          <c:idx val="0"/>
          <c:order val="0"/>
          <c:tx>
            <c:strRef>
              <c:f>Sheet1!$B$1</c:f>
              <c:strCache>
                <c:ptCount val="1"/>
                <c:pt idx="0">
                  <c:v>งบประมาณ</c:v>
                </c:pt>
              </c:strCache>
            </c:strRef>
          </c:tx>
          <c:spPr>
            <a:solidFill>
              <a:schemeClr val="accent1"/>
            </a:solidFill>
            <a:ln>
              <a:noFill/>
            </a:ln>
            <a:effectLst/>
          </c:spPr>
          <c:invertIfNegative val="0"/>
          <c:dLbls>
            <c:dLbl>
              <c:idx val="0"/>
              <c:layout>
                <c:manualLayout>
                  <c:x val="-0.16024560352933243"/>
                  <c:y val="-0.11563941528857893"/>
                </c:manualLayout>
              </c:layout>
              <c:tx>
                <c:rich>
                  <a:bodyPr rot="0" spcFirstLastPara="1" vertOverflow="ellipsis" vert="horz" wrap="square" lIns="38100" tIns="19050" rIns="38100" bIns="19050" anchor="ctr" anchorCtr="1">
                    <a:noAutofit/>
                  </a:bodyPr>
                  <a:lstStyle/>
                  <a:p>
                    <a:pPr>
                      <a:defRPr sz="1197" b="0" i="0" u="none" strike="noStrike" kern="1200" baseline="0">
                        <a:solidFill>
                          <a:schemeClr val="tx1">
                            <a:lumMod val="75000"/>
                            <a:lumOff val="25000"/>
                          </a:schemeClr>
                        </a:solidFill>
                        <a:latin typeface="+mn-lt"/>
                        <a:ea typeface="+mn-ea"/>
                        <a:cs typeface="+mn-cs"/>
                      </a:defRPr>
                    </a:pPr>
                    <a:fld id="{E0920F47-7E2C-4ABD-9ED5-2BAFAC693C18}" type="VALUE">
                      <a:rPr lang="en-US">
                        <a:latin typeface="TH SarabunPSK" panose="020B0500040200020003" pitchFamily="34" charset="-34"/>
                        <a:cs typeface="TH SarabunPSK" panose="020B0500040200020003" pitchFamily="34" charset="-34"/>
                      </a:rPr>
                      <a:pPr>
                        <a:defRPr/>
                      </a:pPr>
                      <a:t>[VALUE]</a:t>
                    </a:fld>
                    <a:endParaRPr lang="th-TH"/>
                  </a:p>
                </c:rich>
              </c:tx>
              <c:spPr>
                <a:noFill/>
                <a:ln>
                  <a:noFill/>
                </a:ln>
                <a:effectLst/>
              </c:spPr>
              <c:txPr>
                <a:bodyPr rot="0" spcFirstLastPara="1" vertOverflow="ellipsis" vert="horz" wrap="square" lIns="38100" tIns="19050" rIns="38100" bIns="19050" anchor="ctr" anchorCtr="1">
                  <a:noAutofit/>
                </a:bodyPr>
                <a:lstStyle/>
                <a:p>
                  <a:pPr>
                    <a:defRPr sz="1197" b="0" i="0" u="none" strike="noStrike" kern="1200" baseline="0">
                      <a:solidFill>
                        <a:schemeClr val="tx1">
                          <a:lumMod val="75000"/>
                          <a:lumOff val="25000"/>
                        </a:schemeClr>
                      </a:solidFill>
                      <a:latin typeface="+mn-lt"/>
                      <a:ea typeface="+mn-ea"/>
                      <a:cs typeface="+mn-cs"/>
                    </a:defRPr>
                  </a:pPr>
                  <a:endParaRPr lang="th-TH"/>
                </a:p>
              </c:txPr>
              <c:dLblPos val="outEnd"/>
              <c:showLegendKey val="0"/>
              <c:showVal val="1"/>
              <c:showCatName val="0"/>
              <c:showSerName val="0"/>
              <c:showPercent val="0"/>
              <c:showBubbleSize val="0"/>
              <c:extLst>
                <c:ext xmlns:c15="http://schemas.microsoft.com/office/drawing/2012/chart" uri="{CE6537A1-D6FC-4f65-9D91-7224C49458BB}">
                  <c15:layout>
                    <c:manualLayout>
                      <c:w val="0.22826020283409801"/>
                      <c:h val="0.14661016546554106"/>
                    </c:manualLayout>
                  </c15:layout>
                  <c15:dlblFieldTable/>
                  <c15:showDataLabelsRange val="0"/>
                </c:ext>
                <c:ext xmlns:c16="http://schemas.microsoft.com/office/drawing/2014/chart" uri="{C3380CC4-5D6E-409C-BE32-E72D297353CC}">
                  <c16:uniqueId val="{00000004-EBB7-4F60-948F-AD7166506AEE}"/>
                </c:ext>
              </c:extLst>
            </c:dLbl>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th-TH"/>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c:f>
              <c:strCache>
                <c:ptCount val="1"/>
                <c:pt idx="0">
                  <c:v>งบ Function</c:v>
                </c:pt>
              </c:strCache>
            </c:strRef>
          </c:cat>
          <c:val>
            <c:numRef>
              <c:f>Sheet1!$B$2</c:f>
              <c:numCache>
                <c:formatCode>#,##0.00</c:formatCode>
                <c:ptCount val="1"/>
                <c:pt idx="0">
                  <c:v>922470863.88</c:v>
                </c:pt>
              </c:numCache>
            </c:numRef>
          </c:val>
          <c:extLst>
            <c:ext xmlns:c16="http://schemas.microsoft.com/office/drawing/2014/chart" uri="{C3380CC4-5D6E-409C-BE32-E72D297353CC}">
              <c16:uniqueId val="{00000000-EBB7-4F60-948F-AD7166506AEE}"/>
            </c:ext>
          </c:extLst>
        </c:ser>
        <c:ser>
          <c:idx val="1"/>
          <c:order val="1"/>
          <c:tx>
            <c:strRef>
              <c:f>Sheet1!$C$1</c:f>
              <c:strCache>
                <c:ptCount val="1"/>
                <c:pt idx="0">
                  <c:v>เบิกจ่าย</c:v>
                </c:pt>
              </c:strCache>
            </c:strRef>
          </c:tx>
          <c:spPr>
            <a:solidFill>
              <a:schemeClr val="accent2"/>
            </a:solidFill>
            <a:ln>
              <a:noFill/>
            </a:ln>
            <a:effectLst/>
          </c:spPr>
          <c:invertIfNegative val="0"/>
          <c:dLbls>
            <c:dLbl>
              <c:idx val="0"/>
              <c:layout>
                <c:manualLayout>
                  <c:x val="-0.25305274868519712"/>
                  <c:y val="-0.12972987738542591"/>
                </c:manualLayout>
              </c:layout>
              <c:tx>
                <c:rich>
                  <a:bodyPr rot="0" spcFirstLastPara="1" vertOverflow="ellipsis" vert="horz" wrap="square" lIns="38100" tIns="19050" rIns="38100" bIns="19050" anchor="ctr" anchorCtr="1">
                    <a:noAutofit/>
                  </a:bodyPr>
                  <a:lstStyle/>
                  <a:p>
                    <a:pPr>
                      <a:defRPr sz="1197" b="0" i="0" u="none" strike="noStrike" kern="1200" baseline="0">
                        <a:solidFill>
                          <a:schemeClr val="tx1">
                            <a:lumMod val="75000"/>
                            <a:lumOff val="25000"/>
                          </a:schemeClr>
                        </a:solidFill>
                        <a:latin typeface="+mn-lt"/>
                        <a:ea typeface="+mn-ea"/>
                        <a:cs typeface="+mn-cs"/>
                      </a:defRPr>
                    </a:pPr>
                    <a:fld id="{6A159388-9216-4F18-8E0E-FD5D4568AF5C}" type="VALUE">
                      <a:rPr lang="en-US">
                        <a:latin typeface="TH SarabunPSK" panose="020B0500040200020003" pitchFamily="34" charset="-34"/>
                        <a:cs typeface="TH SarabunPSK" panose="020B0500040200020003" pitchFamily="34" charset="-34"/>
                      </a:rPr>
                      <a:pPr>
                        <a:defRPr/>
                      </a:pPr>
                      <a:t>[VALUE]</a:t>
                    </a:fld>
                    <a:endParaRPr lang="th-TH"/>
                  </a:p>
                </c:rich>
              </c:tx>
              <c:spPr>
                <a:noFill/>
                <a:ln>
                  <a:noFill/>
                </a:ln>
                <a:effectLst/>
              </c:spPr>
              <c:txPr>
                <a:bodyPr rot="0" spcFirstLastPara="1" vertOverflow="ellipsis" vert="horz" wrap="square" lIns="38100" tIns="19050" rIns="38100" bIns="19050" anchor="ctr" anchorCtr="1">
                  <a:noAutofit/>
                </a:bodyPr>
                <a:lstStyle/>
                <a:p>
                  <a:pPr>
                    <a:defRPr sz="1197" b="0" i="0" u="none" strike="noStrike" kern="1200" baseline="0">
                      <a:solidFill>
                        <a:schemeClr val="tx1">
                          <a:lumMod val="75000"/>
                          <a:lumOff val="25000"/>
                        </a:schemeClr>
                      </a:solidFill>
                      <a:latin typeface="+mn-lt"/>
                      <a:ea typeface="+mn-ea"/>
                      <a:cs typeface="+mn-cs"/>
                    </a:defRPr>
                  </a:pPr>
                  <a:endParaRPr lang="th-TH"/>
                </a:p>
              </c:txPr>
              <c:dLblPos val="outEnd"/>
              <c:showLegendKey val="0"/>
              <c:showVal val="1"/>
              <c:showCatName val="0"/>
              <c:showSerName val="0"/>
              <c:showPercent val="0"/>
              <c:showBubbleSize val="0"/>
              <c:extLst>
                <c:ext xmlns:c15="http://schemas.microsoft.com/office/drawing/2012/chart" uri="{CE6537A1-D6FC-4f65-9D91-7224C49458BB}">
                  <c15:layout>
                    <c:manualLayout>
                      <c:w val="0.22114596868000427"/>
                      <c:h val="0.22705470070040581"/>
                    </c:manualLayout>
                  </c15:layout>
                  <c15:dlblFieldTable/>
                  <c15:showDataLabelsRange val="0"/>
                </c:ext>
                <c:ext xmlns:c16="http://schemas.microsoft.com/office/drawing/2014/chart" uri="{C3380CC4-5D6E-409C-BE32-E72D297353CC}">
                  <c16:uniqueId val="{00000003-EBB7-4F60-948F-AD7166506AEE}"/>
                </c:ext>
              </c:extLst>
            </c:dLbl>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th-TH"/>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c:f>
              <c:strCache>
                <c:ptCount val="1"/>
                <c:pt idx="0">
                  <c:v>งบ Function</c:v>
                </c:pt>
              </c:strCache>
            </c:strRef>
          </c:cat>
          <c:val>
            <c:numRef>
              <c:f>Sheet1!$C$2</c:f>
              <c:numCache>
                <c:formatCode>#,##0.00</c:formatCode>
                <c:ptCount val="1"/>
                <c:pt idx="0">
                  <c:v>482429079.36000001</c:v>
                </c:pt>
              </c:numCache>
            </c:numRef>
          </c:val>
          <c:extLst>
            <c:ext xmlns:c16="http://schemas.microsoft.com/office/drawing/2014/chart" uri="{C3380CC4-5D6E-409C-BE32-E72D297353CC}">
              <c16:uniqueId val="{00000001-EBB7-4F60-948F-AD7166506AEE}"/>
            </c:ext>
          </c:extLst>
        </c:ser>
        <c:dLbls>
          <c:dLblPos val="outEnd"/>
          <c:showLegendKey val="0"/>
          <c:showVal val="1"/>
          <c:showCatName val="0"/>
          <c:showSerName val="0"/>
          <c:showPercent val="0"/>
          <c:showBubbleSize val="0"/>
        </c:dLbls>
        <c:gapWidth val="182"/>
        <c:axId val="280784831"/>
        <c:axId val="280785663"/>
      </c:barChart>
      <c:catAx>
        <c:axId val="280784831"/>
        <c:scaling>
          <c:orientation val="minMax"/>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solidFill>
                <a:latin typeface="TH SarabunPSK" panose="020B0500040200020003" pitchFamily="34" charset="-34"/>
                <a:ea typeface="+mn-ea"/>
                <a:cs typeface="TH SarabunPSK" panose="020B0500040200020003" pitchFamily="34" charset="-34"/>
              </a:defRPr>
            </a:pPr>
            <a:endParaRPr lang="th-TH"/>
          </a:p>
        </c:txPr>
        <c:crossAx val="280785663"/>
        <c:crosses val="autoZero"/>
        <c:auto val="1"/>
        <c:lblAlgn val="ctr"/>
        <c:lblOffset val="100"/>
        <c:noMultiLvlLbl val="0"/>
      </c:catAx>
      <c:valAx>
        <c:axId val="280785663"/>
        <c:scaling>
          <c:orientation val="minMax"/>
        </c:scaling>
        <c:delete val="1"/>
        <c:axPos val="b"/>
        <c:numFmt formatCode="#,##0.00" sourceLinked="1"/>
        <c:majorTickMark val="out"/>
        <c:minorTickMark val="none"/>
        <c:tickLblPos val="nextTo"/>
        <c:crossAx val="280784831"/>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th-TH"/>
    </a:p>
  </c:txPr>
  <c:externalData r:id="rId3">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h-TH"/>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ประสิทธิภาพการผลิต</c:v>
                </c:pt>
              </c:strCache>
            </c:strRef>
          </c:tx>
          <c:spPr>
            <a:solidFill>
              <a:schemeClr val="accent4"/>
            </a:solidFill>
            <a:ln>
              <a:noFill/>
            </a:ln>
            <a:effectLst/>
          </c:spPr>
          <c:invertIfNegative val="0"/>
          <c:dLbls>
            <c:dLbl>
              <c:idx val="0"/>
              <c:layout/>
              <c:tx>
                <c:rich>
                  <a:bodyPr/>
                  <a:lstStyle/>
                  <a:p>
                    <a:r>
                      <a:rPr lang="en-US" dirty="0">
                        <a:solidFill>
                          <a:schemeClr val="tx1"/>
                        </a:solidFill>
                        <a:latin typeface="TH SarabunPSK" panose="020B0500040200020003" pitchFamily="34" charset="-34"/>
                        <a:cs typeface="TH SarabunPSK" panose="020B0500040200020003" pitchFamily="34" charset="-34"/>
                      </a:rPr>
                      <a:t>3362</a:t>
                    </a:r>
                  </a:p>
                </c:rich>
              </c:tx>
              <c:dLblPos val="outEnd"/>
              <c:showLegendKey val="0"/>
              <c:showVal val="1"/>
              <c:showCatName val="0"/>
              <c:showSerName val="0"/>
              <c:showPercent val="0"/>
              <c:showBubbleSize val="0"/>
              <c:extLst>
                <c:ext xmlns:c15="http://schemas.microsoft.com/office/drawing/2012/chart" uri="{CE6537A1-D6FC-4f65-9D91-7224C49458BB}">
                  <c15:layout/>
                </c:ext>
                <c:ext xmlns:c16="http://schemas.microsoft.com/office/drawing/2014/chart" uri="{C3380CC4-5D6E-409C-BE32-E72D297353CC}">
                  <c16:uniqueId val="{00000000-1D4C-44E6-B1B3-903847F6697C}"/>
                </c:ext>
              </c:extLst>
            </c:dLbl>
            <c:spPr>
              <a:noFill/>
              <a:ln>
                <a:noFill/>
              </a:ln>
              <a:effectLst/>
            </c:spPr>
            <c:txPr>
              <a:bodyPr rot="0" spcFirstLastPara="1" vertOverflow="clip" horzOverflow="clip" vert="horz" wrap="square" lIns="38100" tIns="19050" rIns="38100" bIns="19050" anchor="ctr" anchorCtr="1">
                <a:spAutoFit/>
              </a:bodyPr>
              <a:lstStyle/>
              <a:p>
                <a:pPr>
                  <a:defRPr sz="1064" b="0" i="0" u="none" strike="noStrike" kern="1200" baseline="0">
                    <a:solidFill>
                      <a:schemeClr val="tx1">
                        <a:lumMod val="50000"/>
                        <a:lumOff val="50000"/>
                      </a:schemeClr>
                    </a:solidFill>
                    <a:latin typeface="+mn-lt"/>
                    <a:ea typeface="+mn-ea"/>
                    <a:cs typeface="+mn-cs"/>
                  </a:defRPr>
                </a:pPr>
                <a:endParaRPr lang="th-TH"/>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Sheet1!$A$2</c:f>
              <c:strCache>
                <c:ptCount val="1"/>
                <c:pt idx="0">
                  <c:v>มันสำปะหลัง</c:v>
                </c:pt>
              </c:strCache>
            </c:strRef>
          </c:cat>
          <c:val>
            <c:numRef>
              <c:f>Sheet1!$B$2</c:f>
              <c:numCache>
                <c:formatCode>General</c:formatCode>
                <c:ptCount val="1"/>
                <c:pt idx="0">
                  <c:v>3362</c:v>
                </c:pt>
              </c:numCache>
            </c:numRef>
          </c:val>
          <c:extLst>
            <c:ext xmlns:c16="http://schemas.microsoft.com/office/drawing/2014/chart" uri="{C3380CC4-5D6E-409C-BE32-E72D297353CC}">
              <c16:uniqueId val="{00000001-1D4C-44E6-B1B3-903847F6697C}"/>
            </c:ext>
          </c:extLst>
        </c:ser>
        <c:ser>
          <c:idx val="1"/>
          <c:order val="1"/>
          <c:tx>
            <c:strRef>
              <c:f>Sheet1!$C$1</c:f>
              <c:strCache>
                <c:ptCount val="1"/>
                <c:pt idx="0">
                  <c:v>Bench mark</c:v>
                </c:pt>
              </c:strCache>
            </c:strRef>
          </c:tx>
          <c:spPr>
            <a:solidFill>
              <a:schemeClr val="accent2"/>
            </a:solidFill>
            <a:ln>
              <a:noFill/>
            </a:ln>
            <a:effectLst/>
          </c:spPr>
          <c:invertIfNegative val="0"/>
          <c:dLbls>
            <c:dLbl>
              <c:idx val="0"/>
              <c:layout/>
              <c:tx>
                <c:rich>
                  <a:bodyPr/>
                  <a:lstStyle/>
                  <a:p>
                    <a:fld id="{7911C97F-2C99-4944-A5E8-11024B776BD2}" type="VALUE">
                      <a:rPr lang="en-US">
                        <a:solidFill>
                          <a:schemeClr val="tx1"/>
                        </a:solidFill>
                        <a:latin typeface="TH SarabunPSK" panose="020B0500040200020003" pitchFamily="34" charset="-34"/>
                        <a:cs typeface="TH SarabunPSK" panose="020B0500040200020003" pitchFamily="34" charset="-34"/>
                      </a:rPr>
                      <a:pPr/>
                      <a:t>[VALUE]</a:t>
                    </a:fld>
                    <a:endParaRPr lang="th-TH"/>
                  </a:p>
                </c:rich>
              </c:tx>
              <c:dLblPos val="outEnd"/>
              <c:showLegendKey val="0"/>
              <c:showVal val="1"/>
              <c:showCatName val="0"/>
              <c:showSerName val="0"/>
              <c:showPercent val="0"/>
              <c:showBubbleSize val="0"/>
              <c:extLst>
                <c:ext xmlns:c15="http://schemas.microsoft.com/office/drawing/2012/chart" uri="{CE6537A1-D6FC-4f65-9D91-7224C49458BB}">
                  <c15:layout/>
                  <c15:dlblFieldTable/>
                  <c15:showDataLabelsRange val="0"/>
                </c:ext>
                <c:ext xmlns:c16="http://schemas.microsoft.com/office/drawing/2014/chart" uri="{C3380CC4-5D6E-409C-BE32-E72D297353CC}">
                  <c16:uniqueId val="{00000002-1D4C-44E6-B1B3-903847F6697C}"/>
                </c:ext>
              </c:extLst>
            </c:dLbl>
            <c:spPr>
              <a:noFill/>
              <a:ln>
                <a:noFill/>
              </a:ln>
              <a:effectLst/>
            </c:spPr>
            <c:txPr>
              <a:bodyPr rot="0" spcFirstLastPara="1" vertOverflow="clip" horzOverflow="clip" vert="horz" wrap="square" lIns="38100" tIns="19050" rIns="38100" bIns="19050" anchor="ctr" anchorCtr="1">
                <a:spAutoFit/>
              </a:bodyPr>
              <a:lstStyle/>
              <a:p>
                <a:pPr>
                  <a:defRPr sz="1064" b="0" i="0" u="none" strike="noStrike" kern="1200" baseline="0">
                    <a:solidFill>
                      <a:schemeClr val="tx1">
                        <a:lumMod val="50000"/>
                        <a:lumOff val="50000"/>
                      </a:schemeClr>
                    </a:solidFill>
                    <a:latin typeface="+mn-lt"/>
                    <a:ea typeface="+mn-ea"/>
                    <a:cs typeface="+mn-cs"/>
                  </a:defRPr>
                </a:pPr>
                <a:endParaRPr lang="th-TH"/>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a:noFill/>
                  <a:ln>
                    <a:noFill/>
                  </a:ln>
                </c15:spPr>
                <c15:showLeaderLines val="1"/>
                <c15:leaderLines>
                  <c:spPr>
                    <a:ln w="9525">
                      <a:solidFill>
                        <a:schemeClr val="tx1">
                          <a:lumMod val="35000"/>
                          <a:lumOff val="65000"/>
                        </a:schemeClr>
                      </a:solidFill>
                    </a:ln>
                    <a:effectLst/>
                  </c:spPr>
                </c15:leaderLines>
              </c:ext>
            </c:extLst>
          </c:dLbls>
          <c:cat>
            <c:strRef>
              <c:f>Sheet1!$A$2</c:f>
              <c:strCache>
                <c:ptCount val="1"/>
                <c:pt idx="0">
                  <c:v>มันสำปะหลัง</c:v>
                </c:pt>
              </c:strCache>
            </c:strRef>
          </c:cat>
          <c:val>
            <c:numRef>
              <c:f>Sheet1!$C$2</c:f>
              <c:numCache>
                <c:formatCode>General</c:formatCode>
                <c:ptCount val="1"/>
                <c:pt idx="0">
                  <c:v>3586</c:v>
                </c:pt>
              </c:numCache>
            </c:numRef>
          </c:val>
          <c:extLst>
            <c:ext xmlns:c16="http://schemas.microsoft.com/office/drawing/2014/chart" uri="{C3380CC4-5D6E-409C-BE32-E72D297353CC}">
              <c16:uniqueId val="{00000003-1D4C-44E6-B1B3-903847F6697C}"/>
            </c:ext>
          </c:extLst>
        </c:ser>
        <c:dLbls>
          <c:dLblPos val="outEnd"/>
          <c:showLegendKey val="0"/>
          <c:showVal val="1"/>
          <c:showCatName val="0"/>
          <c:showSerName val="0"/>
          <c:showPercent val="0"/>
          <c:showBubbleSize val="0"/>
        </c:dLbls>
        <c:gapWidth val="444"/>
        <c:overlap val="-90"/>
        <c:axId val="421792975"/>
        <c:axId val="421790895"/>
      </c:barChart>
      <c:catAx>
        <c:axId val="421792975"/>
        <c:scaling>
          <c:orientation val="minMax"/>
        </c:scaling>
        <c:delete val="0"/>
        <c:axPos val="b"/>
        <c:numFmt formatCode="General" sourceLinked="1"/>
        <c:majorTickMark val="out"/>
        <c:minorTickMark val="none"/>
        <c:tickLblPos val="low"/>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64" b="0" i="0" u="none" strike="noStrike" kern="1200" cap="all" spc="120" normalizeH="0" baseline="0">
                <a:solidFill>
                  <a:schemeClr val="tx1">
                    <a:lumMod val="65000"/>
                    <a:lumOff val="35000"/>
                  </a:schemeClr>
                </a:solidFill>
                <a:latin typeface="+mn-lt"/>
                <a:ea typeface="+mn-ea"/>
                <a:cs typeface="+mn-cs"/>
              </a:defRPr>
            </a:pPr>
            <a:endParaRPr lang="th-TH"/>
          </a:p>
        </c:txPr>
        <c:crossAx val="421790895"/>
        <c:crosses val="autoZero"/>
        <c:auto val="1"/>
        <c:lblAlgn val="ctr"/>
        <c:lblOffset val="100"/>
        <c:noMultiLvlLbl val="0"/>
      </c:catAx>
      <c:valAx>
        <c:axId val="421790895"/>
        <c:scaling>
          <c:orientation val="minMax"/>
        </c:scaling>
        <c:delete val="1"/>
        <c:axPos val="l"/>
        <c:numFmt formatCode="General" sourceLinked="1"/>
        <c:majorTickMark val="out"/>
        <c:minorTickMark val="none"/>
        <c:tickLblPos val="nextTo"/>
        <c:crossAx val="421792975"/>
        <c:crosses val="autoZero"/>
        <c:crossBetween val="between"/>
      </c:valAx>
      <c:spPr>
        <a:noFill/>
        <a:ln>
          <a:noFill/>
        </a:ln>
        <a:effectLst/>
      </c:spPr>
    </c:plotArea>
    <c:legend>
      <c:legendPos val="t"/>
      <c:layout/>
      <c:overlay val="0"/>
      <c:spPr>
        <a:noFill/>
        <a:ln>
          <a:noFill/>
        </a:ln>
        <a:effectLst>
          <a:softEdge rad="1270000"/>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th-TH"/>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th-TH"/>
    </a:p>
  </c:txPr>
  <c:externalData r:id="rId3">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h-TH"/>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ประสิทธิภาพการผลิต</c:v>
                </c:pt>
              </c:strCache>
            </c:strRef>
          </c:tx>
          <c:spPr>
            <a:solidFill>
              <a:schemeClr val="accent4"/>
            </a:solidFill>
            <a:ln>
              <a:noFill/>
            </a:ln>
            <a:effectLst/>
          </c:spPr>
          <c:invertIfNegative val="0"/>
          <c:dLbls>
            <c:dLbl>
              <c:idx val="0"/>
              <c:layout>
                <c:manualLayout>
                  <c:x val="3.9079444602933302E-7"/>
                  <c:y val="4.5462843969371614E-2"/>
                </c:manualLayout>
              </c:layout>
              <c:tx>
                <c:rich>
                  <a:bodyPr rot="0" spcFirstLastPara="1" vertOverflow="clip" horzOverflow="clip" vert="horz" wrap="square" lIns="38100" tIns="19050" rIns="38100" bIns="19050" anchor="ctr" anchorCtr="1">
                    <a:noAutofit/>
                  </a:bodyPr>
                  <a:lstStyle/>
                  <a:p>
                    <a:pPr>
                      <a:defRPr sz="1064" b="0" i="0" u="none" strike="noStrike" kern="1200" baseline="0">
                        <a:solidFill>
                          <a:schemeClr val="tx1">
                            <a:lumMod val="50000"/>
                            <a:lumOff val="50000"/>
                          </a:schemeClr>
                        </a:solidFill>
                        <a:latin typeface="+mn-lt"/>
                        <a:ea typeface="+mn-ea"/>
                        <a:cs typeface="+mn-cs"/>
                      </a:defRPr>
                    </a:pPr>
                    <a:fld id="{EB3EA2D4-5C61-490B-AFC7-5C9A95CAB92F}" type="VALUE">
                      <a:rPr lang="en-US" smtClean="0">
                        <a:solidFill>
                          <a:schemeClr val="tx1"/>
                        </a:solidFill>
                        <a:latin typeface="TH SarabunPSK" panose="020B0500040200020003" pitchFamily="34" charset="-34"/>
                        <a:cs typeface="TH SarabunPSK" panose="020B0500040200020003" pitchFamily="34" charset="-34"/>
                      </a:rPr>
                      <a:pPr>
                        <a:defRPr/>
                      </a:pPr>
                      <a:t>[VALUE]</a:t>
                    </a:fld>
                    <a:endParaRPr lang="th-TH"/>
                  </a:p>
                </c:rich>
              </c:tx>
              <c:spPr>
                <a:noFill/>
                <a:ln>
                  <a:noFill/>
                </a:ln>
                <a:effectLst/>
              </c:spPr>
              <c:txPr>
                <a:bodyPr rot="0" spcFirstLastPara="1" vertOverflow="clip" horzOverflow="clip" vert="horz" wrap="square" lIns="38100" tIns="19050" rIns="38100" bIns="19050" anchor="ctr" anchorCtr="1">
                  <a:noAutofit/>
                </a:bodyPr>
                <a:lstStyle/>
                <a:p>
                  <a:pPr>
                    <a:defRPr sz="1064" b="0" i="0" u="none" strike="noStrike" kern="1200" baseline="0">
                      <a:solidFill>
                        <a:schemeClr val="tx1">
                          <a:lumMod val="50000"/>
                          <a:lumOff val="50000"/>
                        </a:schemeClr>
                      </a:solidFill>
                      <a:latin typeface="+mn-lt"/>
                      <a:ea typeface="+mn-ea"/>
                      <a:cs typeface="+mn-cs"/>
                    </a:defRPr>
                  </a:pPr>
                  <a:endParaRPr lang="th-TH"/>
                </a:p>
              </c:txPr>
              <c:dLblPos val="outEnd"/>
              <c:showLegendKey val="0"/>
              <c:showVal val="1"/>
              <c:showCatName val="0"/>
              <c:showSerName val="0"/>
              <c:showPercent val="0"/>
              <c:showBubbleSize val="0"/>
              <c:extLst>
                <c:ext xmlns:c15="http://schemas.microsoft.com/office/drawing/2012/chart" uri="{CE6537A1-D6FC-4f65-9D91-7224C49458BB}">
                  <c15:layout>
                    <c:manualLayout>
                      <c:w val="0.31317094521452654"/>
                      <c:h val="0.18048749055840543"/>
                    </c:manualLayout>
                  </c15:layout>
                  <c15:dlblFieldTable/>
                  <c15:showDataLabelsRange val="0"/>
                </c:ext>
                <c:ext xmlns:c16="http://schemas.microsoft.com/office/drawing/2014/chart" uri="{C3380CC4-5D6E-409C-BE32-E72D297353CC}">
                  <c16:uniqueId val="{00000000-E9FB-4A6F-9A70-4C313DF7C9BA}"/>
                </c:ext>
              </c:extLst>
            </c:dLbl>
            <c:spPr>
              <a:noFill/>
              <a:ln>
                <a:noFill/>
              </a:ln>
              <a:effectLst/>
            </c:spPr>
            <c:txPr>
              <a:bodyPr rot="0" spcFirstLastPara="1" vertOverflow="clip" horzOverflow="clip" vert="horz" wrap="square" lIns="38100" tIns="19050" rIns="38100" bIns="19050" anchor="ctr" anchorCtr="1">
                <a:spAutoFit/>
              </a:bodyPr>
              <a:lstStyle/>
              <a:p>
                <a:pPr>
                  <a:defRPr sz="1064" b="0" i="0" u="none" strike="noStrike" kern="1200" baseline="0">
                    <a:solidFill>
                      <a:schemeClr val="tx1">
                        <a:lumMod val="50000"/>
                        <a:lumOff val="50000"/>
                      </a:schemeClr>
                    </a:solidFill>
                    <a:latin typeface="+mn-lt"/>
                    <a:ea typeface="+mn-ea"/>
                    <a:cs typeface="+mn-cs"/>
                  </a:defRPr>
                </a:pPr>
                <a:endParaRPr lang="th-TH"/>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Sheet1!$A$2</c:f>
              <c:strCache>
                <c:ptCount val="1"/>
                <c:pt idx="0">
                  <c:v>อ้อยโรงงาน</c:v>
                </c:pt>
              </c:strCache>
            </c:strRef>
          </c:cat>
          <c:val>
            <c:numRef>
              <c:f>Sheet1!$B$2</c:f>
              <c:numCache>
                <c:formatCode>General</c:formatCode>
                <c:ptCount val="1"/>
                <c:pt idx="0">
                  <c:v>10930</c:v>
                </c:pt>
              </c:numCache>
            </c:numRef>
          </c:val>
          <c:extLst>
            <c:ext xmlns:c16="http://schemas.microsoft.com/office/drawing/2014/chart" uri="{C3380CC4-5D6E-409C-BE32-E72D297353CC}">
              <c16:uniqueId val="{00000001-E9FB-4A6F-9A70-4C313DF7C9BA}"/>
            </c:ext>
          </c:extLst>
        </c:ser>
        <c:ser>
          <c:idx val="1"/>
          <c:order val="1"/>
          <c:tx>
            <c:strRef>
              <c:f>Sheet1!$C$1</c:f>
              <c:strCache>
                <c:ptCount val="1"/>
                <c:pt idx="0">
                  <c:v>Bench mark</c:v>
                </c:pt>
              </c:strCache>
            </c:strRef>
          </c:tx>
          <c:spPr>
            <a:solidFill>
              <a:schemeClr val="accent2"/>
            </a:solidFill>
            <a:ln>
              <a:noFill/>
            </a:ln>
            <a:effectLst/>
          </c:spPr>
          <c:invertIfNegative val="0"/>
          <c:dLbls>
            <c:dLbl>
              <c:idx val="0"/>
              <c:layout>
                <c:manualLayout>
                  <c:x val="9.9265697235910878E-3"/>
                  <c:y val="3.7885703307809639E-2"/>
                </c:manualLayout>
              </c:layout>
              <c:tx>
                <c:rich>
                  <a:bodyPr/>
                  <a:lstStyle/>
                  <a:p>
                    <a:fld id="{7911C97F-2C99-4944-A5E8-11024B776BD2}" type="VALUE">
                      <a:rPr lang="en-US">
                        <a:solidFill>
                          <a:schemeClr val="tx1"/>
                        </a:solidFill>
                        <a:latin typeface="TH SarabunPSK" panose="020B0500040200020003" pitchFamily="34" charset="-34"/>
                        <a:cs typeface="TH SarabunPSK" panose="020B0500040200020003" pitchFamily="34" charset="-34"/>
                      </a:rPr>
                      <a:pPr/>
                      <a:t>[VALUE]</a:t>
                    </a:fld>
                    <a:endParaRPr lang="th-TH"/>
                  </a:p>
                </c:rich>
              </c:tx>
              <c:dLblPos val="outEnd"/>
              <c:showLegendKey val="0"/>
              <c:showVal val="1"/>
              <c:showCatName val="0"/>
              <c:showSerName val="0"/>
              <c:showPercent val="0"/>
              <c:showBubbleSize val="0"/>
              <c:extLst>
                <c:ext xmlns:c15="http://schemas.microsoft.com/office/drawing/2012/chart" uri="{CE6537A1-D6FC-4f65-9D91-7224C49458BB}">
                  <c15:layout>
                    <c:manualLayout>
                      <c:w val="0.25361387163965621"/>
                      <c:h val="0.1815864742669564"/>
                    </c:manualLayout>
                  </c15:layout>
                  <c15:dlblFieldTable/>
                  <c15:showDataLabelsRange val="0"/>
                </c:ext>
                <c:ext xmlns:c16="http://schemas.microsoft.com/office/drawing/2014/chart" uri="{C3380CC4-5D6E-409C-BE32-E72D297353CC}">
                  <c16:uniqueId val="{00000002-E9FB-4A6F-9A70-4C313DF7C9BA}"/>
                </c:ext>
              </c:extLst>
            </c:dLbl>
            <c:spPr>
              <a:noFill/>
              <a:ln>
                <a:noFill/>
              </a:ln>
              <a:effectLst/>
            </c:spPr>
            <c:txPr>
              <a:bodyPr rot="0" spcFirstLastPara="1" vertOverflow="clip" horzOverflow="clip" vert="horz" wrap="square" lIns="38100" tIns="19050" rIns="38100" bIns="19050" anchor="ctr" anchorCtr="1">
                <a:spAutoFit/>
              </a:bodyPr>
              <a:lstStyle/>
              <a:p>
                <a:pPr>
                  <a:defRPr sz="1064" b="0" i="0" u="none" strike="noStrike" kern="1200" baseline="0">
                    <a:solidFill>
                      <a:schemeClr val="tx1">
                        <a:lumMod val="50000"/>
                        <a:lumOff val="50000"/>
                      </a:schemeClr>
                    </a:solidFill>
                    <a:latin typeface="+mn-lt"/>
                    <a:ea typeface="+mn-ea"/>
                    <a:cs typeface="+mn-cs"/>
                  </a:defRPr>
                </a:pPr>
                <a:endParaRPr lang="th-TH"/>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a:noFill/>
                  <a:ln>
                    <a:noFill/>
                  </a:ln>
                </c15:spPr>
                <c15:showLeaderLines val="1"/>
                <c15:leaderLines>
                  <c:spPr>
                    <a:ln w="9525">
                      <a:solidFill>
                        <a:schemeClr val="tx1">
                          <a:lumMod val="35000"/>
                          <a:lumOff val="65000"/>
                        </a:schemeClr>
                      </a:solidFill>
                    </a:ln>
                    <a:effectLst/>
                  </c:spPr>
                </c15:leaderLines>
              </c:ext>
            </c:extLst>
          </c:dLbls>
          <c:cat>
            <c:strRef>
              <c:f>Sheet1!$A$2</c:f>
              <c:strCache>
                <c:ptCount val="1"/>
                <c:pt idx="0">
                  <c:v>อ้อยโรงงาน</c:v>
                </c:pt>
              </c:strCache>
            </c:strRef>
          </c:cat>
          <c:val>
            <c:numRef>
              <c:f>Sheet1!$C$2</c:f>
              <c:numCache>
                <c:formatCode>General</c:formatCode>
                <c:ptCount val="1"/>
              </c:numCache>
            </c:numRef>
          </c:val>
          <c:extLst>
            <c:ext xmlns:c16="http://schemas.microsoft.com/office/drawing/2014/chart" uri="{C3380CC4-5D6E-409C-BE32-E72D297353CC}">
              <c16:uniqueId val="{00000003-E9FB-4A6F-9A70-4C313DF7C9BA}"/>
            </c:ext>
          </c:extLst>
        </c:ser>
        <c:dLbls>
          <c:dLblPos val="outEnd"/>
          <c:showLegendKey val="0"/>
          <c:showVal val="1"/>
          <c:showCatName val="0"/>
          <c:showSerName val="0"/>
          <c:showPercent val="0"/>
          <c:showBubbleSize val="0"/>
        </c:dLbls>
        <c:gapWidth val="444"/>
        <c:overlap val="-90"/>
        <c:axId val="421792975"/>
        <c:axId val="421790895"/>
      </c:barChart>
      <c:catAx>
        <c:axId val="421792975"/>
        <c:scaling>
          <c:orientation val="minMax"/>
        </c:scaling>
        <c:delete val="0"/>
        <c:axPos val="b"/>
        <c:numFmt formatCode="General" sourceLinked="1"/>
        <c:majorTickMark val="out"/>
        <c:minorTickMark val="none"/>
        <c:tickLblPos val="low"/>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64" b="0" i="0" u="none" strike="noStrike" kern="1200" cap="all" spc="120" normalizeH="0" baseline="0">
                <a:solidFill>
                  <a:schemeClr val="tx1">
                    <a:lumMod val="65000"/>
                    <a:lumOff val="35000"/>
                  </a:schemeClr>
                </a:solidFill>
                <a:latin typeface="+mn-lt"/>
                <a:ea typeface="+mn-ea"/>
                <a:cs typeface="+mn-cs"/>
              </a:defRPr>
            </a:pPr>
            <a:endParaRPr lang="th-TH"/>
          </a:p>
        </c:txPr>
        <c:crossAx val="421790895"/>
        <c:crosses val="autoZero"/>
        <c:auto val="1"/>
        <c:lblAlgn val="ctr"/>
        <c:lblOffset val="100"/>
        <c:noMultiLvlLbl val="0"/>
      </c:catAx>
      <c:valAx>
        <c:axId val="421790895"/>
        <c:scaling>
          <c:orientation val="minMax"/>
        </c:scaling>
        <c:delete val="1"/>
        <c:axPos val="l"/>
        <c:numFmt formatCode="General" sourceLinked="1"/>
        <c:majorTickMark val="out"/>
        <c:minorTickMark val="none"/>
        <c:tickLblPos val="nextTo"/>
        <c:crossAx val="421792975"/>
        <c:crosses val="autoZero"/>
        <c:crossBetween val="between"/>
      </c:valAx>
      <c:spPr>
        <a:noFill/>
        <a:ln>
          <a:noFill/>
        </a:ln>
        <a:effectLst/>
      </c:spPr>
    </c:plotArea>
    <c:legend>
      <c:legendPos val="t"/>
      <c:layout/>
      <c:overlay val="0"/>
      <c:spPr>
        <a:noFill/>
        <a:ln>
          <a:noFill/>
        </a:ln>
        <a:effectLst>
          <a:softEdge rad="1270000"/>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th-TH"/>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th-TH"/>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3">
  <a:schemeClr val="accent6"/>
  <a:schemeClr val="accent5"/>
  <a:schemeClr val="accent4"/>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2">
  <a:schemeClr val="accent2"/>
  <a:schemeClr val="accent4"/>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02">
  <cs:axisTitle>
    <cs:lnRef idx="0"/>
    <cs:fillRef idx="0"/>
    <cs:effectRef idx="0"/>
    <cs:fontRef idx="minor">
      <a:schemeClr val="tx1">
        <a:lumMod val="65000"/>
        <a:lumOff val="35000"/>
      </a:schemeClr>
    </cs:fontRef>
    <cs:defRPr sz="1197" kern="1200" cap="all"/>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064" kern="1200" cap="all" spc="120" normalizeH="0" baseline="0"/>
  </cs:categoryAxis>
  <cs:chartArea mods="allowNoFillOverride allowNoLineOverride">
    <cs:lnRef idx="0"/>
    <cs:fillRef idx="0"/>
    <cs:effectRef idx="0"/>
    <cs:fontRef idx="minor">
      <a:schemeClr val="dk1"/>
    </cs:fontRef>
    <cs:spPr>
      <a:solidFill>
        <a:schemeClr val="lt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50000"/>
        <a:lumOff val="50000"/>
      </a:schemeClr>
    </cs:fontRef>
    <cs:defRPr sz="1064" b="0" i="0" u="none" strike="noStrike" kern="1200" baseline="0"/>
    <cs:bodyPr rot="-5400000" spcFirstLastPara="1" vertOverflow="clip" horzOverflow="clip" vert="horz" wrap="square" lIns="38100" tIns="19050" rIns="38100" bIns="19050" anchor="ctr" anchorCtr="1">
      <a:spAutoFit/>
    </cs:bodyPr>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cs:spPr>
  </cs:dataPoint>
  <cs:dataPoint3D>
    <cs:lnRef idx="0"/>
    <cs:fillRef idx="0">
      <cs:styleClr val="auto"/>
    </cs:fillRef>
    <cs:effectRef idx="0"/>
    <cs:fontRef idx="minor">
      <a:schemeClr val="dk1"/>
    </cs:fontRef>
    <cs:spPr>
      <a:solidFill>
        <a:schemeClr val="phClr"/>
      </a:solidFill>
    </cs:spPr>
  </cs:dataPoint3D>
  <cs:dataPointLine>
    <cs:lnRef idx="0">
      <cs:styleClr val="auto"/>
    </cs:lnRef>
    <cs:fillRef idx="0"/>
    <cs:effectRef idx="0"/>
    <cs:fontRef idx="minor">
      <a:schemeClr val="dk1"/>
    </cs:fontRef>
    <cs:spPr>
      <a:ln w="22225" cap="rnd">
        <a:solidFill>
          <a:schemeClr val="phClr"/>
        </a:solidFill>
        <a:round/>
      </a:ln>
    </cs:spPr>
  </cs:dataPointLine>
  <cs:dataPointMarker>
    <cs:lnRef idx="0">
      <cs:styleClr val="auto"/>
    </cs:lnRef>
    <cs:fillRef idx="0">
      <cs:styleClr val="auto"/>
    </cs:fillRef>
    <cs:effectRef idx="0"/>
    <cs:fontRef idx="minor">
      <a:schemeClr val="dk1"/>
    </cs:fontRef>
    <cs:spPr>
      <a:solidFill>
        <a:schemeClr val="phClr"/>
      </a:solidFill>
      <a:ln w="9525">
        <a:solidFill>
          <a:schemeClr val="phClr"/>
        </a:solidFill>
        <a:round/>
      </a:ln>
    </cs:spPr>
  </cs:dataPointMarker>
  <cs:dataPointMarkerLayout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1197" kern="1200"/>
  </cs:dataTable>
  <cs:downBar>
    <cs:lnRef idx="0"/>
    <cs:fillRef idx="0"/>
    <cs:effectRef idx="0"/>
    <cs:fontRef idx="minor">
      <a:schemeClr val="dk1"/>
    </cs:fontRef>
    <cs:spPr>
      <a:solidFill>
        <a:schemeClr val="dk1">
          <a:lumMod val="75000"/>
          <a:lumOff val="25000"/>
        </a:schemeClr>
      </a:solidFill>
      <a:ln w="9525">
        <a:solidFill>
          <a:schemeClr val="tx1">
            <a:lumMod val="15000"/>
            <a:lumOff val="85000"/>
          </a:schemeClr>
        </a:solidFill>
      </a:ln>
    </cs:spPr>
  </cs:downBar>
  <cs:dropLine>
    <cs:lnRef idx="0"/>
    <cs:fillRef idx="0"/>
    <cs:effectRef idx="0"/>
    <cs:fontRef idx="minor">
      <a:schemeClr val="dk1"/>
    </cs:fontRef>
    <cs:spPr>
      <a:ln w="9525">
        <a:solidFill>
          <a:schemeClr val="tx1">
            <a:lumMod val="35000"/>
            <a:lumOff val="65000"/>
          </a:schemeClr>
        </a:solidFill>
      </a:ln>
    </cs:spPr>
  </cs:dropLine>
  <cs:errorBar>
    <cs:lnRef idx="0"/>
    <cs:fillRef idx="0"/>
    <cs:effectRef idx="0"/>
    <cs:fontRef idx="minor">
      <a:schemeClr val="dk1"/>
    </cs:fontRef>
    <cs:spPr>
      <a:ln w="9525">
        <a:solidFill>
          <a:schemeClr val="tx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solidFill>
          <a:schemeClr val="tx1">
            <a:lumMod val="15000"/>
            <a:lumOff val="85000"/>
          </a:schemeClr>
        </a:solidFill>
        <a:round/>
      </a:ln>
    </cs:spPr>
  </cs:gridlineMajor>
  <cs:gridlineMinor>
    <cs:lnRef idx="0"/>
    <cs:fillRef idx="0"/>
    <cs:effectRef idx="0"/>
    <cs:fontRef idx="minor">
      <a:schemeClr val="dk1"/>
    </cs:fontRef>
    <cs:spPr>
      <a:ln>
        <a:solidFill>
          <a:schemeClr val="tx1">
            <a:lumMod val="5000"/>
            <a:lumOff val="95000"/>
          </a:schemeClr>
        </a:solidFill>
      </a:ln>
    </cs:spPr>
  </cs:gridlineMinor>
  <cs:hiLoLine>
    <cs:lnRef idx="0"/>
    <cs:fillRef idx="0"/>
    <cs:effectRef idx="0"/>
    <cs:fontRef idx="minor">
      <a:schemeClr val="dk1"/>
    </cs:fontRef>
    <cs:spPr>
      <a:ln w="9525">
        <a:solidFill>
          <a:schemeClr val="tx1">
            <a:lumMod val="50000"/>
            <a:lumOff val="50000"/>
          </a:schemeClr>
        </a:solidFill>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inor">
      <a:schemeClr val="tx1">
        <a:lumMod val="65000"/>
        <a:lumOff val="35000"/>
      </a:schemeClr>
    </cs:fontRef>
    <cs:defRPr sz="2128" b="1" kern="1200" cap="all" spc="120" normalizeH="0" baseline="0"/>
  </cs:title>
  <cs:trendline>
    <cs:lnRef idx="0">
      <cs:styleClr val="auto"/>
    </cs:lnRef>
    <cs:fillRef idx="0"/>
    <cs:effectRef idx="0"/>
    <cs:fontRef idx="minor">
      <a:schemeClr val="dk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1064" kern="1200"/>
  </cs:trendlineLabel>
  <cs:upBar>
    <cs:lnRef idx="0"/>
    <cs:fillRef idx="0"/>
    <cs:effectRef idx="0"/>
    <cs:fontRef idx="minor">
      <a:schemeClr val="dk1"/>
    </cs:fontRef>
    <cs:spPr>
      <a:solidFill>
        <a:schemeClr val="lt1"/>
      </a:solidFill>
      <a:ln w="9525">
        <a:solidFill>
          <a:schemeClr val="tx1">
            <a:lumMod val="65000"/>
            <a:lumOff val="35000"/>
          </a:schemeClr>
        </a:solidFill>
      </a:ln>
    </cs:spPr>
  </cs:upBar>
  <cs:valueAxis>
    <cs:lnRef idx="0"/>
    <cs:fillRef idx="0"/>
    <cs:effectRef idx="0"/>
    <cs:fontRef idx="minor">
      <a:schemeClr val="tx1">
        <a:lumMod val="65000"/>
        <a:lumOff val="35000"/>
      </a:schemeClr>
    </cs:fontRef>
    <cs:spPr>
      <a:ln w="9525" cap="flat" cmpd="sng" algn="ctr">
        <a:solidFill>
          <a:schemeClr val="dk1">
            <a:lumMod val="15000"/>
            <a:lumOff val="85000"/>
          </a:schemeClr>
        </a:solidFill>
        <a:round/>
      </a:ln>
    </cs:spPr>
    <cs:defRPr sz="1197" kern="1200"/>
  </cs:valueAxis>
  <cs:wall>
    <cs:lnRef idx="0"/>
    <cs:fillRef idx="0"/>
    <cs:effectRef idx="0"/>
    <cs:fontRef idx="minor">
      <a:schemeClr val="dk1"/>
    </cs:fontRef>
  </cs:wall>
</cs:chartStyle>
</file>

<file path=ppt/charts/style5.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02">
  <cs:axisTitle>
    <cs:lnRef idx="0"/>
    <cs:fillRef idx="0"/>
    <cs:effectRef idx="0"/>
    <cs:fontRef idx="minor">
      <a:schemeClr val="tx1">
        <a:lumMod val="65000"/>
        <a:lumOff val="35000"/>
      </a:schemeClr>
    </cs:fontRef>
    <cs:defRPr sz="1197" kern="1200" cap="all"/>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064" kern="1200" cap="all" spc="120" normalizeH="0" baseline="0"/>
  </cs:categoryAxis>
  <cs:chartArea mods="allowNoFillOverride allowNoLineOverride">
    <cs:lnRef idx="0"/>
    <cs:fillRef idx="0"/>
    <cs:effectRef idx="0"/>
    <cs:fontRef idx="minor">
      <a:schemeClr val="dk1"/>
    </cs:fontRef>
    <cs:spPr>
      <a:solidFill>
        <a:schemeClr val="lt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50000"/>
        <a:lumOff val="50000"/>
      </a:schemeClr>
    </cs:fontRef>
    <cs:defRPr sz="1064" b="0" i="0" u="none" strike="noStrike" kern="1200" baseline="0"/>
    <cs:bodyPr rot="-5400000" spcFirstLastPara="1" vertOverflow="clip" horzOverflow="clip" vert="horz" wrap="square" lIns="38100" tIns="19050" rIns="38100" bIns="19050" anchor="ctr" anchorCtr="1">
      <a:spAutoFit/>
    </cs:bodyPr>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cs:spPr>
  </cs:dataPoint>
  <cs:dataPoint3D>
    <cs:lnRef idx="0"/>
    <cs:fillRef idx="0">
      <cs:styleClr val="auto"/>
    </cs:fillRef>
    <cs:effectRef idx="0"/>
    <cs:fontRef idx="minor">
      <a:schemeClr val="dk1"/>
    </cs:fontRef>
    <cs:spPr>
      <a:solidFill>
        <a:schemeClr val="phClr"/>
      </a:solidFill>
    </cs:spPr>
  </cs:dataPoint3D>
  <cs:dataPointLine>
    <cs:lnRef idx="0">
      <cs:styleClr val="auto"/>
    </cs:lnRef>
    <cs:fillRef idx="0"/>
    <cs:effectRef idx="0"/>
    <cs:fontRef idx="minor">
      <a:schemeClr val="dk1"/>
    </cs:fontRef>
    <cs:spPr>
      <a:ln w="22225" cap="rnd">
        <a:solidFill>
          <a:schemeClr val="phClr"/>
        </a:solidFill>
        <a:round/>
      </a:ln>
    </cs:spPr>
  </cs:dataPointLine>
  <cs:dataPointMarker>
    <cs:lnRef idx="0">
      <cs:styleClr val="auto"/>
    </cs:lnRef>
    <cs:fillRef idx="0">
      <cs:styleClr val="auto"/>
    </cs:fillRef>
    <cs:effectRef idx="0"/>
    <cs:fontRef idx="minor">
      <a:schemeClr val="dk1"/>
    </cs:fontRef>
    <cs:spPr>
      <a:solidFill>
        <a:schemeClr val="phClr"/>
      </a:solidFill>
      <a:ln w="9525">
        <a:solidFill>
          <a:schemeClr val="phClr"/>
        </a:solidFill>
        <a:round/>
      </a:ln>
    </cs:spPr>
  </cs:dataPointMarker>
  <cs:dataPointMarkerLayout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1197" kern="1200"/>
  </cs:dataTable>
  <cs:downBar>
    <cs:lnRef idx="0"/>
    <cs:fillRef idx="0"/>
    <cs:effectRef idx="0"/>
    <cs:fontRef idx="minor">
      <a:schemeClr val="dk1"/>
    </cs:fontRef>
    <cs:spPr>
      <a:solidFill>
        <a:schemeClr val="dk1">
          <a:lumMod val="75000"/>
          <a:lumOff val="25000"/>
        </a:schemeClr>
      </a:solidFill>
      <a:ln w="9525">
        <a:solidFill>
          <a:schemeClr val="tx1">
            <a:lumMod val="15000"/>
            <a:lumOff val="85000"/>
          </a:schemeClr>
        </a:solidFill>
      </a:ln>
    </cs:spPr>
  </cs:downBar>
  <cs:dropLine>
    <cs:lnRef idx="0"/>
    <cs:fillRef idx="0"/>
    <cs:effectRef idx="0"/>
    <cs:fontRef idx="minor">
      <a:schemeClr val="dk1"/>
    </cs:fontRef>
    <cs:spPr>
      <a:ln w="9525">
        <a:solidFill>
          <a:schemeClr val="tx1">
            <a:lumMod val="35000"/>
            <a:lumOff val="65000"/>
          </a:schemeClr>
        </a:solidFill>
      </a:ln>
    </cs:spPr>
  </cs:dropLine>
  <cs:errorBar>
    <cs:lnRef idx="0"/>
    <cs:fillRef idx="0"/>
    <cs:effectRef idx="0"/>
    <cs:fontRef idx="minor">
      <a:schemeClr val="dk1"/>
    </cs:fontRef>
    <cs:spPr>
      <a:ln w="9525">
        <a:solidFill>
          <a:schemeClr val="tx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solidFill>
          <a:schemeClr val="tx1">
            <a:lumMod val="15000"/>
            <a:lumOff val="85000"/>
          </a:schemeClr>
        </a:solidFill>
        <a:round/>
      </a:ln>
    </cs:spPr>
  </cs:gridlineMajor>
  <cs:gridlineMinor>
    <cs:lnRef idx="0"/>
    <cs:fillRef idx="0"/>
    <cs:effectRef idx="0"/>
    <cs:fontRef idx="minor">
      <a:schemeClr val="dk1"/>
    </cs:fontRef>
    <cs:spPr>
      <a:ln>
        <a:solidFill>
          <a:schemeClr val="tx1">
            <a:lumMod val="5000"/>
            <a:lumOff val="95000"/>
          </a:schemeClr>
        </a:solidFill>
      </a:ln>
    </cs:spPr>
  </cs:gridlineMinor>
  <cs:hiLoLine>
    <cs:lnRef idx="0"/>
    <cs:fillRef idx="0"/>
    <cs:effectRef idx="0"/>
    <cs:fontRef idx="minor">
      <a:schemeClr val="dk1"/>
    </cs:fontRef>
    <cs:spPr>
      <a:ln w="9525">
        <a:solidFill>
          <a:schemeClr val="tx1">
            <a:lumMod val="50000"/>
            <a:lumOff val="50000"/>
          </a:schemeClr>
        </a:solidFill>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inor">
      <a:schemeClr val="tx1">
        <a:lumMod val="65000"/>
        <a:lumOff val="35000"/>
      </a:schemeClr>
    </cs:fontRef>
    <cs:defRPr sz="2128" b="1" kern="1200" cap="all" spc="120" normalizeH="0" baseline="0"/>
  </cs:title>
  <cs:trendline>
    <cs:lnRef idx="0">
      <cs:styleClr val="auto"/>
    </cs:lnRef>
    <cs:fillRef idx="0"/>
    <cs:effectRef idx="0"/>
    <cs:fontRef idx="minor">
      <a:schemeClr val="dk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1064" kern="1200"/>
  </cs:trendlineLabel>
  <cs:upBar>
    <cs:lnRef idx="0"/>
    <cs:fillRef idx="0"/>
    <cs:effectRef idx="0"/>
    <cs:fontRef idx="minor">
      <a:schemeClr val="dk1"/>
    </cs:fontRef>
    <cs:spPr>
      <a:solidFill>
        <a:schemeClr val="lt1"/>
      </a:solidFill>
      <a:ln w="9525">
        <a:solidFill>
          <a:schemeClr val="tx1">
            <a:lumMod val="65000"/>
            <a:lumOff val="35000"/>
          </a:schemeClr>
        </a:solidFill>
      </a:ln>
    </cs:spPr>
  </cs:upBar>
  <cs:valueAxis>
    <cs:lnRef idx="0"/>
    <cs:fillRef idx="0"/>
    <cs:effectRef idx="0"/>
    <cs:fontRef idx="minor">
      <a:schemeClr val="tx1">
        <a:lumMod val="65000"/>
        <a:lumOff val="35000"/>
      </a:schemeClr>
    </cs:fontRef>
    <cs:spPr>
      <a:ln w="9525" cap="flat" cmpd="sng" algn="ctr">
        <a:solidFill>
          <a:schemeClr val="dk1">
            <a:lumMod val="15000"/>
            <a:lumOff val="85000"/>
          </a:schemeClr>
        </a:solidFill>
        <a:round/>
      </a:ln>
    </cs:spPr>
    <cs:defRPr sz="1197" kern="1200"/>
  </cs:valueAxis>
  <cs:wall>
    <cs:lnRef idx="0"/>
    <cs:fillRef idx="0"/>
    <cs:effectRef idx="0"/>
    <cs:fontRef idx="minor">
      <a:schemeClr val="dk1"/>
    </cs:fontRef>
  </cs:wall>
</cs:chartStyle>
</file>

<file path=ppt/charts/style11.xml><?xml version="1.0" encoding="utf-8"?>
<cs:chartStyle xmlns:cs="http://schemas.microsoft.com/office/drawing/2012/chartStyle" xmlns:a="http://schemas.openxmlformats.org/drawingml/2006/main" id="202">
  <cs:axisTitle>
    <cs:lnRef idx="0"/>
    <cs:fillRef idx="0"/>
    <cs:effectRef idx="0"/>
    <cs:fontRef idx="minor">
      <a:schemeClr val="tx1">
        <a:lumMod val="65000"/>
        <a:lumOff val="35000"/>
      </a:schemeClr>
    </cs:fontRef>
    <cs:defRPr sz="1197" kern="1200" cap="all"/>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064" kern="1200" cap="all" spc="120" normalizeH="0" baseline="0"/>
  </cs:categoryAxis>
  <cs:chartArea mods="allowNoFillOverride allowNoLineOverride">
    <cs:lnRef idx="0"/>
    <cs:fillRef idx="0"/>
    <cs:effectRef idx="0"/>
    <cs:fontRef idx="minor">
      <a:schemeClr val="dk1"/>
    </cs:fontRef>
    <cs:spPr>
      <a:solidFill>
        <a:schemeClr val="lt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50000"/>
        <a:lumOff val="50000"/>
      </a:schemeClr>
    </cs:fontRef>
    <cs:defRPr sz="1064" b="0" i="0" u="none" strike="noStrike" kern="1200" baseline="0"/>
    <cs:bodyPr rot="-5400000" spcFirstLastPara="1" vertOverflow="clip" horzOverflow="clip" vert="horz" wrap="square" lIns="38100" tIns="19050" rIns="38100" bIns="19050" anchor="ctr" anchorCtr="1">
      <a:spAutoFit/>
    </cs:bodyPr>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cs:spPr>
  </cs:dataPoint>
  <cs:dataPoint3D>
    <cs:lnRef idx="0"/>
    <cs:fillRef idx="0">
      <cs:styleClr val="auto"/>
    </cs:fillRef>
    <cs:effectRef idx="0"/>
    <cs:fontRef idx="minor">
      <a:schemeClr val="dk1"/>
    </cs:fontRef>
    <cs:spPr>
      <a:solidFill>
        <a:schemeClr val="phClr"/>
      </a:solidFill>
    </cs:spPr>
  </cs:dataPoint3D>
  <cs:dataPointLine>
    <cs:lnRef idx="0">
      <cs:styleClr val="auto"/>
    </cs:lnRef>
    <cs:fillRef idx="0"/>
    <cs:effectRef idx="0"/>
    <cs:fontRef idx="minor">
      <a:schemeClr val="dk1"/>
    </cs:fontRef>
    <cs:spPr>
      <a:ln w="22225" cap="rnd">
        <a:solidFill>
          <a:schemeClr val="phClr"/>
        </a:solidFill>
        <a:round/>
      </a:ln>
    </cs:spPr>
  </cs:dataPointLine>
  <cs:dataPointMarker>
    <cs:lnRef idx="0">
      <cs:styleClr val="auto"/>
    </cs:lnRef>
    <cs:fillRef idx="0">
      <cs:styleClr val="auto"/>
    </cs:fillRef>
    <cs:effectRef idx="0"/>
    <cs:fontRef idx="minor">
      <a:schemeClr val="dk1"/>
    </cs:fontRef>
    <cs:spPr>
      <a:solidFill>
        <a:schemeClr val="phClr"/>
      </a:solidFill>
      <a:ln w="9525">
        <a:solidFill>
          <a:schemeClr val="phClr"/>
        </a:solidFill>
        <a:round/>
      </a:ln>
    </cs:spPr>
  </cs:dataPointMarker>
  <cs:dataPointMarkerLayout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1197" kern="1200"/>
  </cs:dataTable>
  <cs:downBar>
    <cs:lnRef idx="0"/>
    <cs:fillRef idx="0"/>
    <cs:effectRef idx="0"/>
    <cs:fontRef idx="minor">
      <a:schemeClr val="dk1"/>
    </cs:fontRef>
    <cs:spPr>
      <a:solidFill>
        <a:schemeClr val="dk1">
          <a:lumMod val="75000"/>
          <a:lumOff val="25000"/>
        </a:schemeClr>
      </a:solidFill>
      <a:ln w="9525">
        <a:solidFill>
          <a:schemeClr val="tx1">
            <a:lumMod val="15000"/>
            <a:lumOff val="85000"/>
          </a:schemeClr>
        </a:solidFill>
      </a:ln>
    </cs:spPr>
  </cs:downBar>
  <cs:dropLine>
    <cs:lnRef idx="0"/>
    <cs:fillRef idx="0"/>
    <cs:effectRef idx="0"/>
    <cs:fontRef idx="minor">
      <a:schemeClr val="dk1"/>
    </cs:fontRef>
    <cs:spPr>
      <a:ln w="9525">
        <a:solidFill>
          <a:schemeClr val="tx1">
            <a:lumMod val="35000"/>
            <a:lumOff val="65000"/>
          </a:schemeClr>
        </a:solidFill>
      </a:ln>
    </cs:spPr>
  </cs:dropLine>
  <cs:errorBar>
    <cs:lnRef idx="0"/>
    <cs:fillRef idx="0"/>
    <cs:effectRef idx="0"/>
    <cs:fontRef idx="minor">
      <a:schemeClr val="dk1"/>
    </cs:fontRef>
    <cs:spPr>
      <a:ln w="9525">
        <a:solidFill>
          <a:schemeClr val="tx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solidFill>
          <a:schemeClr val="tx1">
            <a:lumMod val="15000"/>
            <a:lumOff val="85000"/>
          </a:schemeClr>
        </a:solidFill>
        <a:round/>
      </a:ln>
    </cs:spPr>
  </cs:gridlineMajor>
  <cs:gridlineMinor>
    <cs:lnRef idx="0"/>
    <cs:fillRef idx="0"/>
    <cs:effectRef idx="0"/>
    <cs:fontRef idx="minor">
      <a:schemeClr val="dk1"/>
    </cs:fontRef>
    <cs:spPr>
      <a:ln>
        <a:solidFill>
          <a:schemeClr val="tx1">
            <a:lumMod val="5000"/>
            <a:lumOff val="95000"/>
          </a:schemeClr>
        </a:solidFill>
      </a:ln>
    </cs:spPr>
  </cs:gridlineMinor>
  <cs:hiLoLine>
    <cs:lnRef idx="0"/>
    <cs:fillRef idx="0"/>
    <cs:effectRef idx="0"/>
    <cs:fontRef idx="minor">
      <a:schemeClr val="dk1"/>
    </cs:fontRef>
    <cs:spPr>
      <a:ln w="9525">
        <a:solidFill>
          <a:schemeClr val="tx1">
            <a:lumMod val="50000"/>
            <a:lumOff val="50000"/>
          </a:schemeClr>
        </a:solidFill>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inor">
      <a:schemeClr val="tx1">
        <a:lumMod val="65000"/>
        <a:lumOff val="35000"/>
      </a:schemeClr>
    </cs:fontRef>
    <cs:defRPr sz="2128" b="1" kern="1200" cap="all" spc="120" normalizeH="0" baseline="0"/>
  </cs:title>
  <cs:trendline>
    <cs:lnRef idx="0">
      <cs:styleClr val="auto"/>
    </cs:lnRef>
    <cs:fillRef idx="0"/>
    <cs:effectRef idx="0"/>
    <cs:fontRef idx="minor">
      <a:schemeClr val="dk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1064" kern="1200"/>
  </cs:trendlineLabel>
  <cs:upBar>
    <cs:lnRef idx="0"/>
    <cs:fillRef idx="0"/>
    <cs:effectRef idx="0"/>
    <cs:fontRef idx="minor">
      <a:schemeClr val="dk1"/>
    </cs:fontRef>
    <cs:spPr>
      <a:solidFill>
        <a:schemeClr val="lt1"/>
      </a:solidFill>
      <a:ln w="9525">
        <a:solidFill>
          <a:schemeClr val="tx1">
            <a:lumMod val="65000"/>
            <a:lumOff val="35000"/>
          </a:schemeClr>
        </a:solidFill>
      </a:ln>
    </cs:spPr>
  </cs:upBar>
  <cs:valueAxis>
    <cs:lnRef idx="0"/>
    <cs:fillRef idx="0"/>
    <cs:effectRef idx="0"/>
    <cs:fontRef idx="minor">
      <a:schemeClr val="tx1">
        <a:lumMod val="65000"/>
        <a:lumOff val="35000"/>
      </a:schemeClr>
    </cs:fontRef>
    <cs:spPr>
      <a:ln w="9525" cap="flat" cmpd="sng" algn="ctr">
        <a:solidFill>
          <a:schemeClr val="dk1">
            <a:lumMod val="15000"/>
            <a:lumOff val="85000"/>
          </a:schemeClr>
        </a:solidFill>
        <a:round/>
      </a:ln>
    </cs:spPr>
    <cs:defRPr sz="1197" kern="1200"/>
  </cs:valueAxis>
  <cs:wall>
    <cs:lnRef idx="0"/>
    <cs:fillRef idx="0"/>
    <cs:effectRef idx="0"/>
    <cs:fontRef idx="minor">
      <a:schemeClr val="dk1"/>
    </cs:fontRef>
  </cs:wall>
</cs:chartStyle>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สไลด์ชื่อเรื่อง">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th-TH"/>
              <a:t>คลิกเพื่อแก้ไขสไตล์ชื่อเรื่องต้นแบบ</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th-TH"/>
              <a:t>คลิกเพื่อแก้ไขสไตล์ชื่อเรื่องรองต้นแบบ</a:t>
            </a:r>
            <a:endParaRPr lang="en-US" dirty="0"/>
          </a:p>
        </p:txBody>
      </p:sp>
      <p:sp>
        <p:nvSpPr>
          <p:cNvPr id="4" name="Date Placeholder 3"/>
          <p:cNvSpPr>
            <a:spLocks noGrp="1"/>
          </p:cNvSpPr>
          <p:nvPr>
            <p:ph type="dt" sz="half" idx="10"/>
          </p:nvPr>
        </p:nvSpPr>
        <p:spPr/>
        <p:txBody>
          <a:bodyPr/>
          <a:lstStyle/>
          <a:p>
            <a:fld id="{AFF21563-3671-468B-A26C-5A1F0B68D166}" type="datetimeFigureOut">
              <a:rPr lang="th-TH" smtClean="0"/>
              <a:t>07/11/67</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DE7447ED-1077-4B74-B0B6-BDE7878A57DA}" type="slidenum">
              <a:rPr lang="th-TH" smtClean="0"/>
              <a:t>‹#›</a:t>
            </a:fld>
            <a:endParaRPr lang="th-TH"/>
          </a:p>
        </p:txBody>
      </p:sp>
    </p:spTree>
    <p:extLst>
      <p:ext uri="{BB962C8B-B14F-4D97-AF65-F5344CB8AC3E}">
        <p14:creationId xmlns:p14="http://schemas.microsoft.com/office/powerpoint/2010/main" val="283095977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ชื่อเรื่องและเนื้อหา">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h-TH"/>
              <a:t>คลิกเพื่อแก้ไขสไตล์ชื่อเรื่องต้นแบบ</a:t>
            </a:r>
            <a:endParaRPr lang="en-US" dirty="0"/>
          </a:p>
        </p:txBody>
      </p:sp>
      <p:sp>
        <p:nvSpPr>
          <p:cNvPr id="3" name="Content Placeholder 2"/>
          <p:cNvSpPr>
            <a:spLocks noGrp="1"/>
          </p:cNvSpPr>
          <p:nvPr>
            <p:ph idx="1"/>
          </p:nvPr>
        </p:nvSpPr>
        <p:spPr/>
        <p:txBody>
          <a:bodyPr/>
          <a:lstStyle/>
          <a:p>
            <a:pPr lvl="0"/>
            <a:r>
              <a:rPr lang="th-TH"/>
              <a:t>คลิกเพื่อแก้ไขสไตล์ของข้อความต้นแบบ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endParaRPr lang="en-US" dirty="0"/>
          </a:p>
        </p:txBody>
      </p:sp>
      <p:sp>
        <p:nvSpPr>
          <p:cNvPr id="4" name="Date Placeholder 3"/>
          <p:cNvSpPr>
            <a:spLocks noGrp="1"/>
          </p:cNvSpPr>
          <p:nvPr>
            <p:ph type="dt" sz="half" idx="10"/>
          </p:nvPr>
        </p:nvSpPr>
        <p:spPr/>
        <p:txBody>
          <a:bodyPr/>
          <a:lstStyle/>
          <a:p>
            <a:fld id="{AFF21563-3671-468B-A26C-5A1F0B68D166}" type="datetimeFigureOut">
              <a:rPr lang="th-TH" smtClean="0"/>
              <a:t>07/11/67</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DE7447ED-1077-4B74-B0B6-BDE7878A57DA}" type="slidenum">
              <a:rPr lang="th-TH" smtClean="0"/>
              <a:t>‹#›</a:t>
            </a:fld>
            <a:endParaRPr lang="th-TH"/>
          </a:p>
        </p:txBody>
      </p:sp>
    </p:spTree>
    <p:extLst>
      <p:ext uri="{BB962C8B-B14F-4D97-AF65-F5344CB8AC3E}">
        <p14:creationId xmlns:p14="http://schemas.microsoft.com/office/powerpoint/2010/main" val="17250231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ส่วนหัวของส่วน">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th-TH"/>
              <a:t>คลิกเพื่อแก้ไขสไตล์ชื่อเรื่องต้นแบบ</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th-TH"/>
              <a:t>คลิกเพื่อแก้ไขสไตล์ของข้อความต้นแบบ</a:t>
            </a:r>
          </a:p>
        </p:txBody>
      </p:sp>
      <p:sp>
        <p:nvSpPr>
          <p:cNvPr id="4" name="Date Placeholder 3"/>
          <p:cNvSpPr>
            <a:spLocks noGrp="1"/>
          </p:cNvSpPr>
          <p:nvPr>
            <p:ph type="dt" sz="half" idx="10"/>
          </p:nvPr>
        </p:nvSpPr>
        <p:spPr/>
        <p:txBody>
          <a:bodyPr/>
          <a:lstStyle/>
          <a:p>
            <a:fld id="{AFF21563-3671-468B-A26C-5A1F0B68D166}" type="datetimeFigureOut">
              <a:rPr lang="th-TH" smtClean="0"/>
              <a:t>07/11/67</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DE7447ED-1077-4B74-B0B6-BDE7878A57DA}" type="slidenum">
              <a:rPr lang="th-TH" smtClean="0"/>
              <a:t>‹#›</a:t>
            </a:fld>
            <a:endParaRPr lang="th-TH"/>
          </a:p>
        </p:txBody>
      </p:sp>
    </p:spTree>
    <p:extLst>
      <p:ext uri="{BB962C8B-B14F-4D97-AF65-F5344CB8AC3E}">
        <p14:creationId xmlns:p14="http://schemas.microsoft.com/office/powerpoint/2010/main" val="2979566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เนื้อหา 2 ส่วน">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h-TH"/>
              <a:t>คลิกเพื่อแก้ไขสไตล์ชื่อเรื่องต้นแบบ</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th-TH"/>
              <a:t>คลิกเพื่อแก้ไขสไตล์ของข้อความต้นแบบ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th-TH"/>
              <a:t>คลิกเพื่อแก้ไขสไตล์ของข้อความต้นแบบ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endParaRPr lang="en-US" dirty="0"/>
          </a:p>
        </p:txBody>
      </p:sp>
      <p:sp>
        <p:nvSpPr>
          <p:cNvPr id="5" name="Date Placeholder 4"/>
          <p:cNvSpPr>
            <a:spLocks noGrp="1"/>
          </p:cNvSpPr>
          <p:nvPr>
            <p:ph type="dt" sz="half" idx="10"/>
          </p:nvPr>
        </p:nvSpPr>
        <p:spPr/>
        <p:txBody>
          <a:bodyPr/>
          <a:lstStyle/>
          <a:p>
            <a:fld id="{AFF21563-3671-468B-A26C-5A1F0B68D166}" type="datetimeFigureOut">
              <a:rPr lang="th-TH" smtClean="0"/>
              <a:t>07/11/67</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DE7447ED-1077-4B74-B0B6-BDE7878A57DA}" type="slidenum">
              <a:rPr lang="th-TH" smtClean="0"/>
              <a:t>‹#›</a:t>
            </a:fld>
            <a:endParaRPr lang="th-TH"/>
          </a:p>
        </p:txBody>
      </p:sp>
    </p:spTree>
    <p:extLst>
      <p:ext uri="{BB962C8B-B14F-4D97-AF65-F5344CB8AC3E}">
        <p14:creationId xmlns:p14="http://schemas.microsoft.com/office/powerpoint/2010/main" val="345996952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การเปรียบเทียบ">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th-TH"/>
              <a:t>คลิกเพื่อแก้ไขสไตล์ชื่อเรื่องต้นแบบ</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th-TH"/>
              <a:t>คลิกเพื่อแก้ไขสไตล์ของข้อความต้นแบบ</a:t>
            </a:r>
          </a:p>
        </p:txBody>
      </p:sp>
      <p:sp>
        <p:nvSpPr>
          <p:cNvPr id="4" name="Content Placeholder 3"/>
          <p:cNvSpPr>
            <a:spLocks noGrp="1"/>
          </p:cNvSpPr>
          <p:nvPr>
            <p:ph sz="half" idx="2"/>
          </p:nvPr>
        </p:nvSpPr>
        <p:spPr>
          <a:xfrm>
            <a:off x="472381" y="3618442"/>
            <a:ext cx="2901255" cy="5322183"/>
          </a:xfrm>
        </p:spPr>
        <p:txBody>
          <a:bodyPr/>
          <a:lstStyle/>
          <a:p>
            <a:pPr lvl="0"/>
            <a:r>
              <a:rPr lang="th-TH"/>
              <a:t>คลิกเพื่อแก้ไขสไตล์ของข้อความต้นแบบ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th-TH"/>
              <a:t>คลิกเพื่อแก้ไขสไตล์ของข้อความต้นแบบ</a:t>
            </a:r>
          </a:p>
        </p:txBody>
      </p:sp>
      <p:sp>
        <p:nvSpPr>
          <p:cNvPr id="6" name="Content Placeholder 5"/>
          <p:cNvSpPr>
            <a:spLocks noGrp="1"/>
          </p:cNvSpPr>
          <p:nvPr>
            <p:ph sz="quarter" idx="4"/>
          </p:nvPr>
        </p:nvSpPr>
        <p:spPr>
          <a:xfrm>
            <a:off x="3471863" y="3618442"/>
            <a:ext cx="2915543" cy="5322183"/>
          </a:xfrm>
        </p:spPr>
        <p:txBody>
          <a:bodyPr/>
          <a:lstStyle/>
          <a:p>
            <a:pPr lvl="0"/>
            <a:r>
              <a:rPr lang="th-TH"/>
              <a:t>คลิกเพื่อแก้ไขสไตล์ของข้อความต้นแบบ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endParaRPr lang="en-US" dirty="0"/>
          </a:p>
        </p:txBody>
      </p:sp>
      <p:sp>
        <p:nvSpPr>
          <p:cNvPr id="7" name="Date Placeholder 6"/>
          <p:cNvSpPr>
            <a:spLocks noGrp="1"/>
          </p:cNvSpPr>
          <p:nvPr>
            <p:ph type="dt" sz="half" idx="10"/>
          </p:nvPr>
        </p:nvSpPr>
        <p:spPr/>
        <p:txBody>
          <a:bodyPr/>
          <a:lstStyle/>
          <a:p>
            <a:fld id="{AFF21563-3671-468B-A26C-5A1F0B68D166}" type="datetimeFigureOut">
              <a:rPr lang="th-TH" smtClean="0"/>
              <a:t>07/11/67</a:t>
            </a:fld>
            <a:endParaRPr lang="th-TH"/>
          </a:p>
        </p:txBody>
      </p:sp>
      <p:sp>
        <p:nvSpPr>
          <p:cNvPr id="8" name="Footer Placeholder 7"/>
          <p:cNvSpPr>
            <a:spLocks noGrp="1"/>
          </p:cNvSpPr>
          <p:nvPr>
            <p:ph type="ftr" sz="quarter" idx="11"/>
          </p:nvPr>
        </p:nvSpPr>
        <p:spPr/>
        <p:txBody>
          <a:bodyPr/>
          <a:lstStyle/>
          <a:p>
            <a:endParaRPr lang="th-TH"/>
          </a:p>
        </p:txBody>
      </p:sp>
      <p:sp>
        <p:nvSpPr>
          <p:cNvPr id="9" name="Slide Number Placeholder 8"/>
          <p:cNvSpPr>
            <a:spLocks noGrp="1"/>
          </p:cNvSpPr>
          <p:nvPr>
            <p:ph type="sldNum" sz="quarter" idx="12"/>
          </p:nvPr>
        </p:nvSpPr>
        <p:spPr/>
        <p:txBody>
          <a:bodyPr/>
          <a:lstStyle/>
          <a:p>
            <a:fld id="{DE7447ED-1077-4B74-B0B6-BDE7878A57DA}" type="slidenum">
              <a:rPr lang="th-TH" smtClean="0"/>
              <a:t>‹#›</a:t>
            </a:fld>
            <a:endParaRPr lang="th-TH"/>
          </a:p>
        </p:txBody>
      </p:sp>
    </p:spTree>
    <p:extLst>
      <p:ext uri="{BB962C8B-B14F-4D97-AF65-F5344CB8AC3E}">
        <p14:creationId xmlns:p14="http://schemas.microsoft.com/office/powerpoint/2010/main" val="5568572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เฉพาะชื่อเรื่อง">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h-TH"/>
              <a:t>คลิกเพื่อแก้ไขสไตล์ชื่อเรื่องต้นแบบ</a:t>
            </a:r>
            <a:endParaRPr lang="en-US" dirty="0"/>
          </a:p>
        </p:txBody>
      </p:sp>
      <p:sp>
        <p:nvSpPr>
          <p:cNvPr id="3" name="Date Placeholder 2"/>
          <p:cNvSpPr>
            <a:spLocks noGrp="1"/>
          </p:cNvSpPr>
          <p:nvPr>
            <p:ph type="dt" sz="half" idx="10"/>
          </p:nvPr>
        </p:nvSpPr>
        <p:spPr/>
        <p:txBody>
          <a:bodyPr/>
          <a:lstStyle/>
          <a:p>
            <a:fld id="{AFF21563-3671-468B-A26C-5A1F0B68D166}" type="datetimeFigureOut">
              <a:rPr lang="th-TH" smtClean="0"/>
              <a:t>07/11/67</a:t>
            </a:fld>
            <a:endParaRPr lang="th-TH"/>
          </a:p>
        </p:txBody>
      </p:sp>
      <p:sp>
        <p:nvSpPr>
          <p:cNvPr id="4" name="Footer Placeholder 3"/>
          <p:cNvSpPr>
            <a:spLocks noGrp="1"/>
          </p:cNvSpPr>
          <p:nvPr>
            <p:ph type="ftr" sz="quarter" idx="11"/>
          </p:nvPr>
        </p:nvSpPr>
        <p:spPr/>
        <p:txBody>
          <a:bodyPr/>
          <a:lstStyle/>
          <a:p>
            <a:endParaRPr lang="th-TH"/>
          </a:p>
        </p:txBody>
      </p:sp>
      <p:sp>
        <p:nvSpPr>
          <p:cNvPr id="5" name="Slide Number Placeholder 4"/>
          <p:cNvSpPr>
            <a:spLocks noGrp="1"/>
          </p:cNvSpPr>
          <p:nvPr>
            <p:ph type="sldNum" sz="quarter" idx="12"/>
          </p:nvPr>
        </p:nvSpPr>
        <p:spPr/>
        <p:txBody>
          <a:bodyPr/>
          <a:lstStyle/>
          <a:p>
            <a:fld id="{DE7447ED-1077-4B74-B0B6-BDE7878A57DA}" type="slidenum">
              <a:rPr lang="th-TH" smtClean="0"/>
              <a:t>‹#›</a:t>
            </a:fld>
            <a:endParaRPr lang="th-TH"/>
          </a:p>
        </p:txBody>
      </p:sp>
    </p:spTree>
    <p:extLst>
      <p:ext uri="{BB962C8B-B14F-4D97-AF65-F5344CB8AC3E}">
        <p14:creationId xmlns:p14="http://schemas.microsoft.com/office/powerpoint/2010/main" val="3611503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ว่างเปล่า">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FF21563-3671-468B-A26C-5A1F0B68D166}" type="datetimeFigureOut">
              <a:rPr lang="th-TH" smtClean="0"/>
              <a:t>07/11/67</a:t>
            </a:fld>
            <a:endParaRPr lang="th-TH"/>
          </a:p>
        </p:txBody>
      </p:sp>
      <p:sp>
        <p:nvSpPr>
          <p:cNvPr id="3" name="Footer Placeholder 2"/>
          <p:cNvSpPr>
            <a:spLocks noGrp="1"/>
          </p:cNvSpPr>
          <p:nvPr>
            <p:ph type="ftr" sz="quarter" idx="11"/>
          </p:nvPr>
        </p:nvSpPr>
        <p:spPr/>
        <p:txBody>
          <a:bodyPr/>
          <a:lstStyle/>
          <a:p>
            <a:endParaRPr lang="th-TH"/>
          </a:p>
        </p:txBody>
      </p:sp>
      <p:sp>
        <p:nvSpPr>
          <p:cNvPr id="4" name="Slide Number Placeholder 3"/>
          <p:cNvSpPr>
            <a:spLocks noGrp="1"/>
          </p:cNvSpPr>
          <p:nvPr>
            <p:ph type="sldNum" sz="quarter" idx="12"/>
          </p:nvPr>
        </p:nvSpPr>
        <p:spPr/>
        <p:txBody>
          <a:bodyPr/>
          <a:lstStyle/>
          <a:p>
            <a:fld id="{DE7447ED-1077-4B74-B0B6-BDE7878A57DA}" type="slidenum">
              <a:rPr lang="th-TH" smtClean="0"/>
              <a:t>‹#›</a:t>
            </a:fld>
            <a:endParaRPr lang="th-TH"/>
          </a:p>
        </p:txBody>
      </p:sp>
    </p:spTree>
    <p:extLst>
      <p:ext uri="{BB962C8B-B14F-4D97-AF65-F5344CB8AC3E}">
        <p14:creationId xmlns:p14="http://schemas.microsoft.com/office/powerpoint/2010/main" val="76097356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เนื้อหาพร้อมคำอธิบายภาพ">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th-TH"/>
              <a:t>คลิกเพื่อแก้ไขสไตล์ชื่อเรื่องต้นแบบ</a:t>
            </a:r>
            <a:endParaRPr lang="en-US" dirty="0"/>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th-TH"/>
              <a:t>คลิกเพื่อแก้ไขสไตล์ของข้อความต้นแบบ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th-TH"/>
              <a:t>คลิกเพื่อแก้ไขสไตล์ของข้อความต้นแบบ</a:t>
            </a:r>
          </a:p>
        </p:txBody>
      </p:sp>
      <p:sp>
        <p:nvSpPr>
          <p:cNvPr id="5" name="Date Placeholder 4"/>
          <p:cNvSpPr>
            <a:spLocks noGrp="1"/>
          </p:cNvSpPr>
          <p:nvPr>
            <p:ph type="dt" sz="half" idx="10"/>
          </p:nvPr>
        </p:nvSpPr>
        <p:spPr/>
        <p:txBody>
          <a:bodyPr/>
          <a:lstStyle/>
          <a:p>
            <a:fld id="{AFF21563-3671-468B-A26C-5A1F0B68D166}" type="datetimeFigureOut">
              <a:rPr lang="th-TH" smtClean="0"/>
              <a:t>07/11/67</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DE7447ED-1077-4B74-B0B6-BDE7878A57DA}" type="slidenum">
              <a:rPr lang="th-TH" smtClean="0"/>
              <a:t>‹#›</a:t>
            </a:fld>
            <a:endParaRPr lang="th-TH"/>
          </a:p>
        </p:txBody>
      </p:sp>
    </p:spTree>
    <p:extLst>
      <p:ext uri="{BB962C8B-B14F-4D97-AF65-F5344CB8AC3E}">
        <p14:creationId xmlns:p14="http://schemas.microsoft.com/office/powerpoint/2010/main" val="40257391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รูปภาพพร้อมคำอธิบายภาพ">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th-TH"/>
              <a:t>คลิกเพื่อแก้ไขสไตล์ชื่อเรื่องต้นแบบ</a:t>
            </a:r>
            <a:endParaRPr lang="en-US" dirty="0"/>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th-TH"/>
              <a:t>คลิกไอคอนเพื่อเพิ่มรูปภาพ</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th-TH"/>
              <a:t>คลิกเพื่อแก้ไขสไตล์ของข้อความต้นแบบ</a:t>
            </a:r>
          </a:p>
        </p:txBody>
      </p:sp>
      <p:sp>
        <p:nvSpPr>
          <p:cNvPr id="5" name="Date Placeholder 4"/>
          <p:cNvSpPr>
            <a:spLocks noGrp="1"/>
          </p:cNvSpPr>
          <p:nvPr>
            <p:ph type="dt" sz="half" idx="10"/>
          </p:nvPr>
        </p:nvSpPr>
        <p:spPr/>
        <p:txBody>
          <a:bodyPr/>
          <a:lstStyle/>
          <a:p>
            <a:fld id="{AFF21563-3671-468B-A26C-5A1F0B68D166}" type="datetimeFigureOut">
              <a:rPr lang="th-TH" smtClean="0"/>
              <a:t>07/11/67</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DE7447ED-1077-4B74-B0B6-BDE7878A57DA}" type="slidenum">
              <a:rPr lang="th-TH" smtClean="0"/>
              <a:t>‹#›</a:t>
            </a:fld>
            <a:endParaRPr lang="th-TH"/>
          </a:p>
        </p:txBody>
      </p:sp>
    </p:spTree>
    <p:extLst>
      <p:ext uri="{BB962C8B-B14F-4D97-AF65-F5344CB8AC3E}">
        <p14:creationId xmlns:p14="http://schemas.microsoft.com/office/powerpoint/2010/main" val="11295658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ชื่อเรื่องและข้อความแนวตั้ง">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h-TH"/>
              <a:t>คลิกเพื่อแก้ไขสไตล์ชื่อเรื่องต้นแบบ</a:t>
            </a:r>
            <a:endParaRPr lang="en-US" dirty="0"/>
          </a:p>
        </p:txBody>
      </p:sp>
      <p:sp>
        <p:nvSpPr>
          <p:cNvPr id="3" name="Vertical Text Placeholder 2"/>
          <p:cNvSpPr>
            <a:spLocks noGrp="1"/>
          </p:cNvSpPr>
          <p:nvPr>
            <p:ph type="body" orient="vert" idx="1"/>
          </p:nvPr>
        </p:nvSpPr>
        <p:spPr/>
        <p:txBody>
          <a:bodyPr vert="eaVert"/>
          <a:lstStyle/>
          <a:p>
            <a:pPr lvl="0"/>
            <a:r>
              <a:rPr lang="th-TH"/>
              <a:t>คลิกเพื่อแก้ไขสไตล์ของข้อความต้นแบบ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endParaRPr lang="en-US" dirty="0"/>
          </a:p>
        </p:txBody>
      </p:sp>
      <p:sp>
        <p:nvSpPr>
          <p:cNvPr id="4" name="Date Placeholder 3"/>
          <p:cNvSpPr>
            <a:spLocks noGrp="1"/>
          </p:cNvSpPr>
          <p:nvPr>
            <p:ph type="dt" sz="half" idx="10"/>
          </p:nvPr>
        </p:nvSpPr>
        <p:spPr/>
        <p:txBody>
          <a:bodyPr/>
          <a:lstStyle/>
          <a:p>
            <a:fld id="{AFF21563-3671-468B-A26C-5A1F0B68D166}" type="datetimeFigureOut">
              <a:rPr lang="th-TH" smtClean="0"/>
              <a:t>07/11/67</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DE7447ED-1077-4B74-B0B6-BDE7878A57DA}" type="slidenum">
              <a:rPr lang="th-TH" smtClean="0"/>
              <a:t>‹#›</a:t>
            </a:fld>
            <a:endParaRPr lang="th-TH"/>
          </a:p>
        </p:txBody>
      </p:sp>
    </p:spTree>
    <p:extLst>
      <p:ext uri="{BB962C8B-B14F-4D97-AF65-F5344CB8AC3E}">
        <p14:creationId xmlns:p14="http://schemas.microsoft.com/office/powerpoint/2010/main" val="273949803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ข้อความและชื่อเรื่องแนวตั้ง">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th-TH"/>
              <a:t>คลิกเพื่อแก้ไขสไตล์ชื่อเรื่องต้นแบบ</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th-TH"/>
              <a:t>คลิกเพื่อแก้ไขสไตล์ของข้อความต้นแบบ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endParaRPr lang="en-US" dirty="0"/>
          </a:p>
        </p:txBody>
      </p:sp>
      <p:sp>
        <p:nvSpPr>
          <p:cNvPr id="4" name="Date Placeholder 3"/>
          <p:cNvSpPr>
            <a:spLocks noGrp="1"/>
          </p:cNvSpPr>
          <p:nvPr>
            <p:ph type="dt" sz="half" idx="10"/>
          </p:nvPr>
        </p:nvSpPr>
        <p:spPr/>
        <p:txBody>
          <a:bodyPr/>
          <a:lstStyle/>
          <a:p>
            <a:fld id="{AFF21563-3671-468B-A26C-5A1F0B68D166}" type="datetimeFigureOut">
              <a:rPr lang="th-TH" smtClean="0"/>
              <a:t>07/11/67</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DE7447ED-1077-4B74-B0B6-BDE7878A57DA}" type="slidenum">
              <a:rPr lang="th-TH" smtClean="0"/>
              <a:t>‹#›</a:t>
            </a:fld>
            <a:endParaRPr lang="th-TH"/>
          </a:p>
        </p:txBody>
      </p:sp>
    </p:spTree>
    <p:extLst>
      <p:ext uri="{BB962C8B-B14F-4D97-AF65-F5344CB8AC3E}">
        <p14:creationId xmlns:p14="http://schemas.microsoft.com/office/powerpoint/2010/main" val="270552498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th-TH"/>
              <a:t>คลิกเพื่อแก้ไขสไตล์ชื่อเรื่องต้นแบบ</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th-TH"/>
              <a:t>คลิกเพื่อแก้ไขสไตล์ของข้อความต้นแบบ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endParaRPr lang="en-US" dirty="0"/>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AFF21563-3671-468B-A26C-5A1F0B68D166}" type="datetimeFigureOut">
              <a:rPr lang="th-TH" smtClean="0"/>
              <a:t>07/11/67</a:t>
            </a:fld>
            <a:endParaRPr lang="th-TH"/>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th-TH"/>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DE7447ED-1077-4B74-B0B6-BDE7878A57DA}" type="slidenum">
              <a:rPr lang="th-TH" smtClean="0"/>
              <a:t>‹#›</a:t>
            </a:fld>
            <a:endParaRPr lang="th-TH"/>
          </a:p>
        </p:txBody>
      </p:sp>
    </p:spTree>
    <p:extLst>
      <p:ext uri="{BB962C8B-B14F-4D97-AF65-F5344CB8AC3E}">
        <p14:creationId xmlns:p14="http://schemas.microsoft.com/office/powerpoint/2010/main" val="1248887839"/>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chart" Target="../charts/chart7.xml"/><Relationship Id="rId3" Type="http://schemas.openxmlformats.org/officeDocument/2006/relationships/chart" Target="../charts/chart2.xml"/><Relationship Id="rId7" Type="http://schemas.openxmlformats.org/officeDocument/2006/relationships/chart" Target="../charts/chart6.xml"/><Relationship Id="rId12" Type="http://schemas.openxmlformats.org/officeDocument/2006/relationships/chart" Target="../charts/chart11.xml"/><Relationship Id="rId2" Type="http://schemas.openxmlformats.org/officeDocument/2006/relationships/chart" Target="../charts/chart1.xml"/><Relationship Id="rId1" Type="http://schemas.openxmlformats.org/officeDocument/2006/relationships/slideLayout" Target="../slideLayouts/slideLayout2.xml"/><Relationship Id="rId6" Type="http://schemas.openxmlformats.org/officeDocument/2006/relationships/chart" Target="../charts/chart5.xml"/><Relationship Id="rId11" Type="http://schemas.openxmlformats.org/officeDocument/2006/relationships/chart" Target="../charts/chart10.xml"/><Relationship Id="rId5" Type="http://schemas.openxmlformats.org/officeDocument/2006/relationships/chart" Target="../charts/chart4.xml"/><Relationship Id="rId10" Type="http://schemas.openxmlformats.org/officeDocument/2006/relationships/chart" Target="../charts/chart9.xml"/><Relationship Id="rId4" Type="http://schemas.openxmlformats.org/officeDocument/2006/relationships/chart" Target="../charts/chart3.xml"/><Relationship Id="rId9" Type="http://schemas.openxmlformats.org/officeDocument/2006/relationships/chart" Target="../charts/chart8.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alpha val="0"/>
          </a:schemeClr>
        </a:solidFill>
        <a:effectLst/>
      </p:bgPr>
    </p:bg>
    <p:spTree>
      <p:nvGrpSpPr>
        <p:cNvPr id="1" name=""/>
        <p:cNvGrpSpPr/>
        <p:nvPr/>
      </p:nvGrpSpPr>
      <p:grpSpPr>
        <a:xfrm>
          <a:off x="0" y="0"/>
          <a:ext cx="0" cy="0"/>
          <a:chOff x="0" y="0"/>
          <a:chExt cx="0" cy="0"/>
        </a:xfrm>
      </p:grpSpPr>
      <p:sp>
        <p:nvSpPr>
          <p:cNvPr id="8" name="สี่เหลี่ยมผืนผ้า 7">
            <a:extLst>
              <a:ext uri="{FF2B5EF4-FFF2-40B4-BE49-F238E27FC236}">
                <a16:creationId xmlns:a16="http://schemas.microsoft.com/office/drawing/2014/main" id="{CDFE1815-67D9-499B-BFA0-066D05B4F48B}"/>
              </a:ext>
            </a:extLst>
          </p:cNvPr>
          <p:cNvSpPr/>
          <p:nvPr/>
        </p:nvSpPr>
        <p:spPr>
          <a:xfrm>
            <a:off x="0" y="8292017"/>
            <a:ext cx="6858000" cy="1628272"/>
          </a:xfrm>
          <a:prstGeom prst="rect">
            <a:avLst/>
          </a:prstGeom>
          <a:solidFill>
            <a:schemeClr val="accent6">
              <a:lumMod val="20000"/>
              <a:lumOff val="80000"/>
              <a:alpha val="50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th-TH" sz="1600" dirty="0">
              <a:latin typeface="TH SarabunPSK" panose="020B0500040200020003" pitchFamily="34" charset="-34"/>
              <a:cs typeface="TH SarabunPSK" panose="020B0500040200020003" pitchFamily="34" charset="-34"/>
            </a:endParaRPr>
          </a:p>
        </p:txBody>
      </p:sp>
      <p:sp>
        <p:nvSpPr>
          <p:cNvPr id="6" name="สี่เหลี่ยมผืนผ้า 5">
            <a:extLst>
              <a:ext uri="{FF2B5EF4-FFF2-40B4-BE49-F238E27FC236}">
                <a16:creationId xmlns:a16="http://schemas.microsoft.com/office/drawing/2014/main" id="{2F0C1B79-CC58-42D8-94FF-A4717FD942B4}"/>
              </a:ext>
            </a:extLst>
          </p:cNvPr>
          <p:cNvSpPr/>
          <p:nvPr/>
        </p:nvSpPr>
        <p:spPr>
          <a:xfrm>
            <a:off x="0" y="4138864"/>
            <a:ext cx="6858000" cy="2069432"/>
          </a:xfrm>
          <a:prstGeom prst="rect">
            <a:avLst/>
          </a:prstGeom>
          <a:solidFill>
            <a:schemeClr val="accent5">
              <a:alpha val="50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th-TH" dirty="0"/>
          </a:p>
        </p:txBody>
      </p:sp>
      <p:sp>
        <p:nvSpPr>
          <p:cNvPr id="7" name="สี่เหลี่ยมผืนผ้า 6">
            <a:extLst>
              <a:ext uri="{FF2B5EF4-FFF2-40B4-BE49-F238E27FC236}">
                <a16:creationId xmlns:a16="http://schemas.microsoft.com/office/drawing/2014/main" id="{374D60B4-C345-4D67-B5E3-F87F1AE5A4AB}"/>
              </a:ext>
            </a:extLst>
          </p:cNvPr>
          <p:cNvSpPr/>
          <p:nvPr/>
        </p:nvSpPr>
        <p:spPr>
          <a:xfrm>
            <a:off x="0" y="6208296"/>
            <a:ext cx="6858000" cy="2069432"/>
          </a:xfrm>
          <a:prstGeom prst="rect">
            <a:avLst/>
          </a:prstGeom>
          <a:solidFill>
            <a:schemeClr val="accent4">
              <a:alpha val="50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th-TH" dirty="0"/>
          </a:p>
        </p:txBody>
      </p:sp>
      <p:sp>
        <p:nvSpPr>
          <p:cNvPr id="4" name="สี่เหลี่ยมผืนผ้า 3">
            <a:extLst>
              <a:ext uri="{FF2B5EF4-FFF2-40B4-BE49-F238E27FC236}">
                <a16:creationId xmlns:a16="http://schemas.microsoft.com/office/drawing/2014/main" id="{113CA9B9-6BFB-41FC-B7E9-D0D2B38D53CC}"/>
              </a:ext>
            </a:extLst>
          </p:cNvPr>
          <p:cNvSpPr/>
          <p:nvPr/>
        </p:nvSpPr>
        <p:spPr>
          <a:xfrm>
            <a:off x="0" y="0"/>
            <a:ext cx="6858000" cy="2069432"/>
          </a:xfrm>
          <a:prstGeom prst="rect">
            <a:avLst/>
          </a:prstGeom>
          <a:solidFill>
            <a:schemeClr val="accent1">
              <a:alpha val="50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th-TH" dirty="0"/>
          </a:p>
        </p:txBody>
      </p:sp>
      <p:sp>
        <p:nvSpPr>
          <p:cNvPr id="5" name="สี่เหลี่ยมผืนผ้า 4">
            <a:extLst>
              <a:ext uri="{FF2B5EF4-FFF2-40B4-BE49-F238E27FC236}">
                <a16:creationId xmlns:a16="http://schemas.microsoft.com/office/drawing/2014/main" id="{8F2248D1-71E7-43E9-BA59-F36F55B8D687}"/>
              </a:ext>
            </a:extLst>
          </p:cNvPr>
          <p:cNvSpPr/>
          <p:nvPr/>
        </p:nvSpPr>
        <p:spPr>
          <a:xfrm>
            <a:off x="0" y="2069432"/>
            <a:ext cx="6858000" cy="2069432"/>
          </a:xfrm>
          <a:prstGeom prst="rect">
            <a:avLst/>
          </a:prstGeom>
          <a:solidFill>
            <a:schemeClr val="accent2">
              <a:alpha val="50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th-TH" dirty="0"/>
          </a:p>
        </p:txBody>
      </p:sp>
      <p:grpSp>
        <p:nvGrpSpPr>
          <p:cNvPr id="16" name="กลุ่ม 15">
            <a:extLst>
              <a:ext uri="{FF2B5EF4-FFF2-40B4-BE49-F238E27FC236}">
                <a16:creationId xmlns:a16="http://schemas.microsoft.com/office/drawing/2014/main" id="{3319E298-D8E6-45CB-98ED-6A64AA670CA4}"/>
              </a:ext>
            </a:extLst>
          </p:cNvPr>
          <p:cNvGrpSpPr/>
          <p:nvPr/>
        </p:nvGrpSpPr>
        <p:grpSpPr>
          <a:xfrm>
            <a:off x="-108287" y="-12032"/>
            <a:ext cx="6978310" cy="2085477"/>
            <a:chOff x="-108287" y="-12032"/>
            <a:chExt cx="6978310" cy="2085477"/>
          </a:xfrm>
        </p:grpSpPr>
        <p:graphicFrame>
          <p:nvGraphicFramePr>
            <p:cNvPr id="11" name="แผนภูมิ 10">
              <a:extLst>
                <a:ext uri="{FF2B5EF4-FFF2-40B4-BE49-F238E27FC236}">
                  <a16:creationId xmlns:a16="http://schemas.microsoft.com/office/drawing/2014/main" id="{5D18E0EF-DD86-40F4-B951-E1C6909B2386}"/>
                </a:ext>
              </a:extLst>
            </p:cNvPr>
            <p:cNvGraphicFramePr/>
            <p:nvPr>
              <p:extLst>
                <p:ext uri="{D42A27DB-BD31-4B8C-83A1-F6EECF244321}">
                  <p14:modId xmlns:p14="http://schemas.microsoft.com/office/powerpoint/2010/main" val="3919222584"/>
                </p:ext>
              </p:extLst>
            </p:nvPr>
          </p:nvGraphicFramePr>
          <p:xfrm>
            <a:off x="-108287" y="-12031"/>
            <a:ext cx="2683041" cy="2077453"/>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13" name="แผนภูมิ 12">
              <a:extLst>
                <a:ext uri="{FF2B5EF4-FFF2-40B4-BE49-F238E27FC236}">
                  <a16:creationId xmlns:a16="http://schemas.microsoft.com/office/drawing/2014/main" id="{EF6C3A89-DC51-4280-AC3B-C92EE8A9CB61}"/>
                </a:ext>
              </a:extLst>
            </p:cNvPr>
            <p:cNvGraphicFramePr/>
            <p:nvPr>
              <p:extLst>
                <p:ext uri="{D42A27DB-BD31-4B8C-83A1-F6EECF244321}">
                  <p14:modId xmlns:p14="http://schemas.microsoft.com/office/powerpoint/2010/main" val="2749208501"/>
                </p:ext>
              </p:extLst>
            </p:nvPr>
          </p:nvGraphicFramePr>
          <p:xfrm>
            <a:off x="2478499" y="-12032"/>
            <a:ext cx="2189746" cy="207745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8" name="แผนภูมิ 17">
              <a:extLst>
                <a:ext uri="{FF2B5EF4-FFF2-40B4-BE49-F238E27FC236}">
                  <a16:creationId xmlns:a16="http://schemas.microsoft.com/office/drawing/2014/main" id="{E4D32D0D-0B2B-4030-85D6-C570F89E113E}"/>
                </a:ext>
              </a:extLst>
            </p:cNvPr>
            <p:cNvGraphicFramePr/>
            <p:nvPr>
              <p:extLst>
                <p:ext uri="{D42A27DB-BD31-4B8C-83A1-F6EECF244321}">
                  <p14:modId xmlns:p14="http://schemas.microsoft.com/office/powerpoint/2010/main" val="366838918"/>
                </p:ext>
              </p:extLst>
            </p:nvPr>
          </p:nvGraphicFramePr>
          <p:xfrm>
            <a:off x="4680277" y="-4008"/>
            <a:ext cx="2189746" cy="2077453"/>
          </p:xfrm>
          <a:graphic>
            <a:graphicData uri="http://schemas.openxmlformats.org/drawingml/2006/chart">
              <c:chart xmlns:c="http://schemas.openxmlformats.org/drawingml/2006/chart" xmlns:r="http://schemas.openxmlformats.org/officeDocument/2006/relationships" r:id="rId4"/>
            </a:graphicData>
          </a:graphic>
        </p:graphicFrame>
      </p:grpSp>
      <p:grpSp>
        <p:nvGrpSpPr>
          <p:cNvPr id="22" name="กลุ่ม 21">
            <a:extLst>
              <a:ext uri="{FF2B5EF4-FFF2-40B4-BE49-F238E27FC236}">
                <a16:creationId xmlns:a16="http://schemas.microsoft.com/office/drawing/2014/main" id="{6C459784-CF6B-49EE-9EA8-DE90CBC73EA8}"/>
              </a:ext>
            </a:extLst>
          </p:cNvPr>
          <p:cNvGrpSpPr/>
          <p:nvPr/>
        </p:nvGrpSpPr>
        <p:grpSpPr>
          <a:xfrm>
            <a:off x="3278939" y="2042362"/>
            <a:ext cx="3585411" cy="2069430"/>
            <a:chOff x="3283230" y="2061412"/>
            <a:chExt cx="3593188" cy="2069430"/>
          </a:xfrm>
        </p:grpSpPr>
        <p:sp>
          <p:nvSpPr>
            <p:cNvPr id="20" name="สี่เหลี่ยมผืนผ้า 19">
              <a:extLst>
                <a:ext uri="{FF2B5EF4-FFF2-40B4-BE49-F238E27FC236}">
                  <a16:creationId xmlns:a16="http://schemas.microsoft.com/office/drawing/2014/main" id="{D89BC7C5-BC0B-4843-A41A-41133A142AB4}"/>
                </a:ext>
              </a:extLst>
            </p:cNvPr>
            <p:cNvSpPr/>
            <p:nvPr/>
          </p:nvSpPr>
          <p:spPr>
            <a:xfrm>
              <a:off x="3308685" y="2327772"/>
              <a:ext cx="3549315" cy="1803070"/>
            </a:xfrm>
            <a:prstGeom prst="rect">
              <a:avLst/>
            </a:prstGeom>
            <a:noFill/>
            <a:ln w="28575" cap="flat" cmpd="sng" algn="ctr">
              <a:solidFill>
                <a:schemeClr val="accent4"/>
              </a:solidFill>
              <a:prstDash val="solid"/>
              <a:round/>
              <a:headEnd type="none" w="med" len="med"/>
              <a:tailEnd type="none" w="med" len="med"/>
            </a:ln>
          </p:spPr>
          <p:style>
            <a:lnRef idx="0">
              <a:scrgbClr r="0" g="0" b="0"/>
            </a:lnRef>
            <a:fillRef idx="0">
              <a:scrgbClr r="0" g="0" b="0"/>
            </a:fillRef>
            <a:effectRef idx="0">
              <a:scrgbClr r="0" g="0" b="0"/>
            </a:effectRef>
            <a:fontRef idx="minor">
              <a:schemeClr val="accent4"/>
            </a:fontRef>
          </p:style>
          <p:txBody>
            <a:bodyPr numCol="2" rtlCol="0" anchor="ctr"/>
            <a:lstStyle/>
            <a:p>
              <a:r>
                <a:rPr lang="th-TH" sz="1000" dirty="0">
                  <a:solidFill>
                    <a:schemeClr val="tx1"/>
                  </a:solidFill>
                  <a:effectLst/>
                  <a:latin typeface="TH SarabunPSK" panose="020B0500040200020003" pitchFamily="34" charset="-34"/>
                  <a:ea typeface="Calibri" panose="020F0502020204030204" pitchFamily="34" charset="0"/>
                  <a:cs typeface="TH SarabunPSK" panose="020B0500040200020003" pitchFamily="34" charset="-34"/>
                </a:rPr>
                <a:t>สินค้า </a:t>
              </a:r>
              <a:r>
                <a:rPr lang="en-US" sz="1000" dirty="0">
                  <a:solidFill>
                    <a:schemeClr val="tx1"/>
                  </a:solidFill>
                  <a:effectLst/>
                  <a:latin typeface="TH SarabunPSK" panose="020B0500040200020003" pitchFamily="34" charset="-34"/>
                  <a:ea typeface="Calibri" panose="020F0502020204030204" pitchFamily="34" charset="0"/>
                  <a:cs typeface="TH SarabunPSK" panose="020B0500040200020003" pitchFamily="34" charset="-34"/>
                </a:rPr>
                <a:t>GI </a:t>
              </a:r>
              <a:r>
                <a:rPr lang="th-TH" sz="1000" dirty="0">
                  <a:solidFill>
                    <a:schemeClr val="tx1"/>
                  </a:solidFill>
                  <a:effectLst/>
                  <a:latin typeface="TH SarabunPSK" panose="020B0500040200020003" pitchFamily="34" charset="-34"/>
                  <a:ea typeface="Calibri" panose="020F0502020204030204" pitchFamily="34" charset="0"/>
                  <a:cs typeface="TH SarabunPSK" panose="020B0500040200020003" pitchFamily="34" charset="-34"/>
                </a:rPr>
                <a:t>เส้นไหมไทยพื้นบ้านอีสาน เป็นเส้นไหมดิบ ผ่านการสาวไหมด้วยมือที่ได้จากตัวไหมพันธุ์พื้นบ้าน คุณภาพเส้นไหมที่ได้มีเอกลักษณ์โดดเด่น คือ มีสีเหลืองดุจทอง มีความมัน เลื่อม นุ่มนวล เหนียว และขนาดของเส้น มีความสม่ำเสมอกัน และผลิตในเขตภาคอีสานทั้ง 20 จังหวัด </a:t>
              </a:r>
            </a:p>
            <a:p>
              <a:r>
                <a:rPr lang="th-TH" sz="1000" dirty="0">
                  <a:solidFill>
                    <a:schemeClr val="tx1"/>
                  </a:solidFill>
                  <a:effectLst/>
                  <a:latin typeface="TH SarabunPSK" panose="020B0500040200020003" pitchFamily="34" charset="-34"/>
                  <a:ea typeface="Calibri" panose="020F0502020204030204" pitchFamily="34" charset="0"/>
                  <a:cs typeface="TH SarabunPSK" panose="020B0500040200020003" pitchFamily="34" charset="-34"/>
                </a:rPr>
                <a:t>ส่วนจังหวัดขอนแก่นนั้น มีกลุ่มผู้ผลิตเส้นไหม </a:t>
              </a:r>
            </a:p>
            <a:p>
              <a:r>
                <a:rPr lang="th-TH" sz="1000" dirty="0">
                  <a:solidFill>
                    <a:schemeClr val="tx1"/>
                  </a:solidFill>
                  <a:effectLst/>
                  <a:latin typeface="TH SarabunPSK" panose="020B0500040200020003" pitchFamily="34" charset="-34"/>
                  <a:ea typeface="Calibri" panose="020F0502020204030204" pitchFamily="34" charset="0"/>
                  <a:cs typeface="TH SarabunPSK" panose="020B0500040200020003" pitchFamily="34" charset="-34"/>
                </a:rPr>
                <a:t>ที่ได้การรับรองเส้นไหม</a:t>
              </a:r>
              <a:r>
                <a:rPr lang="en-US" sz="1000" dirty="0">
                  <a:solidFill>
                    <a:schemeClr val="tx1"/>
                  </a:solidFill>
                  <a:effectLst/>
                  <a:latin typeface="TH SarabunPSK" panose="020B0500040200020003" pitchFamily="34" charset="-34"/>
                  <a:ea typeface="Calibri" panose="020F0502020204030204" pitchFamily="34" charset="0"/>
                  <a:cs typeface="TH SarabunPSK" panose="020B0500040200020003" pitchFamily="34" charset="-34"/>
                </a:rPr>
                <a:t> GI</a:t>
              </a:r>
              <a:r>
                <a:rPr lang="th-TH" sz="1000" dirty="0">
                  <a:solidFill>
                    <a:schemeClr val="tx1"/>
                  </a:solidFill>
                  <a:effectLst/>
                  <a:latin typeface="TH SarabunPSK" panose="020B0500040200020003" pitchFamily="34" charset="-34"/>
                  <a:ea typeface="Calibri" panose="020F0502020204030204" pitchFamily="34" charset="0"/>
                  <a:cs typeface="TH SarabunPSK" panose="020B0500040200020003" pitchFamily="34" charset="-34"/>
                </a:rPr>
                <a:t> ไทยพื้นบ้านอีสาน แล้ว 3 หมู่บ้าน คือ บ้านสวนสวรรค์ ตำบลบ้านใหม่ อำเภอสีชมพู</a:t>
              </a:r>
              <a:r>
                <a:rPr lang="en-US" sz="1000" dirty="0">
                  <a:solidFill>
                    <a:schemeClr val="tx1"/>
                  </a:solidFill>
                  <a:effectLst/>
                  <a:latin typeface="TH SarabunPSK" panose="020B0500040200020003" pitchFamily="34" charset="-34"/>
                  <a:ea typeface="Calibri" panose="020F0502020204030204" pitchFamily="34" charset="0"/>
                  <a:cs typeface="TH SarabunPSK" panose="020B0500040200020003" pitchFamily="34" charset="-34"/>
                </a:rPr>
                <a:t>,</a:t>
              </a:r>
              <a:r>
                <a:rPr lang="th-TH" sz="1000" dirty="0">
                  <a:solidFill>
                    <a:schemeClr val="tx1"/>
                  </a:solidFill>
                  <a:effectLst/>
                  <a:latin typeface="TH SarabunPSK" panose="020B0500040200020003" pitchFamily="34" charset="-34"/>
                  <a:ea typeface="Calibri" panose="020F0502020204030204" pitchFamily="34" charset="0"/>
                  <a:cs typeface="TH SarabunPSK" panose="020B0500040200020003" pitchFamily="34" charset="-34"/>
                </a:rPr>
                <a:t> บ้านปอแดง ตำบล</a:t>
              </a:r>
              <a:r>
                <a:rPr lang="th-TH" sz="1000" dirty="0" err="1">
                  <a:solidFill>
                    <a:schemeClr val="tx1"/>
                  </a:solidFill>
                  <a:effectLst/>
                  <a:latin typeface="TH SarabunPSK" panose="020B0500040200020003" pitchFamily="34" charset="-34"/>
                  <a:ea typeface="Calibri" panose="020F0502020204030204" pitchFamily="34" charset="0"/>
                  <a:cs typeface="TH SarabunPSK" panose="020B0500040200020003" pitchFamily="34" charset="-34"/>
                </a:rPr>
                <a:t>คึม</a:t>
              </a:r>
              <a:r>
                <a:rPr lang="th-TH" sz="1000" dirty="0">
                  <a:solidFill>
                    <a:schemeClr val="tx1"/>
                  </a:solidFill>
                  <a:effectLst/>
                  <a:latin typeface="TH SarabunPSK" panose="020B0500040200020003" pitchFamily="34" charset="-34"/>
                  <a:ea typeface="Calibri" panose="020F0502020204030204" pitchFamily="34" charset="0"/>
                  <a:cs typeface="TH SarabunPSK" panose="020B0500040200020003" pitchFamily="34" charset="-34"/>
                </a:rPr>
                <a:t>ชาด </a:t>
              </a:r>
            </a:p>
            <a:p>
              <a:r>
                <a:rPr lang="th-TH" sz="1000" dirty="0">
                  <a:solidFill>
                    <a:schemeClr val="tx1"/>
                  </a:solidFill>
                  <a:effectLst/>
                  <a:latin typeface="TH SarabunPSK" panose="020B0500040200020003" pitchFamily="34" charset="-34"/>
                  <a:ea typeface="Calibri" panose="020F0502020204030204" pitchFamily="34" charset="0"/>
                  <a:cs typeface="TH SarabunPSK" panose="020B0500040200020003" pitchFamily="34" charset="-34"/>
                </a:rPr>
                <a:t>อำเภอหนองสองห้อง</a:t>
              </a:r>
              <a:r>
                <a:rPr lang="en-US" sz="1000" dirty="0">
                  <a:solidFill>
                    <a:schemeClr val="tx1"/>
                  </a:solidFill>
                  <a:effectLst/>
                  <a:latin typeface="TH SarabunPSK" panose="020B0500040200020003" pitchFamily="34" charset="-34"/>
                  <a:ea typeface="Calibri" panose="020F0502020204030204" pitchFamily="34" charset="0"/>
                  <a:cs typeface="TH SarabunPSK" panose="020B0500040200020003" pitchFamily="34" charset="-34"/>
                </a:rPr>
                <a:t>, </a:t>
              </a:r>
              <a:r>
                <a:rPr lang="th-TH" sz="1000" dirty="0">
                  <a:solidFill>
                    <a:schemeClr val="tx1"/>
                  </a:solidFill>
                  <a:effectLst/>
                  <a:latin typeface="TH SarabunPSK" panose="020B0500040200020003" pitchFamily="34" charset="-34"/>
                  <a:ea typeface="Calibri" panose="020F0502020204030204" pitchFamily="34" charset="0"/>
                  <a:cs typeface="TH SarabunPSK" panose="020B0500040200020003" pitchFamily="34" charset="-34"/>
                </a:rPr>
                <a:t>บ้านหนองไผ่น้อย หมู่ 4 ตำบลดอนดู่ อำเภอหนองห้อง โดยในเดือนสิงหาคม 2567 ไม่มียอดจำหน่ายเนื่องจากยังมีสภาพอากาศร้อนจัด ไม่สามารถเลี้ยงไหมได้ (เดือนตุลาคม – </a:t>
              </a:r>
              <a:r>
                <a:rPr lang="th-TH" sz="1000" dirty="0">
                  <a:solidFill>
                    <a:schemeClr val="tx1"/>
                  </a:solidFill>
                  <a:latin typeface="TH SarabunPSK" panose="020B0500040200020003" pitchFamily="34" charset="-34"/>
                  <a:ea typeface="Calibri" panose="020F0502020204030204" pitchFamily="34" charset="0"/>
                  <a:cs typeface="TH SarabunPSK" panose="020B0500040200020003" pitchFamily="34" charset="-34"/>
                </a:rPr>
                <a:t>สิงหา</a:t>
              </a:r>
              <a:r>
                <a:rPr lang="th-TH" sz="1000" dirty="0">
                  <a:solidFill>
                    <a:schemeClr val="tx1"/>
                  </a:solidFill>
                  <a:effectLst/>
                  <a:latin typeface="TH SarabunPSK" panose="020B0500040200020003" pitchFamily="34" charset="-34"/>
                  <a:ea typeface="Calibri" panose="020F0502020204030204" pitchFamily="34" charset="0"/>
                  <a:cs typeface="TH SarabunPSK" panose="020B0500040200020003" pitchFamily="34" charset="-34"/>
                </a:rPr>
                <a:t>คม 2567 มียอดจำหน่าย รวม 34 กิโลกรัม รวม 78,200 บาท) ซึ่งราคาเส้นไหมน้อยโดยทั่วไปจะอยู่ที่ราคาประมาณ 1</a:t>
              </a:r>
              <a:r>
                <a:rPr lang="en-US" sz="1000" dirty="0">
                  <a:solidFill>
                    <a:schemeClr val="tx1"/>
                  </a:solidFill>
                  <a:effectLst/>
                  <a:latin typeface="TH SarabunPSK" panose="020B0500040200020003" pitchFamily="34" charset="-34"/>
                  <a:ea typeface="Calibri" panose="020F0502020204030204" pitchFamily="34" charset="0"/>
                  <a:cs typeface="TH SarabunPSK" panose="020B0500040200020003" pitchFamily="34" charset="-34"/>
                </a:rPr>
                <a:t>,</a:t>
              </a:r>
              <a:r>
                <a:rPr lang="th-TH" sz="1000" dirty="0">
                  <a:solidFill>
                    <a:schemeClr val="tx1"/>
                  </a:solidFill>
                  <a:effectLst/>
                  <a:latin typeface="TH SarabunPSK" panose="020B0500040200020003" pitchFamily="34" charset="-34"/>
                  <a:ea typeface="Calibri" panose="020F0502020204030204" pitchFamily="34" charset="0"/>
                  <a:cs typeface="TH SarabunPSK" panose="020B0500040200020003" pitchFamily="34" charset="-34"/>
                </a:rPr>
                <a:t>500-1</a:t>
              </a:r>
              <a:r>
                <a:rPr lang="en-US" sz="1000" dirty="0">
                  <a:solidFill>
                    <a:schemeClr val="tx1"/>
                  </a:solidFill>
                  <a:effectLst/>
                  <a:latin typeface="TH SarabunPSK" panose="020B0500040200020003" pitchFamily="34" charset="-34"/>
                  <a:ea typeface="Calibri" panose="020F0502020204030204" pitchFamily="34" charset="0"/>
                  <a:cs typeface="TH SarabunPSK" panose="020B0500040200020003" pitchFamily="34" charset="-34"/>
                </a:rPr>
                <a:t>,</a:t>
              </a:r>
              <a:r>
                <a:rPr lang="th-TH" sz="1000" dirty="0">
                  <a:solidFill>
                    <a:schemeClr val="tx1"/>
                  </a:solidFill>
                  <a:effectLst/>
                  <a:latin typeface="TH SarabunPSK" panose="020B0500040200020003" pitchFamily="34" charset="-34"/>
                  <a:ea typeface="Calibri" panose="020F0502020204030204" pitchFamily="34" charset="0"/>
                  <a:cs typeface="TH SarabunPSK" panose="020B0500040200020003" pitchFamily="34" charset="-34"/>
                </a:rPr>
                <a:t>800 บาท /กิโลกรัม</a:t>
              </a:r>
              <a:endParaRPr lang="th-TH" sz="100" dirty="0">
                <a:solidFill>
                  <a:schemeClr val="tx1"/>
                </a:solidFill>
                <a:effectLst/>
                <a:latin typeface="TH SarabunPSK" panose="020B0500040200020003" pitchFamily="34" charset="-34"/>
                <a:ea typeface="Calibri" panose="020F0502020204030204" pitchFamily="34" charset="0"/>
                <a:cs typeface="TH SarabunPSK" panose="020B0500040200020003" pitchFamily="34" charset="-34"/>
              </a:endParaRPr>
            </a:p>
          </p:txBody>
        </p:sp>
        <p:sp>
          <p:nvSpPr>
            <p:cNvPr id="21" name="สี่เหลี่ยมผืนผ้า 20">
              <a:extLst>
                <a:ext uri="{FF2B5EF4-FFF2-40B4-BE49-F238E27FC236}">
                  <a16:creationId xmlns:a16="http://schemas.microsoft.com/office/drawing/2014/main" id="{65F20907-7DD7-4DF4-9DDA-389A77264E39}"/>
                </a:ext>
              </a:extLst>
            </p:cNvPr>
            <p:cNvSpPr/>
            <p:nvPr/>
          </p:nvSpPr>
          <p:spPr>
            <a:xfrm>
              <a:off x="3283230" y="2061412"/>
              <a:ext cx="3593188" cy="260010"/>
            </a:xfrm>
            <a:prstGeom prst="rect">
              <a:avLst/>
            </a:prstGeom>
            <a:solidFill>
              <a:schemeClr val="accent4">
                <a:alpha val="50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r>
                <a:rPr lang="th-TH" sz="1800" b="1" dirty="0">
                  <a:latin typeface="TH SarabunPSK" panose="020B0500040200020003" pitchFamily="34" charset="-34"/>
                  <a:cs typeface="TH SarabunPSK" panose="020B0500040200020003" pitchFamily="34" charset="-34"/>
                </a:rPr>
                <a:t>สินค้าเด่น/ </a:t>
              </a:r>
              <a:r>
                <a:rPr lang="en-US" sz="1800" b="1" dirty="0">
                  <a:latin typeface="TH SarabunPSK" panose="020B0500040200020003" pitchFamily="34" charset="-34"/>
                  <a:cs typeface="TH SarabunPSK" panose="020B0500040200020003" pitchFamily="34" charset="-34"/>
                </a:rPr>
                <a:t>GI</a:t>
              </a:r>
              <a:endParaRPr lang="th-TH" sz="1800" b="1" dirty="0">
                <a:latin typeface="TH SarabunPSK" panose="020B0500040200020003" pitchFamily="34" charset="-34"/>
                <a:cs typeface="TH SarabunPSK" panose="020B0500040200020003" pitchFamily="34" charset="-34"/>
              </a:endParaRPr>
            </a:p>
          </p:txBody>
        </p:sp>
      </p:grpSp>
      <p:sp>
        <p:nvSpPr>
          <p:cNvPr id="23" name="สี่เหลี่ยมผืนผ้า 22">
            <a:extLst>
              <a:ext uri="{FF2B5EF4-FFF2-40B4-BE49-F238E27FC236}">
                <a16:creationId xmlns:a16="http://schemas.microsoft.com/office/drawing/2014/main" id="{4E4B0825-A900-480D-B27F-0EB94A1315F7}"/>
              </a:ext>
            </a:extLst>
          </p:cNvPr>
          <p:cNvSpPr/>
          <p:nvPr/>
        </p:nvSpPr>
        <p:spPr>
          <a:xfrm>
            <a:off x="1804072" y="4138864"/>
            <a:ext cx="5053928" cy="2057400"/>
          </a:xfrm>
          <a:prstGeom prst="rect">
            <a:avLst/>
          </a:prstGeom>
          <a:noFill/>
          <a:ln w="2857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algn="ctr"/>
            <a:endParaRPr lang="th-TH"/>
          </a:p>
        </p:txBody>
      </p:sp>
      <p:graphicFrame>
        <p:nvGraphicFramePr>
          <p:cNvPr id="34" name="แผนภูมิ 33">
            <a:extLst>
              <a:ext uri="{FF2B5EF4-FFF2-40B4-BE49-F238E27FC236}">
                <a16:creationId xmlns:a16="http://schemas.microsoft.com/office/drawing/2014/main" id="{0EE7433F-83CF-4EEB-B78E-2A5A8E202498}"/>
              </a:ext>
            </a:extLst>
          </p:cNvPr>
          <p:cNvGraphicFramePr>
            <a:graphicFrameLocks/>
          </p:cNvGraphicFramePr>
          <p:nvPr>
            <p:extLst>
              <p:ext uri="{D42A27DB-BD31-4B8C-83A1-F6EECF244321}">
                <p14:modId xmlns:p14="http://schemas.microsoft.com/office/powerpoint/2010/main" val="42553671"/>
              </p:ext>
            </p:extLst>
          </p:nvPr>
        </p:nvGraphicFramePr>
        <p:xfrm>
          <a:off x="1710560" y="4176265"/>
          <a:ext cx="1279445" cy="1681442"/>
        </p:xfrm>
        <a:graphic>
          <a:graphicData uri="http://schemas.openxmlformats.org/drawingml/2006/chart">
            <c:chart xmlns:c="http://schemas.openxmlformats.org/drawingml/2006/chart" xmlns:r="http://schemas.openxmlformats.org/officeDocument/2006/relationships" r:id="rId5"/>
          </a:graphicData>
        </a:graphic>
      </p:graphicFrame>
      <p:sp>
        <p:nvSpPr>
          <p:cNvPr id="35" name="สี่เหลี่ยมผืนผ้า 34">
            <a:extLst>
              <a:ext uri="{FF2B5EF4-FFF2-40B4-BE49-F238E27FC236}">
                <a16:creationId xmlns:a16="http://schemas.microsoft.com/office/drawing/2014/main" id="{ADCE36EA-245F-4006-9011-E1202D8D32E7}"/>
              </a:ext>
            </a:extLst>
          </p:cNvPr>
          <p:cNvSpPr/>
          <p:nvPr/>
        </p:nvSpPr>
        <p:spPr>
          <a:xfrm>
            <a:off x="1821180" y="5879431"/>
            <a:ext cx="3262080" cy="30480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h-TH" sz="1600" dirty="0">
                <a:latin typeface="TH SarabunPSK" panose="020B0500040200020003" pitchFamily="34" charset="-34"/>
                <a:cs typeface="TH SarabunPSK" panose="020B0500040200020003" pitchFamily="34" charset="-34"/>
              </a:rPr>
              <a:t>ประสิทธิภาพการผลิตสินค้าเกษตรด้านพืช (กก./ไร่)</a:t>
            </a:r>
          </a:p>
        </p:txBody>
      </p:sp>
      <p:grpSp>
        <p:nvGrpSpPr>
          <p:cNvPr id="38" name="กลุ่ม 37">
            <a:extLst>
              <a:ext uri="{FF2B5EF4-FFF2-40B4-BE49-F238E27FC236}">
                <a16:creationId xmlns:a16="http://schemas.microsoft.com/office/drawing/2014/main" id="{63181FD1-931A-4A7E-B8E6-7938B4C2DEFE}"/>
              </a:ext>
            </a:extLst>
          </p:cNvPr>
          <p:cNvGrpSpPr/>
          <p:nvPr/>
        </p:nvGrpSpPr>
        <p:grpSpPr>
          <a:xfrm>
            <a:off x="-6350" y="4126164"/>
            <a:ext cx="1811094" cy="4151564"/>
            <a:chOff x="-19050" y="4126164"/>
            <a:chExt cx="1811094" cy="4151564"/>
          </a:xfrm>
        </p:grpSpPr>
        <p:sp>
          <p:nvSpPr>
            <p:cNvPr id="36" name="สี่เหลี่ยมผืนผ้า 35">
              <a:extLst>
                <a:ext uri="{FF2B5EF4-FFF2-40B4-BE49-F238E27FC236}">
                  <a16:creationId xmlns:a16="http://schemas.microsoft.com/office/drawing/2014/main" id="{0F7770E8-15E0-4F24-81B1-7DBF16AB72D2}"/>
                </a:ext>
              </a:extLst>
            </p:cNvPr>
            <p:cNvSpPr/>
            <p:nvPr/>
          </p:nvSpPr>
          <p:spPr>
            <a:xfrm>
              <a:off x="-19050" y="4126164"/>
              <a:ext cx="1811094" cy="4151564"/>
            </a:xfrm>
            <a:prstGeom prst="rect">
              <a:avLst/>
            </a:prstGeom>
            <a:solidFill>
              <a:schemeClr val="accent6"/>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th-TH"/>
            </a:p>
          </p:txBody>
        </p:sp>
        <p:sp>
          <p:nvSpPr>
            <p:cNvPr id="37" name="สี่เหลี่ยมผืนผ้า 36">
              <a:extLst>
                <a:ext uri="{FF2B5EF4-FFF2-40B4-BE49-F238E27FC236}">
                  <a16:creationId xmlns:a16="http://schemas.microsoft.com/office/drawing/2014/main" id="{64FC9D36-D1B4-4886-8434-505A2CEBFBFA}"/>
                </a:ext>
              </a:extLst>
            </p:cNvPr>
            <p:cNvSpPr/>
            <p:nvPr/>
          </p:nvSpPr>
          <p:spPr>
            <a:xfrm>
              <a:off x="-12700" y="4135689"/>
              <a:ext cx="1780017" cy="291767"/>
            </a:xfrm>
            <a:prstGeom prst="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th-TH" sz="1200" b="1" dirty="0">
                  <a:latin typeface="TH SarabunPSK" panose="020B0500040200020003" pitchFamily="34" charset="-34"/>
                  <a:cs typeface="TH SarabunPSK" panose="020B0500040200020003" pitchFamily="34" charset="-34"/>
                </a:rPr>
                <a:t>ปริมาณสินค้าเกษตรที่ได้รับมาตรฐาน</a:t>
              </a:r>
            </a:p>
          </p:txBody>
        </p:sp>
      </p:grpSp>
      <p:grpSp>
        <p:nvGrpSpPr>
          <p:cNvPr id="15" name="กลุ่ม 14">
            <a:extLst>
              <a:ext uri="{FF2B5EF4-FFF2-40B4-BE49-F238E27FC236}">
                <a16:creationId xmlns:a16="http://schemas.microsoft.com/office/drawing/2014/main" id="{1C817930-270A-48F0-BCF1-C2D2BCC696B2}"/>
              </a:ext>
            </a:extLst>
          </p:cNvPr>
          <p:cNvGrpSpPr/>
          <p:nvPr/>
        </p:nvGrpSpPr>
        <p:grpSpPr>
          <a:xfrm>
            <a:off x="71509" y="4272047"/>
            <a:ext cx="1625132" cy="3916615"/>
            <a:chOff x="71509" y="4272047"/>
            <a:chExt cx="1625132" cy="3916615"/>
          </a:xfrm>
        </p:grpSpPr>
        <p:graphicFrame>
          <p:nvGraphicFramePr>
            <p:cNvPr id="41" name="แผนภูมิ 40">
              <a:extLst>
                <a:ext uri="{FF2B5EF4-FFF2-40B4-BE49-F238E27FC236}">
                  <a16:creationId xmlns:a16="http://schemas.microsoft.com/office/drawing/2014/main" id="{C1D2CDA8-9295-4EBB-A10E-EBA4B22410C8}"/>
                </a:ext>
              </a:extLst>
            </p:cNvPr>
            <p:cNvGraphicFramePr/>
            <p:nvPr>
              <p:extLst>
                <p:ext uri="{D42A27DB-BD31-4B8C-83A1-F6EECF244321}">
                  <p14:modId xmlns:p14="http://schemas.microsoft.com/office/powerpoint/2010/main" val="1462977134"/>
                </p:ext>
              </p:extLst>
            </p:nvPr>
          </p:nvGraphicFramePr>
          <p:xfrm>
            <a:off x="71509" y="4272047"/>
            <a:ext cx="1618782" cy="2069433"/>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42" name="แผนภูมิ 41">
              <a:extLst>
                <a:ext uri="{FF2B5EF4-FFF2-40B4-BE49-F238E27FC236}">
                  <a16:creationId xmlns:a16="http://schemas.microsoft.com/office/drawing/2014/main" id="{2C1D4821-2F7E-4C0D-B0C0-CD7C15CDC484}"/>
                </a:ext>
              </a:extLst>
            </p:cNvPr>
            <p:cNvGraphicFramePr/>
            <p:nvPr>
              <p:extLst>
                <p:ext uri="{D42A27DB-BD31-4B8C-83A1-F6EECF244321}">
                  <p14:modId xmlns:p14="http://schemas.microsoft.com/office/powerpoint/2010/main" val="735541021"/>
                </p:ext>
              </p:extLst>
            </p:nvPr>
          </p:nvGraphicFramePr>
          <p:xfrm>
            <a:off x="77859" y="6119229"/>
            <a:ext cx="1618782" cy="2069433"/>
          </p:xfrm>
          <a:graphic>
            <a:graphicData uri="http://schemas.openxmlformats.org/drawingml/2006/chart">
              <c:chart xmlns:c="http://schemas.openxmlformats.org/drawingml/2006/chart" xmlns:r="http://schemas.openxmlformats.org/officeDocument/2006/relationships" r:id="rId7"/>
            </a:graphicData>
          </a:graphic>
        </p:graphicFrame>
      </p:grpSp>
      <p:sp>
        <p:nvSpPr>
          <p:cNvPr id="46" name="สี่เหลี่ยมผืนผ้า 45">
            <a:extLst>
              <a:ext uri="{FF2B5EF4-FFF2-40B4-BE49-F238E27FC236}">
                <a16:creationId xmlns:a16="http://schemas.microsoft.com/office/drawing/2014/main" id="{0C9AF57E-258F-43DE-9888-1C7DBBAB1C46}"/>
              </a:ext>
            </a:extLst>
          </p:cNvPr>
          <p:cNvSpPr/>
          <p:nvPr/>
        </p:nvSpPr>
        <p:spPr>
          <a:xfrm>
            <a:off x="1804072" y="8008187"/>
            <a:ext cx="5295228" cy="269542"/>
          </a:xfrm>
          <a:prstGeom prst="rect">
            <a:avLst/>
          </a:prstGeom>
          <a:solidFill>
            <a:schemeClr val="accent4">
              <a:alpha val="50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r>
              <a:rPr lang="th-TH" sz="1000" b="1" dirty="0">
                <a:solidFill>
                  <a:schemeClr val="tx1"/>
                </a:solidFill>
                <a:latin typeface="TH SarabunPSK" panose="020B0500040200020003" pitchFamily="34" charset="-34"/>
                <a:cs typeface="TH SarabunPSK" panose="020B0500040200020003" pitchFamily="34" charset="-34"/>
              </a:rPr>
              <a:t>ปี 67 มี 376 โครงการ งบประมาณเพื่อการพัฒนาการเกษตรทั้งหมด 937,971,308.88 บาท</a:t>
            </a:r>
          </a:p>
        </p:txBody>
      </p:sp>
      <p:grpSp>
        <p:nvGrpSpPr>
          <p:cNvPr id="2" name="กลุ่ม 1">
            <a:extLst>
              <a:ext uri="{FF2B5EF4-FFF2-40B4-BE49-F238E27FC236}">
                <a16:creationId xmlns:a16="http://schemas.microsoft.com/office/drawing/2014/main" id="{69A6368B-0EAB-4E5E-B56F-8C69BADAA489}"/>
              </a:ext>
            </a:extLst>
          </p:cNvPr>
          <p:cNvGrpSpPr/>
          <p:nvPr/>
        </p:nvGrpSpPr>
        <p:grpSpPr>
          <a:xfrm>
            <a:off x="1728555" y="6111524"/>
            <a:ext cx="3824223" cy="2317082"/>
            <a:chOff x="1598360" y="6028974"/>
            <a:chExt cx="4435007" cy="2317082"/>
          </a:xfrm>
        </p:grpSpPr>
        <p:graphicFrame>
          <p:nvGraphicFramePr>
            <p:cNvPr id="45" name="แผนภูมิ 44">
              <a:extLst>
                <a:ext uri="{FF2B5EF4-FFF2-40B4-BE49-F238E27FC236}">
                  <a16:creationId xmlns:a16="http://schemas.microsoft.com/office/drawing/2014/main" id="{A60B3CC6-AFC4-47E0-8C06-4B89DA75D380}"/>
                </a:ext>
              </a:extLst>
            </p:cNvPr>
            <p:cNvGraphicFramePr/>
            <p:nvPr>
              <p:extLst>
                <p:ext uri="{D42A27DB-BD31-4B8C-83A1-F6EECF244321}">
                  <p14:modId xmlns:p14="http://schemas.microsoft.com/office/powerpoint/2010/main" val="3911021250"/>
                </p:ext>
              </p:extLst>
            </p:nvPr>
          </p:nvGraphicFramePr>
          <p:xfrm>
            <a:off x="1598360" y="6509755"/>
            <a:ext cx="4405549" cy="1610732"/>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แผนภูมิ 31">
              <a:extLst>
                <a:ext uri="{FF2B5EF4-FFF2-40B4-BE49-F238E27FC236}">
                  <a16:creationId xmlns:a16="http://schemas.microsoft.com/office/drawing/2014/main" id="{629E51B3-35C6-4D66-9327-8F19F17293FF}"/>
                </a:ext>
              </a:extLst>
            </p:cNvPr>
            <p:cNvGraphicFramePr/>
            <p:nvPr>
              <p:extLst>
                <p:ext uri="{D42A27DB-BD31-4B8C-83A1-F6EECF244321}">
                  <p14:modId xmlns:p14="http://schemas.microsoft.com/office/powerpoint/2010/main" val="1240238140"/>
                </p:ext>
              </p:extLst>
            </p:nvPr>
          </p:nvGraphicFramePr>
          <p:xfrm>
            <a:off x="1892830" y="7083074"/>
            <a:ext cx="4140537" cy="1262982"/>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แผนภูมิ 30">
              <a:extLst>
                <a:ext uri="{FF2B5EF4-FFF2-40B4-BE49-F238E27FC236}">
                  <a16:creationId xmlns:a16="http://schemas.microsoft.com/office/drawing/2014/main" id="{BD791BEC-7B4F-4B70-A79F-4151BDBF60B4}"/>
                </a:ext>
              </a:extLst>
            </p:cNvPr>
            <p:cNvGraphicFramePr/>
            <p:nvPr>
              <p:extLst>
                <p:ext uri="{D42A27DB-BD31-4B8C-83A1-F6EECF244321}">
                  <p14:modId xmlns:p14="http://schemas.microsoft.com/office/powerpoint/2010/main" val="2777788335"/>
                </p:ext>
              </p:extLst>
            </p:nvPr>
          </p:nvGraphicFramePr>
          <p:xfrm>
            <a:off x="2003293" y="6028974"/>
            <a:ext cx="3484612" cy="1262982"/>
          </p:xfrm>
          <a:graphic>
            <a:graphicData uri="http://schemas.openxmlformats.org/drawingml/2006/chart">
              <c:chart xmlns:c="http://schemas.openxmlformats.org/drawingml/2006/chart" xmlns:r="http://schemas.openxmlformats.org/officeDocument/2006/relationships" r:id="rId10"/>
            </a:graphicData>
          </a:graphic>
        </p:graphicFrame>
      </p:grpSp>
      <p:sp>
        <p:nvSpPr>
          <p:cNvPr id="3" name="กล่องข้อความ 2">
            <a:extLst>
              <a:ext uri="{FF2B5EF4-FFF2-40B4-BE49-F238E27FC236}">
                <a16:creationId xmlns:a16="http://schemas.microsoft.com/office/drawing/2014/main" id="{7FCDAD3F-CD50-3D26-3F75-EAC2899DBB66}"/>
              </a:ext>
            </a:extLst>
          </p:cNvPr>
          <p:cNvSpPr txBox="1"/>
          <p:nvPr/>
        </p:nvSpPr>
        <p:spPr>
          <a:xfrm>
            <a:off x="-9526" y="8601648"/>
            <a:ext cx="6867526" cy="938719"/>
          </a:xfrm>
          <a:prstGeom prst="rect">
            <a:avLst/>
          </a:prstGeom>
          <a:solidFill>
            <a:schemeClr val="accent6">
              <a:lumMod val="20000"/>
              <a:lumOff val="80000"/>
            </a:schemeClr>
          </a:solidFill>
          <a:ln>
            <a:solidFill>
              <a:schemeClr val="accent6">
                <a:lumMod val="20000"/>
                <a:lumOff val="80000"/>
              </a:schemeClr>
            </a:solidFill>
          </a:ln>
        </p:spPr>
        <p:txBody>
          <a:bodyPr wrap="square" rtlCol="0">
            <a:spAutoFit/>
          </a:bodyPr>
          <a:lstStyle/>
          <a:p>
            <a:pPr algn="thaiDist"/>
            <a:r>
              <a:rPr lang="th-TH" sz="1100" dirty="0">
                <a:latin typeface="TH SarabunPSK" panose="020B0500040200020003" pitchFamily="34" charset="-34"/>
                <a:ea typeface="Calibri" panose="020F0502020204030204" pitchFamily="34" charset="0"/>
                <a:cs typeface="TH SarabunPSK" panose="020B0500040200020003" pitchFamily="34" charset="-34"/>
              </a:rPr>
              <a:t>จังหวัดขอนแก่น ขอ</a:t>
            </a:r>
            <a:r>
              <a:rPr lang="th-TH" sz="1100" dirty="0" smtClean="0">
                <a:latin typeface="TH SarabunPSK" panose="020B0500040200020003" pitchFamily="34" charset="-34"/>
                <a:ea typeface="Calibri" panose="020F0502020204030204" pitchFamily="34" charset="0"/>
                <a:cs typeface="TH SarabunPSK" panose="020B0500040200020003" pitchFamily="34" charset="-34"/>
              </a:rPr>
              <a:t>สรุป</a:t>
            </a:r>
            <a:r>
              <a:rPr lang="th-TH" sz="1100" dirty="0" smtClean="0">
                <a:latin typeface="TH SarabunPSK" panose="020B0500040200020003" pitchFamily="34" charset="-34"/>
                <a:ea typeface="Calibri" panose="020F0502020204030204" pitchFamily="34" charset="0"/>
                <a:cs typeface="TH SarabunPSK" panose="020B0500040200020003" pitchFamily="34" charset="-34"/>
              </a:rPr>
              <a:t>การ</a:t>
            </a:r>
            <a:r>
              <a:rPr lang="th-TH" sz="1100" dirty="0">
                <a:latin typeface="TH SarabunPSK" panose="020B0500040200020003" pitchFamily="34" charset="-34"/>
                <a:ea typeface="Calibri" panose="020F0502020204030204" pitchFamily="34" charset="0"/>
                <a:cs typeface="TH SarabunPSK" panose="020B0500040200020003" pitchFamily="34" charset="-34"/>
              </a:rPr>
              <a:t>พิจารณาการให้ความช่วยเหลือเกษตรกรผู้ประสบอุทกภัย ช่วงเกิดภัยเดือนกรกฎาคม 2567 แยกเป็น</a:t>
            </a:r>
          </a:p>
          <a:p>
            <a:pPr algn="thaiDist"/>
            <a:r>
              <a:rPr lang="th-TH" sz="1100" dirty="0">
                <a:latin typeface="TH SarabunPSK" panose="020B0500040200020003" pitchFamily="34" charset="-34"/>
                <a:ea typeface="Calibri" panose="020F0502020204030204" pitchFamily="34" charset="0"/>
                <a:cs typeface="TH SarabunPSK" panose="020B0500040200020003" pitchFamily="34" charset="-34"/>
              </a:rPr>
              <a:t>1. ด้านพืช จำนวน 4 อำเภอ ประกอบด้วย อำ</a:t>
            </a:r>
            <a:r>
              <a:rPr lang="th-TH" sz="1100" dirty="0" err="1">
                <a:latin typeface="TH SarabunPSK" panose="020B0500040200020003" pitchFamily="34" charset="-34"/>
                <a:ea typeface="Calibri" panose="020F0502020204030204" pitchFamily="34" charset="0"/>
                <a:cs typeface="TH SarabunPSK" panose="020B0500040200020003" pitchFamily="34" charset="-34"/>
              </a:rPr>
              <a:t>เภซำ</a:t>
            </a:r>
            <a:r>
              <a:rPr lang="th-TH" sz="1100" dirty="0">
                <a:latin typeface="TH SarabunPSK" panose="020B0500040200020003" pitchFamily="34" charset="-34"/>
                <a:ea typeface="Calibri" panose="020F0502020204030204" pitchFamily="34" charset="0"/>
                <a:cs typeface="TH SarabunPSK" panose="020B0500040200020003" pitchFamily="34" charset="-34"/>
              </a:rPr>
              <a:t>สูง อำเภอบ้านไผ่ อำเภอน้ำพอง อำเภอสีชมพู เกษตรกร 1,709 ราย พื้นที่ปลูกข้าว 1,801.25 ไร่ พืชไร่/พืชผัก 6,826.75 ไร่ วงเงินช่วยเหลือ 15,930,975.25 บาท</a:t>
            </a:r>
          </a:p>
          <a:p>
            <a:pPr algn="thaiDist"/>
            <a:r>
              <a:rPr lang="th-TH" sz="1100" dirty="0">
                <a:latin typeface="TH SarabunPSK" panose="020B0500040200020003" pitchFamily="34" charset="-34"/>
                <a:ea typeface="Calibri" panose="020F0502020204030204" pitchFamily="34" charset="0"/>
                <a:cs typeface="TH SarabunPSK" panose="020B0500040200020003" pitchFamily="34" charset="-34"/>
              </a:rPr>
              <a:t>2. ด้านประมง จำนวน 2 อำเภอ ประกอบด้วย อำเภอน้ำพอง อำเภอสีชมพู เกษตรกร 6 ราย พื้นที่บ่อปล่า 14.25 ไร่ วงเงินช่วยเหลือ 66,718.50 บาท     </a:t>
            </a:r>
            <a:r>
              <a:rPr lang="th-TH" sz="1100" dirty="0">
                <a:latin typeface="TH SarabunPSK" panose="020B0500040200020003" pitchFamily="34" charset="-34"/>
                <a:ea typeface="Calibri" panose="020F0502020204030204" pitchFamily="34" charset="0"/>
                <a:cs typeface="TH SarabunPSK" panose="020B0500040200020003" pitchFamily="34" charset="-34"/>
              </a:rPr>
              <a:t>-อยู่ระหว่างการสำรวจความเสียหาย ได้แก่ อ.ซำสูง บ้านไผ่ น้ำพอง และอ.สีชมพู</a:t>
            </a:r>
            <a:endParaRPr lang="th-TH" sz="400" b="1" dirty="0">
              <a:latin typeface="TH SarabunPSK" panose="020B0500040200020003" pitchFamily="34" charset="-34"/>
              <a:cs typeface="TH SarabunPSK" panose="020B0500040200020003" pitchFamily="34" charset="-34"/>
            </a:endParaRPr>
          </a:p>
        </p:txBody>
      </p:sp>
      <p:sp>
        <p:nvSpPr>
          <p:cNvPr id="49" name="สี่เหลี่ยมผืนผ้า 48">
            <a:extLst>
              <a:ext uri="{FF2B5EF4-FFF2-40B4-BE49-F238E27FC236}">
                <a16:creationId xmlns:a16="http://schemas.microsoft.com/office/drawing/2014/main" id="{C770562B-F097-4843-A4F1-96A02173C0D0}"/>
              </a:ext>
            </a:extLst>
          </p:cNvPr>
          <p:cNvSpPr/>
          <p:nvPr/>
        </p:nvSpPr>
        <p:spPr>
          <a:xfrm>
            <a:off x="-6351" y="8285348"/>
            <a:ext cx="6864351" cy="29176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h-TH" sz="1600" b="1" dirty="0">
                <a:solidFill>
                  <a:schemeClr val="tx1"/>
                </a:solidFill>
                <a:latin typeface="TH SarabunPSK" panose="020B0500040200020003" pitchFamily="34" charset="-34"/>
                <a:cs typeface="TH SarabunPSK" panose="020B0500040200020003" pitchFamily="34" charset="-34"/>
              </a:rPr>
              <a:t>สถานการณ์และการช่วยเหลือภัยพิบัติ</a:t>
            </a:r>
            <a:r>
              <a:rPr lang="th-TH" sz="1600" b="1">
                <a:solidFill>
                  <a:schemeClr val="tx1"/>
                </a:solidFill>
                <a:latin typeface="TH SarabunPSK" panose="020B0500040200020003" pitchFamily="34" charset="-34"/>
                <a:cs typeface="TH SarabunPSK" panose="020B0500040200020003" pitchFamily="34" charset="-34"/>
              </a:rPr>
              <a:t>ด้านการเกษตร</a:t>
            </a:r>
            <a:endParaRPr lang="th-TH" sz="1600" b="1" dirty="0">
              <a:solidFill>
                <a:schemeClr val="tx1"/>
              </a:solidFill>
              <a:latin typeface="TH SarabunPSK" panose="020B0500040200020003" pitchFamily="34" charset="-34"/>
              <a:cs typeface="TH SarabunPSK" panose="020B0500040200020003" pitchFamily="34" charset="-34"/>
            </a:endParaRPr>
          </a:p>
        </p:txBody>
      </p:sp>
      <p:sp>
        <p:nvSpPr>
          <p:cNvPr id="12" name="กล่องข้อความ 11">
            <a:extLst>
              <a:ext uri="{FF2B5EF4-FFF2-40B4-BE49-F238E27FC236}">
                <a16:creationId xmlns:a16="http://schemas.microsoft.com/office/drawing/2014/main" id="{EB0BF74C-11F7-254A-E3AD-0E470EB7AF33}"/>
              </a:ext>
            </a:extLst>
          </p:cNvPr>
          <p:cNvSpPr txBox="1"/>
          <p:nvPr/>
        </p:nvSpPr>
        <p:spPr>
          <a:xfrm>
            <a:off x="2039022" y="1869302"/>
            <a:ext cx="559127" cy="246221"/>
          </a:xfrm>
          <a:prstGeom prst="rect">
            <a:avLst/>
          </a:prstGeom>
          <a:noFill/>
        </p:spPr>
        <p:txBody>
          <a:bodyPr wrap="square">
            <a:spAutoFit/>
          </a:bodyPr>
          <a:lstStyle/>
          <a:p>
            <a:r>
              <a:rPr lang="th-TH" sz="1000" b="1" dirty="0">
                <a:latin typeface="TH SarabunPSK" panose="020B0500040200020003" pitchFamily="34" charset="-34"/>
                <a:ea typeface="Calibri" panose="020F0502020204030204" pitchFamily="34" charset="0"/>
                <a:cs typeface="TH SarabunPSK" panose="020B0500040200020003" pitchFamily="34" charset="-34"/>
              </a:rPr>
              <a:t>ที่มา </a:t>
            </a:r>
            <a:r>
              <a:rPr lang="en-US" sz="1000" b="1" dirty="0">
                <a:latin typeface="TH SarabunPSK" panose="020B0500040200020003" pitchFamily="34" charset="-34"/>
                <a:ea typeface="Calibri" panose="020F0502020204030204" pitchFamily="34" charset="0"/>
                <a:cs typeface="TH SarabunPSK" panose="020B0500040200020003" pitchFamily="34" charset="-34"/>
              </a:rPr>
              <a:t>: </a:t>
            </a:r>
            <a:r>
              <a:rPr lang="th-TH" sz="1000" b="1" dirty="0">
                <a:latin typeface="TH SarabunPSK" panose="020B0500040200020003" pitchFamily="34" charset="-34"/>
                <a:ea typeface="Calibri" panose="020F0502020204030204" pitchFamily="34" charset="0"/>
                <a:cs typeface="TH SarabunPSK" panose="020B0500040200020003" pitchFamily="34" charset="-34"/>
              </a:rPr>
              <a:t>กจ.</a:t>
            </a:r>
            <a:endParaRPr lang="th-TH" sz="1000" b="1" dirty="0"/>
          </a:p>
        </p:txBody>
      </p:sp>
      <p:sp>
        <p:nvSpPr>
          <p:cNvPr id="17" name="กล่องข้อความ 16">
            <a:extLst>
              <a:ext uri="{FF2B5EF4-FFF2-40B4-BE49-F238E27FC236}">
                <a16:creationId xmlns:a16="http://schemas.microsoft.com/office/drawing/2014/main" id="{93CFBFC6-C6AC-34C3-DB55-A55FFF308F21}"/>
              </a:ext>
            </a:extLst>
          </p:cNvPr>
          <p:cNvSpPr txBox="1"/>
          <p:nvPr/>
        </p:nvSpPr>
        <p:spPr>
          <a:xfrm>
            <a:off x="4129882" y="1876233"/>
            <a:ext cx="738960" cy="246221"/>
          </a:xfrm>
          <a:prstGeom prst="rect">
            <a:avLst/>
          </a:prstGeom>
          <a:noFill/>
        </p:spPr>
        <p:txBody>
          <a:bodyPr wrap="square">
            <a:spAutoFit/>
          </a:bodyPr>
          <a:lstStyle/>
          <a:p>
            <a:r>
              <a:rPr lang="th-TH" sz="1000" b="1" dirty="0">
                <a:latin typeface="TH SarabunPSK" panose="020B0500040200020003" pitchFamily="34" charset="-34"/>
                <a:ea typeface="Calibri" panose="020F0502020204030204" pitchFamily="34" charset="0"/>
                <a:cs typeface="TH SarabunPSK" panose="020B0500040200020003" pitchFamily="34" charset="-34"/>
              </a:rPr>
              <a:t>ที่มา </a:t>
            </a:r>
            <a:r>
              <a:rPr lang="en-US" sz="1000" b="1" dirty="0">
                <a:latin typeface="TH SarabunPSK" panose="020B0500040200020003" pitchFamily="34" charset="-34"/>
                <a:ea typeface="Calibri" panose="020F0502020204030204" pitchFamily="34" charset="0"/>
                <a:cs typeface="TH SarabunPSK" panose="020B0500040200020003" pitchFamily="34" charset="-34"/>
              </a:rPr>
              <a:t>: </a:t>
            </a:r>
            <a:r>
              <a:rPr lang="th-TH" sz="1000" b="1" dirty="0" err="1">
                <a:latin typeface="TH SarabunPSK" panose="020B0500040200020003" pitchFamily="34" charset="-34"/>
                <a:ea typeface="Calibri" panose="020F0502020204030204" pitchFamily="34" charset="0"/>
                <a:cs typeface="TH SarabunPSK" panose="020B0500040200020003" pitchFamily="34" charset="-34"/>
              </a:rPr>
              <a:t>สศ</a:t>
            </a:r>
            <a:r>
              <a:rPr lang="th-TH" sz="1000" b="1" dirty="0">
                <a:latin typeface="TH SarabunPSK" panose="020B0500040200020003" pitchFamily="34" charset="-34"/>
                <a:ea typeface="Calibri" panose="020F0502020204030204" pitchFamily="34" charset="0"/>
                <a:cs typeface="TH SarabunPSK" panose="020B0500040200020003" pitchFamily="34" charset="-34"/>
              </a:rPr>
              <a:t>ก. 4</a:t>
            </a:r>
            <a:endParaRPr lang="th-TH" sz="1000" b="1" dirty="0"/>
          </a:p>
        </p:txBody>
      </p:sp>
      <p:sp>
        <p:nvSpPr>
          <p:cNvPr id="25" name="กล่องข้อความ 24">
            <a:extLst>
              <a:ext uri="{FF2B5EF4-FFF2-40B4-BE49-F238E27FC236}">
                <a16:creationId xmlns:a16="http://schemas.microsoft.com/office/drawing/2014/main" id="{41F5251F-45D6-B09C-5A1C-277B2E2E5A03}"/>
              </a:ext>
            </a:extLst>
          </p:cNvPr>
          <p:cNvSpPr txBox="1"/>
          <p:nvPr/>
        </p:nvSpPr>
        <p:spPr>
          <a:xfrm>
            <a:off x="6012180" y="1869302"/>
            <a:ext cx="815160" cy="246221"/>
          </a:xfrm>
          <a:prstGeom prst="rect">
            <a:avLst/>
          </a:prstGeom>
          <a:noFill/>
        </p:spPr>
        <p:txBody>
          <a:bodyPr wrap="square">
            <a:spAutoFit/>
          </a:bodyPr>
          <a:lstStyle/>
          <a:p>
            <a:r>
              <a:rPr lang="th-TH" sz="1000" b="1" dirty="0">
                <a:latin typeface="TH SarabunPSK" panose="020B0500040200020003" pitchFamily="34" charset="-34"/>
                <a:ea typeface="Calibri" panose="020F0502020204030204" pitchFamily="34" charset="0"/>
                <a:cs typeface="TH SarabunPSK" panose="020B0500040200020003" pitchFamily="34" charset="-34"/>
              </a:rPr>
              <a:t>ที่มา </a:t>
            </a:r>
            <a:r>
              <a:rPr lang="en-US" sz="1000" b="1" dirty="0">
                <a:latin typeface="TH SarabunPSK" panose="020B0500040200020003" pitchFamily="34" charset="-34"/>
                <a:ea typeface="Calibri" panose="020F0502020204030204" pitchFamily="34" charset="0"/>
                <a:cs typeface="TH SarabunPSK" panose="020B0500040200020003" pitchFamily="34" charset="-34"/>
              </a:rPr>
              <a:t>: </a:t>
            </a:r>
            <a:r>
              <a:rPr lang="th-TH" sz="1000" b="1" dirty="0">
                <a:latin typeface="TH SarabunPSK" panose="020B0500040200020003" pitchFamily="34" charset="-34"/>
                <a:ea typeface="Calibri" panose="020F0502020204030204" pitchFamily="34" charset="0"/>
                <a:cs typeface="TH SarabunPSK" panose="020B0500040200020003" pitchFamily="34" charset="-34"/>
              </a:rPr>
              <a:t>ปศ. / ปม.</a:t>
            </a:r>
            <a:endParaRPr lang="th-TH" sz="1000" b="1" dirty="0"/>
          </a:p>
        </p:txBody>
      </p:sp>
      <p:sp>
        <p:nvSpPr>
          <p:cNvPr id="26" name="กล่องข้อความ 25">
            <a:extLst>
              <a:ext uri="{FF2B5EF4-FFF2-40B4-BE49-F238E27FC236}">
                <a16:creationId xmlns:a16="http://schemas.microsoft.com/office/drawing/2014/main" id="{53B27B9F-182A-3D90-C035-93B27D6903E0}"/>
              </a:ext>
            </a:extLst>
          </p:cNvPr>
          <p:cNvSpPr txBox="1"/>
          <p:nvPr/>
        </p:nvSpPr>
        <p:spPr>
          <a:xfrm>
            <a:off x="2390775" y="3881048"/>
            <a:ext cx="851067" cy="246221"/>
          </a:xfrm>
          <a:prstGeom prst="rect">
            <a:avLst/>
          </a:prstGeom>
          <a:noFill/>
        </p:spPr>
        <p:txBody>
          <a:bodyPr wrap="square">
            <a:spAutoFit/>
          </a:bodyPr>
          <a:lstStyle/>
          <a:p>
            <a:r>
              <a:rPr lang="th-TH" sz="1000" b="1" dirty="0">
                <a:latin typeface="TH SarabunPSK" panose="020B0500040200020003" pitchFamily="34" charset="-34"/>
                <a:ea typeface="Calibri" panose="020F0502020204030204" pitchFamily="34" charset="0"/>
                <a:cs typeface="TH SarabunPSK" panose="020B0500040200020003" pitchFamily="34" charset="-34"/>
              </a:rPr>
              <a:t>ที่มา </a:t>
            </a:r>
            <a:r>
              <a:rPr lang="en-US" sz="1000" b="1" dirty="0">
                <a:latin typeface="TH SarabunPSK" panose="020B0500040200020003" pitchFamily="34" charset="-34"/>
                <a:ea typeface="Calibri" panose="020F0502020204030204" pitchFamily="34" charset="0"/>
                <a:cs typeface="TH SarabunPSK" panose="020B0500040200020003" pitchFamily="34" charset="-34"/>
              </a:rPr>
              <a:t>: </a:t>
            </a:r>
            <a:r>
              <a:rPr lang="th-TH" sz="1000" b="1" dirty="0">
                <a:latin typeface="TH SarabunPSK" panose="020B0500040200020003" pitchFamily="34" charset="-34"/>
                <a:ea typeface="Calibri" panose="020F0502020204030204" pitchFamily="34" charset="0"/>
                <a:cs typeface="TH SarabunPSK" panose="020B0500040200020003" pitchFamily="34" charset="-34"/>
              </a:rPr>
              <a:t>สศช. / </a:t>
            </a:r>
            <a:r>
              <a:rPr lang="th-TH" sz="1000" b="1" dirty="0" err="1">
                <a:latin typeface="TH SarabunPSK" panose="020B0500040200020003" pitchFamily="34" charset="-34"/>
                <a:ea typeface="Calibri" panose="020F0502020204030204" pitchFamily="34" charset="0"/>
                <a:cs typeface="TH SarabunPSK" panose="020B0500040200020003" pitchFamily="34" charset="-34"/>
              </a:rPr>
              <a:t>ชป</a:t>
            </a:r>
            <a:r>
              <a:rPr lang="th-TH" sz="1000" b="1" dirty="0">
                <a:latin typeface="TH SarabunPSK" panose="020B0500040200020003" pitchFamily="34" charset="-34"/>
                <a:ea typeface="Calibri" panose="020F0502020204030204" pitchFamily="34" charset="0"/>
                <a:cs typeface="TH SarabunPSK" panose="020B0500040200020003" pitchFamily="34" charset="-34"/>
              </a:rPr>
              <a:t>.</a:t>
            </a:r>
            <a:endParaRPr lang="th-TH" sz="1000" b="1" dirty="0"/>
          </a:p>
        </p:txBody>
      </p:sp>
      <p:sp>
        <p:nvSpPr>
          <p:cNvPr id="27" name="กล่องข้อความ 26">
            <a:extLst>
              <a:ext uri="{FF2B5EF4-FFF2-40B4-BE49-F238E27FC236}">
                <a16:creationId xmlns:a16="http://schemas.microsoft.com/office/drawing/2014/main" id="{176C6E5D-1397-1FCE-122B-C953B3321739}"/>
              </a:ext>
            </a:extLst>
          </p:cNvPr>
          <p:cNvSpPr txBox="1"/>
          <p:nvPr/>
        </p:nvSpPr>
        <p:spPr>
          <a:xfrm>
            <a:off x="6222018" y="3872240"/>
            <a:ext cx="605322" cy="246221"/>
          </a:xfrm>
          <a:prstGeom prst="rect">
            <a:avLst/>
          </a:prstGeom>
          <a:noFill/>
        </p:spPr>
        <p:txBody>
          <a:bodyPr wrap="square">
            <a:spAutoFit/>
          </a:bodyPr>
          <a:lstStyle/>
          <a:p>
            <a:r>
              <a:rPr lang="th-TH" sz="1000" b="1" dirty="0">
                <a:latin typeface="TH SarabunPSK" panose="020B0500040200020003" pitchFamily="34" charset="-34"/>
                <a:ea typeface="Calibri" panose="020F0502020204030204" pitchFamily="34" charset="0"/>
                <a:cs typeface="TH SarabunPSK" panose="020B0500040200020003" pitchFamily="34" charset="-34"/>
              </a:rPr>
              <a:t>ที่มา </a:t>
            </a:r>
            <a:r>
              <a:rPr lang="en-US" sz="1000" b="1" dirty="0">
                <a:latin typeface="TH SarabunPSK" panose="020B0500040200020003" pitchFamily="34" charset="-34"/>
                <a:ea typeface="Calibri" panose="020F0502020204030204" pitchFamily="34" charset="0"/>
                <a:cs typeface="TH SarabunPSK" panose="020B0500040200020003" pitchFamily="34" charset="-34"/>
              </a:rPr>
              <a:t>: </a:t>
            </a:r>
            <a:r>
              <a:rPr lang="th-TH" sz="1000" b="1" dirty="0">
                <a:latin typeface="TH SarabunPSK" panose="020B0500040200020003" pitchFamily="34" charset="-34"/>
                <a:ea typeface="Calibri" panose="020F0502020204030204" pitchFamily="34" charset="0"/>
                <a:cs typeface="TH SarabunPSK" panose="020B0500040200020003" pitchFamily="34" charset="-34"/>
              </a:rPr>
              <a:t>ศมม.</a:t>
            </a:r>
            <a:endParaRPr lang="th-TH" sz="1000" b="1" dirty="0"/>
          </a:p>
        </p:txBody>
      </p:sp>
      <p:sp>
        <p:nvSpPr>
          <p:cNvPr id="28" name="กล่องข้อความ 27">
            <a:extLst>
              <a:ext uri="{FF2B5EF4-FFF2-40B4-BE49-F238E27FC236}">
                <a16:creationId xmlns:a16="http://schemas.microsoft.com/office/drawing/2014/main" id="{FDD75982-1CD5-8A4D-D4C6-894ADE678D5A}"/>
              </a:ext>
            </a:extLst>
          </p:cNvPr>
          <p:cNvSpPr txBox="1"/>
          <p:nvPr/>
        </p:nvSpPr>
        <p:spPr>
          <a:xfrm>
            <a:off x="563880" y="8068976"/>
            <a:ext cx="701040" cy="246221"/>
          </a:xfrm>
          <a:prstGeom prst="rect">
            <a:avLst/>
          </a:prstGeom>
          <a:noFill/>
        </p:spPr>
        <p:txBody>
          <a:bodyPr wrap="square">
            <a:spAutoFit/>
          </a:bodyPr>
          <a:lstStyle/>
          <a:p>
            <a:r>
              <a:rPr lang="th-TH" sz="1000" b="1" dirty="0">
                <a:latin typeface="TH SarabunPSK" panose="020B0500040200020003" pitchFamily="34" charset="-34"/>
                <a:ea typeface="Calibri" panose="020F0502020204030204" pitchFamily="34" charset="0"/>
                <a:cs typeface="TH SarabunPSK" panose="020B0500040200020003" pitchFamily="34" charset="-34"/>
              </a:rPr>
              <a:t>ที่มา </a:t>
            </a:r>
            <a:r>
              <a:rPr lang="en-US" sz="1000" b="1" dirty="0">
                <a:latin typeface="TH SarabunPSK" panose="020B0500040200020003" pitchFamily="34" charset="-34"/>
                <a:ea typeface="Calibri" panose="020F0502020204030204" pitchFamily="34" charset="0"/>
                <a:cs typeface="TH SarabunPSK" panose="020B0500040200020003" pitchFamily="34" charset="-34"/>
              </a:rPr>
              <a:t>: </a:t>
            </a:r>
            <a:r>
              <a:rPr lang="th-TH" sz="1000" b="1" dirty="0" err="1">
                <a:latin typeface="TH SarabunPSK" panose="020B0500040200020003" pitchFamily="34" charset="-34"/>
                <a:ea typeface="Calibri" panose="020F0502020204030204" pitchFamily="34" charset="0"/>
                <a:cs typeface="TH SarabunPSK" panose="020B0500040200020003" pitchFamily="34" charset="-34"/>
              </a:rPr>
              <a:t>สวพ</a:t>
            </a:r>
            <a:r>
              <a:rPr lang="th-TH" sz="1000" b="1" dirty="0">
                <a:latin typeface="TH SarabunPSK" panose="020B0500040200020003" pitchFamily="34" charset="-34"/>
                <a:ea typeface="Calibri" panose="020F0502020204030204" pitchFamily="34" charset="0"/>
                <a:cs typeface="TH SarabunPSK" panose="020B0500040200020003" pitchFamily="34" charset="-34"/>
              </a:rPr>
              <a:t>. 3</a:t>
            </a:r>
            <a:endParaRPr lang="th-TH" sz="1000" b="1" dirty="0"/>
          </a:p>
        </p:txBody>
      </p:sp>
      <p:sp>
        <p:nvSpPr>
          <p:cNvPr id="29" name="กล่องข้อความ 28">
            <a:extLst>
              <a:ext uri="{FF2B5EF4-FFF2-40B4-BE49-F238E27FC236}">
                <a16:creationId xmlns:a16="http://schemas.microsoft.com/office/drawing/2014/main" id="{1340BA6C-C27D-9FEB-EDE0-7BAEF7BB3E68}"/>
              </a:ext>
            </a:extLst>
          </p:cNvPr>
          <p:cNvSpPr txBox="1"/>
          <p:nvPr/>
        </p:nvSpPr>
        <p:spPr>
          <a:xfrm>
            <a:off x="3962400" y="7814068"/>
            <a:ext cx="1130385" cy="246221"/>
          </a:xfrm>
          <a:prstGeom prst="rect">
            <a:avLst/>
          </a:prstGeom>
          <a:noFill/>
        </p:spPr>
        <p:txBody>
          <a:bodyPr wrap="square">
            <a:spAutoFit/>
          </a:bodyPr>
          <a:lstStyle/>
          <a:p>
            <a:pPr algn="r"/>
            <a:r>
              <a:rPr lang="th-TH" sz="1000" b="1" dirty="0">
                <a:latin typeface="TH SarabunPSK" panose="020B0500040200020003" pitchFamily="34" charset="-34"/>
                <a:ea typeface="Calibri" panose="020F0502020204030204" pitchFamily="34" charset="0"/>
                <a:cs typeface="TH SarabunPSK" panose="020B0500040200020003" pitchFamily="34" charset="-34"/>
              </a:rPr>
              <a:t>ที่มา </a:t>
            </a:r>
            <a:r>
              <a:rPr lang="en-US" sz="1000" b="1" dirty="0">
                <a:latin typeface="TH SarabunPSK" panose="020B0500040200020003" pitchFamily="34" charset="-34"/>
                <a:ea typeface="Calibri" panose="020F0502020204030204" pitchFamily="34" charset="0"/>
                <a:cs typeface="TH SarabunPSK" panose="020B0500040200020003" pitchFamily="34" charset="-34"/>
              </a:rPr>
              <a:t>: </a:t>
            </a:r>
            <a:r>
              <a:rPr lang="th-TH" sz="1000" b="1" dirty="0">
                <a:latin typeface="TH SarabunPSK" panose="020B0500040200020003" pitchFamily="34" charset="-34"/>
                <a:ea typeface="Calibri" panose="020F0502020204030204" pitchFamily="34" charset="0"/>
                <a:cs typeface="TH SarabunPSK" panose="020B0500040200020003" pitchFamily="34" charset="-34"/>
              </a:rPr>
              <a:t>กษ.</a:t>
            </a:r>
          </a:p>
        </p:txBody>
      </p:sp>
      <p:sp>
        <p:nvSpPr>
          <p:cNvPr id="33" name="กล่องข้อความ 32">
            <a:extLst>
              <a:ext uri="{FF2B5EF4-FFF2-40B4-BE49-F238E27FC236}">
                <a16:creationId xmlns:a16="http://schemas.microsoft.com/office/drawing/2014/main" id="{892F4C30-7131-12F9-E8DE-D65E244AEC22}"/>
              </a:ext>
            </a:extLst>
          </p:cNvPr>
          <p:cNvSpPr txBox="1"/>
          <p:nvPr/>
        </p:nvSpPr>
        <p:spPr>
          <a:xfrm>
            <a:off x="6323859" y="8379055"/>
            <a:ext cx="605322" cy="246221"/>
          </a:xfrm>
          <a:prstGeom prst="rect">
            <a:avLst/>
          </a:prstGeom>
          <a:noFill/>
        </p:spPr>
        <p:txBody>
          <a:bodyPr wrap="square">
            <a:spAutoFit/>
          </a:bodyPr>
          <a:lstStyle/>
          <a:p>
            <a:r>
              <a:rPr lang="th-TH" sz="1000" b="1" dirty="0">
                <a:latin typeface="TH SarabunPSK" panose="020B0500040200020003" pitchFamily="34" charset="-34"/>
                <a:ea typeface="Calibri" panose="020F0502020204030204" pitchFamily="34" charset="0"/>
                <a:cs typeface="TH SarabunPSK" panose="020B0500040200020003" pitchFamily="34" charset="-34"/>
              </a:rPr>
              <a:t>ที่มา </a:t>
            </a:r>
            <a:r>
              <a:rPr lang="en-US" sz="1000" b="1" dirty="0">
                <a:latin typeface="TH SarabunPSK" panose="020B0500040200020003" pitchFamily="34" charset="-34"/>
                <a:ea typeface="Calibri" panose="020F0502020204030204" pitchFamily="34" charset="0"/>
                <a:cs typeface="TH SarabunPSK" panose="020B0500040200020003" pitchFamily="34" charset="-34"/>
              </a:rPr>
              <a:t>: </a:t>
            </a:r>
            <a:r>
              <a:rPr lang="th-TH" sz="1000" b="1" dirty="0">
                <a:latin typeface="TH SarabunPSK" panose="020B0500040200020003" pitchFamily="34" charset="-34"/>
                <a:ea typeface="Calibri" panose="020F0502020204030204" pitchFamily="34" charset="0"/>
                <a:cs typeface="TH SarabunPSK" panose="020B0500040200020003" pitchFamily="34" charset="-34"/>
              </a:rPr>
              <a:t>กษ.</a:t>
            </a:r>
            <a:endParaRPr lang="th-TH" sz="1000" b="1" dirty="0"/>
          </a:p>
        </p:txBody>
      </p:sp>
      <p:graphicFrame>
        <p:nvGraphicFramePr>
          <p:cNvPr id="10" name="แผนภูมิ 9">
            <a:extLst>
              <a:ext uri="{FF2B5EF4-FFF2-40B4-BE49-F238E27FC236}">
                <a16:creationId xmlns:a16="http://schemas.microsoft.com/office/drawing/2014/main" id="{825CA277-87D7-E5FD-F5B7-7F3E1F96F4E0}"/>
              </a:ext>
            </a:extLst>
          </p:cNvPr>
          <p:cNvGraphicFramePr>
            <a:graphicFrameLocks/>
          </p:cNvGraphicFramePr>
          <p:nvPr>
            <p:extLst>
              <p:ext uri="{D42A27DB-BD31-4B8C-83A1-F6EECF244321}">
                <p14:modId xmlns:p14="http://schemas.microsoft.com/office/powerpoint/2010/main" val="1058016405"/>
              </p:ext>
            </p:extLst>
          </p:nvPr>
        </p:nvGraphicFramePr>
        <p:xfrm>
          <a:off x="2797258" y="4165934"/>
          <a:ext cx="1279445" cy="1691773"/>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9" name="แผนภูมิ 38">
            <a:extLst>
              <a:ext uri="{FF2B5EF4-FFF2-40B4-BE49-F238E27FC236}">
                <a16:creationId xmlns:a16="http://schemas.microsoft.com/office/drawing/2014/main" id="{C9B879B8-94DC-B835-E043-F3BAB441E812}"/>
              </a:ext>
            </a:extLst>
          </p:cNvPr>
          <p:cNvGraphicFramePr>
            <a:graphicFrameLocks/>
          </p:cNvGraphicFramePr>
          <p:nvPr>
            <p:extLst>
              <p:ext uri="{D42A27DB-BD31-4B8C-83A1-F6EECF244321}">
                <p14:modId xmlns:p14="http://schemas.microsoft.com/office/powerpoint/2010/main" val="1346600487"/>
              </p:ext>
            </p:extLst>
          </p:nvPr>
        </p:nvGraphicFramePr>
        <p:xfrm>
          <a:off x="3875554" y="4176265"/>
          <a:ext cx="1279445" cy="1676094"/>
        </p:xfrm>
        <a:graphic>
          <a:graphicData uri="http://schemas.openxmlformats.org/drawingml/2006/chart">
            <c:chart xmlns:c="http://schemas.openxmlformats.org/drawingml/2006/chart" xmlns:r="http://schemas.openxmlformats.org/officeDocument/2006/relationships" r:id="rId12"/>
          </a:graphicData>
        </a:graphic>
      </p:graphicFrame>
      <p:sp>
        <p:nvSpPr>
          <p:cNvPr id="40" name="สี่เหลี่ยมผืนผ้า 39">
            <a:extLst>
              <a:ext uri="{FF2B5EF4-FFF2-40B4-BE49-F238E27FC236}">
                <a16:creationId xmlns:a16="http://schemas.microsoft.com/office/drawing/2014/main" id="{C7A47A19-EFC8-4069-9FA0-86F16E80EDD2}"/>
              </a:ext>
            </a:extLst>
          </p:cNvPr>
          <p:cNvSpPr/>
          <p:nvPr/>
        </p:nvSpPr>
        <p:spPr>
          <a:xfrm>
            <a:off x="5083260" y="6208296"/>
            <a:ext cx="1781763" cy="2083721"/>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th-TH" sz="1100" b="1" dirty="0">
                <a:solidFill>
                  <a:schemeClr val="tx1"/>
                </a:solidFill>
                <a:latin typeface="TH SarabunPSK" panose="020B0500040200020003" pitchFamily="34" charset="-34"/>
                <a:cs typeface="TH SarabunPSK" panose="020B0500040200020003" pitchFamily="34" charset="-34"/>
              </a:rPr>
              <a:t>แหล่งเก็บกักน้ำเพื่อการเกษตรในจังหวัด </a:t>
            </a:r>
            <a:r>
              <a:rPr lang="th-TH" sz="1100" dirty="0">
                <a:solidFill>
                  <a:schemeClr val="tx1"/>
                </a:solidFill>
                <a:latin typeface="TH SarabunPSK" panose="020B0500040200020003" pitchFamily="34" charset="-34"/>
                <a:cs typeface="TH SarabunPSK" panose="020B0500040200020003" pitchFamily="34" charset="-34"/>
              </a:rPr>
              <a:t>เป็นอ่างเก็บน้ำขนาดใหญ่ ได้แก่ เขื่อนอุบลรัตน์ (2,431 ล้าน ลบ.ม) ฝายหนองหวาย (81 ล้าน ลบ.ม) เขื่อนชนบท (16 ล้าน ลบ.ม) เขื่อนมหาสารคาม (24 ล้าน ลบ.ม) อ่างขนาดกลาง 14 แห่ง (105 ล้าน ลบ.ม) รวมปริมาณน้ำอ่างฯ ขนาดใหญ่และขนาดกลาง 18 แห่ง มีความจุเก็บกัก 2,658 ล้าน ลบ.ม. ความต้องการใช้น้ำเพื่อการเกษตรประมาณ 6,398 ล้าน ลบ.ม/ปี (แยกเป็นในเขตชลประทาน 1,067 นอกเขตฯ 5,331) </a:t>
            </a:r>
          </a:p>
          <a:p>
            <a:pPr algn="ctr"/>
            <a:endParaRPr lang="th-TH" sz="1100" dirty="0">
              <a:solidFill>
                <a:schemeClr val="tx1"/>
              </a:solidFill>
              <a:latin typeface="TH SarabunPSK" panose="020B0500040200020003" pitchFamily="34" charset="-34"/>
              <a:cs typeface="TH SarabunPSK" panose="020B0500040200020003" pitchFamily="34" charset="-34"/>
            </a:endParaRPr>
          </a:p>
        </p:txBody>
      </p:sp>
      <p:sp>
        <p:nvSpPr>
          <p:cNvPr id="44" name="กล่องข้อความ 43">
            <a:extLst>
              <a:ext uri="{FF2B5EF4-FFF2-40B4-BE49-F238E27FC236}">
                <a16:creationId xmlns:a16="http://schemas.microsoft.com/office/drawing/2014/main" id="{82674EFE-13BF-DF39-B0F0-431D25B8F5FF}"/>
              </a:ext>
            </a:extLst>
          </p:cNvPr>
          <p:cNvSpPr txBox="1"/>
          <p:nvPr/>
        </p:nvSpPr>
        <p:spPr>
          <a:xfrm>
            <a:off x="6316298" y="8103651"/>
            <a:ext cx="595418" cy="246221"/>
          </a:xfrm>
          <a:prstGeom prst="rect">
            <a:avLst/>
          </a:prstGeom>
          <a:noFill/>
        </p:spPr>
        <p:txBody>
          <a:bodyPr wrap="square">
            <a:spAutoFit/>
          </a:bodyPr>
          <a:lstStyle/>
          <a:p>
            <a:r>
              <a:rPr lang="th-TH" sz="1000" b="1" dirty="0">
                <a:latin typeface="TH SarabunPSK" panose="020B0500040200020003" pitchFamily="34" charset="-34"/>
                <a:ea typeface="Calibri" panose="020F0502020204030204" pitchFamily="34" charset="0"/>
                <a:cs typeface="TH SarabunPSK" panose="020B0500040200020003" pitchFamily="34" charset="-34"/>
              </a:rPr>
              <a:t>ที่มา </a:t>
            </a:r>
            <a:r>
              <a:rPr lang="en-US" sz="1000" b="1" dirty="0">
                <a:latin typeface="TH SarabunPSK" panose="020B0500040200020003" pitchFamily="34" charset="-34"/>
                <a:ea typeface="Calibri" panose="020F0502020204030204" pitchFamily="34" charset="0"/>
                <a:cs typeface="TH SarabunPSK" panose="020B0500040200020003" pitchFamily="34" charset="-34"/>
              </a:rPr>
              <a:t>: </a:t>
            </a:r>
            <a:r>
              <a:rPr lang="th-TH" sz="1000" b="1" dirty="0" err="1">
                <a:latin typeface="TH SarabunPSK" panose="020B0500040200020003" pitchFamily="34" charset="-34"/>
                <a:ea typeface="Calibri" panose="020F0502020204030204" pitchFamily="34" charset="0"/>
                <a:cs typeface="TH SarabunPSK" panose="020B0500040200020003" pitchFamily="34" charset="-34"/>
              </a:rPr>
              <a:t>ชป</a:t>
            </a:r>
            <a:r>
              <a:rPr lang="th-TH" sz="1000" b="1" dirty="0">
                <a:latin typeface="TH SarabunPSK" panose="020B0500040200020003" pitchFamily="34" charset="-34"/>
                <a:ea typeface="Calibri" panose="020F0502020204030204" pitchFamily="34" charset="0"/>
                <a:cs typeface="TH SarabunPSK" panose="020B0500040200020003" pitchFamily="34" charset="-34"/>
              </a:rPr>
              <a:t>.</a:t>
            </a:r>
            <a:endParaRPr lang="th-TH" sz="1000" b="1" dirty="0"/>
          </a:p>
        </p:txBody>
      </p:sp>
      <p:sp>
        <p:nvSpPr>
          <p:cNvPr id="19" name="สี่เหลี่ยมผืนผ้า 18">
            <a:extLst>
              <a:ext uri="{FF2B5EF4-FFF2-40B4-BE49-F238E27FC236}">
                <a16:creationId xmlns:a16="http://schemas.microsoft.com/office/drawing/2014/main" id="{F579858D-2E37-4068-8C31-7CC3201BF4B6}"/>
              </a:ext>
            </a:extLst>
          </p:cNvPr>
          <p:cNvSpPr/>
          <p:nvPr/>
        </p:nvSpPr>
        <p:spPr>
          <a:xfrm>
            <a:off x="0" y="2065421"/>
            <a:ext cx="3272589" cy="2057400"/>
          </a:xfrm>
          <a:prstGeom prst="rect">
            <a:avLst/>
          </a:prstGeom>
          <a:noFill/>
          <a:ln w="38100"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r>
              <a:rPr lang="th-TH" sz="1400" b="1" dirty="0">
                <a:solidFill>
                  <a:schemeClr val="tx1"/>
                </a:solidFill>
                <a:latin typeface="TH SarabunPSK" panose="020B0500040200020003" pitchFamily="34" charset="-34"/>
                <a:cs typeface="TH SarabunPSK" panose="020B0500040200020003" pitchFamily="34" charset="-34"/>
              </a:rPr>
              <a:t>พื้นที่จังหวัด 6.8 ล้านไร่</a:t>
            </a:r>
            <a:endParaRPr lang="en-US" sz="1400" b="1" dirty="0">
              <a:solidFill>
                <a:schemeClr val="tx1"/>
              </a:solidFill>
              <a:latin typeface="TH SarabunPSK" panose="020B0500040200020003" pitchFamily="34" charset="-34"/>
              <a:cs typeface="TH SarabunPSK" panose="020B0500040200020003" pitchFamily="34" charset="-34"/>
            </a:endParaRPr>
          </a:p>
          <a:p>
            <a:r>
              <a:rPr lang="en-US" sz="1400" b="1" dirty="0">
                <a:solidFill>
                  <a:schemeClr val="tx1"/>
                </a:solidFill>
                <a:latin typeface="TH SarabunPSK" panose="020B0500040200020003" pitchFamily="34" charset="-34"/>
                <a:cs typeface="TH SarabunPSK" panose="020B0500040200020003" pitchFamily="34" charset="-34"/>
              </a:rPr>
              <a:t>GPP </a:t>
            </a:r>
            <a:r>
              <a:rPr lang="th-TH" sz="1400" b="1" dirty="0">
                <a:solidFill>
                  <a:schemeClr val="tx1"/>
                </a:solidFill>
                <a:latin typeface="TH SarabunPSK" panose="020B0500040200020003" pitchFamily="34" charset="-34"/>
                <a:cs typeface="TH SarabunPSK" panose="020B0500040200020003" pitchFamily="34" charset="-34"/>
              </a:rPr>
              <a:t>มูลค่า </a:t>
            </a:r>
            <a:r>
              <a:rPr lang="th-TH" sz="1400" b="1" dirty="0">
                <a:solidFill>
                  <a:srgbClr val="000000"/>
                </a:solidFill>
                <a:effectLst/>
                <a:latin typeface="TH SarabunPSK" panose="020B0500040200020003" pitchFamily="34" charset="-34"/>
                <a:ea typeface="Calibri" panose="020F0502020204030204" pitchFamily="34" charset="0"/>
                <a:cs typeface="TH SarabunPSK" panose="020B0500040200020003" pitchFamily="34" charset="-34"/>
              </a:rPr>
              <a:t>216,367</a:t>
            </a:r>
            <a:r>
              <a:rPr lang="th-TH" sz="1400" b="1" dirty="0">
                <a:solidFill>
                  <a:schemeClr val="tx1"/>
                </a:solidFill>
                <a:latin typeface="TH SarabunPSK" panose="020B0500040200020003" pitchFamily="34" charset="-34"/>
                <a:cs typeface="TH SarabunPSK" panose="020B0500040200020003" pitchFamily="34" charset="-34"/>
              </a:rPr>
              <a:t> ล้านบาท (ปี 2565)</a:t>
            </a:r>
          </a:p>
          <a:p>
            <a:r>
              <a:rPr lang="th-TH" sz="1400" dirty="0">
                <a:solidFill>
                  <a:schemeClr val="tx1"/>
                </a:solidFill>
                <a:latin typeface="TH SarabunPSK" panose="020B0500040200020003" pitchFamily="34" charset="-34"/>
                <a:cs typeface="TH SarabunPSK" panose="020B0500040200020003" pitchFamily="34" charset="-34"/>
              </a:rPr>
              <a:t>จำนวนประชากร 1.784 ล้านคน (668,539 ครัวเรือน)</a:t>
            </a:r>
          </a:p>
          <a:p>
            <a:r>
              <a:rPr lang="en-US" sz="1400" dirty="0">
                <a:solidFill>
                  <a:schemeClr val="tx1"/>
                </a:solidFill>
                <a:latin typeface="TH SarabunPSK" panose="020B0500040200020003" pitchFamily="34" charset="-34"/>
                <a:cs typeface="TH SarabunPSK" panose="020B0500040200020003" pitchFamily="34" charset="-34"/>
              </a:rPr>
              <a:t>GDP </a:t>
            </a:r>
            <a:r>
              <a:rPr lang="th-TH" sz="1400" dirty="0">
                <a:solidFill>
                  <a:schemeClr val="tx1"/>
                </a:solidFill>
                <a:latin typeface="TH SarabunPSK" panose="020B0500040200020003" pitchFamily="34" charset="-34"/>
                <a:cs typeface="TH SarabunPSK" panose="020B0500040200020003" pitchFamily="34" charset="-34"/>
              </a:rPr>
              <a:t>ต่อหัว 126,636 บาท (ลำดับที่ 16 ของประเทศ)</a:t>
            </a:r>
          </a:p>
          <a:p>
            <a:r>
              <a:rPr lang="th-TH" sz="1400" dirty="0">
                <a:solidFill>
                  <a:schemeClr val="tx1"/>
                </a:solidFill>
                <a:latin typeface="TH SarabunPSK" panose="020B0500040200020003" pitchFamily="34" charset="-34"/>
                <a:cs typeface="TH SarabunPSK" panose="020B0500040200020003" pitchFamily="34" charset="-34"/>
              </a:rPr>
              <a:t>ครัวเรือนเกษตรกร จำนวน 416,950 ครัวเรือน (62.36</a:t>
            </a:r>
            <a:r>
              <a:rPr lang="en-US" sz="1400" dirty="0">
                <a:solidFill>
                  <a:schemeClr val="tx1"/>
                </a:solidFill>
                <a:latin typeface="TH SarabunPSK" panose="020B0500040200020003" pitchFamily="34" charset="-34"/>
                <a:cs typeface="TH SarabunPSK" panose="020B0500040200020003" pitchFamily="34" charset="-34"/>
              </a:rPr>
              <a:t>%</a:t>
            </a:r>
            <a:r>
              <a:rPr lang="th-TH" sz="1400" dirty="0">
                <a:solidFill>
                  <a:schemeClr val="tx1"/>
                </a:solidFill>
                <a:latin typeface="TH SarabunPSK" panose="020B0500040200020003" pitchFamily="34" charset="-34"/>
                <a:cs typeface="TH SarabunPSK" panose="020B0500040200020003" pitchFamily="34" charset="-34"/>
              </a:rPr>
              <a:t>)</a:t>
            </a:r>
          </a:p>
          <a:p>
            <a:r>
              <a:rPr lang="th-TH" sz="1400" dirty="0">
                <a:solidFill>
                  <a:schemeClr val="tx1"/>
                </a:solidFill>
                <a:latin typeface="TH SarabunPSK" panose="020B0500040200020003" pitchFamily="34" charset="-34"/>
                <a:cs typeface="TH SarabunPSK" panose="020B0500040200020003" pitchFamily="34" charset="-34"/>
              </a:rPr>
              <a:t>รายได้ภาคการเกษตร </a:t>
            </a:r>
            <a:r>
              <a:rPr lang="th-TH" sz="1400" dirty="0">
                <a:solidFill>
                  <a:srgbClr val="000000"/>
                </a:solidFill>
                <a:effectLst/>
                <a:latin typeface="TH SarabunPSK" panose="020B0500040200020003" pitchFamily="34" charset="-34"/>
                <a:ea typeface="Calibri" panose="020F0502020204030204" pitchFamily="34" charset="0"/>
                <a:cs typeface="TH SarabunPSK" panose="020B0500040200020003" pitchFamily="34" charset="-34"/>
              </a:rPr>
              <a:t>21,743</a:t>
            </a:r>
            <a:r>
              <a:rPr lang="th-TH" sz="1400" dirty="0">
                <a:solidFill>
                  <a:schemeClr val="tx1"/>
                </a:solidFill>
                <a:latin typeface="TH SarabunPSK" panose="020B0500040200020003" pitchFamily="34" charset="-34"/>
                <a:cs typeface="TH SarabunPSK" panose="020B0500040200020003" pitchFamily="34" charset="-34"/>
              </a:rPr>
              <a:t> ล้านบาท (</a:t>
            </a:r>
            <a:r>
              <a:rPr lang="en-US" sz="1400" dirty="0">
                <a:solidFill>
                  <a:schemeClr val="tx1"/>
                </a:solidFill>
                <a:latin typeface="TH SarabunPSK" panose="020B0500040200020003" pitchFamily="34" charset="-34"/>
                <a:cs typeface="TH SarabunPSK" panose="020B0500040200020003" pitchFamily="34" charset="-34"/>
              </a:rPr>
              <a:t>10.21%</a:t>
            </a:r>
            <a:r>
              <a:rPr lang="th-TH" sz="1400" dirty="0">
                <a:solidFill>
                  <a:schemeClr val="tx1"/>
                </a:solidFill>
                <a:latin typeface="TH SarabunPSK" panose="020B0500040200020003" pitchFamily="34" charset="-34"/>
                <a:cs typeface="TH SarabunPSK" panose="020B0500040200020003" pitchFamily="34" charset="-34"/>
              </a:rPr>
              <a:t>)</a:t>
            </a:r>
          </a:p>
          <a:p>
            <a:r>
              <a:rPr lang="th-TH" sz="1400" dirty="0">
                <a:solidFill>
                  <a:schemeClr val="tx1"/>
                </a:solidFill>
                <a:latin typeface="TH SarabunPSK" panose="020B0500040200020003" pitchFamily="34" charset="-34"/>
                <a:cs typeface="TH SarabunPSK" panose="020B0500040200020003" pitchFamily="34" charset="-34"/>
              </a:rPr>
              <a:t>รายได้นอกภาคการเกษตร </a:t>
            </a:r>
            <a:r>
              <a:rPr lang="th-TH" sz="1400" kern="1200" dirty="0">
                <a:solidFill>
                  <a:srgbClr val="000000"/>
                </a:solidFill>
                <a:effectLst/>
                <a:latin typeface="TH SarabunPSK" panose="020B0500040200020003" pitchFamily="34" charset="-34"/>
                <a:cs typeface="TH SarabunPSK" panose="020B0500040200020003" pitchFamily="34" charset="-34"/>
              </a:rPr>
              <a:t>194,624</a:t>
            </a:r>
            <a:r>
              <a:rPr lang="th-TH" sz="1400" dirty="0">
                <a:solidFill>
                  <a:schemeClr val="tx1"/>
                </a:solidFill>
                <a:latin typeface="TH SarabunPSK" panose="020B0500040200020003" pitchFamily="34" charset="-34"/>
                <a:cs typeface="TH SarabunPSK" panose="020B0500040200020003" pitchFamily="34" charset="-34"/>
              </a:rPr>
              <a:t> ล้านบาท (</a:t>
            </a:r>
            <a:r>
              <a:rPr lang="en-US" sz="1400" dirty="0">
                <a:solidFill>
                  <a:schemeClr val="tx1"/>
                </a:solidFill>
                <a:latin typeface="TH SarabunPSK" panose="020B0500040200020003" pitchFamily="34" charset="-34"/>
                <a:cs typeface="TH SarabunPSK" panose="020B0500040200020003" pitchFamily="34" charset="-34"/>
              </a:rPr>
              <a:t>89.78%</a:t>
            </a:r>
            <a:r>
              <a:rPr lang="th-TH" sz="1400" dirty="0">
                <a:solidFill>
                  <a:schemeClr val="tx1"/>
                </a:solidFill>
                <a:latin typeface="TH SarabunPSK" panose="020B0500040200020003" pitchFamily="34" charset="-34"/>
                <a:cs typeface="TH SarabunPSK" panose="020B0500040200020003" pitchFamily="34" charset="-34"/>
              </a:rPr>
              <a:t>)</a:t>
            </a:r>
          </a:p>
          <a:p>
            <a:r>
              <a:rPr lang="th-TH" sz="1400" dirty="0">
                <a:solidFill>
                  <a:schemeClr val="tx1"/>
                </a:solidFill>
                <a:latin typeface="TH SarabunPSK" panose="020B0500040200020003" pitchFamily="34" charset="-34"/>
                <a:cs typeface="TH SarabunPSK" panose="020B0500040200020003" pitchFamily="34" charset="-34"/>
              </a:rPr>
              <a:t>พื้นที่ภาคการเกษตร 4.2 ล้านไร่ (</a:t>
            </a:r>
            <a:r>
              <a:rPr lang="en-US" sz="1400" dirty="0">
                <a:solidFill>
                  <a:schemeClr val="tx1"/>
                </a:solidFill>
                <a:latin typeface="TH SarabunPSK" panose="020B0500040200020003" pitchFamily="34" charset="-34"/>
                <a:cs typeface="TH SarabunPSK" panose="020B0500040200020003" pitchFamily="34" charset="-34"/>
              </a:rPr>
              <a:t>61.76%</a:t>
            </a:r>
            <a:r>
              <a:rPr lang="th-TH" sz="1400" dirty="0">
                <a:solidFill>
                  <a:schemeClr val="tx1"/>
                </a:solidFill>
                <a:latin typeface="TH SarabunPSK" panose="020B0500040200020003" pitchFamily="34" charset="-34"/>
                <a:cs typeface="TH SarabunPSK" panose="020B0500040200020003" pitchFamily="34" charset="-34"/>
              </a:rPr>
              <a:t>)</a:t>
            </a:r>
          </a:p>
          <a:p>
            <a:r>
              <a:rPr lang="th-TH" sz="1400" dirty="0">
                <a:solidFill>
                  <a:schemeClr val="tx1"/>
                </a:solidFill>
                <a:latin typeface="TH SarabunPSK" panose="020B0500040200020003" pitchFamily="34" charset="-34"/>
                <a:cs typeface="TH SarabunPSK" panose="020B0500040200020003" pitchFamily="34" charset="-34"/>
              </a:rPr>
              <a:t>พื้นที่ชลประทาน </a:t>
            </a:r>
            <a:r>
              <a:rPr lang="en-US" sz="1400" dirty="0">
                <a:solidFill>
                  <a:schemeClr val="tx1"/>
                </a:solidFill>
                <a:latin typeface="TH SarabunPSK" panose="020B0500040200020003" pitchFamily="34" charset="-34"/>
                <a:cs typeface="TH SarabunPSK" panose="020B0500040200020003" pitchFamily="34" charset="-34"/>
              </a:rPr>
              <a:t>483</a:t>
            </a:r>
            <a:r>
              <a:rPr lang="en-US" sz="1400" kern="1200" dirty="0">
                <a:solidFill>
                  <a:schemeClr val="tx1"/>
                </a:solidFill>
                <a:effectLst/>
                <a:latin typeface="TH SarabunPSK" panose="020B0500040200020003" pitchFamily="34" charset="-34"/>
                <a:cs typeface="TH SarabunPSK" panose="020B0500040200020003" pitchFamily="34" charset="-34"/>
              </a:rPr>
              <a:t>,</a:t>
            </a:r>
            <a:r>
              <a:rPr lang="th-TH" sz="1400" kern="1200" dirty="0">
                <a:solidFill>
                  <a:schemeClr val="tx1"/>
                </a:solidFill>
                <a:effectLst/>
                <a:latin typeface="TH SarabunPSK" panose="020B0500040200020003" pitchFamily="34" charset="-34"/>
                <a:cs typeface="TH SarabunPSK" panose="020B0500040200020003" pitchFamily="34" charset="-34"/>
              </a:rPr>
              <a:t>552</a:t>
            </a:r>
            <a:r>
              <a:rPr lang="th-TH" sz="1400" dirty="0">
                <a:solidFill>
                  <a:schemeClr val="tx1"/>
                </a:solidFill>
                <a:latin typeface="TH SarabunPSK" panose="020B0500040200020003" pitchFamily="34" charset="-34"/>
                <a:cs typeface="TH SarabunPSK" panose="020B0500040200020003" pitchFamily="34" charset="-34"/>
              </a:rPr>
              <a:t> ไร่ (</a:t>
            </a:r>
            <a:r>
              <a:rPr lang="en-US" sz="1400" dirty="0">
                <a:solidFill>
                  <a:schemeClr val="tx1"/>
                </a:solidFill>
                <a:latin typeface="TH SarabunPSK" panose="020B0500040200020003" pitchFamily="34" charset="-34"/>
                <a:cs typeface="TH SarabunPSK" panose="020B0500040200020003" pitchFamily="34" charset="-34"/>
              </a:rPr>
              <a:t>12%</a:t>
            </a:r>
            <a:r>
              <a:rPr lang="th-TH" sz="1400" dirty="0">
                <a:solidFill>
                  <a:schemeClr val="tx1"/>
                </a:solidFill>
                <a:latin typeface="TH SarabunPSK" panose="020B0500040200020003" pitchFamily="34" charset="-34"/>
                <a:cs typeface="TH SarabunPSK" panose="020B0500040200020003" pitchFamily="34" charset="-34"/>
              </a:rPr>
              <a:t>)</a:t>
            </a:r>
          </a:p>
        </p:txBody>
      </p:sp>
      <p:sp>
        <p:nvSpPr>
          <p:cNvPr id="24" name="สี่เหลี่ยมผืนผ้า 23">
            <a:extLst>
              <a:ext uri="{FF2B5EF4-FFF2-40B4-BE49-F238E27FC236}">
                <a16:creationId xmlns:a16="http://schemas.microsoft.com/office/drawing/2014/main" id="{618C0C5B-9972-4585-BD96-DAB07F1AE243}"/>
              </a:ext>
            </a:extLst>
          </p:cNvPr>
          <p:cNvSpPr/>
          <p:nvPr/>
        </p:nvSpPr>
        <p:spPr>
          <a:xfrm>
            <a:off x="5095289" y="4138864"/>
            <a:ext cx="1750683" cy="2045375"/>
          </a:xfrm>
          <a:prstGeom prst="rect">
            <a:avLst/>
          </a:prstGeom>
          <a:ln/>
        </p:spPr>
        <p:style>
          <a:lnRef idx="0">
            <a:schemeClr val="accent5"/>
          </a:lnRef>
          <a:fillRef idx="3">
            <a:schemeClr val="accent5"/>
          </a:fillRef>
          <a:effectRef idx="3">
            <a:schemeClr val="accent5"/>
          </a:effectRef>
          <a:fontRef idx="minor">
            <a:schemeClr val="lt1"/>
          </a:fontRef>
        </p:style>
        <p:txBody>
          <a:bodyPr rtlCol="0" anchor="ctr"/>
          <a:lstStyle/>
          <a:p>
            <a:pPr algn="ctr"/>
            <a:r>
              <a:rPr lang="th-TH" sz="4800" dirty="0">
                <a:latin typeface="TH SarabunPSK" panose="020B0500040200020003" pitchFamily="34" charset="-34"/>
                <a:cs typeface="TH SarabunPSK" panose="020B0500040200020003" pitchFamily="34" charset="-34"/>
              </a:rPr>
              <a:t>ขอนแก่น</a:t>
            </a:r>
          </a:p>
          <a:p>
            <a:pPr algn="ctr"/>
            <a:r>
              <a:rPr lang="en-US" sz="2000" dirty="0">
                <a:latin typeface="TH SarabunPSK" panose="020B0500040200020003" pitchFamily="34" charset="-34"/>
                <a:cs typeface="TH SarabunPSK" panose="020B0500040200020003" pitchFamily="34" charset="-34"/>
              </a:rPr>
              <a:t>Info graphic</a:t>
            </a:r>
          </a:p>
          <a:p>
            <a:pPr algn="ctr"/>
            <a:r>
              <a:rPr lang="th-TH" sz="2400" dirty="0">
                <a:latin typeface="TH SarabunPSK" panose="020B0500040200020003" pitchFamily="34" charset="-34"/>
                <a:cs typeface="TH SarabunPSK" panose="020B0500040200020003" pitchFamily="34" charset="-34"/>
              </a:rPr>
              <a:t>ข้อมูลพื้นฐานจังหวัด</a:t>
            </a:r>
          </a:p>
          <a:p>
            <a:pPr algn="ctr"/>
            <a:endParaRPr lang="th-TH" sz="2400" dirty="0">
              <a:latin typeface="TH SarabunPSK" panose="020B0500040200020003" pitchFamily="34" charset="-34"/>
              <a:cs typeface="TH SarabunPSK" panose="020B0500040200020003" pitchFamily="34" charset="-34"/>
            </a:endParaRPr>
          </a:p>
        </p:txBody>
      </p:sp>
      <p:sp>
        <p:nvSpPr>
          <p:cNvPr id="9" name="กล่องข้อความ 8">
            <a:extLst>
              <a:ext uri="{FF2B5EF4-FFF2-40B4-BE49-F238E27FC236}">
                <a16:creationId xmlns:a16="http://schemas.microsoft.com/office/drawing/2014/main" id="{858EF115-7503-4403-C45E-01FD67237A10}"/>
              </a:ext>
            </a:extLst>
          </p:cNvPr>
          <p:cNvSpPr txBox="1"/>
          <p:nvPr/>
        </p:nvSpPr>
        <p:spPr>
          <a:xfrm>
            <a:off x="5095289" y="5813578"/>
            <a:ext cx="1750684" cy="338554"/>
          </a:xfrm>
          <a:prstGeom prst="rect">
            <a:avLst/>
          </a:prstGeom>
          <a:noFill/>
        </p:spPr>
        <p:txBody>
          <a:bodyPr wrap="square">
            <a:spAutoFit/>
          </a:bodyPr>
          <a:lstStyle/>
          <a:p>
            <a:pPr algn="ctr"/>
            <a:r>
              <a:rPr lang="th-TH" sz="1600" b="1" u="sng" dirty="0">
                <a:solidFill>
                  <a:schemeClr val="bg1"/>
                </a:solidFill>
                <a:latin typeface="TH SarabunPSK" panose="020B0500040200020003" pitchFamily="34" charset="-34"/>
                <a:cs typeface="TH SarabunPSK" panose="020B0500040200020003" pitchFamily="34" charset="-34"/>
              </a:rPr>
              <a:t>ข้อมูล ณ วันที่ </a:t>
            </a:r>
            <a:r>
              <a:rPr lang="th-TH" sz="1600" b="1" u="sng" dirty="0" smtClean="0">
                <a:solidFill>
                  <a:schemeClr val="bg1"/>
                </a:solidFill>
                <a:latin typeface="TH SarabunPSK" panose="020B0500040200020003" pitchFamily="34" charset="-34"/>
                <a:cs typeface="TH SarabunPSK" panose="020B0500040200020003" pitchFamily="34" charset="-34"/>
              </a:rPr>
              <a:t>31 ต.ค. </a:t>
            </a:r>
            <a:r>
              <a:rPr lang="th-TH" sz="1600" b="1" u="sng" dirty="0">
                <a:solidFill>
                  <a:schemeClr val="bg1"/>
                </a:solidFill>
                <a:latin typeface="TH SarabunPSK" panose="020B0500040200020003" pitchFamily="34" charset="-34"/>
                <a:cs typeface="TH SarabunPSK" panose="020B0500040200020003" pitchFamily="34" charset="-34"/>
              </a:rPr>
              <a:t>67</a:t>
            </a:r>
          </a:p>
        </p:txBody>
      </p:sp>
      <p:sp>
        <p:nvSpPr>
          <p:cNvPr id="14" name="สี่เหลี่ยมผืนผ้า 13">
            <a:extLst>
              <a:ext uri="{FF2B5EF4-FFF2-40B4-BE49-F238E27FC236}">
                <a16:creationId xmlns:a16="http://schemas.microsoft.com/office/drawing/2014/main" id="{C6D388AC-F0A7-D8AC-D3B8-CE0B94BD3C7A}"/>
              </a:ext>
            </a:extLst>
          </p:cNvPr>
          <p:cNvSpPr/>
          <p:nvPr/>
        </p:nvSpPr>
        <p:spPr>
          <a:xfrm>
            <a:off x="1828799" y="4176265"/>
            <a:ext cx="3241763" cy="548655"/>
          </a:xfrm>
          <a:prstGeom prst="rect">
            <a:avLst/>
          </a:prstGeom>
          <a:solidFill>
            <a:srgbClr val="A1B8E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th-TH" sz="1400" dirty="0">
                <a:solidFill>
                  <a:schemeClr val="tx1"/>
                </a:solidFill>
                <a:latin typeface="TH SarabunPSK" panose="020B0500040200020003" pitchFamily="34" charset="-34"/>
                <a:cs typeface="TH SarabunPSK" panose="020B0500040200020003" pitchFamily="34" charset="-34"/>
              </a:rPr>
              <a:t>ประสิทธิภาพการผลิต</a:t>
            </a:r>
            <a:r>
              <a:rPr lang="en-US" sz="1400" dirty="0">
                <a:solidFill>
                  <a:schemeClr val="tx1"/>
                </a:solidFill>
                <a:latin typeface="TH SarabunPSK" panose="020B0500040200020003" pitchFamily="34" charset="-34"/>
                <a:cs typeface="TH SarabunPSK" panose="020B0500040200020003" pitchFamily="34" charset="-34"/>
              </a:rPr>
              <a:t>          Bench Mark  </a:t>
            </a:r>
            <a:endParaRPr lang="th-TH" sz="1400" dirty="0">
              <a:solidFill>
                <a:schemeClr val="tx1"/>
              </a:solidFill>
              <a:latin typeface="TH SarabunPSK" panose="020B0500040200020003" pitchFamily="34" charset="-34"/>
              <a:cs typeface="TH SarabunPSK" panose="020B0500040200020003" pitchFamily="34" charset="-34"/>
            </a:endParaRPr>
          </a:p>
        </p:txBody>
      </p:sp>
      <p:sp>
        <p:nvSpPr>
          <p:cNvPr id="30" name="สี่เหลี่ยมผืนผ้า 29">
            <a:extLst>
              <a:ext uri="{FF2B5EF4-FFF2-40B4-BE49-F238E27FC236}">
                <a16:creationId xmlns:a16="http://schemas.microsoft.com/office/drawing/2014/main" id="{BD9E4B8C-2ADC-F576-7714-43054547989D}"/>
              </a:ext>
            </a:extLst>
          </p:cNvPr>
          <p:cNvSpPr/>
          <p:nvPr/>
        </p:nvSpPr>
        <p:spPr>
          <a:xfrm>
            <a:off x="2281226" y="4368698"/>
            <a:ext cx="138112" cy="138112"/>
          </a:xfrm>
          <a:prstGeom prst="rect">
            <a:avLst/>
          </a:prstGeom>
          <a:solidFill>
            <a:srgbClr val="FFC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43" name="สี่เหลี่ยมผืนผ้า 42">
            <a:extLst>
              <a:ext uri="{FF2B5EF4-FFF2-40B4-BE49-F238E27FC236}">
                <a16:creationId xmlns:a16="http://schemas.microsoft.com/office/drawing/2014/main" id="{552A2EF0-8A37-398A-E637-1B5D5AE5750B}"/>
              </a:ext>
            </a:extLst>
          </p:cNvPr>
          <p:cNvSpPr/>
          <p:nvPr/>
        </p:nvSpPr>
        <p:spPr>
          <a:xfrm>
            <a:off x="3673853" y="4368698"/>
            <a:ext cx="138112" cy="138112"/>
          </a:xfrm>
          <a:prstGeom prst="rect">
            <a:avLst/>
          </a:prstGeom>
          <a:solidFill>
            <a:srgbClr val="ED7D3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48" name="กล่องข้อความ 47">
            <a:extLst>
              <a:ext uri="{FF2B5EF4-FFF2-40B4-BE49-F238E27FC236}">
                <a16:creationId xmlns:a16="http://schemas.microsoft.com/office/drawing/2014/main" id="{D2C810AD-6688-3873-6CE0-C4437FF5E49D}"/>
              </a:ext>
            </a:extLst>
          </p:cNvPr>
          <p:cNvSpPr txBox="1"/>
          <p:nvPr/>
        </p:nvSpPr>
        <p:spPr>
          <a:xfrm>
            <a:off x="6177852" y="1511532"/>
            <a:ext cx="721760" cy="400110"/>
          </a:xfrm>
          <a:prstGeom prst="rect">
            <a:avLst/>
          </a:prstGeom>
          <a:noFill/>
        </p:spPr>
        <p:txBody>
          <a:bodyPr wrap="square">
            <a:spAutoFit/>
          </a:bodyPr>
          <a:lstStyle/>
          <a:p>
            <a:r>
              <a:rPr lang="th-TH" sz="1000" dirty="0"/>
              <a:t>ปลานิล</a:t>
            </a:r>
          </a:p>
          <a:p>
            <a:r>
              <a:rPr lang="th-TH" sz="1000" dirty="0"/>
              <a:t>14,595 ตัน/ปี</a:t>
            </a:r>
          </a:p>
        </p:txBody>
      </p:sp>
    </p:spTree>
    <p:extLst>
      <p:ext uri="{BB962C8B-B14F-4D97-AF65-F5344CB8AC3E}">
        <p14:creationId xmlns:p14="http://schemas.microsoft.com/office/powerpoint/2010/main" val="132028762"/>
      </p:ext>
    </p:extLst>
  </p:cSld>
  <p:clrMapOvr>
    <a:masterClrMapping/>
  </p:clrMapOvr>
</p:sld>
</file>

<file path=ppt/theme/theme1.xml><?xml version="1.0" encoding="utf-8"?>
<a:theme xmlns:a="http://schemas.openxmlformats.org/drawingml/2006/main" name="ธีมของ Office">
  <a:themeElements>
    <a:clrScheme name="ธีมของ 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ธีมของ 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ธีมของ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4410</TotalTime>
  <Words>706</Words>
  <Application>Microsoft Office PowerPoint</Application>
  <PresentationFormat>กระดาษ A4 (210x297 มม.)</PresentationFormat>
  <Paragraphs>77</Paragraphs>
  <Slides>1</Slides>
  <Notes>0</Notes>
  <HiddenSlides>0</HiddenSlides>
  <MMClips>0</MMClips>
  <ScaleCrop>false</ScaleCrop>
  <HeadingPairs>
    <vt:vector size="6" baseType="variant">
      <vt:variant>
        <vt:lpstr>ฟอนต์ที่ถูกใช้</vt:lpstr>
      </vt:variant>
      <vt:variant>
        <vt:i4>6</vt:i4>
      </vt:variant>
      <vt:variant>
        <vt:lpstr>ธีม</vt:lpstr>
      </vt:variant>
      <vt:variant>
        <vt:i4>1</vt:i4>
      </vt:variant>
      <vt:variant>
        <vt:lpstr>ชื่อเรื่องสไลด์</vt:lpstr>
      </vt:variant>
      <vt:variant>
        <vt:i4>1</vt:i4>
      </vt:variant>
    </vt:vector>
  </HeadingPairs>
  <TitlesOfParts>
    <vt:vector size="8" baseType="lpstr">
      <vt:lpstr>Angsana New</vt:lpstr>
      <vt:lpstr>Arial</vt:lpstr>
      <vt:lpstr>Calibri</vt:lpstr>
      <vt:lpstr>Calibri Light</vt:lpstr>
      <vt:lpstr>Cordia New</vt:lpstr>
      <vt:lpstr>TH SarabunPSK</vt:lpstr>
      <vt:lpstr>ธีมของ Office</vt:lpstr>
      <vt:lpstr>งานนำเสนอ PowerPoint</vt:lpstr>
    </vt:vector>
  </TitlesOfParts>
  <Company>www.easyosteam.com</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งานนำเสนอ PowerPoint</dc:title>
  <dc:creator>KKD Windows7 V.11_x64</dc:creator>
  <cp:lastModifiedBy>Administrator</cp:lastModifiedBy>
  <cp:revision>506</cp:revision>
  <cp:lastPrinted>2023-04-25T07:07:38Z</cp:lastPrinted>
  <dcterms:created xsi:type="dcterms:W3CDTF">2018-01-04T03:14:36Z</dcterms:created>
  <dcterms:modified xsi:type="dcterms:W3CDTF">2024-11-07T06:45:27Z</dcterms:modified>
</cp:coreProperties>
</file>