
<file path=[Content_Types].xml><?xml version="1.0" encoding="utf-8"?>
<Types xmlns="http://schemas.openxmlformats.org/package/2006/content-types">
  <Default Extension="jpeg" ContentType="image/jpe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ppt/charts/chart10.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11.xml" ContentType="application/vnd.openxmlformats-officedocument.drawingml.chart+xml"/>
  <Override PartName="/ppt/charts/style11.xml" ContentType="application/vnd.ms-office.chartstyle+xml"/>
  <Override PartName="/ppt/charts/colors1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61" r:id="rId2"/>
  </p:sldIdLst>
  <p:sldSz cx="6858000" cy="9906000" type="A4"/>
  <p:notesSz cx="6888163" cy="10018713"/>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userDrawn="1">
          <p15:clr>
            <a:srgbClr val="A4A3A4"/>
          </p15:clr>
        </p15:guide>
        <p15:guide id="2" pos="2183"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กลุ่มยุทธศาสตร์พัฒนาการเกษตร สำนักงานเกษตรและสหกรณ์จังหวัดขอนแก่น" initials="กส" lastIdx="1" clrIdx="0">
    <p:extLst>
      <p:ext uri="{19B8F6BF-5375-455C-9EA6-DF929625EA0E}">
        <p15:presenceInfo xmlns:p15="http://schemas.microsoft.com/office/powerpoint/2012/main" userId="66ecca2530bc45f8" providerId="Windows Live"/>
      </p:ext>
    </p:extLst>
  </p:cmAuthor>
  <p:cmAuthor id="2" name="Agriculture Office" initials="AO" lastIdx="1" clrIdx="1">
    <p:extLst>
      <p:ext uri="{19B8F6BF-5375-455C-9EA6-DF929625EA0E}">
        <p15:presenceInfo xmlns:p15="http://schemas.microsoft.com/office/powerpoint/2012/main" userId="5465bcfadc28e83a"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DC72"/>
    <a:srgbClr val="ED7D31"/>
    <a:srgbClr val="FFC000"/>
    <a:srgbClr val="A1B8E1"/>
    <a:srgbClr val="47A9D5"/>
    <a:srgbClr val="2698F6"/>
    <a:srgbClr val="E6B4C6"/>
    <a:srgbClr val="EFCDD9"/>
    <a:srgbClr val="5DB6B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ลักษณะสีปานกลาง 2 - เน้น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281" autoAdjust="0"/>
    <p:restoredTop sz="99886" autoAdjust="0"/>
  </p:normalViewPr>
  <p:slideViewPr>
    <p:cSldViewPr snapToGrid="0" showGuides="1">
      <p:cViewPr>
        <p:scale>
          <a:sx n="125" d="100"/>
          <a:sy n="125" d="100"/>
        </p:scale>
        <p:origin x="174" y="-3066"/>
      </p:cViewPr>
      <p:guideLst>
        <p:guide orient="horz" pos="3120"/>
        <p:guide pos="2183"/>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commentAuthors" Target="commentAuthors.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Worksheet5.xlsx"/><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package" Target="../embeddings/Microsoft_Excel_Worksheet6.xlsx"/><Relationship Id="rId2" Type="http://schemas.microsoft.com/office/2011/relationships/chartColorStyle" Target="colors7.xml"/><Relationship Id="rId1" Type="http://schemas.microsoft.com/office/2011/relationships/chartStyle" Target="style7.xml"/></Relationships>
</file>

<file path=ppt/charts/_rels/chart8.xml.rels><?xml version="1.0" encoding="UTF-8" standalone="yes"?>
<Relationships xmlns="http://schemas.openxmlformats.org/package/2006/relationships"><Relationship Id="rId3" Type="http://schemas.openxmlformats.org/officeDocument/2006/relationships/package" Target="../embeddings/Microsoft_Excel_Worksheet7.xlsx"/><Relationship Id="rId2" Type="http://schemas.microsoft.com/office/2011/relationships/chartColorStyle" Target="colors8.xml"/><Relationship Id="rId1" Type="http://schemas.microsoft.com/office/2011/relationships/chartStyle" Target="style8.xml"/></Relationships>
</file>

<file path=ppt/charts/_rels/chart9.xml.rels><?xml version="1.0" encoding="UTF-8" standalone="yes"?>
<Relationships xmlns="http://schemas.openxmlformats.org/package/2006/relationships"><Relationship Id="rId3" Type="http://schemas.openxmlformats.org/officeDocument/2006/relationships/package" Target="../embeddings/Microsoft_Excel_Worksheet8.xlsx"/><Relationship Id="rId2" Type="http://schemas.microsoft.com/office/2011/relationships/chartColorStyle" Target="colors9.xml"/><Relationship Id="rId1" Type="http://schemas.microsoft.com/office/2011/relationships/chartStyle" Target="style9.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10.xml"/><Relationship Id="rId1" Type="http://schemas.microsoft.com/office/2011/relationships/chartStyle" Target="style10.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1.xml"/><Relationship Id="rId1" Type="http://schemas.microsoft.com/office/2011/relationships/chartStyle" Target="style1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h-TH"/>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200" b="0" i="0" u="none" strike="noStrike" kern="1200" spc="0" baseline="0">
                <a:solidFill>
                  <a:schemeClr val="tx1">
                    <a:lumMod val="65000"/>
                    <a:lumOff val="35000"/>
                  </a:schemeClr>
                </a:solidFill>
                <a:latin typeface="+mn-lt"/>
                <a:ea typeface="+mn-ea"/>
                <a:cs typeface="+mn-cs"/>
              </a:defRPr>
            </a:pPr>
            <a:r>
              <a:rPr lang="th-TH" sz="1600" b="1" dirty="0">
                <a:solidFill>
                  <a:schemeClr val="tx1"/>
                </a:solidFill>
                <a:latin typeface="TH SarabunPSK" panose="020B0500040200020003" pitchFamily="34" charset="-34"/>
                <a:cs typeface="TH SarabunPSK" panose="020B0500040200020003" pitchFamily="34" charset="-34"/>
              </a:rPr>
              <a:t>เกษตรกรรม </a:t>
            </a:r>
            <a:r>
              <a:rPr lang="th-TH" sz="1600" b="1" baseline="0" dirty="0">
                <a:solidFill>
                  <a:schemeClr val="tx1"/>
                </a:solidFill>
                <a:latin typeface="TH SarabunPSK" panose="020B0500040200020003" pitchFamily="34" charset="-34"/>
                <a:cs typeface="TH SarabunPSK" panose="020B0500040200020003" pitchFamily="34" charset="-34"/>
              </a:rPr>
              <a:t>(ล้านไร่)</a:t>
            </a:r>
            <a:endParaRPr lang="th-TH" sz="1600" b="1" dirty="0">
              <a:solidFill>
                <a:schemeClr val="tx1"/>
              </a:solidFill>
              <a:latin typeface="TH SarabunPSK" panose="020B0500040200020003" pitchFamily="34" charset="-34"/>
              <a:cs typeface="TH SarabunPSK" panose="020B0500040200020003" pitchFamily="34" charset="-34"/>
            </a:endParaRPr>
          </a:p>
        </c:rich>
      </c:tx>
      <c:layout>
        <c:manualLayout>
          <c:xMode val="edge"/>
          <c:yMode val="edge"/>
          <c:x val="0.37279452680745473"/>
          <c:y val="3.0566275145574893E-2"/>
        </c:manualLayout>
      </c:layout>
      <c:overlay val="0"/>
      <c:spPr>
        <a:noFill/>
        <a:ln>
          <a:noFill/>
        </a:ln>
        <a:effectLst/>
      </c:spPr>
      <c:txPr>
        <a:bodyPr rot="0" spcFirstLastPara="1" vertOverflow="ellipsis" vert="horz" wrap="square" anchor="ctr" anchorCtr="1"/>
        <a:lstStyle/>
        <a:p>
          <a:pPr>
            <a:defRPr sz="1200" b="0" i="0" u="none" strike="noStrike" kern="1200" spc="0" baseline="0">
              <a:solidFill>
                <a:schemeClr val="tx1">
                  <a:lumMod val="65000"/>
                  <a:lumOff val="35000"/>
                </a:schemeClr>
              </a:solidFill>
              <a:latin typeface="+mn-lt"/>
              <a:ea typeface="+mn-ea"/>
              <a:cs typeface="+mn-cs"/>
            </a:defRPr>
          </a:pPr>
          <a:endParaRPr lang="th-TH"/>
        </a:p>
      </c:txPr>
    </c:title>
    <c:autoTitleDeleted val="0"/>
    <c:plotArea>
      <c:layout/>
      <c:pieChart>
        <c:varyColors val="1"/>
        <c:ser>
          <c:idx val="0"/>
          <c:order val="0"/>
          <c:tx>
            <c:strRef>
              <c:f>Sheet1!$B$1</c:f>
              <c:strCache>
                <c:ptCount val="1"/>
                <c:pt idx="0">
                  <c:v>พื้นที่ทั้งหมด</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2-3D93-49F8-A7D6-C484B267BEC2}"/>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5-3D93-49F8-A7D6-C484B267BEC2}"/>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4-3D93-49F8-A7D6-C484B267BEC2}"/>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3-3D93-49F8-A7D6-C484B267BEC2}"/>
              </c:ext>
            </c:extLst>
          </c:dPt>
          <c:dPt>
            <c:idx val="4"/>
            <c:bubble3D val="0"/>
            <c:spPr>
              <a:solidFill>
                <a:schemeClr val="accent5"/>
              </a:solidFill>
              <a:ln w="19050">
                <a:solidFill>
                  <a:schemeClr val="lt1"/>
                </a:solidFill>
              </a:ln>
              <a:effectLst/>
            </c:spPr>
            <c:extLst>
              <c:ext xmlns:c16="http://schemas.microsoft.com/office/drawing/2014/chart" uri="{C3380CC4-5D6E-409C-BE32-E72D297353CC}">
                <c16:uniqueId val="{00000006-3D93-49F8-A7D6-C484B267BEC2}"/>
              </c:ext>
            </c:extLst>
          </c:dPt>
          <c:dPt>
            <c:idx val="5"/>
            <c:bubble3D val="0"/>
            <c:spPr>
              <a:solidFill>
                <a:schemeClr val="accent6"/>
              </a:solidFill>
              <a:ln w="19050">
                <a:solidFill>
                  <a:schemeClr val="lt1"/>
                </a:solidFill>
              </a:ln>
              <a:effectLst/>
            </c:spPr>
            <c:extLst>
              <c:ext xmlns:c16="http://schemas.microsoft.com/office/drawing/2014/chart" uri="{C3380CC4-5D6E-409C-BE32-E72D297353CC}">
                <c16:uniqueId val="{0000000B-E9AA-4194-9361-17F0547FF4E9}"/>
              </c:ext>
            </c:extLst>
          </c:dPt>
          <c:dLbls>
            <c:dLbl>
              <c:idx val="0"/>
              <c:layout>
                <c:manualLayout>
                  <c:x val="-1.5217247891478363E-2"/>
                  <c:y val="5.1833663625603023E-2"/>
                </c:manualLayout>
              </c:layout>
              <c:tx>
                <c:rich>
                  <a:bodyPr/>
                  <a:lstStyle/>
                  <a:p>
                    <a:fld id="{1DE3DDF6-CA5E-4463-9A4D-2750BEE2BD30}" type="CATEGORYNAME">
                      <a:rPr lang="th-TH" smtClean="0">
                        <a:solidFill>
                          <a:schemeClr val="tx1"/>
                        </a:solidFill>
                      </a:rPr>
                      <a:pPr/>
                      <a:t>[ชื่อประเภท]</a:t>
                    </a:fld>
                    <a:r>
                      <a:rPr lang="th-TH" baseline="0" dirty="0">
                        <a:solidFill>
                          <a:schemeClr val="tx1"/>
                        </a:solidFill>
                      </a:rPr>
                      <a:t>, 2.52, 60%</a:t>
                    </a:r>
                  </a:p>
                </c:rich>
              </c:tx>
              <c:dLblPos val="bestFit"/>
              <c:showLegendKey val="0"/>
              <c:showVal val="1"/>
              <c:showCatName val="1"/>
              <c:showSerName val="0"/>
              <c:showPercent val="1"/>
              <c:showBubbleSize val="0"/>
              <c:extLst>
                <c:ext xmlns:c15="http://schemas.microsoft.com/office/drawing/2012/chart" uri="{CE6537A1-D6FC-4f65-9D91-7224C49458BB}">
                  <c15:layout>
                    <c:manualLayout>
                      <c:w val="0.27937515677173769"/>
                      <c:h val="0.11947370169144622"/>
                    </c:manualLayout>
                  </c15:layout>
                  <c15:dlblFieldTable/>
                  <c15:showDataLabelsRange val="0"/>
                </c:ext>
                <c:ext xmlns:c16="http://schemas.microsoft.com/office/drawing/2014/chart" uri="{C3380CC4-5D6E-409C-BE32-E72D297353CC}">
                  <c16:uniqueId val="{00000002-3D93-49F8-A7D6-C484B267BEC2}"/>
                </c:ext>
              </c:extLst>
            </c:dLbl>
            <c:dLbl>
              <c:idx val="1"/>
              <c:layout>
                <c:manualLayout>
                  <c:x val="0.15710866885746436"/>
                  <c:y val="-6.418917780570739E-2"/>
                </c:manualLayout>
              </c:layout>
              <c:tx>
                <c:rich>
                  <a:bodyPr/>
                  <a:lstStyle/>
                  <a:p>
                    <a:fld id="{A3D9A072-B355-4B35-86C9-0AC85EDDF097}" type="CATEGORYNAME">
                      <a:rPr lang="th-TH">
                        <a:solidFill>
                          <a:schemeClr val="tx1"/>
                        </a:solidFill>
                      </a:rPr>
                      <a:pPr/>
                      <a:t>[ชื่อประเภท]</a:t>
                    </a:fld>
                    <a:r>
                      <a:rPr lang="th-TH" baseline="0" dirty="0">
                        <a:solidFill>
                          <a:schemeClr val="tx1"/>
                        </a:solidFill>
                      </a:rPr>
                      <a:t>, 1.14 27%</a:t>
                    </a:r>
                  </a:p>
                </c:rich>
              </c:tx>
              <c:dLblPos val="bestFit"/>
              <c:showLegendKey val="0"/>
              <c:showVal val="1"/>
              <c:showCatName val="1"/>
              <c:showSerName val="0"/>
              <c:showPercent val="1"/>
              <c:showBubbleSize val="0"/>
              <c:extLst>
                <c:ext xmlns:c15="http://schemas.microsoft.com/office/drawing/2012/chart" uri="{CE6537A1-D6FC-4f65-9D91-7224C49458BB}">
                  <c15:layout>
                    <c:manualLayout>
                      <c:w val="0.31838536943714241"/>
                      <c:h val="0.11947370169144622"/>
                    </c:manualLayout>
                  </c15:layout>
                  <c15:dlblFieldTable/>
                  <c15:showDataLabelsRange val="0"/>
                </c:ext>
                <c:ext xmlns:c16="http://schemas.microsoft.com/office/drawing/2014/chart" uri="{C3380CC4-5D6E-409C-BE32-E72D297353CC}">
                  <c16:uniqueId val="{00000005-3D93-49F8-A7D6-C484B267BEC2}"/>
                </c:ext>
              </c:extLst>
            </c:dLbl>
            <c:dLbl>
              <c:idx val="2"/>
              <c:layout>
                <c:manualLayout>
                  <c:x val="5.1560896758566068E-3"/>
                  <c:y val="-9.1701232230043239E-3"/>
                </c:manualLayout>
              </c:layout>
              <c:tx>
                <c:rich>
                  <a:bodyPr rot="0" spcFirstLastPara="1" vertOverflow="clip" horzOverflow="clip" vert="horz" wrap="square" lIns="38100" tIns="19050" rIns="38100" bIns="19050" anchor="ctr" anchorCtr="1">
                    <a:noAutofit/>
                  </a:bodyPr>
                  <a:lstStyle/>
                  <a:p>
                    <a:pPr>
                      <a:defRPr sz="1100" b="1" i="0" u="none" strike="noStrike" kern="1200" baseline="0">
                        <a:solidFill>
                          <a:schemeClr val="dk1">
                            <a:lumMod val="65000"/>
                            <a:lumOff val="35000"/>
                          </a:schemeClr>
                        </a:solidFill>
                        <a:latin typeface="TH SarabunPSK" panose="020B0500040200020003" pitchFamily="34" charset="-34"/>
                        <a:ea typeface="+mn-ea"/>
                        <a:cs typeface="TH SarabunPSK" panose="020B0500040200020003" pitchFamily="34" charset="-34"/>
                      </a:defRPr>
                    </a:pPr>
                    <a:fld id="{1590AB75-DCE2-4809-A1D3-8685A5364129}" type="CATEGORYNAME">
                      <a:rPr lang="th-TH" sz="1100" b="1">
                        <a:solidFill>
                          <a:schemeClr val="tx1"/>
                        </a:solidFill>
                        <a:latin typeface="TH SarabunPSK" panose="020B0500040200020003" pitchFamily="34" charset="-34"/>
                        <a:cs typeface="TH SarabunPSK" panose="020B0500040200020003" pitchFamily="34" charset="-34"/>
                      </a:rPr>
                      <a:pPr>
                        <a:defRPr sz="1100" b="1">
                          <a:latin typeface="TH SarabunPSK" panose="020B0500040200020003" pitchFamily="34" charset="-34"/>
                          <a:cs typeface="TH SarabunPSK" panose="020B0500040200020003" pitchFamily="34" charset="-34"/>
                        </a:defRPr>
                      </a:pPr>
                      <a:t>[ชื่อประเภท]</a:t>
                    </a:fld>
                    <a:r>
                      <a:rPr lang="th-TH" sz="1100" b="1" baseline="0" dirty="0">
                        <a:solidFill>
                          <a:schemeClr val="tx1"/>
                        </a:solidFill>
                        <a:latin typeface="TH SarabunPSK" panose="020B0500040200020003" pitchFamily="34" charset="-34"/>
                        <a:cs typeface="TH SarabunPSK" panose="020B0500040200020003" pitchFamily="34" charset="-34"/>
                      </a:rPr>
                      <a:t>, 0.23, 5%</a:t>
                    </a:r>
                  </a:p>
                </c:rich>
              </c:tx>
              <c:spPr>
                <a:noFill/>
                <a:ln>
                  <a:solidFill>
                    <a:prstClr val="black">
                      <a:lumMod val="25000"/>
                      <a:lumOff val="75000"/>
                    </a:prstClr>
                  </a:solidFill>
                </a:ln>
                <a:effectLst>
                  <a:softEdge rad="1270000"/>
                </a:effectLst>
              </c:spPr>
              <c:txPr>
                <a:bodyPr rot="0" spcFirstLastPara="1" vertOverflow="clip" horzOverflow="clip" vert="horz" wrap="square" lIns="38100" tIns="19050" rIns="38100" bIns="19050" anchor="ctr" anchorCtr="1">
                  <a:noAutofit/>
                </a:bodyPr>
                <a:lstStyle/>
                <a:p>
                  <a:pPr>
                    <a:defRPr sz="1100" b="1" i="0" u="none" strike="noStrike" kern="1200" baseline="0">
                      <a:solidFill>
                        <a:schemeClr val="dk1">
                          <a:lumMod val="65000"/>
                          <a:lumOff val="35000"/>
                        </a:schemeClr>
                      </a:solidFill>
                      <a:latin typeface="TH SarabunPSK" panose="020B0500040200020003" pitchFamily="34" charset="-34"/>
                      <a:ea typeface="+mn-ea"/>
                      <a:cs typeface="TH SarabunPSK" panose="020B0500040200020003" pitchFamily="34" charset="-34"/>
                    </a:defRPr>
                  </a:pPr>
                  <a:endParaRPr lang="th-TH"/>
                </a:p>
              </c:txPr>
              <c:dLblPos val="bestFit"/>
              <c:showLegendKey val="0"/>
              <c:showVal val="1"/>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prstGeom>
                    <a:noFill/>
                    <a:ln>
                      <a:noFill/>
                    </a:ln>
                  </c15:spPr>
                  <c15:layout>
                    <c:manualLayout>
                      <c:w val="0.37079902990673641"/>
                      <c:h val="0.11947370169144619"/>
                    </c:manualLayout>
                  </c15:layout>
                  <c15:dlblFieldTable/>
                  <c15:showDataLabelsRange val="0"/>
                </c:ext>
                <c:ext xmlns:c16="http://schemas.microsoft.com/office/drawing/2014/chart" uri="{C3380CC4-5D6E-409C-BE32-E72D297353CC}">
                  <c16:uniqueId val="{00000004-3D93-49F8-A7D6-C484B267BEC2}"/>
                </c:ext>
              </c:extLst>
            </c:dLbl>
            <c:dLbl>
              <c:idx val="3"/>
              <c:layout>
                <c:manualLayout>
                  <c:x val="3.7867479475714311E-2"/>
                  <c:y val="-0.11692948047440785"/>
                </c:manualLayout>
              </c:layout>
              <c:tx>
                <c:rich>
                  <a:bodyPr rot="0" spcFirstLastPara="1" vertOverflow="clip" horzOverflow="clip" vert="horz" wrap="square" lIns="38100" tIns="19050" rIns="38100" bIns="19050" anchor="ctr" anchorCtr="1">
                    <a:noAutofit/>
                  </a:bodyPr>
                  <a:lstStyle/>
                  <a:p>
                    <a:pPr>
                      <a:defRPr sz="1100" b="1" i="0" u="none" strike="noStrike" kern="1200" baseline="0">
                        <a:solidFill>
                          <a:schemeClr val="dk1">
                            <a:lumMod val="65000"/>
                            <a:lumOff val="35000"/>
                          </a:schemeClr>
                        </a:solidFill>
                        <a:latin typeface="TH SarabunPSK" panose="020B0500040200020003" pitchFamily="34" charset="-34"/>
                        <a:ea typeface="+mn-ea"/>
                        <a:cs typeface="TH SarabunPSK" panose="020B0500040200020003" pitchFamily="34" charset="-34"/>
                      </a:defRPr>
                    </a:pPr>
                    <a:fld id="{4F54C1BD-CA54-4443-839E-4E41052ACF3C}" type="CATEGORYNAME">
                      <a:rPr lang="th-TH" sz="1100" b="1">
                        <a:solidFill>
                          <a:schemeClr val="tx1"/>
                        </a:solidFill>
                        <a:latin typeface="TH SarabunPSK" panose="020B0500040200020003" pitchFamily="34" charset="-34"/>
                        <a:cs typeface="TH SarabunPSK" panose="020B0500040200020003" pitchFamily="34" charset="-34"/>
                      </a:rPr>
                      <a:pPr>
                        <a:defRPr sz="1100" b="1">
                          <a:latin typeface="TH SarabunPSK" panose="020B0500040200020003" pitchFamily="34" charset="-34"/>
                          <a:cs typeface="TH SarabunPSK" panose="020B0500040200020003" pitchFamily="34" charset="-34"/>
                        </a:defRPr>
                      </a:pPr>
                      <a:t>[ชื่อประเภท]</a:t>
                    </a:fld>
                    <a:r>
                      <a:rPr lang="th-TH" sz="1100" b="1" baseline="0" dirty="0">
                        <a:solidFill>
                          <a:schemeClr val="tx1"/>
                        </a:solidFill>
                        <a:latin typeface="TH SarabunPSK" panose="020B0500040200020003" pitchFamily="34" charset="-34"/>
                        <a:cs typeface="TH SarabunPSK" panose="020B0500040200020003" pitchFamily="34" charset="-34"/>
                      </a:rPr>
                      <a:t>, </a:t>
                    </a:r>
                    <a:fld id="{A58AAD47-D727-4836-8A45-DC061809A3CC}" type="VALUE">
                      <a:rPr lang="th-TH" sz="1100" b="1" baseline="0">
                        <a:solidFill>
                          <a:schemeClr val="tx1"/>
                        </a:solidFill>
                        <a:latin typeface="TH SarabunPSK" panose="020B0500040200020003" pitchFamily="34" charset="-34"/>
                        <a:cs typeface="TH SarabunPSK" panose="020B0500040200020003" pitchFamily="34" charset="-34"/>
                      </a:rPr>
                      <a:pPr>
                        <a:defRPr sz="1100" b="1">
                          <a:latin typeface="TH SarabunPSK" panose="020B0500040200020003" pitchFamily="34" charset="-34"/>
                          <a:cs typeface="TH SarabunPSK" panose="020B0500040200020003" pitchFamily="34" charset="-34"/>
                        </a:defRPr>
                      </a:pPr>
                      <a:t>[VALUE]</a:t>
                    </a:fld>
                    <a:r>
                      <a:rPr lang="th-TH" sz="1100" b="1" baseline="0" dirty="0">
                        <a:solidFill>
                          <a:schemeClr val="tx1"/>
                        </a:solidFill>
                        <a:latin typeface="TH SarabunPSK" panose="020B0500040200020003" pitchFamily="34" charset="-34"/>
                        <a:cs typeface="TH SarabunPSK" panose="020B0500040200020003" pitchFamily="34" charset="-34"/>
                      </a:rPr>
                      <a:t>, 11%</a:t>
                    </a:r>
                  </a:p>
                </c:rich>
              </c:tx>
              <c:spPr>
                <a:noFill/>
                <a:ln>
                  <a:solidFill>
                    <a:prstClr val="black">
                      <a:lumMod val="25000"/>
                      <a:lumOff val="75000"/>
                    </a:prstClr>
                  </a:solidFill>
                </a:ln>
                <a:effectLst>
                  <a:softEdge rad="1270000"/>
                </a:effectLst>
              </c:spPr>
              <c:txPr>
                <a:bodyPr rot="0" spcFirstLastPara="1" vertOverflow="clip" horzOverflow="clip" vert="horz" wrap="square" lIns="38100" tIns="19050" rIns="38100" bIns="19050" anchor="ctr" anchorCtr="1">
                  <a:noAutofit/>
                </a:bodyPr>
                <a:lstStyle/>
                <a:p>
                  <a:pPr>
                    <a:defRPr sz="1100" b="1" i="0" u="none" strike="noStrike" kern="1200" baseline="0">
                      <a:solidFill>
                        <a:schemeClr val="dk1">
                          <a:lumMod val="65000"/>
                          <a:lumOff val="35000"/>
                        </a:schemeClr>
                      </a:solidFill>
                      <a:latin typeface="TH SarabunPSK" panose="020B0500040200020003" pitchFamily="34" charset="-34"/>
                      <a:ea typeface="+mn-ea"/>
                      <a:cs typeface="TH SarabunPSK" panose="020B0500040200020003" pitchFamily="34" charset="-34"/>
                    </a:defRPr>
                  </a:pPr>
                  <a:endParaRPr lang="th-TH"/>
                </a:p>
              </c:txPr>
              <c:dLblPos val="bestFit"/>
              <c:showLegendKey val="0"/>
              <c:showVal val="1"/>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prstGeom>
                    <a:noFill/>
                    <a:ln>
                      <a:noFill/>
                    </a:ln>
                  </c15:spPr>
                  <c15:layout>
                    <c:manualLayout>
                      <c:w val="0.34432757456930402"/>
                      <c:h val="0.13781346677879111"/>
                    </c:manualLayout>
                  </c15:layout>
                  <c15:dlblFieldTable/>
                  <c15:showDataLabelsRange val="0"/>
                </c:ext>
                <c:ext xmlns:c16="http://schemas.microsoft.com/office/drawing/2014/chart" uri="{C3380CC4-5D6E-409C-BE32-E72D297353CC}">
                  <c16:uniqueId val="{00000003-3D93-49F8-A7D6-C484B267BEC2}"/>
                </c:ext>
              </c:extLst>
            </c:dLbl>
            <c:dLbl>
              <c:idx val="4"/>
              <c:layout>
                <c:manualLayout>
                  <c:x val="3.3134044541250025E-2"/>
                  <c:y val="-8.205215713664761E-2"/>
                </c:manualLayout>
              </c:layout>
              <c:tx>
                <c:rich>
                  <a:bodyPr rot="0" spcFirstLastPara="1" vertOverflow="clip" horzOverflow="clip" vert="horz" wrap="square" lIns="38100" tIns="19050" rIns="38100" bIns="19050" anchor="ctr" anchorCtr="1">
                    <a:noAutofit/>
                  </a:bodyPr>
                  <a:lstStyle/>
                  <a:p>
                    <a:pPr>
                      <a:defRPr sz="1100" b="1" i="0" u="none" strike="noStrike" kern="1200" baseline="0">
                        <a:solidFill>
                          <a:schemeClr val="dk1">
                            <a:lumMod val="65000"/>
                            <a:lumOff val="35000"/>
                          </a:schemeClr>
                        </a:solidFill>
                        <a:latin typeface="TH SarabunPSK" panose="020B0500040200020003" pitchFamily="34" charset="-34"/>
                        <a:ea typeface="+mn-ea"/>
                        <a:cs typeface="TH SarabunPSK" panose="020B0500040200020003" pitchFamily="34" charset="-34"/>
                      </a:defRPr>
                    </a:pPr>
                    <a:fld id="{914F758C-D585-4944-B5B4-5ABDEBB7F429}" type="CATEGORYNAME">
                      <a:rPr lang="th-TH" sz="1100" b="1">
                        <a:solidFill>
                          <a:schemeClr val="tx1"/>
                        </a:solidFill>
                        <a:latin typeface="TH SarabunPSK" panose="020B0500040200020003" pitchFamily="34" charset="-34"/>
                        <a:cs typeface="TH SarabunPSK" panose="020B0500040200020003" pitchFamily="34" charset="-34"/>
                      </a:rPr>
                      <a:pPr>
                        <a:defRPr sz="1100" b="1">
                          <a:latin typeface="TH SarabunPSK" panose="020B0500040200020003" pitchFamily="34" charset="-34"/>
                          <a:cs typeface="TH SarabunPSK" panose="020B0500040200020003" pitchFamily="34" charset="-34"/>
                        </a:defRPr>
                      </a:pPr>
                      <a:t>[ชื่อประเภท]</a:t>
                    </a:fld>
                    <a:r>
                      <a:rPr lang="th-TH" sz="1100" b="1" baseline="0" dirty="0">
                        <a:solidFill>
                          <a:schemeClr val="tx1"/>
                        </a:solidFill>
                        <a:latin typeface="TH SarabunPSK" panose="020B0500040200020003" pitchFamily="34" charset="-34"/>
                        <a:cs typeface="TH SarabunPSK" panose="020B0500040200020003" pitchFamily="34" charset="-34"/>
                      </a:rPr>
                      <a:t>,</a:t>
                    </a:r>
                  </a:p>
                  <a:p>
                    <a:pPr>
                      <a:defRPr sz="1100" b="1">
                        <a:latin typeface="TH SarabunPSK" panose="020B0500040200020003" pitchFamily="34" charset="-34"/>
                        <a:cs typeface="TH SarabunPSK" panose="020B0500040200020003" pitchFamily="34" charset="-34"/>
                      </a:defRPr>
                    </a:pPr>
                    <a:r>
                      <a:rPr lang="th-TH" sz="1100" b="1" baseline="0" dirty="0">
                        <a:solidFill>
                          <a:schemeClr val="tx1"/>
                        </a:solidFill>
                        <a:latin typeface="TH SarabunPSK" panose="020B0500040200020003" pitchFamily="34" charset="-34"/>
                        <a:cs typeface="TH SarabunPSK" panose="020B0500040200020003" pitchFamily="34" charset="-34"/>
                      </a:rPr>
                      <a:t>1.34, 20%</a:t>
                    </a:r>
                  </a:p>
                </c:rich>
              </c:tx>
              <c:spPr>
                <a:noFill/>
                <a:ln>
                  <a:solidFill>
                    <a:prstClr val="black">
                      <a:lumMod val="25000"/>
                      <a:lumOff val="75000"/>
                    </a:prstClr>
                  </a:solidFill>
                </a:ln>
                <a:effectLst>
                  <a:softEdge rad="1270000"/>
                </a:effectLst>
              </c:spPr>
              <c:txPr>
                <a:bodyPr rot="0" spcFirstLastPara="1" vertOverflow="clip" horzOverflow="clip" vert="horz" wrap="square" lIns="38100" tIns="19050" rIns="38100" bIns="19050" anchor="ctr" anchorCtr="1">
                  <a:noAutofit/>
                </a:bodyPr>
                <a:lstStyle/>
                <a:p>
                  <a:pPr>
                    <a:defRPr sz="1100" b="1" i="0" u="none" strike="noStrike" kern="1200" baseline="0">
                      <a:solidFill>
                        <a:schemeClr val="dk1">
                          <a:lumMod val="65000"/>
                          <a:lumOff val="35000"/>
                        </a:schemeClr>
                      </a:solidFill>
                      <a:latin typeface="TH SarabunPSK" panose="020B0500040200020003" pitchFamily="34" charset="-34"/>
                      <a:ea typeface="+mn-ea"/>
                      <a:cs typeface="TH SarabunPSK" panose="020B0500040200020003" pitchFamily="34" charset="-34"/>
                    </a:defRPr>
                  </a:pPr>
                  <a:endParaRPr lang="th-TH"/>
                </a:p>
              </c:txPr>
              <c:dLblPos val="bestFit"/>
              <c:showLegendKey val="0"/>
              <c:showVal val="1"/>
              <c:showCatName val="1"/>
              <c:showSerName val="0"/>
              <c:showPercent val="1"/>
              <c:showBubbleSize val="0"/>
              <c:separator>, </c:separator>
              <c:extLst>
                <c:ext xmlns:c15="http://schemas.microsoft.com/office/drawing/2012/chart" uri="{CE6537A1-D6FC-4f65-9D91-7224C49458BB}">
                  <c15:spPr xmlns:c15="http://schemas.microsoft.com/office/drawing/2012/chart">
                    <a:prstGeom prst="wedgeRectCallout">
                      <a:avLst/>
                    </a:prstGeom>
                    <a:noFill/>
                    <a:ln>
                      <a:noFill/>
                    </a:ln>
                  </c15:spPr>
                  <c15:layout>
                    <c:manualLayout>
                      <c:w val="0.28780029824367204"/>
                      <c:h val="0.36714717493007054"/>
                    </c:manualLayout>
                  </c15:layout>
                  <c15:dlblFieldTable/>
                  <c15:showDataLabelsRange val="0"/>
                </c:ext>
                <c:ext xmlns:c16="http://schemas.microsoft.com/office/drawing/2014/chart" uri="{C3380CC4-5D6E-409C-BE32-E72D297353CC}">
                  <c16:uniqueId val="{00000006-3D93-49F8-A7D6-C484B267BEC2}"/>
                </c:ext>
              </c:extLst>
            </c:dLbl>
            <c:dLbl>
              <c:idx val="5"/>
              <c:layout>
                <c:manualLayout>
                  <c:x val="0.11122621681890064"/>
                  <c:y val="-3.3519410547435046E-3"/>
                </c:manualLayout>
              </c:layout>
              <c:tx>
                <c:rich>
                  <a:bodyPr/>
                  <a:lstStyle/>
                  <a:p>
                    <a:fld id="{203A5D33-0AEA-4CAB-94CC-3ED14AF0177A}" type="CATEGORYNAME">
                      <a:rPr lang="th-TH">
                        <a:solidFill>
                          <a:schemeClr val="tx1"/>
                        </a:solidFill>
                      </a:rPr>
                      <a:pPr/>
                      <a:t>[ชื่อประเภท]</a:t>
                    </a:fld>
                    <a:r>
                      <a:rPr lang="th-TH" baseline="0" dirty="0">
                        <a:solidFill>
                          <a:schemeClr val="tx1"/>
                        </a:solidFill>
                      </a:rPr>
                      <a:t>, 0.32  8%</a:t>
                    </a:r>
                  </a:p>
                </c:rich>
              </c:tx>
              <c:dLblPos val="bestFit"/>
              <c:showLegendKey val="0"/>
              <c:showVal val="1"/>
              <c:showCatName val="1"/>
              <c:showSerName val="0"/>
              <c:showPercent val="1"/>
              <c:showBubbleSize val="0"/>
              <c:extLst>
                <c:ext xmlns:c15="http://schemas.microsoft.com/office/drawing/2012/chart" uri="{CE6537A1-D6FC-4f65-9D91-7224C49458BB}">
                  <c15:layout>
                    <c:manualLayout>
                      <c:w val="0.58967567025625023"/>
                      <c:h val="0.12261697376547144"/>
                    </c:manualLayout>
                  </c15:layout>
                  <c15:dlblFieldTable/>
                  <c15:showDataLabelsRange val="0"/>
                </c:ext>
                <c:ext xmlns:c16="http://schemas.microsoft.com/office/drawing/2014/chart" uri="{C3380CC4-5D6E-409C-BE32-E72D297353CC}">
                  <c16:uniqueId val="{0000000B-E9AA-4194-9361-17F0547FF4E9}"/>
                </c:ext>
              </c:extLst>
            </c:dLbl>
            <c:spPr>
              <a:noFill/>
              <a:ln>
                <a:solidFill>
                  <a:prstClr val="black">
                    <a:lumMod val="25000"/>
                    <a:lumOff val="75000"/>
                  </a:prstClr>
                </a:solidFill>
              </a:ln>
              <a:effectLst>
                <a:softEdge rad="1270000"/>
              </a:effectLst>
            </c:spPr>
            <c:txPr>
              <a:bodyPr rot="0" spcFirstLastPara="1" vertOverflow="clip" horzOverflow="clip" vert="horz" wrap="square" lIns="38100" tIns="19050" rIns="38100" bIns="19050" anchor="ctr" anchorCtr="1">
                <a:spAutoFit/>
              </a:bodyPr>
              <a:lstStyle/>
              <a:p>
                <a:pPr>
                  <a:defRPr sz="1100" b="1" i="0" u="none" strike="noStrike" kern="1200" baseline="0">
                    <a:solidFill>
                      <a:schemeClr val="dk1">
                        <a:lumMod val="65000"/>
                        <a:lumOff val="35000"/>
                      </a:schemeClr>
                    </a:solidFill>
                    <a:latin typeface="TH SarabunPSK" panose="020B0500040200020003" pitchFamily="34" charset="-34"/>
                    <a:ea typeface="+mn-ea"/>
                    <a:cs typeface="TH SarabunPSK" panose="020B0500040200020003" pitchFamily="34" charset="-34"/>
                  </a:defRPr>
                </a:pPr>
                <a:endParaRPr lang="th-TH"/>
              </a:p>
            </c:txPr>
            <c:dLblPos val="bestFit"/>
            <c:showLegendKey val="0"/>
            <c:showVal val="1"/>
            <c:showCatName val="1"/>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15:spPr xmlns:c15="http://schemas.microsoft.com/office/drawing/2012/chart">
                  <a:prstGeom prst="wedgeRectCallout">
                    <a:avLst/>
                  </a:prstGeom>
                  <a:noFill/>
                  <a:ln>
                    <a:noFill/>
                  </a:ln>
                </c15:spPr>
              </c:ext>
            </c:extLst>
          </c:dLbls>
          <c:cat>
            <c:strRef>
              <c:f>Sheet1!$A$2:$A$7</c:f>
              <c:strCache>
                <c:ptCount val="6"/>
                <c:pt idx="0">
                  <c:v>ข้าว</c:v>
                </c:pt>
                <c:pt idx="1">
                  <c:v>พืชไร่</c:v>
                </c:pt>
                <c:pt idx="2">
                  <c:v>ไม้ยืนต้น</c:v>
                </c:pt>
                <c:pt idx="3">
                  <c:v>ป่าไม้</c:v>
                </c:pt>
                <c:pt idx="4">
                  <c:v>นอกภาคการเกษตร</c:v>
                </c:pt>
                <c:pt idx="5">
                  <c:v>พื้นที่ทางการเกษตรอื่นๆ</c:v>
                </c:pt>
              </c:strCache>
            </c:strRef>
          </c:cat>
          <c:val>
            <c:numRef>
              <c:f>Sheet1!$B$2:$B$7</c:f>
              <c:numCache>
                <c:formatCode>General</c:formatCode>
                <c:ptCount val="6"/>
                <c:pt idx="0">
                  <c:v>2.36</c:v>
                </c:pt>
                <c:pt idx="1">
                  <c:v>1.1299999999999999</c:v>
                </c:pt>
                <c:pt idx="2">
                  <c:v>0.14000000000000001</c:v>
                </c:pt>
                <c:pt idx="3">
                  <c:v>0.74</c:v>
                </c:pt>
                <c:pt idx="4">
                  <c:v>1.84</c:v>
                </c:pt>
                <c:pt idx="5">
                  <c:v>3.4000000000000002E-2</c:v>
                </c:pt>
              </c:numCache>
            </c:numRef>
          </c:val>
          <c:extLst>
            <c:ext xmlns:c16="http://schemas.microsoft.com/office/drawing/2014/chart" uri="{C3380CC4-5D6E-409C-BE32-E72D297353CC}">
              <c16:uniqueId val="{00000000-3D93-49F8-A7D6-C484B267BEC2}"/>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th-TH"/>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h-TH"/>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1" i="0" u="none" strike="noStrike" kern="1200" spc="0" baseline="0">
                <a:solidFill>
                  <a:schemeClr val="tx1"/>
                </a:solidFill>
                <a:effectLst>
                  <a:outerShdw blurRad="38100" dist="38100" dir="2700000" algn="tl">
                    <a:srgbClr val="000000">
                      <a:alpha val="43137"/>
                    </a:srgbClr>
                  </a:outerShdw>
                </a:effectLst>
                <a:latin typeface="TH SarabunPSK" panose="020B0500040200020003" pitchFamily="34" charset="-34"/>
                <a:ea typeface="+mn-ea"/>
                <a:cs typeface="TH SarabunPSK" panose="020B0500040200020003" pitchFamily="34" charset="-34"/>
              </a:defRPr>
            </a:pPr>
            <a:r>
              <a:rPr lang="th-TH" b="1" dirty="0">
                <a:solidFill>
                  <a:schemeClr val="tx1"/>
                </a:solidFill>
                <a:effectLst>
                  <a:outerShdw blurRad="38100" dist="38100" dir="2700000" algn="tl">
                    <a:srgbClr val="000000">
                      <a:alpha val="43137"/>
                    </a:srgbClr>
                  </a:outerShdw>
                </a:effectLst>
                <a:latin typeface="TH SarabunPSK" panose="020B0500040200020003" pitchFamily="34" charset="-34"/>
                <a:cs typeface="TH SarabunPSK" panose="020B0500040200020003" pitchFamily="34" charset="-34"/>
              </a:rPr>
              <a:t>พืชเศรษฐกิจ(ตัน)</a:t>
            </a:r>
          </a:p>
        </c:rich>
      </c:tx>
      <c:layout>
        <c:manualLayout>
          <c:xMode val="edge"/>
          <c:yMode val="edge"/>
          <c:x val="0.29426791965826171"/>
          <c:y val="1.2226510058229957E-2"/>
        </c:manualLayout>
      </c:layout>
      <c:overlay val="0"/>
      <c:spPr>
        <a:noFill/>
        <a:ln>
          <a:noFill/>
        </a:ln>
        <a:effectLst/>
      </c:spPr>
      <c:txPr>
        <a:bodyPr rot="0" spcFirstLastPara="1" vertOverflow="ellipsis" vert="horz" wrap="square" anchor="ctr" anchorCtr="1"/>
        <a:lstStyle/>
        <a:p>
          <a:pPr>
            <a:defRPr sz="1862" b="1" i="0" u="none" strike="noStrike" kern="1200" spc="0" baseline="0">
              <a:solidFill>
                <a:schemeClr val="tx1"/>
              </a:solidFill>
              <a:effectLst>
                <a:outerShdw blurRad="38100" dist="38100" dir="2700000" algn="tl">
                  <a:srgbClr val="000000">
                    <a:alpha val="43137"/>
                  </a:srgbClr>
                </a:outerShdw>
              </a:effectLst>
              <a:latin typeface="TH SarabunPSK" panose="020B0500040200020003" pitchFamily="34" charset="-34"/>
              <a:ea typeface="+mn-ea"/>
              <a:cs typeface="TH SarabunPSK" panose="020B0500040200020003" pitchFamily="34" charset="-34"/>
            </a:defRPr>
          </a:pPr>
          <a:endParaRPr lang="th-TH"/>
        </a:p>
      </c:txPr>
    </c:title>
    <c:autoTitleDeleted val="0"/>
    <c:plotArea>
      <c:layout/>
      <c:pieChart>
        <c:varyColors val="1"/>
        <c:ser>
          <c:idx val="0"/>
          <c:order val="0"/>
          <c:tx>
            <c:strRef>
              <c:f>Sheet1!$B$1</c:f>
              <c:strCache>
                <c:ptCount val="1"/>
                <c:pt idx="0">
                  <c:v>พืชเศรษฐกิจ</c:v>
                </c:pt>
              </c:strCache>
            </c:strRef>
          </c:tx>
          <c:dPt>
            <c:idx val="0"/>
            <c:bubble3D val="0"/>
            <c:spPr>
              <a:solidFill>
                <a:schemeClr val="accent6"/>
              </a:solidFill>
              <a:ln w="19050">
                <a:solidFill>
                  <a:schemeClr val="lt1"/>
                </a:solidFill>
              </a:ln>
              <a:effectLst/>
            </c:spPr>
            <c:extLst>
              <c:ext xmlns:c16="http://schemas.microsoft.com/office/drawing/2014/chart" uri="{C3380CC4-5D6E-409C-BE32-E72D297353CC}">
                <c16:uniqueId val="{00000001-8436-4734-AD56-72F16AFE856B}"/>
              </c:ext>
            </c:extLst>
          </c:dPt>
          <c:dPt>
            <c:idx val="1"/>
            <c:bubble3D val="0"/>
            <c:spPr>
              <a:solidFill>
                <a:schemeClr val="accent5"/>
              </a:solidFill>
              <a:ln w="19050">
                <a:solidFill>
                  <a:schemeClr val="lt1"/>
                </a:solidFill>
              </a:ln>
              <a:effectLst/>
            </c:spPr>
            <c:extLst>
              <c:ext xmlns:c16="http://schemas.microsoft.com/office/drawing/2014/chart" uri="{C3380CC4-5D6E-409C-BE32-E72D297353CC}">
                <c16:uniqueId val="{00000003-8436-4734-AD56-72F16AFE856B}"/>
              </c:ext>
            </c:extLst>
          </c:dPt>
          <c:dPt>
            <c:idx val="2"/>
            <c:bubble3D val="0"/>
            <c:spPr>
              <a:solidFill>
                <a:schemeClr val="accent4"/>
              </a:solidFill>
              <a:ln w="19050">
                <a:solidFill>
                  <a:schemeClr val="lt1"/>
                </a:solidFill>
              </a:ln>
              <a:effectLst/>
            </c:spPr>
            <c:extLst>
              <c:ext xmlns:c16="http://schemas.microsoft.com/office/drawing/2014/chart" uri="{C3380CC4-5D6E-409C-BE32-E72D297353CC}">
                <c16:uniqueId val="{00000005-8436-4734-AD56-72F16AFE856B}"/>
              </c:ext>
            </c:extLst>
          </c:dPt>
          <c:dPt>
            <c:idx val="3"/>
            <c:bubble3D val="0"/>
            <c:spPr>
              <a:solidFill>
                <a:schemeClr val="accent6">
                  <a:lumMod val="60000"/>
                </a:schemeClr>
              </a:solidFill>
              <a:ln w="19050">
                <a:solidFill>
                  <a:schemeClr val="lt1"/>
                </a:solidFill>
              </a:ln>
              <a:effectLst/>
            </c:spPr>
            <c:extLst>
              <c:ext xmlns:c16="http://schemas.microsoft.com/office/drawing/2014/chart" uri="{C3380CC4-5D6E-409C-BE32-E72D297353CC}">
                <c16:uniqueId val="{00000007-8436-4734-AD56-72F16AFE856B}"/>
              </c:ext>
            </c:extLst>
          </c:dPt>
          <c:dPt>
            <c:idx val="4"/>
            <c:bubble3D val="0"/>
            <c:spPr>
              <a:solidFill>
                <a:schemeClr val="accent5">
                  <a:lumMod val="60000"/>
                </a:schemeClr>
              </a:solidFill>
              <a:ln w="19050">
                <a:solidFill>
                  <a:schemeClr val="lt1"/>
                </a:solidFill>
              </a:ln>
              <a:effectLst/>
            </c:spPr>
            <c:extLst>
              <c:ext xmlns:c16="http://schemas.microsoft.com/office/drawing/2014/chart" uri="{C3380CC4-5D6E-409C-BE32-E72D297353CC}">
                <c16:uniqueId val="{00000008-D6BE-4A71-9ED8-B785237148A6}"/>
              </c:ext>
            </c:extLst>
          </c:dPt>
          <c:dLbls>
            <c:dLbl>
              <c:idx val="0"/>
              <c:layout>
                <c:manualLayout>
                  <c:x val="-0.22329096616685223"/>
                  <c:y val="-4.6688661548540449E-2"/>
                </c:manualLayout>
              </c:layout>
              <c:tx>
                <c:rich>
                  <a:bodyPr rot="0" spcFirstLastPara="1" vertOverflow="clip" horzOverflow="clip" vert="horz" wrap="square" lIns="0" tIns="0" rIns="0" bIns="0" anchor="ctr" anchorCtr="1">
                    <a:spAutoFit/>
                  </a:bodyPr>
                  <a:lstStyle/>
                  <a:p>
                    <a:pPr>
                      <a:defRPr sz="1100" b="1" i="0" u="none" strike="noStrike" kern="1200" baseline="0">
                        <a:ln>
                          <a:noFill/>
                        </a:ln>
                        <a:solidFill>
                          <a:schemeClr val="tx1"/>
                        </a:solidFill>
                        <a:latin typeface="TH SarabunPSK" panose="020B0500040200020003" pitchFamily="34" charset="-34"/>
                        <a:ea typeface="+mn-ea"/>
                        <a:cs typeface="TH SarabunPSK" panose="020B0500040200020003" pitchFamily="34" charset="-34"/>
                      </a:defRPr>
                    </a:pPr>
                    <a:fld id="{0B6E1CBC-1580-4576-BBAF-A742E7543D9C}" type="CATEGORYNAME">
                      <a:rPr lang="th-TH" sz="1100">
                        <a:solidFill>
                          <a:schemeClr val="tx1"/>
                        </a:solidFill>
                      </a:rPr>
                      <a:pPr>
                        <a:defRPr sz="1100" b="1">
                          <a:ln>
                            <a:noFill/>
                          </a:ln>
                          <a:solidFill>
                            <a:schemeClr val="tx1"/>
                          </a:solidFill>
                          <a:latin typeface="TH SarabunPSK" panose="020B0500040200020003" pitchFamily="34" charset="-34"/>
                          <a:cs typeface="TH SarabunPSK" panose="020B0500040200020003" pitchFamily="34" charset="-34"/>
                        </a:defRPr>
                      </a:pPr>
                      <a:t>[ชื่อประเภท]</a:t>
                    </a:fld>
                    <a:r>
                      <a:rPr lang="th-TH" sz="1100" baseline="0" dirty="0">
                        <a:solidFill>
                          <a:schemeClr val="tx1"/>
                        </a:solidFill>
                      </a:rPr>
                      <a:t>, 766,084</a:t>
                    </a:r>
                  </a:p>
                </c:rich>
              </c:tx>
              <c:spPr>
                <a:noFill/>
                <a:ln>
                  <a:solidFill>
                    <a:prstClr val="black">
                      <a:lumMod val="25000"/>
                      <a:lumOff val="75000"/>
                    </a:prstClr>
                  </a:solidFill>
                </a:ln>
                <a:effectLst>
                  <a:softEdge rad="1270000"/>
                </a:effectLst>
              </c:spPr>
              <c:txPr>
                <a:bodyPr rot="0" spcFirstLastPara="1" vertOverflow="clip" horzOverflow="clip" vert="horz" wrap="square" lIns="0" tIns="0" rIns="0" bIns="0" anchor="ctr" anchorCtr="1">
                  <a:spAutoFit/>
                </a:bodyPr>
                <a:lstStyle/>
                <a:p>
                  <a:pPr>
                    <a:defRPr sz="1100" b="1" i="0" u="none" strike="noStrike" kern="1200" baseline="0">
                      <a:ln>
                        <a:noFill/>
                      </a:ln>
                      <a:solidFill>
                        <a:schemeClr val="tx1"/>
                      </a:solidFill>
                      <a:latin typeface="TH SarabunPSK" panose="020B0500040200020003" pitchFamily="34" charset="-34"/>
                      <a:ea typeface="+mn-ea"/>
                      <a:cs typeface="TH SarabunPSK" panose="020B0500040200020003" pitchFamily="34" charset="-34"/>
                    </a:defRPr>
                  </a:pPr>
                  <a:endParaRPr lang="th-TH"/>
                </a:p>
              </c:txPr>
              <c:dLblPos val="bestFit"/>
              <c:showLegendKey val="0"/>
              <c:showVal val="1"/>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prstGeom>
                    <a:noFill/>
                    <a:ln>
                      <a:noFill/>
                    </a:ln>
                  </c15:spPr>
                  <c15:layout>
                    <c:manualLayout>
                      <c:w val="0.35091056222959188"/>
                      <c:h val="0.10576268151433509"/>
                    </c:manualLayout>
                  </c15:layout>
                  <c15:dlblFieldTable/>
                  <c15:showDataLabelsRange val="0"/>
                </c:ext>
                <c:ext xmlns:c16="http://schemas.microsoft.com/office/drawing/2014/chart" uri="{C3380CC4-5D6E-409C-BE32-E72D297353CC}">
                  <c16:uniqueId val="{00000001-8436-4734-AD56-72F16AFE856B}"/>
                </c:ext>
              </c:extLst>
            </c:dLbl>
            <c:dLbl>
              <c:idx val="1"/>
              <c:layout>
                <c:manualLayout>
                  <c:x val="-0.29872482927243621"/>
                  <c:y val="-2.5981333873738771E-2"/>
                </c:manualLayout>
              </c:layout>
              <c:tx>
                <c:rich>
                  <a:bodyPr/>
                  <a:lstStyle/>
                  <a:p>
                    <a:fld id="{3D562EC7-9161-4E1E-89F1-EC89BA640833}" type="CATEGORYNAME">
                      <a:rPr lang="th-TH">
                        <a:solidFill>
                          <a:schemeClr val="tx1"/>
                        </a:solidFill>
                      </a:rPr>
                      <a:pPr/>
                      <a:t>[ชื่อประเภท]</a:t>
                    </a:fld>
                    <a:r>
                      <a:rPr lang="th-TH" baseline="0" dirty="0">
                        <a:solidFill>
                          <a:schemeClr val="tx1"/>
                        </a:solidFill>
                      </a:rPr>
                      <a:t>, </a:t>
                    </a:r>
                    <a:r>
                      <a:rPr lang="th-TH" sz="1197" b="0" i="0" u="none" strike="noStrike" baseline="0" dirty="0">
                        <a:effectLst/>
                      </a:rPr>
                      <a:t>5,371,186</a:t>
                    </a:r>
                  </a:p>
                </c:rich>
              </c:tx>
              <c:dLblPos val="bestFit"/>
              <c:showLegendKey val="0"/>
              <c:showVal val="1"/>
              <c:showCatName val="1"/>
              <c:showSerName val="0"/>
              <c:showPercent val="1"/>
              <c:showBubbleSize val="0"/>
              <c:extLst>
                <c:ext xmlns:c15="http://schemas.microsoft.com/office/drawing/2012/chart" uri="{CE6537A1-D6FC-4f65-9D91-7224C49458BB}">
                  <c15:layout>
                    <c:manualLayout>
                      <c:w val="0.32831616086979948"/>
                      <c:h val="0.12086675366422249"/>
                    </c:manualLayout>
                  </c15:layout>
                  <c15:dlblFieldTable/>
                  <c15:showDataLabelsRange val="0"/>
                </c:ext>
                <c:ext xmlns:c16="http://schemas.microsoft.com/office/drawing/2014/chart" uri="{C3380CC4-5D6E-409C-BE32-E72D297353CC}">
                  <c16:uniqueId val="{00000003-8436-4734-AD56-72F16AFE856B}"/>
                </c:ext>
              </c:extLst>
            </c:dLbl>
            <c:dLbl>
              <c:idx val="2"/>
              <c:layout>
                <c:manualLayout>
                  <c:x val="-0.14774913155469432"/>
                  <c:y val="3.1850058701689013E-2"/>
                </c:manualLayout>
              </c:layout>
              <c:tx>
                <c:rich>
                  <a:bodyPr rot="0" spcFirstLastPara="1" vertOverflow="clip" horzOverflow="clip" vert="horz" wrap="square" lIns="0" tIns="0" rIns="0" bIns="0" anchor="ctr" anchorCtr="1">
                    <a:spAutoFit/>
                  </a:bodyPr>
                  <a:lstStyle/>
                  <a:p>
                    <a:pPr>
                      <a:defRPr sz="1050" b="1" i="0" u="none" strike="noStrike" kern="1200" baseline="0">
                        <a:ln>
                          <a:noFill/>
                        </a:ln>
                        <a:solidFill>
                          <a:schemeClr val="tx1"/>
                        </a:solidFill>
                        <a:latin typeface="TH SarabunPSK" panose="020B0500040200020003" pitchFamily="34" charset="-34"/>
                        <a:ea typeface="+mn-ea"/>
                        <a:cs typeface="TH SarabunPSK" panose="020B0500040200020003" pitchFamily="34" charset="-34"/>
                      </a:defRPr>
                    </a:pPr>
                    <a:fld id="{8F43AACA-339D-450A-92B9-82B730CA850E}" type="CATEGORYNAME">
                      <a:rPr lang="th-TH" sz="900" smtClean="0">
                        <a:solidFill>
                          <a:schemeClr val="tx1"/>
                        </a:solidFill>
                      </a:rPr>
                      <a:pPr>
                        <a:defRPr sz="1050" b="1">
                          <a:ln>
                            <a:noFill/>
                          </a:ln>
                          <a:solidFill>
                            <a:schemeClr val="tx1"/>
                          </a:solidFill>
                          <a:latin typeface="TH SarabunPSK" panose="020B0500040200020003" pitchFamily="34" charset="-34"/>
                          <a:cs typeface="TH SarabunPSK" panose="020B0500040200020003" pitchFamily="34" charset="-34"/>
                        </a:defRPr>
                      </a:pPr>
                      <a:t>[ชื่อประเภท]</a:t>
                    </a:fld>
                    <a:r>
                      <a:rPr lang="th-TH" sz="900" b="0" i="0" u="none" strike="noStrike" baseline="0" dirty="0">
                        <a:effectLst/>
                      </a:rPr>
                      <a:t>710,032</a:t>
                    </a:r>
                  </a:p>
                </c:rich>
              </c:tx>
              <c:spPr>
                <a:xfrm>
                  <a:off x="19556" y="834594"/>
                  <a:ext cx="509317" cy="391346"/>
                </a:xfrm>
                <a:noFill/>
                <a:ln w="9525" cap="flat" cmpd="sng" algn="ctr">
                  <a:solidFill>
                    <a:srgbClr val="47A9D5"/>
                  </a:solidFill>
                  <a:prstDash val="solid"/>
                  <a:round/>
                  <a:headEnd type="none" w="med" len="med"/>
                  <a:tailEnd type="none" w="med" len="med"/>
                  <a:extLst>
                    <a:ext uri="{C807C97D-BFC1-408E-A445-0C87EB9F89A2}">
                      <ask:lineSketchStyleProps xmlns:ask="http://schemas.microsoft.com/office/drawing/2018/sketchyshapes" sd="0">
                        <a:custGeom>
                          <a:avLst/>
                          <a:gdLst/>
                          <a:ahLst/>
                          <a:cxnLst/>
                          <a:rect l="0" t="0" r="0" b="0"/>
                          <a:pathLst/>
                        </a:custGeom>
                        <ask:type/>
                      </ask:lineSketchStyleProps>
                    </a:ext>
                  </a:extLst>
                </a:ln>
                <a:effectLst>
                  <a:softEdge rad="1270000"/>
                </a:effectLst>
              </c:spPr>
              <c:txPr>
                <a:bodyPr rot="0" spcFirstLastPara="1" vertOverflow="clip" horzOverflow="clip" vert="horz" wrap="square" lIns="0" tIns="0" rIns="0" bIns="0" anchor="ctr" anchorCtr="1">
                  <a:spAutoFit/>
                </a:bodyPr>
                <a:lstStyle/>
                <a:p>
                  <a:pPr>
                    <a:defRPr sz="1050" b="1" i="0" u="none" strike="noStrike" kern="1200" baseline="0">
                      <a:ln>
                        <a:noFill/>
                      </a:ln>
                      <a:solidFill>
                        <a:schemeClr val="tx1"/>
                      </a:solidFill>
                      <a:latin typeface="TH SarabunPSK" panose="020B0500040200020003" pitchFamily="34" charset="-34"/>
                      <a:ea typeface="+mn-ea"/>
                      <a:cs typeface="TH SarabunPSK" panose="020B0500040200020003" pitchFamily="34" charset="-34"/>
                    </a:defRPr>
                  </a:pPr>
                  <a:endParaRPr lang="th-TH"/>
                </a:p>
              </c:txPr>
              <c:dLblPos val="bestFit"/>
              <c:showLegendKey val="0"/>
              <c:showVal val="1"/>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gd name="adj1" fmla="val 128099"/>
                        <a:gd name="adj2" fmla="val -42641"/>
                      </a:avLst>
                    </a:prstGeom>
                    <a:noFill/>
                    <a:ln>
                      <a:noFill/>
                    </a:ln>
                  </c15:spPr>
                  <c15:layout>
                    <c:manualLayout>
                      <c:w val="0.24071513317069651"/>
                      <c:h val="0.18837778760819138"/>
                    </c:manualLayout>
                  </c15:layout>
                  <c15:dlblFieldTable/>
                  <c15:showDataLabelsRange val="0"/>
                </c:ext>
                <c:ext xmlns:c16="http://schemas.microsoft.com/office/drawing/2014/chart" uri="{C3380CC4-5D6E-409C-BE32-E72D297353CC}">
                  <c16:uniqueId val="{00000005-8436-4734-AD56-72F16AFE856B}"/>
                </c:ext>
              </c:extLst>
            </c:dLbl>
            <c:dLbl>
              <c:idx val="3"/>
              <c:layout>
                <c:manualLayout>
                  <c:x val="0.31028712919215273"/>
                  <c:y val="0.13462302155572231"/>
                </c:manualLayout>
              </c:layout>
              <c:tx>
                <c:rich>
                  <a:bodyPr rot="0" spcFirstLastPara="1" vertOverflow="clip" horzOverflow="clip" vert="horz" wrap="square" lIns="0" tIns="0" rIns="0" bIns="0" anchor="ctr" anchorCtr="1">
                    <a:spAutoFit/>
                  </a:bodyPr>
                  <a:lstStyle/>
                  <a:p>
                    <a:pPr>
                      <a:defRPr sz="1050" b="1" i="0" u="none" strike="noStrike" kern="1200" baseline="0">
                        <a:ln>
                          <a:noFill/>
                        </a:ln>
                        <a:solidFill>
                          <a:schemeClr val="tx1"/>
                        </a:solidFill>
                        <a:latin typeface="TH SarabunPSK" panose="020B0500040200020003" pitchFamily="34" charset="-34"/>
                        <a:ea typeface="+mn-ea"/>
                        <a:cs typeface="TH SarabunPSK" panose="020B0500040200020003" pitchFamily="34" charset="-34"/>
                      </a:defRPr>
                    </a:pPr>
                    <a:fld id="{83982488-B989-49E3-A3FC-A908EA2DFE60}" type="CATEGORYNAME">
                      <a:rPr lang="th-TH" sz="1000">
                        <a:solidFill>
                          <a:schemeClr val="tx1"/>
                        </a:solidFill>
                      </a:rPr>
                      <a:pPr>
                        <a:defRPr sz="1050" b="1">
                          <a:ln>
                            <a:noFill/>
                          </a:ln>
                          <a:solidFill>
                            <a:schemeClr val="tx1"/>
                          </a:solidFill>
                          <a:latin typeface="TH SarabunPSK" panose="020B0500040200020003" pitchFamily="34" charset="-34"/>
                          <a:cs typeface="TH SarabunPSK" panose="020B0500040200020003" pitchFamily="34" charset="-34"/>
                        </a:defRPr>
                      </a:pPr>
                      <a:t>[ชื่อประเภท]</a:t>
                    </a:fld>
                    <a:r>
                      <a:rPr lang="th-TH" sz="1000" baseline="0" dirty="0">
                        <a:solidFill>
                          <a:schemeClr val="tx1"/>
                        </a:solidFill>
                      </a:rPr>
                      <a:t>,</a:t>
                    </a:r>
                  </a:p>
                  <a:p>
                    <a:pPr>
                      <a:defRPr sz="1050" b="1">
                        <a:ln>
                          <a:noFill/>
                        </a:ln>
                        <a:solidFill>
                          <a:schemeClr val="tx1"/>
                        </a:solidFill>
                        <a:latin typeface="TH SarabunPSK" panose="020B0500040200020003" pitchFamily="34" charset="-34"/>
                        <a:cs typeface="TH SarabunPSK" panose="020B0500040200020003" pitchFamily="34" charset="-34"/>
                      </a:defRPr>
                    </a:pPr>
                    <a:r>
                      <a:rPr lang="th-TH" sz="1000" baseline="0" dirty="0">
                        <a:solidFill>
                          <a:schemeClr val="tx1"/>
                        </a:solidFill>
                      </a:rPr>
                      <a:t>15,155</a:t>
                    </a:r>
                  </a:p>
                </c:rich>
              </c:tx>
              <c:spPr>
                <a:noFill/>
                <a:ln>
                  <a:solidFill>
                    <a:prstClr val="black">
                      <a:lumMod val="25000"/>
                      <a:lumOff val="75000"/>
                    </a:prstClr>
                  </a:solidFill>
                </a:ln>
                <a:effectLst>
                  <a:softEdge rad="1270000"/>
                </a:effectLst>
              </c:spPr>
              <c:txPr>
                <a:bodyPr rot="0" spcFirstLastPara="1" vertOverflow="clip" horzOverflow="clip" vert="horz" wrap="square" lIns="0" tIns="0" rIns="0" bIns="0" anchor="ctr" anchorCtr="1">
                  <a:spAutoFit/>
                </a:bodyPr>
                <a:lstStyle/>
                <a:p>
                  <a:pPr>
                    <a:defRPr sz="1050" b="1" i="0" u="none" strike="noStrike" kern="1200" baseline="0">
                      <a:ln>
                        <a:noFill/>
                      </a:ln>
                      <a:solidFill>
                        <a:schemeClr val="tx1"/>
                      </a:solidFill>
                      <a:latin typeface="TH SarabunPSK" panose="020B0500040200020003" pitchFamily="34" charset="-34"/>
                      <a:ea typeface="+mn-ea"/>
                      <a:cs typeface="TH SarabunPSK" panose="020B0500040200020003" pitchFamily="34" charset="-34"/>
                    </a:defRPr>
                  </a:pPr>
                  <a:endParaRPr lang="th-TH"/>
                </a:p>
              </c:txPr>
              <c:dLblPos val="bestFit"/>
              <c:showLegendKey val="0"/>
              <c:showVal val="1"/>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prstGeom>
                    <a:noFill/>
                    <a:ln>
                      <a:noFill/>
                    </a:ln>
                  </c15:spPr>
                  <c15:layout>
                    <c:manualLayout>
                      <c:w val="0.23560221139803428"/>
                      <c:h val="0.16540975896927632"/>
                    </c:manualLayout>
                  </c15:layout>
                  <c15:dlblFieldTable/>
                  <c15:showDataLabelsRange val="0"/>
                </c:ext>
                <c:ext xmlns:c16="http://schemas.microsoft.com/office/drawing/2014/chart" uri="{C3380CC4-5D6E-409C-BE32-E72D297353CC}">
                  <c16:uniqueId val="{00000007-8436-4734-AD56-72F16AFE856B}"/>
                </c:ext>
              </c:extLst>
            </c:dLbl>
            <c:dLbl>
              <c:idx val="4"/>
              <c:layout>
                <c:manualLayout>
                  <c:x val="-0.38549105695363756"/>
                  <c:y val="8.711388416488848E-2"/>
                </c:manualLayout>
              </c:layout>
              <c:tx>
                <c:rich>
                  <a:bodyPr rot="0" spcFirstLastPara="1" vertOverflow="clip" horzOverflow="clip" vert="horz" wrap="square" lIns="0" tIns="0" rIns="0" bIns="0" anchor="ctr" anchorCtr="1">
                    <a:spAutoFit/>
                  </a:bodyPr>
                  <a:lstStyle/>
                  <a:p>
                    <a:pPr>
                      <a:defRPr sz="900" b="1" i="0" u="none" strike="noStrike" kern="1200" baseline="0">
                        <a:ln>
                          <a:noFill/>
                        </a:ln>
                        <a:solidFill>
                          <a:schemeClr val="tx1"/>
                        </a:solidFill>
                        <a:latin typeface="TH SarabunPSK" panose="020B0500040200020003" pitchFamily="34" charset="-34"/>
                        <a:ea typeface="+mn-ea"/>
                        <a:cs typeface="TH SarabunPSK" panose="020B0500040200020003" pitchFamily="34" charset="-34"/>
                      </a:defRPr>
                    </a:pPr>
                    <a:fld id="{C1C2C00C-95B9-4475-8122-0A80D206ADE5}" type="CATEGORYNAME">
                      <a:rPr lang="en-US" sz="900" dirty="0"/>
                      <a:pPr>
                        <a:defRPr sz="900" b="1">
                          <a:ln>
                            <a:noFill/>
                          </a:ln>
                          <a:solidFill>
                            <a:schemeClr val="tx1"/>
                          </a:solidFill>
                          <a:latin typeface="TH SarabunPSK" panose="020B0500040200020003" pitchFamily="34" charset="-34"/>
                          <a:cs typeface="TH SarabunPSK" panose="020B0500040200020003" pitchFamily="34" charset="-34"/>
                        </a:defRPr>
                      </a:pPr>
                      <a:t>[ชื่อประเภท]</a:t>
                    </a:fld>
                    <a:r>
                      <a:rPr lang="en-US" sz="900" baseline="0" dirty="0"/>
                      <a:t>, </a:t>
                    </a:r>
                    <a:fld id="{A7E4EDD3-3F5D-401B-8A49-7AB57B4280F1}" type="VALUE">
                      <a:rPr lang="en-US" sz="900" baseline="0" dirty="0"/>
                      <a:pPr>
                        <a:defRPr sz="900" b="1">
                          <a:ln>
                            <a:noFill/>
                          </a:ln>
                          <a:solidFill>
                            <a:schemeClr val="tx1"/>
                          </a:solidFill>
                          <a:latin typeface="TH SarabunPSK" panose="020B0500040200020003" pitchFamily="34" charset="-34"/>
                          <a:cs typeface="TH SarabunPSK" panose="020B0500040200020003" pitchFamily="34" charset="-34"/>
                        </a:defRPr>
                      </a:pPr>
                      <a:t>[VALUE]</a:t>
                    </a:fld>
                    <a:r>
                      <a:rPr lang="en-US" sz="900" baseline="0" dirty="0"/>
                      <a:t>, </a:t>
                    </a:r>
                    <a:fld id="{F44311C8-6F0A-4A95-82E6-804447476F37}" type="PERCENTAGE">
                      <a:rPr lang="en-US" sz="900" baseline="0" dirty="0"/>
                      <a:pPr>
                        <a:defRPr sz="900" b="1">
                          <a:ln>
                            <a:noFill/>
                          </a:ln>
                          <a:solidFill>
                            <a:schemeClr val="tx1"/>
                          </a:solidFill>
                          <a:latin typeface="TH SarabunPSK" panose="020B0500040200020003" pitchFamily="34" charset="-34"/>
                          <a:cs typeface="TH SarabunPSK" panose="020B0500040200020003" pitchFamily="34" charset="-34"/>
                        </a:defRPr>
                      </a:pPr>
                      <a:t>[เปอร์เซ็นต์]</a:t>
                    </a:fld>
                    <a:endParaRPr lang="en-US" sz="900" baseline="0" dirty="0"/>
                  </a:p>
                </c:rich>
              </c:tx>
              <c:spPr>
                <a:xfrm>
                  <a:off x="12278" y="1302902"/>
                  <a:ext cx="701315" cy="401936"/>
                </a:xfrm>
                <a:noFill/>
                <a:ln w="9525" cap="flat" cmpd="sng" algn="ctr">
                  <a:solidFill>
                    <a:prstClr val="black">
                      <a:lumMod val="25000"/>
                      <a:lumOff val="75000"/>
                    </a:prstClr>
                  </a:solidFill>
                  <a:prstDash val="solid"/>
                  <a:round/>
                  <a:headEnd type="none" w="med" len="med"/>
                  <a:tailEnd type="none" w="med" len="med"/>
                  <a:extLst>
                    <a:ext uri="{C807C97D-BFC1-408E-A445-0C87EB9F89A2}">
                      <ask:lineSketchStyleProps xmlns:ask="http://schemas.microsoft.com/office/drawing/2018/sketchyshapes" sd="0">
                        <a:custGeom>
                          <a:avLst/>
                          <a:gdLst/>
                          <a:ahLst/>
                          <a:cxnLst/>
                          <a:rect l="0" t="0" r="0" b="0"/>
                          <a:pathLst/>
                        </a:custGeom>
                        <ask:type/>
                      </ask:lineSketchStyleProps>
                    </a:ext>
                  </a:extLst>
                </a:ln>
                <a:effectLst>
                  <a:softEdge rad="1270000"/>
                </a:effectLst>
              </c:spPr>
              <c:txPr>
                <a:bodyPr rot="0" spcFirstLastPara="1" vertOverflow="clip" horzOverflow="clip" vert="horz" wrap="square" lIns="0" tIns="0" rIns="0" bIns="0" anchor="ctr" anchorCtr="1">
                  <a:spAutoFit/>
                </a:bodyPr>
                <a:lstStyle/>
                <a:p>
                  <a:pPr>
                    <a:defRPr sz="900" b="1" i="0" u="none" strike="noStrike" kern="1200" baseline="0">
                      <a:ln>
                        <a:noFill/>
                      </a:ln>
                      <a:solidFill>
                        <a:schemeClr val="tx1"/>
                      </a:solidFill>
                      <a:latin typeface="TH SarabunPSK" panose="020B0500040200020003" pitchFamily="34" charset="-34"/>
                      <a:ea typeface="+mn-ea"/>
                      <a:cs typeface="TH SarabunPSK" panose="020B0500040200020003" pitchFamily="34" charset="-34"/>
                    </a:defRPr>
                  </a:pPr>
                  <a:endParaRPr lang="en-US"/>
                </a:p>
              </c:txPr>
              <c:dLblPos val="bestFit"/>
              <c:showLegendKey val="0"/>
              <c:showVal val="1"/>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gd name="adj1" fmla="val 105639"/>
                        <a:gd name="adj2" fmla="val -199153"/>
                      </a:avLst>
                    </a:prstGeom>
                    <a:noFill/>
                    <a:ln>
                      <a:noFill/>
                    </a:ln>
                  </c15:spPr>
                  <c15:layout>
                    <c:manualLayout>
                      <c:w val="0.19267759822372091"/>
                      <c:h val="0.22404165100245349"/>
                    </c:manualLayout>
                  </c15:layout>
                  <c15:dlblFieldTable/>
                  <c15:showDataLabelsRange val="0"/>
                </c:ext>
                <c:ext xmlns:c16="http://schemas.microsoft.com/office/drawing/2014/chart" uri="{C3380CC4-5D6E-409C-BE32-E72D297353CC}">
                  <c16:uniqueId val="{00000008-D6BE-4A71-9ED8-B785237148A6}"/>
                </c:ext>
              </c:extLst>
            </c:dLbl>
            <c:spPr>
              <a:noFill/>
              <a:ln>
                <a:solidFill>
                  <a:prstClr val="black">
                    <a:lumMod val="25000"/>
                    <a:lumOff val="75000"/>
                  </a:prstClr>
                </a:solidFill>
              </a:ln>
              <a:effectLst>
                <a:softEdge rad="1270000"/>
              </a:effectLst>
            </c:spPr>
            <c:txPr>
              <a:bodyPr rot="0" spcFirstLastPara="1" vertOverflow="clip" horzOverflow="clip" vert="horz" wrap="square" lIns="0" tIns="0" rIns="0" bIns="0" anchor="ctr" anchorCtr="1">
                <a:spAutoFit/>
              </a:bodyPr>
              <a:lstStyle/>
              <a:p>
                <a:pPr>
                  <a:defRPr sz="1197" b="1" i="0" u="none" strike="noStrike" kern="1200" baseline="0">
                    <a:ln>
                      <a:noFill/>
                    </a:ln>
                    <a:solidFill>
                      <a:schemeClr val="tx1"/>
                    </a:solidFill>
                    <a:latin typeface="TH SarabunPSK" panose="020B0500040200020003" pitchFamily="34" charset="-34"/>
                    <a:ea typeface="+mn-ea"/>
                    <a:cs typeface="TH SarabunPSK" panose="020B0500040200020003" pitchFamily="34" charset="-34"/>
                  </a:defRPr>
                </a:pPr>
                <a:endParaRPr lang="th-TH"/>
              </a:p>
            </c:txPr>
            <c:dLblPos val="bestFit"/>
            <c:showLegendKey val="0"/>
            <c:showVal val="1"/>
            <c:showCatName val="1"/>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15:spPr xmlns:c15="http://schemas.microsoft.com/office/drawing/2012/chart">
                  <a:prstGeom prst="wedgeRectCallout">
                    <a:avLst/>
                  </a:prstGeom>
                  <a:noFill/>
                  <a:ln>
                    <a:noFill/>
                  </a:ln>
                </c15:spPr>
              </c:ext>
            </c:extLst>
          </c:dLbls>
          <c:cat>
            <c:strRef>
              <c:f>Sheet1!$A$2:$A$6</c:f>
              <c:strCache>
                <c:ptCount val="4"/>
                <c:pt idx="0">
                  <c:v>ข้าวนาปี</c:v>
                </c:pt>
                <c:pt idx="1">
                  <c:v>อ้อย</c:v>
                </c:pt>
                <c:pt idx="2">
                  <c:v>มันสำปะหลัง</c:v>
                </c:pt>
                <c:pt idx="3">
                  <c:v>ยางพารา</c:v>
                </c:pt>
              </c:strCache>
            </c:strRef>
          </c:cat>
          <c:val>
            <c:numRef>
              <c:f>Sheet1!$B$2:$B$6</c:f>
              <c:numCache>
                <c:formatCode>#,##0</c:formatCode>
                <c:ptCount val="5"/>
                <c:pt idx="0">
                  <c:v>778703</c:v>
                </c:pt>
                <c:pt idx="1">
                  <c:v>5371186</c:v>
                </c:pt>
                <c:pt idx="2">
                  <c:v>710032</c:v>
                </c:pt>
                <c:pt idx="3">
                  <c:v>15516</c:v>
                </c:pt>
              </c:numCache>
            </c:numRef>
          </c:val>
          <c:extLst>
            <c:ext xmlns:c16="http://schemas.microsoft.com/office/drawing/2014/chart" uri="{C3380CC4-5D6E-409C-BE32-E72D297353CC}">
              <c16:uniqueId val="{0000000A-8436-4734-AD56-72F16AFE856B}"/>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th-TH"/>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h-TH"/>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th-TH" b="1" dirty="0">
                <a:solidFill>
                  <a:schemeClr val="tx1"/>
                </a:solidFill>
                <a:latin typeface="TH SarabunPSK" panose="020B0500040200020003" pitchFamily="34" charset="-34"/>
                <a:cs typeface="TH SarabunPSK" panose="020B0500040200020003" pitchFamily="34" charset="-34"/>
              </a:rPr>
              <a:t>สัตว์เศรษฐกิจ (ตัว)</a:t>
            </a:r>
          </a:p>
        </c:rich>
      </c:tx>
      <c:layout>
        <c:manualLayout>
          <c:xMode val="edge"/>
          <c:yMode val="edge"/>
          <c:x val="0.23406870020541196"/>
          <c:y val="3.0566275145574893E-2"/>
        </c:manualLayout>
      </c:layout>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th-TH"/>
        </a:p>
      </c:txPr>
    </c:title>
    <c:autoTitleDeleted val="0"/>
    <c:plotArea>
      <c:layout/>
      <c:pieChart>
        <c:varyColors val="1"/>
        <c:ser>
          <c:idx val="0"/>
          <c:order val="0"/>
          <c:tx>
            <c:strRef>
              <c:f>Sheet1!$B$1</c:f>
              <c:strCache>
                <c:ptCount val="1"/>
                <c:pt idx="0">
                  <c:v>สัตว์เศรษฐกิจ</c:v>
                </c:pt>
              </c:strCache>
            </c:strRef>
          </c:tx>
          <c:dPt>
            <c:idx val="0"/>
            <c:bubble3D val="0"/>
            <c:spPr>
              <a:solidFill>
                <a:schemeClr val="accent2"/>
              </a:solidFill>
              <a:ln w="19050">
                <a:solidFill>
                  <a:schemeClr val="lt1"/>
                </a:solidFill>
              </a:ln>
              <a:effectLst/>
            </c:spPr>
            <c:extLst>
              <c:ext xmlns:c16="http://schemas.microsoft.com/office/drawing/2014/chart" uri="{C3380CC4-5D6E-409C-BE32-E72D297353CC}">
                <c16:uniqueId val="{00000001-E4E1-48D0-AC5E-DAF6DA27AC16}"/>
              </c:ext>
            </c:extLst>
          </c:dPt>
          <c:dPt>
            <c:idx val="1"/>
            <c:bubble3D val="0"/>
            <c:spPr>
              <a:solidFill>
                <a:schemeClr val="accent4"/>
              </a:solidFill>
              <a:ln w="19050">
                <a:solidFill>
                  <a:schemeClr val="lt1"/>
                </a:solidFill>
              </a:ln>
              <a:effectLst/>
            </c:spPr>
            <c:extLst>
              <c:ext xmlns:c16="http://schemas.microsoft.com/office/drawing/2014/chart" uri="{C3380CC4-5D6E-409C-BE32-E72D297353CC}">
                <c16:uniqueId val="{00000003-E4E1-48D0-AC5E-DAF6DA27AC16}"/>
              </c:ext>
            </c:extLst>
          </c:dPt>
          <c:dPt>
            <c:idx val="2"/>
            <c:bubble3D val="0"/>
            <c:spPr>
              <a:solidFill>
                <a:schemeClr val="accent6"/>
              </a:solidFill>
              <a:ln w="19050">
                <a:solidFill>
                  <a:schemeClr val="lt1"/>
                </a:solidFill>
              </a:ln>
              <a:effectLst/>
            </c:spPr>
            <c:extLst>
              <c:ext xmlns:c16="http://schemas.microsoft.com/office/drawing/2014/chart" uri="{C3380CC4-5D6E-409C-BE32-E72D297353CC}">
                <c16:uniqueId val="{00000005-E4E1-48D0-AC5E-DAF6DA27AC16}"/>
              </c:ext>
            </c:extLst>
          </c:dPt>
          <c:dPt>
            <c:idx val="3"/>
            <c:bubble3D val="0"/>
            <c:spPr>
              <a:solidFill>
                <a:schemeClr val="accent2">
                  <a:lumMod val="60000"/>
                </a:schemeClr>
              </a:solidFill>
              <a:ln w="19050">
                <a:solidFill>
                  <a:schemeClr val="lt1"/>
                </a:solidFill>
              </a:ln>
              <a:effectLst/>
            </c:spPr>
            <c:extLst>
              <c:ext xmlns:c16="http://schemas.microsoft.com/office/drawing/2014/chart" uri="{C3380CC4-5D6E-409C-BE32-E72D297353CC}">
                <c16:uniqueId val="{00000007-E4E1-48D0-AC5E-DAF6DA27AC16}"/>
              </c:ext>
            </c:extLst>
          </c:dPt>
          <c:dPt>
            <c:idx val="4"/>
            <c:bubble3D val="0"/>
            <c:spPr>
              <a:solidFill>
                <a:schemeClr val="accent4">
                  <a:lumMod val="60000"/>
                </a:schemeClr>
              </a:solidFill>
              <a:ln w="19050">
                <a:solidFill>
                  <a:schemeClr val="lt1"/>
                </a:solidFill>
              </a:ln>
              <a:effectLst/>
            </c:spPr>
            <c:extLst>
              <c:ext xmlns:c16="http://schemas.microsoft.com/office/drawing/2014/chart" uri="{C3380CC4-5D6E-409C-BE32-E72D297353CC}">
                <c16:uniqueId val="{00000009-E4E1-48D0-AC5E-DAF6DA27AC16}"/>
              </c:ext>
            </c:extLst>
          </c:dPt>
          <c:dPt>
            <c:idx val="5"/>
            <c:bubble3D val="0"/>
            <c:spPr>
              <a:solidFill>
                <a:schemeClr val="accent6">
                  <a:lumMod val="60000"/>
                </a:schemeClr>
              </a:solidFill>
              <a:ln w="19050">
                <a:solidFill>
                  <a:schemeClr val="lt1"/>
                </a:solidFill>
              </a:ln>
              <a:effectLst/>
            </c:spPr>
            <c:extLst>
              <c:ext xmlns:c16="http://schemas.microsoft.com/office/drawing/2014/chart" uri="{C3380CC4-5D6E-409C-BE32-E72D297353CC}">
                <c16:uniqueId val="{0000000A-1543-4FDC-A988-C6E8CD2E53E1}"/>
              </c:ext>
            </c:extLst>
          </c:dPt>
          <c:dPt>
            <c:idx val="6"/>
            <c:bubble3D val="0"/>
            <c:spPr>
              <a:solidFill>
                <a:schemeClr val="accent2">
                  <a:lumMod val="80000"/>
                  <a:lumOff val="20000"/>
                </a:schemeClr>
              </a:solidFill>
              <a:ln w="19050">
                <a:solidFill>
                  <a:schemeClr val="lt1"/>
                </a:solidFill>
              </a:ln>
              <a:effectLst/>
            </c:spPr>
            <c:extLst>
              <c:ext xmlns:c16="http://schemas.microsoft.com/office/drawing/2014/chart" uri="{C3380CC4-5D6E-409C-BE32-E72D297353CC}">
                <c16:uniqueId val="{0000000B-1543-4FDC-A988-C6E8CD2E53E1}"/>
              </c:ext>
            </c:extLst>
          </c:dPt>
          <c:dPt>
            <c:idx val="7"/>
            <c:bubble3D val="0"/>
            <c:spPr>
              <a:solidFill>
                <a:schemeClr val="accent4">
                  <a:lumMod val="80000"/>
                  <a:lumOff val="20000"/>
                </a:schemeClr>
              </a:solidFill>
              <a:ln w="19050">
                <a:solidFill>
                  <a:schemeClr val="lt1"/>
                </a:solidFill>
              </a:ln>
              <a:effectLst/>
            </c:spPr>
            <c:extLst>
              <c:ext xmlns:c16="http://schemas.microsoft.com/office/drawing/2014/chart" uri="{C3380CC4-5D6E-409C-BE32-E72D297353CC}">
                <c16:uniqueId val="{0000000F-8317-4B7C-924A-6AA1CAB08238}"/>
              </c:ext>
            </c:extLst>
          </c:dPt>
          <c:dPt>
            <c:idx val="8"/>
            <c:bubble3D val="0"/>
            <c:spPr>
              <a:solidFill>
                <a:schemeClr val="accent6">
                  <a:lumMod val="80000"/>
                  <a:lumOff val="20000"/>
                </a:schemeClr>
              </a:solidFill>
              <a:ln w="19050">
                <a:solidFill>
                  <a:schemeClr val="lt1"/>
                </a:solidFill>
              </a:ln>
              <a:effectLst/>
            </c:spPr>
            <c:extLst>
              <c:ext xmlns:c16="http://schemas.microsoft.com/office/drawing/2014/chart" uri="{C3380CC4-5D6E-409C-BE32-E72D297353CC}">
                <c16:uniqueId val="{00000011-19C9-4A8E-8260-7BB3AE0E3D95}"/>
              </c:ext>
            </c:extLst>
          </c:dPt>
          <c:dLbls>
            <c:dLbl>
              <c:idx val="0"/>
              <c:layout>
                <c:manualLayout>
                  <c:x val="-0.41559865847454452"/>
                  <c:y val="0.48141907422213642"/>
                </c:manualLayout>
              </c:layout>
              <c:tx>
                <c:rich>
                  <a:bodyPr/>
                  <a:lstStyle/>
                  <a:p>
                    <a:fld id="{13AAA79F-8D79-4179-9B8F-344D7851F63B}" type="CATEGORYNAME">
                      <a:rPr lang="th-TH">
                        <a:solidFill>
                          <a:schemeClr val="tx1"/>
                        </a:solidFill>
                      </a:rPr>
                      <a:pPr/>
                      <a:t>[ชื่อประเภท]</a:t>
                    </a:fld>
                    <a:r>
                      <a:rPr lang="th-TH" baseline="0" dirty="0">
                        <a:solidFill>
                          <a:schemeClr val="tx1"/>
                        </a:solidFill>
                      </a:rPr>
                      <a:t>, </a:t>
                    </a:r>
                    <a:fld id="{28545660-E7FC-4A8C-B36D-F8614DF88FFA}" type="VALUE">
                      <a:rPr lang="th-TH" baseline="0">
                        <a:solidFill>
                          <a:schemeClr val="tx1"/>
                        </a:solidFill>
                      </a:rPr>
                      <a:pPr/>
                      <a:t>[VALUE]</a:t>
                    </a:fld>
                    <a:r>
                      <a:rPr lang="th-TH" baseline="0" dirty="0">
                        <a:solidFill>
                          <a:schemeClr val="tx1"/>
                        </a:solidFill>
                      </a:rPr>
                      <a:t>, </a:t>
                    </a:r>
                    <a:fld id="{75507394-F2C3-455E-8C42-57E2D459B22F}" type="PERCENTAGE">
                      <a:rPr lang="th-TH" baseline="0">
                        <a:solidFill>
                          <a:schemeClr val="tx1"/>
                        </a:solidFill>
                      </a:rPr>
                      <a:pPr/>
                      <a:t>[เปอร์เซ็นต์]</a:t>
                    </a:fld>
                    <a:endParaRPr lang="th-TH" baseline="0" dirty="0">
                      <a:solidFill>
                        <a:schemeClr val="tx1"/>
                      </a:solidFill>
                    </a:endParaRPr>
                  </a:p>
                </c:rich>
              </c:tx>
              <c:dLblPos val="bestFit"/>
              <c:showLegendKey val="0"/>
              <c:showVal val="1"/>
              <c:showCatName val="1"/>
              <c:showSerName val="0"/>
              <c:showPercent val="1"/>
              <c:showBubbleSize val="0"/>
              <c:extLst>
                <c:ext xmlns:c15="http://schemas.microsoft.com/office/drawing/2012/chart" uri="{CE6537A1-D6FC-4f65-9D91-7224C49458BB}">
                  <c15:layout>
                    <c:manualLayout>
                      <c:w val="0.40310839704696338"/>
                      <c:h val="0.16689523180548485"/>
                    </c:manualLayout>
                  </c15:layout>
                  <c15:dlblFieldTable/>
                  <c15:showDataLabelsRange val="0"/>
                </c:ext>
                <c:ext xmlns:c16="http://schemas.microsoft.com/office/drawing/2014/chart" uri="{C3380CC4-5D6E-409C-BE32-E72D297353CC}">
                  <c16:uniqueId val="{00000001-E4E1-48D0-AC5E-DAF6DA27AC16}"/>
                </c:ext>
              </c:extLst>
            </c:dLbl>
            <c:dLbl>
              <c:idx val="1"/>
              <c:layout>
                <c:manualLayout>
                  <c:x val="-0.1657084885644271"/>
                  <c:y val="-5.3249580134905578E-2"/>
                </c:manualLayout>
              </c:layout>
              <c:tx>
                <c:rich>
                  <a:bodyPr/>
                  <a:lstStyle/>
                  <a:p>
                    <a:fld id="{63A786A7-8D99-4582-9816-5DBC0FBC84E5}" type="CATEGORYNAME">
                      <a:rPr lang="th-TH" sz="800">
                        <a:solidFill>
                          <a:schemeClr val="tx1"/>
                        </a:solidFill>
                      </a:rPr>
                      <a:pPr/>
                      <a:t>[ชื่อประเภท]</a:t>
                    </a:fld>
                    <a:r>
                      <a:rPr lang="th-TH" sz="800" baseline="0" dirty="0">
                        <a:solidFill>
                          <a:schemeClr val="tx1"/>
                        </a:solidFill>
                      </a:rPr>
                      <a:t>, </a:t>
                    </a:r>
                    <a:fld id="{6EDD8ED5-C991-43FA-80AC-1862AF68B458}" type="VALUE">
                      <a:rPr lang="th-TH" sz="800" baseline="0">
                        <a:solidFill>
                          <a:schemeClr val="tx1"/>
                        </a:solidFill>
                      </a:rPr>
                      <a:pPr/>
                      <a:t>[VALUE]</a:t>
                    </a:fld>
                    <a:r>
                      <a:rPr lang="th-TH" sz="800" baseline="0" dirty="0">
                        <a:solidFill>
                          <a:schemeClr val="tx1"/>
                        </a:solidFill>
                      </a:rPr>
                      <a:t>, </a:t>
                    </a:r>
                    <a:fld id="{841A39D2-772E-4827-9215-F7B2C771C26C}" type="PERCENTAGE">
                      <a:rPr lang="th-TH" sz="800" baseline="0">
                        <a:solidFill>
                          <a:schemeClr val="tx1"/>
                        </a:solidFill>
                      </a:rPr>
                      <a:pPr/>
                      <a:t>[เปอร์เซ็นต์]</a:t>
                    </a:fld>
                    <a:endParaRPr lang="th-TH" sz="800" baseline="0" dirty="0">
                      <a:solidFill>
                        <a:schemeClr val="tx1"/>
                      </a:solidFill>
                    </a:endParaRPr>
                  </a:p>
                </c:rich>
              </c:tx>
              <c:dLblPos val="bestFit"/>
              <c:showLegendKey val="0"/>
              <c:showVal val="1"/>
              <c:showCatName val="1"/>
              <c:showSerName val="0"/>
              <c:showPercent val="1"/>
              <c:showBubbleSize val="0"/>
              <c:extLst>
                <c:ext xmlns:c15="http://schemas.microsoft.com/office/drawing/2012/chart" uri="{CE6537A1-D6FC-4f65-9D91-7224C49458BB}">
                  <c15:layout>
                    <c:manualLayout>
                      <c:w val="0.42013913942530318"/>
                      <c:h val="9.3357106033205073E-2"/>
                    </c:manualLayout>
                  </c15:layout>
                  <c15:dlblFieldTable/>
                  <c15:showDataLabelsRange val="0"/>
                </c:ext>
                <c:ext xmlns:c16="http://schemas.microsoft.com/office/drawing/2014/chart" uri="{C3380CC4-5D6E-409C-BE32-E72D297353CC}">
                  <c16:uniqueId val="{00000003-E4E1-48D0-AC5E-DAF6DA27AC16}"/>
                </c:ext>
              </c:extLst>
            </c:dLbl>
            <c:dLbl>
              <c:idx val="2"/>
              <c:layout>
                <c:manualLayout>
                  <c:x val="0.10439566963474302"/>
                  <c:y val="7.5997146505841523E-2"/>
                </c:manualLayout>
              </c:layout>
              <c:tx>
                <c:rich>
                  <a:bodyPr/>
                  <a:lstStyle/>
                  <a:p>
                    <a:fld id="{A1BBFE43-1650-4FCC-9405-72AAF05A4182}" type="CATEGORYNAME">
                      <a:rPr lang="th-TH" sz="800">
                        <a:solidFill>
                          <a:schemeClr val="tx1"/>
                        </a:solidFill>
                      </a:rPr>
                      <a:pPr/>
                      <a:t>[ชื่อประเภท]</a:t>
                    </a:fld>
                    <a:r>
                      <a:rPr lang="th-TH" sz="800" baseline="0" dirty="0">
                        <a:solidFill>
                          <a:schemeClr val="tx1"/>
                        </a:solidFill>
                      </a:rPr>
                      <a:t>, </a:t>
                    </a:r>
                    <a:fld id="{2C2682E5-50BE-4DBE-8D68-EEC76E89FB8D}" type="VALUE">
                      <a:rPr lang="th-TH" sz="800" baseline="0">
                        <a:solidFill>
                          <a:schemeClr val="tx1"/>
                        </a:solidFill>
                      </a:rPr>
                      <a:pPr/>
                      <a:t>[VALUE]</a:t>
                    </a:fld>
                    <a:r>
                      <a:rPr lang="th-TH" sz="800" baseline="0" dirty="0">
                        <a:solidFill>
                          <a:schemeClr val="tx1"/>
                        </a:solidFill>
                      </a:rPr>
                      <a:t>, </a:t>
                    </a:r>
                    <a:fld id="{004F2702-FE93-479A-885A-CF7EEB87A9A0}" type="PERCENTAGE">
                      <a:rPr lang="th-TH" sz="800" baseline="0">
                        <a:solidFill>
                          <a:schemeClr val="tx1"/>
                        </a:solidFill>
                      </a:rPr>
                      <a:pPr/>
                      <a:t>[เปอร์เซ็นต์]</a:t>
                    </a:fld>
                    <a:endParaRPr lang="th-TH" sz="800" baseline="0" dirty="0">
                      <a:solidFill>
                        <a:schemeClr val="tx1"/>
                      </a:solidFill>
                    </a:endParaRPr>
                  </a:p>
                </c:rich>
              </c:tx>
              <c:dLblPos val="bestFit"/>
              <c:showLegendKey val="0"/>
              <c:showVal val="1"/>
              <c:showCatName val="1"/>
              <c:showSerName val="0"/>
              <c:showPercent val="1"/>
              <c:showBubbleSize val="0"/>
              <c:extLst>
                <c:ext xmlns:c15="http://schemas.microsoft.com/office/drawing/2012/chart" uri="{CE6537A1-D6FC-4f65-9D91-7224C49458BB}">
                  <c15:layout>
                    <c:manualLayout>
                      <c:w val="0.26633043284472269"/>
                      <c:h val="0.20926297730923393"/>
                    </c:manualLayout>
                  </c15:layout>
                  <c15:dlblFieldTable/>
                  <c15:showDataLabelsRange val="0"/>
                </c:ext>
                <c:ext xmlns:c16="http://schemas.microsoft.com/office/drawing/2014/chart" uri="{C3380CC4-5D6E-409C-BE32-E72D297353CC}">
                  <c16:uniqueId val="{00000005-E4E1-48D0-AC5E-DAF6DA27AC16}"/>
                </c:ext>
              </c:extLst>
            </c:dLbl>
            <c:dLbl>
              <c:idx val="3"/>
              <c:layout>
                <c:manualLayout>
                  <c:x val="6.9677487708619978E-2"/>
                  <c:y val="0.34387059538771758"/>
                </c:manualLayout>
              </c:layout>
              <c:tx>
                <c:rich>
                  <a:bodyPr/>
                  <a:lstStyle/>
                  <a:p>
                    <a:fld id="{58580346-70D6-49DE-9F1A-8F18ADE1E382}" type="CATEGORYNAME">
                      <a:rPr lang="th-TH">
                        <a:solidFill>
                          <a:schemeClr val="tx1"/>
                        </a:solidFill>
                      </a:rPr>
                      <a:pPr/>
                      <a:t>[ชื่อประเภท]</a:t>
                    </a:fld>
                    <a:r>
                      <a:rPr lang="th-TH" baseline="0" dirty="0">
                        <a:solidFill>
                          <a:schemeClr val="tx1"/>
                        </a:solidFill>
                      </a:rPr>
                      <a:t>, </a:t>
                    </a:r>
                    <a:fld id="{F9345C22-7566-4E83-92E5-5D46592A7B22}" type="VALUE">
                      <a:rPr lang="th-TH" baseline="0">
                        <a:solidFill>
                          <a:schemeClr val="tx1"/>
                        </a:solidFill>
                      </a:rPr>
                      <a:pPr/>
                      <a:t>[VALUE]</a:t>
                    </a:fld>
                    <a:r>
                      <a:rPr lang="th-TH" baseline="0" dirty="0">
                        <a:solidFill>
                          <a:schemeClr val="tx1"/>
                        </a:solidFill>
                      </a:rPr>
                      <a:t>, </a:t>
                    </a:r>
                    <a:fld id="{B14384A4-140C-49AE-AB2B-4F39A80DE49D}" type="PERCENTAGE">
                      <a:rPr lang="th-TH" baseline="0">
                        <a:solidFill>
                          <a:schemeClr val="tx1"/>
                        </a:solidFill>
                      </a:rPr>
                      <a:pPr/>
                      <a:t>[เปอร์เซ็นต์]</a:t>
                    </a:fld>
                    <a:endParaRPr lang="th-TH" baseline="0" dirty="0">
                      <a:solidFill>
                        <a:schemeClr val="tx1"/>
                      </a:solidFill>
                    </a:endParaRPr>
                  </a:p>
                </c:rich>
              </c:tx>
              <c:dLblPos val="bestFit"/>
              <c:showLegendKey val="0"/>
              <c:showVal val="1"/>
              <c:showCatName val="1"/>
              <c:showSerName val="0"/>
              <c:showPercent val="1"/>
              <c:showBubbleSize val="0"/>
              <c:extLst>
                <c:ext xmlns:c15="http://schemas.microsoft.com/office/drawing/2012/chart" uri="{CE6537A1-D6FC-4f65-9D91-7224C49458BB}">
                  <c15:layout>
                    <c:manualLayout>
                      <c:w val="0.25811441144315367"/>
                      <c:h val="0.32898265327783588"/>
                    </c:manualLayout>
                  </c15:layout>
                  <c15:dlblFieldTable/>
                  <c15:showDataLabelsRange val="0"/>
                </c:ext>
                <c:ext xmlns:c16="http://schemas.microsoft.com/office/drawing/2014/chart" uri="{C3380CC4-5D6E-409C-BE32-E72D297353CC}">
                  <c16:uniqueId val="{00000007-E4E1-48D0-AC5E-DAF6DA27AC16}"/>
                </c:ext>
              </c:extLst>
            </c:dLbl>
            <c:dLbl>
              <c:idx val="4"/>
              <c:layout>
                <c:manualLayout>
                  <c:x val="-0.18803870403233983"/>
                  <c:y val="-6.4660909296142925E-3"/>
                </c:manualLayout>
              </c:layout>
              <c:tx>
                <c:rich>
                  <a:bodyPr rot="0" spcFirstLastPara="1" vertOverflow="clip" horzOverflow="clip" vert="horz" wrap="square" lIns="0" tIns="0" rIns="0" bIns="0" anchor="ctr" anchorCtr="1">
                    <a:spAutoFit/>
                  </a:bodyPr>
                  <a:lstStyle/>
                  <a:p>
                    <a:pPr>
                      <a:defRPr sz="1000" b="1" i="0" u="none" strike="noStrike" kern="1200" baseline="0">
                        <a:ln>
                          <a:noFill/>
                        </a:ln>
                        <a:solidFill>
                          <a:schemeClr val="dk1">
                            <a:lumMod val="65000"/>
                            <a:lumOff val="35000"/>
                          </a:schemeClr>
                        </a:solidFill>
                        <a:effectLst>
                          <a:outerShdw blurRad="38100" dist="38100" dir="2700000" algn="tl">
                            <a:srgbClr val="000000">
                              <a:alpha val="43137"/>
                            </a:srgbClr>
                          </a:outerShdw>
                        </a:effectLst>
                        <a:latin typeface="TH SarabunPSK" panose="020B0500040200020003" pitchFamily="34" charset="-34"/>
                        <a:ea typeface="+mn-ea"/>
                        <a:cs typeface="TH SarabunPSK" panose="020B0500040200020003" pitchFamily="34" charset="-34"/>
                      </a:defRPr>
                    </a:pPr>
                    <a:fld id="{8B19DA24-3BD7-42C2-99B6-89863BE8D99B}" type="CATEGORYNAME">
                      <a:rPr lang="th-TH" sz="800" b="1">
                        <a:solidFill>
                          <a:schemeClr val="tx1"/>
                        </a:solidFill>
                        <a:effectLst>
                          <a:outerShdw blurRad="38100" dist="38100" dir="2700000" algn="tl">
                            <a:srgbClr val="000000">
                              <a:alpha val="43137"/>
                            </a:srgbClr>
                          </a:outerShdw>
                        </a:effectLst>
                        <a:latin typeface="TH SarabunPSK" panose="020B0500040200020003" pitchFamily="34" charset="-34"/>
                        <a:cs typeface="TH SarabunPSK" panose="020B0500040200020003" pitchFamily="34" charset="-34"/>
                      </a:rPr>
                      <a:pPr>
                        <a:defRPr sz="1000" b="1">
                          <a:ln>
                            <a:noFill/>
                          </a:ln>
                          <a:effectLst>
                            <a:outerShdw blurRad="38100" dist="38100" dir="2700000" algn="tl">
                              <a:srgbClr val="000000">
                                <a:alpha val="43137"/>
                              </a:srgbClr>
                            </a:outerShdw>
                          </a:effectLst>
                          <a:latin typeface="TH SarabunPSK" panose="020B0500040200020003" pitchFamily="34" charset="-34"/>
                          <a:cs typeface="TH SarabunPSK" panose="020B0500040200020003" pitchFamily="34" charset="-34"/>
                        </a:defRPr>
                      </a:pPr>
                      <a:t>[ชื่อประเภท]</a:t>
                    </a:fld>
                    <a:r>
                      <a:rPr lang="th-TH" sz="800" b="1" baseline="0" dirty="0">
                        <a:solidFill>
                          <a:schemeClr val="tx1"/>
                        </a:solidFill>
                        <a:effectLst>
                          <a:outerShdw blurRad="38100" dist="38100" dir="2700000" algn="tl">
                            <a:srgbClr val="000000">
                              <a:alpha val="43137"/>
                            </a:srgbClr>
                          </a:outerShdw>
                        </a:effectLst>
                        <a:latin typeface="TH SarabunPSK" panose="020B0500040200020003" pitchFamily="34" charset="-34"/>
                        <a:cs typeface="TH SarabunPSK" panose="020B0500040200020003" pitchFamily="34" charset="-34"/>
                      </a:rPr>
                      <a:t>, </a:t>
                    </a:r>
                    <a:fld id="{397E5CE3-17B1-464A-9BAE-86C2F4307B3F}" type="VALUE">
                      <a:rPr lang="th-TH" sz="800" b="1" baseline="0">
                        <a:solidFill>
                          <a:schemeClr val="tx1"/>
                        </a:solidFill>
                        <a:effectLst>
                          <a:outerShdw blurRad="38100" dist="38100" dir="2700000" algn="tl">
                            <a:srgbClr val="000000">
                              <a:alpha val="43137"/>
                            </a:srgbClr>
                          </a:outerShdw>
                        </a:effectLst>
                        <a:latin typeface="TH SarabunPSK" panose="020B0500040200020003" pitchFamily="34" charset="-34"/>
                        <a:cs typeface="TH SarabunPSK" panose="020B0500040200020003" pitchFamily="34" charset="-34"/>
                      </a:rPr>
                      <a:pPr>
                        <a:defRPr sz="1000" b="1">
                          <a:ln>
                            <a:noFill/>
                          </a:ln>
                          <a:effectLst>
                            <a:outerShdw blurRad="38100" dist="38100" dir="2700000" algn="tl">
                              <a:srgbClr val="000000">
                                <a:alpha val="43137"/>
                              </a:srgbClr>
                            </a:outerShdw>
                          </a:effectLst>
                          <a:latin typeface="TH SarabunPSK" panose="020B0500040200020003" pitchFamily="34" charset="-34"/>
                          <a:cs typeface="TH SarabunPSK" panose="020B0500040200020003" pitchFamily="34" charset="-34"/>
                        </a:defRPr>
                      </a:pPr>
                      <a:t>[VALUE]</a:t>
                    </a:fld>
                    <a:r>
                      <a:rPr lang="th-TH" sz="800" b="1" baseline="0" dirty="0">
                        <a:solidFill>
                          <a:schemeClr val="tx1"/>
                        </a:solidFill>
                        <a:effectLst>
                          <a:outerShdw blurRad="38100" dist="38100" dir="2700000" algn="tl">
                            <a:srgbClr val="000000">
                              <a:alpha val="43137"/>
                            </a:srgbClr>
                          </a:outerShdw>
                        </a:effectLst>
                        <a:latin typeface="TH SarabunPSK" panose="020B0500040200020003" pitchFamily="34" charset="-34"/>
                        <a:cs typeface="TH SarabunPSK" panose="020B0500040200020003" pitchFamily="34" charset="-34"/>
                      </a:rPr>
                      <a:t>, </a:t>
                    </a:r>
                    <a:fld id="{53753574-FCF8-48C1-A9AE-0C74E4F31503}" type="PERCENTAGE">
                      <a:rPr lang="th-TH" sz="800" b="1" baseline="0">
                        <a:solidFill>
                          <a:schemeClr val="tx1"/>
                        </a:solidFill>
                        <a:effectLst>
                          <a:outerShdw blurRad="38100" dist="38100" dir="2700000" algn="tl">
                            <a:srgbClr val="000000">
                              <a:alpha val="43137"/>
                            </a:srgbClr>
                          </a:outerShdw>
                        </a:effectLst>
                        <a:latin typeface="TH SarabunPSK" panose="020B0500040200020003" pitchFamily="34" charset="-34"/>
                        <a:cs typeface="TH SarabunPSK" panose="020B0500040200020003" pitchFamily="34" charset="-34"/>
                      </a:rPr>
                      <a:pPr>
                        <a:defRPr sz="1000" b="1">
                          <a:ln>
                            <a:noFill/>
                          </a:ln>
                          <a:effectLst>
                            <a:outerShdw blurRad="38100" dist="38100" dir="2700000" algn="tl">
                              <a:srgbClr val="000000">
                                <a:alpha val="43137"/>
                              </a:srgbClr>
                            </a:outerShdw>
                          </a:effectLst>
                          <a:latin typeface="TH SarabunPSK" panose="020B0500040200020003" pitchFamily="34" charset="-34"/>
                          <a:cs typeface="TH SarabunPSK" panose="020B0500040200020003" pitchFamily="34" charset="-34"/>
                        </a:defRPr>
                      </a:pPr>
                      <a:t>[เปอร์เซ็นต์]</a:t>
                    </a:fld>
                    <a:endParaRPr lang="th-TH" sz="800" b="1" baseline="0" dirty="0">
                      <a:solidFill>
                        <a:schemeClr val="tx1"/>
                      </a:solidFill>
                      <a:effectLst>
                        <a:outerShdw blurRad="38100" dist="38100" dir="2700000" algn="tl">
                          <a:srgbClr val="000000">
                            <a:alpha val="43137"/>
                          </a:srgbClr>
                        </a:outerShdw>
                      </a:effectLst>
                      <a:latin typeface="TH SarabunPSK" panose="020B0500040200020003" pitchFamily="34" charset="-34"/>
                      <a:cs typeface="TH SarabunPSK" panose="020B0500040200020003" pitchFamily="34" charset="-34"/>
                    </a:endParaRPr>
                  </a:p>
                </c:rich>
              </c:tx>
              <c:spPr>
                <a:noFill/>
                <a:ln w="9525" cap="flat" cmpd="sng" algn="ctr">
                  <a:solidFill>
                    <a:prstClr val="black">
                      <a:lumMod val="25000"/>
                      <a:lumOff val="75000"/>
                    </a:prstClr>
                  </a:solidFill>
                  <a:prstDash val="solid"/>
                  <a:round/>
                  <a:headEnd type="none" w="med" len="med"/>
                  <a:tailEnd type="none" w="med" len="med"/>
                  <a:extLst>
                    <a:ext uri="{C807C97D-BFC1-408E-A445-0C87EB9F89A2}">
                      <ask:lineSketchStyleProps xmlns:ask="http://schemas.microsoft.com/office/drawing/2018/sketchyshapes" sd="0">
                        <a:custGeom>
                          <a:avLst/>
                          <a:gdLst/>
                          <a:ahLst/>
                          <a:cxnLst/>
                          <a:rect l="0" t="0" r="0" b="0"/>
                          <a:pathLst/>
                        </a:custGeom>
                        <ask:type/>
                      </ask:lineSketchStyleProps>
                    </a:ext>
                  </a:extLst>
                </a:ln>
                <a:effectLst>
                  <a:softEdge rad="1270000"/>
                </a:effectLst>
              </c:spPr>
              <c:txPr>
                <a:bodyPr rot="0" spcFirstLastPara="1" vertOverflow="clip" horzOverflow="clip" vert="horz" wrap="square" lIns="0" tIns="0" rIns="0" bIns="0" anchor="ctr" anchorCtr="1">
                  <a:spAutoFit/>
                </a:bodyPr>
                <a:lstStyle/>
                <a:p>
                  <a:pPr>
                    <a:defRPr sz="1000" b="1" i="0" u="none" strike="noStrike" kern="1200" baseline="0">
                      <a:ln>
                        <a:noFill/>
                      </a:ln>
                      <a:solidFill>
                        <a:schemeClr val="dk1">
                          <a:lumMod val="65000"/>
                          <a:lumOff val="35000"/>
                        </a:schemeClr>
                      </a:solidFill>
                      <a:effectLst>
                        <a:outerShdw blurRad="38100" dist="38100" dir="2700000" algn="tl">
                          <a:srgbClr val="000000">
                            <a:alpha val="43137"/>
                          </a:srgbClr>
                        </a:outerShdw>
                      </a:effectLst>
                      <a:latin typeface="TH SarabunPSK" panose="020B0500040200020003" pitchFamily="34" charset="-34"/>
                      <a:ea typeface="+mn-ea"/>
                      <a:cs typeface="TH SarabunPSK" panose="020B0500040200020003" pitchFamily="34" charset="-34"/>
                    </a:defRPr>
                  </a:pPr>
                  <a:endParaRPr lang="th-TH"/>
                </a:p>
              </c:txPr>
              <c:dLblPos val="bestFit"/>
              <c:showLegendKey val="0"/>
              <c:showVal val="1"/>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gd name="adj1" fmla="val 68595"/>
                        <a:gd name="adj2" fmla="val -74997"/>
                      </a:avLst>
                    </a:prstGeom>
                    <a:noFill/>
                    <a:ln>
                      <a:noFill/>
                    </a:ln>
                  </c15:spPr>
                  <c15:layout>
                    <c:manualLayout>
                      <c:w val="0.52109879410671378"/>
                      <c:h val="0.22173546164461963"/>
                    </c:manualLayout>
                  </c15:layout>
                  <c15:dlblFieldTable/>
                  <c15:showDataLabelsRange val="0"/>
                </c:ext>
                <c:ext xmlns:c16="http://schemas.microsoft.com/office/drawing/2014/chart" uri="{C3380CC4-5D6E-409C-BE32-E72D297353CC}">
                  <c16:uniqueId val="{00000009-E4E1-48D0-AC5E-DAF6DA27AC16}"/>
                </c:ext>
              </c:extLst>
            </c:dLbl>
            <c:dLbl>
              <c:idx val="5"/>
              <c:layout>
                <c:manualLayout>
                  <c:x val="-0.13695515370275821"/>
                  <c:y val="0.10411932303642971"/>
                </c:manualLayout>
              </c:layout>
              <c:tx>
                <c:rich>
                  <a:bodyPr rot="0" spcFirstLastPara="1" vertOverflow="clip" horzOverflow="clip" vert="horz" wrap="square" lIns="0" tIns="0" rIns="0" bIns="0" anchor="ctr" anchorCtr="1">
                    <a:spAutoFit/>
                  </a:bodyPr>
                  <a:lstStyle/>
                  <a:p>
                    <a:pPr>
                      <a:defRPr sz="1000" b="0" i="0" u="none" strike="noStrike" kern="1200" baseline="0">
                        <a:ln>
                          <a:noFill/>
                        </a:ln>
                        <a:solidFill>
                          <a:schemeClr val="dk1">
                            <a:lumMod val="65000"/>
                            <a:lumOff val="35000"/>
                          </a:schemeClr>
                        </a:solidFill>
                        <a:effectLst>
                          <a:outerShdw blurRad="38100" dist="38100" dir="2700000" algn="tl">
                            <a:srgbClr val="000000">
                              <a:alpha val="43137"/>
                            </a:srgbClr>
                          </a:outerShdw>
                        </a:effectLst>
                        <a:latin typeface="TH SarabunPSK" panose="020B0500040200020003" pitchFamily="34" charset="-34"/>
                        <a:ea typeface="+mn-ea"/>
                        <a:cs typeface="TH SarabunPSK" panose="020B0500040200020003" pitchFamily="34" charset="-34"/>
                      </a:defRPr>
                    </a:pPr>
                    <a:fld id="{9B69B6C8-4397-47D4-9FE6-9CA299A150E3}" type="CATEGORYNAME">
                      <a:rPr lang="th-TH" b="1">
                        <a:solidFill>
                          <a:schemeClr val="tx1"/>
                        </a:solidFill>
                      </a:rPr>
                      <a:pPr>
                        <a:defRPr sz="1000">
                          <a:ln>
                            <a:noFill/>
                          </a:ln>
                          <a:effectLst>
                            <a:outerShdw blurRad="38100" dist="38100" dir="2700000" algn="tl">
                              <a:srgbClr val="000000">
                                <a:alpha val="43137"/>
                              </a:srgbClr>
                            </a:outerShdw>
                          </a:effectLst>
                          <a:latin typeface="TH SarabunPSK" panose="020B0500040200020003" pitchFamily="34" charset="-34"/>
                          <a:cs typeface="TH SarabunPSK" panose="020B0500040200020003" pitchFamily="34" charset="-34"/>
                        </a:defRPr>
                      </a:pPr>
                      <a:t>[ชื่อประเภท]</a:t>
                    </a:fld>
                    <a:r>
                      <a:rPr lang="th-TH" b="1" baseline="0" dirty="0">
                        <a:solidFill>
                          <a:schemeClr val="tx1"/>
                        </a:solidFill>
                      </a:rPr>
                      <a:t>, </a:t>
                    </a:r>
                    <a:fld id="{EC7D00FA-068D-426C-9F8F-229FB87AEDE6}" type="VALUE">
                      <a:rPr lang="th-TH" b="1" baseline="0">
                        <a:solidFill>
                          <a:schemeClr val="tx1"/>
                        </a:solidFill>
                      </a:rPr>
                      <a:pPr>
                        <a:defRPr sz="1000">
                          <a:ln>
                            <a:noFill/>
                          </a:ln>
                          <a:effectLst>
                            <a:outerShdw blurRad="38100" dist="38100" dir="2700000" algn="tl">
                              <a:srgbClr val="000000">
                                <a:alpha val="43137"/>
                              </a:srgbClr>
                            </a:outerShdw>
                          </a:effectLst>
                          <a:latin typeface="TH SarabunPSK" panose="020B0500040200020003" pitchFamily="34" charset="-34"/>
                          <a:cs typeface="TH SarabunPSK" panose="020B0500040200020003" pitchFamily="34" charset="-34"/>
                        </a:defRPr>
                      </a:pPr>
                      <a:t>[VALUE]</a:t>
                    </a:fld>
                    <a:r>
                      <a:rPr lang="th-TH" b="1" baseline="0" dirty="0">
                        <a:solidFill>
                          <a:schemeClr val="tx1"/>
                        </a:solidFill>
                      </a:rPr>
                      <a:t>, </a:t>
                    </a:r>
                    <a:fld id="{72E8738E-2FC4-43D1-8E96-C26E60024B03}" type="PERCENTAGE">
                      <a:rPr lang="th-TH" b="1" baseline="0">
                        <a:solidFill>
                          <a:schemeClr val="tx1"/>
                        </a:solidFill>
                      </a:rPr>
                      <a:pPr>
                        <a:defRPr sz="1000">
                          <a:ln>
                            <a:noFill/>
                          </a:ln>
                          <a:effectLst>
                            <a:outerShdw blurRad="38100" dist="38100" dir="2700000" algn="tl">
                              <a:srgbClr val="000000">
                                <a:alpha val="43137"/>
                              </a:srgbClr>
                            </a:outerShdw>
                          </a:effectLst>
                          <a:latin typeface="TH SarabunPSK" panose="020B0500040200020003" pitchFamily="34" charset="-34"/>
                          <a:cs typeface="TH SarabunPSK" panose="020B0500040200020003" pitchFamily="34" charset="-34"/>
                        </a:defRPr>
                      </a:pPr>
                      <a:t>[เปอร์เซ็นต์]</a:t>
                    </a:fld>
                    <a:endParaRPr lang="th-TH" b="1" baseline="0" dirty="0">
                      <a:solidFill>
                        <a:schemeClr val="tx1"/>
                      </a:solidFill>
                    </a:endParaRPr>
                  </a:p>
                </c:rich>
              </c:tx>
              <c:spPr>
                <a:noFill/>
                <a:ln>
                  <a:solidFill>
                    <a:prstClr val="black">
                      <a:lumMod val="25000"/>
                      <a:lumOff val="75000"/>
                    </a:prstClr>
                  </a:solidFill>
                </a:ln>
                <a:effectLst>
                  <a:softEdge rad="1270000"/>
                </a:effectLst>
              </c:spPr>
              <c:txPr>
                <a:bodyPr rot="0" spcFirstLastPara="1" vertOverflow="clip" horzOverflow="clip" vert="horz" wrap="square" lIns="0" tIns="0" rIns="0" bIns="0" anchor="ctr" anchorCtr="1">
                  <a:spAutoFit/>
                </a:bodyPr>
                <a:lstStyle/>
                <a:p>
                  <a:pPr>
                    <a:defRPr sz="1000" b="0" i="0" u="none" strike="noStrike" kern="1200" baseline="0">
                      <a:ln>
                        <a:noFill/>
                      </a:ln>
                      <a:solidFill>
                        <a:schemeClr val="dk1">
                          <a:lumMod val="65000"/>
                          <a:lumOff val="35000"/>
                        </a:schemeClr>
                      </a:solidFill>
                      <a:effectLst>
                        <a:outerShdw blurRad="38100" dist="38100" dir="2700000" algn="tl">
                          <a:srgbClr val="000000">
                            <a:alpha val="43137"/>
                          </a:srgbClr>
                        </a:outerShdw>
                      </a:effectLst>
                      <a:latin typeface="TH SarabunPSK" panose="020B0500040200020003" pitchFamily="34" charset="-34"/>
                      <a:ea typeface="+mn-ea"/>
                      <a:cs typeface="TH SarabunPSK" panose="020B0500040200020003" pitchFamily="34" charset="-34"/>
                    </a:defRPr>
                  </a:pPr>
                  <a:endParaRPr lang="th-TH"/>
                </a:p>
              </c:txPr>
              <c:dLblPos val="bestFit"/>
              <c:showLegendKey val="0"/>
              <c:showVal val="1"/>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prstGeom>
                    <a:noFill/>
                    <a:ln>
                      <a:noFill/>
                    </a:ln>
                  </c15:spPr>
                  <c15:layout>
                    <c:manualLayout>
                      <c:w val="0.32116190644942383"/>
                      <c:h val="0.14813042701808415"/>
                    </c:manualLayout>
                  </c15:layout>
                  <c15:dlblFieldTable/>
                  <c15:showDataLabelsRange val="0"/>
                </c:ext>
                <c:ext xmlns:c16="http://schemas.microsoft.com/office/drawing/2014/chart" uri="{C3380CC4-5D6E-409C-BE32-E72D297353CC}">
                  <c16:uniqueId val="{0000000A-1543-4FDC-A988-C6E8CD2E53E1}"/>
                </c:ext>
              </c:extLst>
            </c:dLbl>
            <c:dLbl>
              <c:idx val="6"/>
              <c:layout>
                <c:manualLayout>
                  <c:x val="-0.30100660076556823"/>
                  <c:y val="0.23677334697824692"/>
                </c:manualLayout>
              </c:layout>
              <c:tx>
                <c:rich>
                  <a:bodyPr rot="0" spcFirstLastPara="1" vertOverflow="clip" horzOverflow="clip" vert="horz" wrap="square" lIns="0" tIns="0" rIns="0" bIns="0" anchor="ctr" anchorCtr="1">
                    <a:spAutoFit/>
                  </a:bodyPr>
                  <a:lstStyle/>
                  <a:p>
                    <a:pPr>
                      <a:defRPr sz="800" b="1" i="0" u="none" strike="noStrike" kern="1200" baseline="0">
                        <a:ln>
                          <a:noFill/>
                        </a:ln>
                        <a:solidFill>
                          <a:schemeClr val="dk1">
                            <a:lumMod val="65000"/>
                            <a:lumOff val="35000"/>
                          </a:schemeClr>
                        </a:solidFill>
                        <a:effectLst>
                          <a:outerShdw blurRad="38100" dist="38100" dir="2700000" algn="tl">
                            <a:srgbClr val="000000">
                              <a:alpha val="43137"/>
                            </a:srgbClr>
                          </a:outerShdw>
                        </a:effectLst>
                        <a:latin typeface="TH SarabunPSK" panose="020B0500040200020003" pitchFamily="34" charset="-34"/>
                        <a:ea typeface="+mn-ea"/>
                        <a:cs typeface="TH SarabunPSK" panose="020B0500040200020003" pitchFamily="34" charset="-34"/>
                      </a:defRPr>
                    </a:pPr>
                    <a:fld id="{E724D181-A73F-409C-A2AE-2792C250AB27}" type="CATEGORYNAME">
                      <a:rPr lang="th-TH" sz="800">
                        <a:solidFill>
                          <a:schemeClr val="tx1"/>
                        </a:solidFill>
                      </a:rPr>
                      <a:pPr>
                        <a:defRPr sz="800" b="1">
                          <a:ln>
                            <a:noFill/>
                          </a:ln>
                          <a:effectLst>
                            <a:outerShdw blurRad="38100" dist="38100" dir="2700000" algn="tl">
                              <a:srgbClr val="000000">
                                <a:alpha val="43137"/>
                              </a:srgbClr>
                            </a:outerShdw>
                          </a:effectLst>
                          <a:latin typeface="TH SarabunPSK" panose="020B0500040200020003" pitchFamily="34" charset="-34"/>
                          <a:cs typeface="TH SarabunPSK" panose="020B0500040200020003" pitchFamily="34" charset="-34"/>
                        </a:defRPr>
                      </a:pPr>
                      <a:t>[ชื่อประเภท]</a:t>
                    </a:fld>
                    <a:r>
                      <a:rPr lang="th-TH" sz="800" baseline="0" dirty="0">
                        <a:solidFill>
                          <a:schemeClr val="tx1"/>
                        </a:solidFill>
                      </a:rPr>
                      <a:t>, </a:t>
                    </a:r>
                    <a:fld id="{87E644C8-780D-42B0-A7FD-C620FDC9C932}" type="VALUE">
                      <a:rPr lang="th-TH" sz="800" baseline="0">
                        <a:solidFill>
                          <a:schemeClr val="tx1"/>
                        </a:solidFill>
                      </a:rPr>
                      <a:pPr>
                        <a:defRPr sz="800" b="1">
                          <a:ln>
                            <a:noFill/>
                          </a:ln>
                          <a:effectLst>
                            <a:outerShdw blurRad="38100" dist="38100" dir="2700000" algn="tl">
                              <a:srgbClr val="000000">
                                <a:alpha val="43137"/>
                              </a:srgbClr>
                            </a:outerShdw>
                          </a:effectLst>
                          <a:latin typeface="TH SarabunPSK" panose="020B0500040200020003" pitchFamily="34" charset="-34"/>
                          <a:cs typeface="TH SarabunPSK" panose="020B0500040200020003" pitchFamily="34" charset="-34"/>
                        </a:defRPr>
                      </a:pPr>
                      <a:t>[VALUE]</a:t>
                    </a:fld>
                    <a:r>
                      <a:rPr lang="th-TH" sz="800" baseline="0" dirty="0">
                        <a:solidFill>
                          <a:schemeClr val="tx1"/>
                        </a:solidFill>
                      </a:rPr>
                      <a:t>, </a:t>
                    </a:r>
                    <a:fld id="{DBF8B4C0-0509-4883-A030-033FEC94CDD4}" type="PERCENTAGE">
                      <a:rPr lang="th-TH" sz="800" baseline="0">
                        <a:solidFill>
                          <a:schemeClr val="tx1"/>
                        </a:solidFill>
                      </a:rPr>
                      <a:pPr>
                        <a:defRPr sz="800" b="1">
                          <a:ln>
                            <a:noFill/>
                          </a:ln>
                          <a:effectLst>
                            <a:outerShdw blurRad="38100" dist="38100" dir="2700000" algn="tl">
                              <a:srgbClr val="000000">
                                <a:alpha val="43137"/>
                              </a:srgbClr>
                            </a:outerShdw>
                          </a:effectLst>
                          <a:latin typeface="TH SarabunPSK" panose="020B0500040200020003" pitchFamily="34" charset="-34"/>
                          <a:cs typeface="TH SarabunPSK" panose="020B0500040200020003" pitchFamily="34" charset="-34"/>
                        </a:defRPr>
                      </a:pPr>
                      <a:t>[เปอร์เซ็นต์]</a:t>
                    </a:fld>
                    <a:endParaRPr lang="th-TH" sz="800" baseline="0" dirty="0">
                      <a:solidFill>
                        <a:schemeClr val="tx1"/>
                      </a:solidFill>
                    </a:endParaRPr>
                  </a:p>
                </c:rich>
              </c:tx>
              <c:spPr>
                <a:noFill/>
                <a:ln>
                  <a:solidFill>
                    <a:prstClr val="black">
                      <a:lumMod val="25000"/>
                      <a:lumOff val="75000"/>
                    </a:prstClr>
                  </a:solidFill>
                </a:ln>
                <a:effectLst>
                  <a:softEdge rad="1270000"/>
                </a:effectLst>
              </c:spPr>
              <c:txPr>
                <a:bodyPr rot="0" spcFirstLastPara="1" vertOverflow="clip" horzOverflow="clip" vert="horz" wrap="square" lIns="0" tIns="0" rIns="0" bIns="0" anchor="ctr" anchorCtr="1">
                  <a:spAutoFit/>
                </a:bodyPr>
                <a:lstStyle/>
                <a:p>
                  <a:pPr>
                    <a:defRPr sz="800" b="1" i="0" u="none" strike="noStrike" kern="1200" baseline="0">
                      <a:ln>
                        <a:noFill/>
                      </a:ln>
                      <a:solidFill>
                        <a:schemeClr val="dk1">
                          <a:lumMod val="65000"/>
                          <a:lumOff val="35000"/>
                        </a:schemeClr>
                      </a:solidFill>
                      <a:effectLst>
                        <a:outerShdw blurRad="38100" dist="38100" dir="2700000" algn="tl">
                          <a:srgbClr val="000000">
                            <a:alpha val="43137"/>
                          </a:srgbClr>
                        </a:outerShdw>
                      </a:effectLst>
                      <a:latin typeface="TH SarabunPSK" panose="020B0500040200020003" pitchFamily="34" charset="-34"/>
                      <a:ea typeface="+mn-ea"/>
                      <a:cs typeface="TH SarabunPSK" panose="020B0500040200020003" pitchFamily="34" charset="-34"/>
                    </a:defRPr>
                  </a:pPr>
                  <a:endParaRPr lang="th-TH"/>
                </a:p>
              </c:txPr>
              <c:dLblPos val="bestFit"/>
              <c:showLegendKey val="0"/>
              <c:showVal val="1"/>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prstGeom>
                    <a:noFill/>
                    <a:ln>
                      <a:noFill/>
                    </a:ln>
                  </c15:spPr>
                  <c15:layout>
                    <c:manualLayout>
                      <c:w val="0.36282244607365421"/>
                      <c:h val="0.10533764181427929"/>
                    </c:manualLayout>
                  </c15:layout>
                  <c15:dlblFieldTable/>
                  <c15:showDataLabelsRange val="0"/>
                </c:ext>
                <c:ext xmlns:c16="http://schemas.microsoft.com/office/drawing/2014/chart" uri="{C3380CC4-5D6E-409C-BE32-E72D297353CC}">
                  <c16:uniqueId val="{0000000B-1543-4FDC-A988-C6E8CD2E53E1}"/>
                </c:ext>
              </c:extLst>
            </c:dLbl>
            <c:dLbl>
              <c:idx val="7"/>
              <c:layout>
                <c:manualLayout>
                  <c:x val="0.33295962180088468"/>
                  <c:y val="0.62673981072014617"/>
                </c:manualLayout>
              </c:layout>
              <c:tx>
                <c:rich>
                  <a:bodyPr/>
                  <a:lstStyle/>
                  <a:p>
                    <a:fld id="{D86E2A41-D1D0-4BF0-9205-79A9D27E855A}" type="CATEGORYNAME">
                      <a:rPr lang="th-TH">
                        <a:solidFill>
                          <a:schemeClr val="tx1"/>
                        </a:solidFill>
                      </a:rPr>
                      <a:pPr/>
                      <a:t>[ชื่อประเภท]</a:t>
                    </a:fld>
                    <a:r>
                      <a:rPr lang="th-TH" baseline="0" dirty="0">
                        <a:solidFill>
                          <a:schemeClr val="tx1"/>
                        </a:solidFill>
                      </a:rPr>
                      <a:t>, 16,677, 1%</a:t>
                    </a:r>
                  </a:p>
                </c:rich>
              </c:tx>
              <c:dLblPos val="bestFit"/>
              <c:showLegendKey val="0"/>
              <c:showVal val="1"/>
              <c:showCatName val="1"/>
              <c:showSerName val="0"/>
              <c:showPercent val="1"/>
              <c:showBubbleSize val="0"/>
              <c:extLst>
                <c:ext xmlns:c15="http://schemas.microsoft.com/office/drawing/2012/chart" uri="{CE6537A1-D6FC-4f65-9D91-7224C49458BB}">
                  <c15:layout>
                    <c:manualLayout>
                      <c:w val="0.28780004621540578"/>
                      <c:h val="0.23265556428954104"/>
                    </c:manualLayout>
                  </c15:layout>
                  <c15:dlblFieldTable/>
                  <c15:showDataLabelsRange val="0"/>
                </c:ext>
                <c:ext xmlns:c16="http://schemas.microsoft.com/office/drawing/2014/chart" uri="{C3380CC4-5D6E-409C-BE32-E72D297353CC}">
                  <c16:uniqueId val="{0000000F-8317-4B7C-924A-6AA1CAB08238}"/>
                </c:ext>
              </c:extLst>
            </c:dLbl>
            <c:dLbl>
              <c:idx val="8"/>
              <c:layout>
                <c:manualLayout>
                  <c:x val="-0.30213778219026322"/>
                  <c:y val="2.0197809529264922E-3"/>
                </c:manualLayout>
              </c:layout>
              <c:tx>
                <c:rich>
                  <a:bodyPr rot="0" spcFirstLastPara="1" vertOverflow="clip" horzOverflow="clip" vert="horz" wrap="square" lIns="0" tIns="0" rIns="0" bIns="0" anchor="ctr" anchorCtr="1">
                    <a:spAutoFit/>
                  </a:bodyPr>
                  <a:lstStyle/>
                  <a:p>
                    <a:pPr>
                      <a:defRPr sz="900" b="1" i="0" u="none" strike="noStrike" kern="1200" baseline="0">
                        <a:ln>
                          <a:noFill/>
                        </a:ln>
                        <a:solidFill>
                          <a:schemeClr val="tx1"/>
                        </a:solidFill>
                        <a:effectLst>
                          <a:outerShdw blurRad="38100" dist="38100" dir="2700000" algn="tl">
                            <a:srgbClr val="000000">
                              <a:alpha val="43137"/>
                            </a:srgbClr>
                          </a:outerShdw>
                        </a:effectLst>
                        <a:latin typeface="TH SarabunPSK" panose="020B0500040200020003" pitchFamily="34" charset="-34"/>
                        <a:ea typeface="+mn-ea"/>
                        <a:cs typeface="TH SarabunPSK" panose="020B0500040200020003" pitchFamily="34" charset="-34"/>
                      </a:defRPr>
                    </a:pPr>
                    <a:fld id="{9BFEC4E4-4CBA-4298-BF7D-7C7C161C3B5B}" type="CATEGORYNAME">
                      <a:rPr lang="th-TH" sz="800" dirty="0">
                        <a:solidFill>
                          <a:schemeClr val="tx1"/>
                        </a:solidFill>
                      </a:rPr>
                      <a:pPr>
                        <a:defRPr sz="900" b="1">
                          <a:ln>
                            <a:noFill/>
                          </a:ln>
                          <a:solidFill>
                            <a:schemeClr val="tx1"/>
                          </a:solidFill>
                          <a:effectLst>
                            <a:outerShdw blurRad="38100" dist="38100" dir="2700000" algn="tl">
                              <a:srgbClr val="000000">
                                <a:alpha val="43137"/>
                              </a:srgbClr>
                            </a:outerShdw>
                          </a:effectLst>
                          <a:latin typeface="TH SarabunPSK" panose="020B0500040200020003" pitchFamily="34" charset="-34"/>
                          <a:cs typeface="TH SarabunPSK" panose="020B0500040200020003" pitchFamily="34" charset="-34"/>
                        </a:defRPr>
                      </a:pPr>
                      <a:t>[ชื่อประเภท]</a:t>
                    </a:fld>
                    <a:r>
                      <a:rPr lang="th-TH" sz="800" baseline="0" dirty="0">
                        <a:solidFill>
                          <a:schemeClr val="tx1"/>
                        </a:solidFill>
                      </a:rPr>
                      <a:t>, (ตัน) </a:t>
                    </a:r>
                    <a:fld id="{F3104CC7-0A9C-4052-9625-D0F9403B5733}" type="VALUE">
                      <a:rPr lang="th-TH" sz="800" baseline="0" smtClean="0">
                        <a:solidFill>
                          <a:schemeClr val="tx1"/>
                        </a:solidFill>
                      </a:rPr>
                      <a:pPr>
                        <a:defRPr sz="900" b="1">
                          <a:ln>
                            <a:noFill/>
                          </a:ln>
                          <a:solidFill>
                            <a:schemeClr val="tx1"/>
                          </a:solidFill>
                          <a:effectLst>
                            <a:outerShdw blurRad="38100" dist="38100" dir="2700000" algn="tl">
                              <a:srgbClr val="000000">
                                <a:alpha val="43137"/>
                              </a:srgbClr>
                            </a:outerShdw>
                          </a:effectLst>
                          <a:latin typeface="TH SarabunPSK" panose="020B0500040200020003" pitchFamily="34" charset="-34"/>
                          <a:cs typeface="TH SarabunPSK" panose="020B0500040200020003" pitchFamily="34" charset="-34"/>
                        </a:defRPr>
                      </a:pPr>
                      <a:t>[VALUE]</a:t>
                    </a:fld>
                    <a:r>
                      <a:rPr lang="th-TH" sz="800" baseline="0" dirty="0">
                        <a:solidFill>
                          <a:schemeClr val="tx1"/>
                        </a:solidFill>
                      </a:rPr>
                      <a:t>, </a:t>
                    </a:r>
                    <a:fld id="{EB7715A9-A67F-495A-B785-9D0EAAFF47D1}" type="PERCENTAGE">
                      <a:rPr lang="th-TH" sz="800" baseline="0" dirty="0">
                        <a:solidFill>
                          <a:schemeClr val="tx1"/>
                        </a:solidFill>
                      </a:rPr>
                      <a:pPr>
                        <a:defRPr sz="900" b="1">
                          <a:ln>
                            <a:noFill/>
                          </a:ln>
                          <a:solidFill>
                            <a:schemeClr val="tx1"/>
                          </a:solidFill>
                          <a:effectLst>
                            <a:outerShdw blurRad="38100" dist="38100" dir="2700000" algn="tl">
                              <a:srgbClr val="000000">
                                <a:alpha val="43137"/>
                              </a:srgbClr>
                            </a:outerShdw>
                          </a:effectLst>
                          <a:latin typeface="TH SarabunPSK" panose="020B0500040200020003" pitchFamily="34" charset="-34"/>
                          <a:cs typeface="TH SarabunPSK" panose="020B0500040200020003" pitchFamily="34" charset="-34"/>
                        </a:defRPr>
                      </a:pPr>
                      <a:t>[เปอร์เซ็นต์]</a:t>
                    </a:fld>
                    <a:endParaRPr lang="th-TH" sz="800" baseline="0" dirty="0">
                      <a:solidFill>
                        <a:schemeClr val="tx1"/>
                      </a:solidFill>
                    </a:endParaRPr>
                  </a:p>
                </c:rich>
              </c:tx>
              <c:spPr>
                <a:noFill/>
                <a:ln>
                  <a:solidFill>
                    <a:prstClr val="black">
                      <a:lumMod val="25000"/>
                      <a:lumOff val="75000"/>
                    </a:prstClr>
                  </a:solidFill>
                </a:ln>
                <a:effectLst>
                  <a:softEdge rad="1270000"/>
                </a:effectLst>
              </c:spPr>
              <c:txPr>
                <a:bodyPr rot="0" spcFirstLastPara="1" vertOverflow="clip" horzOverflow="clip" vert="horz" wrap="square" lIns="0" tIns="0" rIns="0" bIns="0" anchor="ctr" anchorCtr="1">
                  <a:spAutoFit/>
                </a:bodyPr>
                <a:lstStyle/>
                <a:p>
                  <a:pPr>
                    <a:defRPr sz="900" b="1" i="0" u="none" strike="noStrike" kern="1200" baseline="0">
                      <a:ln>
                        <a:noFill/>
                      </a:ln>
                      <a:solidFill>
                        <a:schemeClr val="tx1"/>
                      </a:solidFill>
                      <a:effectLst>
                        <a:outerShdw blurRad="38100" dist="38100" dir="2700000" algn="tl">
                          <a:srgbClr val="000000">
                            <a:alpha val="43137"/>
                          </a:srgbClr>
                        </a:outerShdw>
                      </a:effectLst>
                      <a:latin typeface="TH SarabunPSK" panose="020B0500040200020003" pitchFamily="34" charset="-34"/>
                      <a:ea typeface="+mn-ea"/>
                      <a:cs typeface="TH SarabunPSK" panose="020B0500040200020003" pitchFamily="34" charset="-34"/>
                    </a:defRPr>
                  </a:pPr>
                  <a:endParaRPr lang="th-TH"/>
                </a:p>
              </c:txPr>
              <c:dLblPos val="bestFit"/>
              <c:showLegendKey val="0"/>
              <c:showVal val="1"/>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prstGeom>
                    <a:noFill/>
                    <a:ln>
                      <a:noFill/>
                    </a:ln>
                  </c15:spPr>
                  <c15:layout>
                    <c:manualLayout>
                      <c:w val="0.37621623695168294"/>
                      <c:h val="0.13950881199237719"/>
                    </c:manualLayout>
                  </c15:layout>
                  <c15:dlblFieldTable/>
                  <c15:showDataLabelsRange val="0"/>
                </c:ext>
                <c:ext xmlns:c16="http://schemas.microsoft.com/office/drawing/2014/chart" uri="{C3380CC4-5D6E-409C-BE32-E72D297353CC}">
                  <c16:uniqueId val="{00000011-19C9-4A8E-8260-7BB3AE0E3D95}"/>
                </c:ext>
              </c:extLst>
            </c:dLbl>
            <c:spPr>
              <a:noFill/>
              <a:ln>
                <a:solidFill>
                  <a:prstClr val="black">
                    <a:lumMod val="25000"/>
                    <a:lumOff val="75000"/>
                  </a:prstClr>
                </a:solidFill>
              </a:ln>
              <a:effectLst>
                <a:softEdge rad="1270000"/>
              </a:effectLst>
            </c:spPr>
            <c:txPr>
              <a:bodyPr rot="0" spcFirstLastPara="1" vertOverflow="clip" horzOverflow="clip" vert="horz" wrap="square" lIns="0" tIns="0" rIns="0" bIns="0" anchor="ctr" anchorCtr="1">
                <a:spAutoFit/>
              </a:bodyPr>
              <a:lstStyle/>
              <a:p>
                <a:pPr>
                  <a:defRPr sz="1000" b="1" i="0" u="none" strike="noStrike" kern="1200" baseline="0">
                    <a:ln>
                      <a:noFill/>
                    </a:ln>
                    <a:solidFill>
                      <a:schemeClr val="dk1">
                        <a:lumMod val="65000"/>
                        <a:lumOff val="35000"/>
                      </a:schemeClr>
                    </a:solidFill>
                    <a:effectLst>
                      <a:outerShdw blurRad="38100" dist="38100" dir="2700000" algn="tl">
                        <a:srgbClr val="000000">
                          <a:alpha val="43137"/>
                        </a:srgbClr>
                      </a:outerShdw>
                    </a:effectLst>
                    <a:latin typeface="TH SarabunPSK" panose="020B0500040200020003" pitchFamily="34" charset="-34"/>
                    <a:ea typeface="+mn-ea"/>
                    <a:cs typeface="TH SarabunPSK" panose="020B0500040200020003" pitchFamily="34" charset="-34"/>
                  </a:defRPr>
                </a:pPr>
                <a:endParaRPr lang="th-TH"/>
              </a:p>
            </c:txPr>
            <c:dLblPos val="bestFit"/>
            <c:showLegendKey val="0"/>
            <c:showVal val="1"/>
            <c:showCatName val="1"/>
            <c:showSerName val="0"/>
            <c:showPercent val="1"/>
            <c:showBubbleSize val="0"/>
            <c:showLeaderLines val="0"/>
            <c:extLst>
              <c:ext xmlns:c15="http://schemas.microsoft.com/office/drawing/2012/chart" uri="{CE6537A1-D6FC-4f65-9D91-7224C49458BB}">
                <c15:spPr xmlns:c15="http://schemas.microsoft.com/office/drawing/2012/chart">
                  <a:prstGeom prst="wedgeRectCallout">
                    <a:avLst/>
                  </a:prstGeom>
                  <a:noFill/>
                  <a:ln>
                    <a:noFill/>
                  </a:ln>
                </c15:spPr>
              </c:ext>
            </c:extLst>
          </c:dLbls>
          <c:cat>
            <c:strRef>
              <c:f>Sheet1!$A$2:$A$10</c:f>
              <c:strCache>
                <c:ptCount val="9"/>
                <c:pt idx="0">
                  <c:v>โคเนื้อ</c:v>
                </c:pt>
                <c:pt idx="1">
                  <c:v>กระบือ</c:v>
                </c:pt>
                <c:pt idx="2">
                  <c:v>โคนม</c:v>
                </c:pt>
                <c:pt idx="3">
                  <c:v>สุกร</c:v>
                </c:pt>
                <c:pt idx="4">
                  <c:v>ไก่</c:v>
                </c:pt>
                <c:pt idx="5">
                  <c:v>เป็ด</c:v>
                </c:pt>
                <c:pt idx="6">
                  <c:v>แพะ</c:v>
                </c:pt>
                <c:pt idx="7">
                  <c:v>แกะ</c:v>
                </c:pt>
                <c:pt idx="8">
                  <c:v>ปลานิล</c:v>
                </c:pt>
              </c:strCache>
            </c:strRef>
          </c:cat>
          <c:val>
            <c:numRef>
              <c:f>Sheet1!$B$2:$B$10</c:f>
              <c:numCache>
                <c:formatCode>#,##0</c:formatCode>
                <c:ptCount val="9"/>
                <c:pt idx="0">
                  <c:v>317059</c:v>
                </c:pt>
                <c:pt idx="1">
                  <c:v>45602</c:v>
                </c:pt>
                <c:pt idx="2">
                  <c:v>29411</c:v>
                </c:pt>
                <c:pt idx="3">
                  <c:v>132608</c:v>
                </c:pt>
                <c:pt idx="4">
                  <c:v>6615773</c:v>
                </c:pt>
                <c:pt idx="5">
                  <c:v>569415</c:v>
                </c:pt>
                <c:pt idx="6">
                  <c:v>17634</c:v>
                </c:pt>
                <c:pt idx="7">
                  <c:v>198</c:v>
                </c:pt>
                <c:pt idx="8" formatCode="General">
                  <c:v>16677</c:v>
                </c:pt>
              </c:numCache>
            </c:numRef>
          </c:val>
          <c:extLst>
            <c:ext xmlns:c16="http://schemas.microsoft.com/office/drawing/2014/chart" uri="{C3380CC4-5D6E-409C-BE32-E72D297353CC}">
              <c16:uniqueId val="{0000000A-E4E1-48D0-AC5E-DAF6DA27AC16}"/>
            </c:ext>
          </c:extLst>
        </c:ser>
        <c:dLbls>
          <c:showLegendKey val="0"/>
          <c:showVal val="0"/>
          <c:showCatName val="0"/>
          <c:showSerName val="0"/>
          <c:showPercent val="0"/>
          <c:showBubbleSize val="0"/>
          <c:showLeaderLines val="0"/>
        </c:dLbls>
        <c:firstSliceAng val="0"/>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th-TH"/>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h-TH"/>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th-TH" b="1" dirty="0">
                <a:solidFill>
                  <a:schemeClr val="tx1"/>
                </a:solidFill>
                <a:latin typeface="TH SarabunPSK" panose="020B0500040200020003" pitchFamily="34" charset="-34"/>
                <a:cs typeface="TH SarabunPSK" panose="020B0500040200020003" pitchFamily="34" charset="-34"/>
              </a:rPr>
              <a:t>เกษตรอินทรีย์ (ไร่)</a:t>
            </a:r>
          </a:p>
        </c:rich>
      </c:tx>
      <c:layout>
        <c:manualLayout>
          <c:xMode val="edge"/>
          <c:yMode val="edge"/>
          <c:x val="0.22643073619548526"/>
          <c:y val="0.12273893380457353"/>
        </c:manualLayout>
      </c:layout>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th-TH"/>
        </a:p>
      </c:txPr>
    </c:title>
    <c:autoTitleDeleted val="0"/>
    <c:plotArea>
      <c:layout/>
      <c:doughnutChart>
        <c:varyColors val="1"/>
        <c:ser>
          <c:idx val="0"/>
          <c:order val="0"/>
          <c:tx>
            <c:strRef>
              <c:f>Sheet1!$B$1</c:f>
              <c:strCache>
                <c:ptCount val="1"/>
                <c:pt idx="0">
                  <c:v>เกษตรอินทรีย์ (ไร่)</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2-31AC-4E35-935A-F932E7AE87D7}"/>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31AC-4E35-935A-F932E7AE87D7}"/>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CC04-4641-9F27-95F06FABBBD9}"/>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CC04-4641-9F27-95F06FABBBD9}"/>
              </c:ext>
            </c:extLst>
          </c:dPt>
          <c:dLbls>
            <c:dLbl>
              <c:idx val="0"/>
              <c:layout>
                <c:manualLayout>
                  <c:x val="0.25104245043495665"/>
                  <c:y val="6.7506896816664275E-2"/>
                </c:manualLayout>
              </c:layout>
              <c:tx>
                <c:rich>
                  <a:bodyPr rot="0" spcFirstLastPara="1" vertOverflow="clip" horzOverflow="clip" vert="horz" wrap="square" lIns="0" tIns="0" rIns="0" bIns="0" anchor="t" anchorCtr="0">
                    <a:noAutofit/>
                  </a:bodyPr>
                  <a:lstStyle/>
                  <a:p>
                    <a:pPr>
                      <a:defRPr sz="1197" b="0" i="0" u="none" strike="noStrike" kern="1200" baseline="0">
                        <a:solidFill>
                          <a:schemeClr val="dk1">
                            <a:lumMod val="65000"/>
                            <a:lumOff val="35000"/>
                          </a:schemeClr>
                        </a:solidFill>
                        <a:latin typeface="+mn-lt"/>
                        <a:ea typeface="+mn-ea"/>
                        <a:cs typeface="+mn-cs"/>
                      </a:defRPr>
                    </a:pPr>
                    <a:fld id="{0E09E6E4-88FC-4B98-B851-5DDF78EA8A24}" type="CATEGORYNAME">
                      <a:rPr lang="th-TH" sz="1000">
                        <a:solidFill>
                          <a:schemeClr val="tx1"/>
                        </a:solidFill>
                        <a:latin typeface="TH SarabunPSK" panose="020B0500040200020003" pitchFamily="34" charset="-34"/>
                        <a:cs typeface="TH SarabunPSK" panose="020B0500040200020003" pitchFamily="34" charset="-34"/>
                      </a:rPr>
                      <a:pPr>
                        <a:defRPr/>
                      </a:pPr>
                      <a:t>[ชื่อประเภท]</a:t>
                    </a:fld>
                    <a:r>
                      <a:rPr lang="th-TH" sz="1000" baseline="0" dirty="0">
                        <a:solidFill>
                          <a:schemeClr val="tx1"/>
                        </a:solidFill>
                        <a:latin typeface="TH SarabunPSK" panose="020B0500040200020003" pitchFamily="34" charset="-34"/>
                        <a:cs typeface="TH SarabunPSK" panose="020B0500040200020003" pitchFamily="34" charset="-34"/>
                      </a:rPr>
                      <a:t>, </a:t>
                    </a:r>
                    <a:fld id="{F35199DC-C062-40D0-8387-EAB3978A00CA}" type="VALUE">
                      <a:rPr lang="th-TH" sz="1000" baseline="0">
                        <a:solidFill>
                          <a:schemeClr val="tx1"/>
                        </a:solidFill>
                        <a:latin typeface="TH SarabunPSK" panose="020B0500040200020003" pitchFamily="34" charset="-34"/>
                        <a:cs typeface="TH SarabunPSK" panose="020B0500040200020003" pitchFamily="34" charset="-34"/>
                      </a:rPr>
                      <a:pPr>
                        <a:defRPr/>
                      </a:pPr>
                      <a:t>[VALUE]</a:t>
                    </a:fld>
                    <a:r>
                      <a:rPr lang="th-TH" sz="1000" baseline="0" dirty="0">
                        <a:solidFill>
                          <a:schemeClr val="tx1"/>
                        </a:solidFill>
                        <a:latin typeface="TH SarabunPSK" panose="020B0500040200020003" pitchFamily="34" charset="-34"/>
                        <a:cs typeface="TH SarabunPSK" panose="020B0500040200020003" pitchFamily="34" charset="-34"/>
                      </a:rPr>
                      <a:t>, </a:t>
                    </a:r>
                    <a:fld id="{59ACE24F-2798-438A-8C8A-348CC9198792}" type="PERCENTAGE">
                      <a:rPr lang="th-TH" sz="1000" baseline="0">
                        <a:solidFill>
                          <a:schemeClr val="tx1"/>
                        </a:solidFill>
                        <a:latin typeface="TH SarabunPSK" panose="020B0500040200020003" pitchFamily="34" charset="-34"/>
                        <a:cs typeface="TH SarabunPSK" panose="020B0500040200020003" pitchFamily="34" charset="-34"/>
                      </a:rPr>
                      <a:pPr>
                        <a:defRPr/>
                      </a:pPr>
                      <a:t>[เปอร์เซ็นต์]</a:t>
                    </a:fld>
                    <a:endParaRPr lang="th-TH" sz="1000" baseline="0" dirty="0">
                      <a:solidFill>
                        <a:schemeClr val="tx1"/>
                      </a:solidFill>
                      <a:latin typeface="TH SarabunPSK" panose="020B0500040200020003" pitchFamily="34" charset="-34"/>
                      <a:cs typeface="TH SarabunPSK" panose="020B0500040200020003" pitchFamily="34" charset="-34"/>
                    </a:endParaRPr>
                  </a:p>
                </c:rich>
              </c:tx>
              <c:spPr>
                <a:solidFill>
                  <a:prstClr val="white">
                    <a:alpha val="0"/>
                  </a:prstClr>
                </a:solidFill>
                <a:ln>
                  <a:solidFill>
                    <a:prstClr val="black">
                      <a:lumMod val="25000"/>
                      <a:lumOff val="75000"/>
                    </a:prstClr>
                  </a:solidFill>
                </a:ln>
                <a:effectLst>
                  <a:softEdge rad="1270000"/>
                </a:effectLst>
              </c:spPr>
              <c:txPr>
                <a:bodyPr rot="0" spcFirstLastPara="1" vertOverflow="clip" horzOverflow="clip" vert="horz" wrap="square" lIns="0" tIns="0" rIns="0" bIns="0" anchor="t" anchorCtr="0">
                  <a:noAutofit/>
                </a:bodyPr>
                <a:lstStyle/>
                <a:p>
                  <a:pPr>
                    <a:defRPr sz="1197" b="0" i="0" u="none" strike="noStrike" kern="1200" baseline="0">
                      <a:solidFill>
                        <a:schemeClr val="dk1">
                          <a:lumMod val="65000"/>
                          <a:lumOff val="35000"/>
                        </a:schemeClr>
                      </a:solidFill>
                      <a:latin typeface="+mn-lt"/>
                      <a:ea typeface="+mn-ea"/>
                      <a:cs typeface="+mn-cs"/>
                    </a:defRPr>
                  </a:pPr>
                  <a:endParaRPr lang="th-TH"/>
                </a:p>
              </c:txPr>
              <c:showLegendKey val="0"/>
              <c:showVal val="1"/>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prstGeom>
                    <a:noFill/>
                    <a:ln>
                      <a:noFill/>
                    </a:ln>
                  </c15:spPr>
                  <c15:layout>
                    <c:manualLayout>
                      <c:w val="0.45831371982144598"/>
                      <c:h val="6.6368903946153371E-2"/>
                    </c:manualLayout>
                  </c15:layout>
                  <c15:dlblFieldTable/>
                  <c15:showDataLabelsRange val="0"/>
                </c:ext>
                <c:ext xmlns:c16="http://schemas.microsoft.com/office/drawing/2014/chart" uri="{C3380CC4-5D6E-409C-BE32-E72D297353CC}">
                  <c16:uniqueId val="{00000002-31AC-4E35-935A-F932E7AE87D7}"/>
                </c:ext>
              </c:extLst>
            </c:dLbl>
            <c:dLbl>
              <c:idx val="1"/>
              <c:layout>
                <c:manualLayout>
                  <c:x val="-0.34912051159451984"/>
                  <c:y val="-3.6821680141372069E-2"/>
                </c:manualLayout>
              </c:layout>
              <c:tx>
                <c:rich>
                  <a:bodyPr/>
                  <a:lstStyle/>
                  <a:p>
                    <a:fld id="{A4A5F9F5-C73E-4238-9670-B59F4D9A43E9}" type="CATEGORYNAME">
                      <a:rPr lang="th-TH" sz="1000">
                        <a:solidFill>
                          <a:schemeClr val="tx1"/>
                        </a:solidFill>
                        <a:latin typeface="TH SarabunPSK" panose="020B0500040200020003" pitchFamily="34" charset="-34"/>
                        <a:cs typeface="TH SarabunPSK" panose="020B0500040200020003" pitchFamily="34" charset="-34"/>
                      </a:rPr>
                      <a:pPr/>
                      <a:t>[ชื่อประเภท]</a:t>
                    </a:fld>
                    <a:r>
                      <a:rPr lang="th-TH" sz="1000" baseline="0" dirty="0">
                        <a:solidFill>
                          <a:schemeClr val="tx1"/>
                        </a:solidFill>
                        <a:latin typeface="TH SarabunPSK" panose="020B0500040200020003" pitchFamily="34" charset="-34"/>
                        <a:cs typeface="TH SarabunPSK" panose="020B0500040200020003" pitchFamily="34" charset="-34"/>
                      </a:rPr>
                      <a:t>, </a:t>
                    </a:r>
                    <a:fld id="{B3060015-04DD-40A1-B83D-CEC27730B8DC}" type="VALUE">
                      <a:rPr lang="th-TH" sz="1000" baseline="0">
                        <a:solidFill>
                          <a:schemeClr val="tx1"/>
                        </a:solidFill>
                        <a:latin typeface="TH SarabunPSK" panose="020B0500040200020003" pitchFamily="34" charset="-34"/>
                        <a:cs typeface="TH SarabunPSK" panose="020B0500040200020003" pitchFamily="34" charset="-34"/>
                      </a:rPr>
                      <a:pPr/>
                      <a:t>[VALUE]</a:t>
                    </a:fld>
                    <a:r>
                      <a:rPr lang="th-TH" sz="1000" baseline="0" dirty="0">
                        <a:solidFill>
                          <a:schemeClr val="tx1"/>
                        </a:solidFill>
                        <a:latin typeface="TH SarabunPSK" panose="020B0500040200020003" pitchFamily="34" charset="-34"/>
                        <a:cs typeface="TH SarabunPSK" panose="020B0500040200020003" pitchFamily="34" charset="-34"/>
                      </a:rPr>
                      <a:t>, </a:t>
                    </a:r>
                    <a:fld id="{7F389831-87E1-49D1-99BF-CCB1AC653333}" type="PERCENTAGE">
                      <a:rPr lang="th-TH" sz="1000" baseline="0">
                        <a:solidFill>
                          <a:schemeClr val="tx1"/>
                        </a:solidFill>
                        <a:latin typeface="TH SarabunPSK" panose="020B0500040200020003" pitchFamily="34" charset="-34"/>
                        <a:cs typeface="TH SarabunPSK" panose="020B0500040200020003" pitchFamily="34" charset="-34"/>
                      </a:rPr>
                      <a:pPr/>
                      <a:t>[เปอร์เซ็นต์]</a:t>
                    </a:fld>
                    <a:endParaRPr lang="th-TH" sz="1000" baseline="0" dirty="0">
                      <a:solidFill>
                        <a:schemeClr val="tx1"/>
                      </a:solidFill>
                      <a:latin typeface="TH SarabunPSK" panose="020B0500040200020003" pitchFamily="34" charset="-34"/>
                      <a:cs typeface="TH SarabunPSK" panose="020B0500040200020003" pitchFamily="34" charset="-34"/>
                    </a:endParaRPr>
                  </a:p>
                </c:rich>
              </c:tx>
              <c:showLegendKey val="0"/>
              <c:showVal val="1"/>
              <c:showCatName val="1"/>
              <c:showSerName val="0"/>
              <c:showPercent val="1"/>
              <c:showBubbleSize val="0"/>
              <c:extLst>
                <c:ext xmlns:c15="http://schemas.microsoft.com/office/drawing/2012/chart" uri="{CE6537A1-D6FC-4f65-9D91-7224C49458BB}">
                  <c15:layout>
                    <c:manualLayout>
                      <c:w val="0.26018759783590378"/>
                      <c:h val="0.24353723942741801"/>
                    </c:manualLayout>
                  </c15:layout>
                  <c15:dlblFieldTable/>
                  <c15:showDataLabelsRange val="0"/>
                </c:ext>
                <c:ext xmlns:c16="http://schemas.microsoft.com/office/drawing/2014/chart" uri="{C3380CC4-5D6E-409C-BE32-E72D297353CC}">
                  <c16:uniqueId val="{00000003-31AC-4E35-935A-F932E7AE87D7}"/>
                </c:ext>
              </c:extLst>
            </c:dLbl>
            <c:spPr>
              <a:solidFill>
                <a:prstClr val="white">
                  <a:alpha val="0"/>
                </a:prstClr>
              </a:solidFill>
              <a:ln>
                <a:solidFill>
                  <a:prstClr val="black">
                    <a:lumMod val="25000"/>
                    <a:lumOff val="75000"/>
                  </a:prstClr>
                </a:solidFill>
              </a:ln>
              <a:effectLst>
                <a:softEdge rad="1270000"/>
              </a:effectLst>
            </c:spPr>
            <c:txPr>
              <a:bodyPr rot="0" spcFirstLastPara="1" vertOverflow="clip" horzOverflow="clip" vert="horz" wrap="square" lIns="0" tIns="0" rIns="0" bIns="0" anchor="t" anchorCtr="0">
                <a:spAutoFit/>
              </a:bodyPr>
              <a:lstStyle/>
              <a:p>
                <a:pPr>
                  <a:defRPr sz="1197" b="0" i="0" u="none" strike="noStrike" kern="1200" baseline="0">
                    <a:solidFill>
                      <a:schemeClr val="dk1">
                        <a:lumMod val="65000"/>
                        <a:lumOff val="35000"/>
                      </a:schemeClr>
                    </a:solidFill>
                    <a:latin typeface="+mn-lt"/>
                    <a:ea typeface="+mn-ea"/>
                    <a:cs typeface="+mn-cs"/>
                  </a:defRPr>
                </a:pPr>
                <a:endParaRPr lang="th-TH"/>
              </a:p>
            </c:txPr>
            <c:showLegendKey val="0"/>
            <c:showVal val="1"/>
            <c:showCatName val="1"/>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15:spPr xmlns:c15="http://schemas.microsoft.com/office/drawing/2012/chart">
                  <a:prstGeom prst="wedgeRectCallout">
                    <a:avLst/>
                  </a:prstGeom>
                  <a:noFill/>
                  <a:ln>
                    <a:noFill/>
                  </a:ln>
                </c15:spPr>
              </c:ext>
            </c:extLst>
          </c:dLbls>
          <c:cat>
            <c:strRef>
              <c:f>Sheet1!$A$2:$A$5</c:f>
              <c:strCache>
                <c:ptCount val="3"/>
                <c:pt idx="0">
                  <c:v>ข้าว</c:v>
                </c:pt>
                <c:pt idx="1">
                  <c:v>พืชอื่นๆ</c:v>
                </c:pt>
                <c:pt idx="2">
                  <c:v>ประมง</c:v>
                </c:pt>
              </c:strCache>
            </c:strRef>
          </c:cat>
          <c:val>
            <c:numRef>
              <c:f>Sheet1!$B$2:$B$5</c:f>
              <c:numCache>
                <c:formatCode>General</c:formatCode>
                <c:ptCount val="4"/>
                <c:pt idx="0" formatCode="#,##0">
                  <c:v>0</c:v>
                </c:pt>
                <c:pt idx="1">
                  <c:v>5.7084000000000001</c:v>
                </c:pt>
                <c:pt idx="2">
                  <c:v>2.5</c:v>
                </c:pt>
              </c:numCache>
            </c:numRef>
          </c:val>
          <c:extLst>
            <c:ext xmlns:c16="http://schemas.microsoft.com/office/drawing/2014/chart" uri="{C3380CC4-5D6E-409C-BE32-E72D297353CC}">
              <c16:uniqueId val="{00000000-31AC-4E35-935A-F932E7AE87D7}"/>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th-TH"/>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h-TH"/>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b="1" dirty="0">
                <a:solidFill>
                  <a:schemeClr val="tx1"/>
                </a:solidFill>
                <a:latin typeface="TH SarabunPSK" panose="020B0500040200020003" pitchFamily="34" charset="-34"/>
                <a:cs typeface="TH SarabunPSK" panose="020B0500040200020003" pitchFamily="34" charset="-34"/>
              </a:rPr>
              <a:t>GAP</a:t>
            </a:r>
            <a:r>
              <a:rPr lang="th-TH" b="1" dirty="0">
                <a:solidFill>
                  <a:schemeClr val="tx1"/>
                </a:solidFill>
                <a:latin typeface="TH SarabunPSK" panose="020B0500040200020003" pitchFamily="34" charset="-34"/>
                <a:cs typeface="TH SarabunPSK" panose="020B0500040200020003" pitchFamily="34" charset="-34"/>
              </a:rPr>
              <a:t> (ไร่)</a:t>
            </a:r>
          </a:p>
        </c:rich>
      </c:tx>
      <c:layout>
        <c:manualLayout>
          <c:xMode val="edge"/>
          <c:yMode val="edge"/>
          <c:x val="0.28134856948001646"/>
          <c:y val="7.9780306972972795E-2"/>
        </c:manualLayout>
      </c:layout>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th-TH"/>
        </a:p>
      </c:txPr>
    </c:title>
    <c:autoTitleDeleted val="0"/>
    <c:plotArea>
      <c:layout/>
      <c:doughnutChart>
        <c:varyColors val="1"/>
        <c:ser>
          <c:idx val="0"/>
          <c:order val="0"/>
          <c:tx>
            <c:strRef>
              <c:f>Sheet1!$B$1</c:f>
              <c:strCache>
                <c:ptCount val="1"/>
                <c:pt idx="0">
                  <c:v>GAP (ไร่)</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1-E455-4992-B8B5-CD2CF442673F}"/>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E455-4992-B8B5-CD2CF442673F}"/>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E455-4992-B8B5-CD2CF442673F}"/>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E455-4992-B8B5-CD2CF442673F}"/>
              </c:ext>
            </c:extLst>
          </c:dPt>
          <c:dPt>
            <c:idx val="4"/>
            <c:bubble3D val="0"/>
            <c:spPr>
              <a:solidFill>
                <a:schemeClr val="accent5"/>
              </a:solidFill>
              <a:ln w="19050">
                <a:solidFill>
                  <a:schemeClr val="lt1"/>
                </a:solidFill>
              </a:ln>
              <a:effectLst/>
            </c:spPr>
            <c:extLst>
              <c:ext xmlns:c16="http://schemas.microsoft.com/office/drawing/2014/chart" uri="{C3380CC4-5D6E-409C-BE32-E72D297353CC}">
                <c16:uniqueId val="{0000000A-E455-4992-B8B5-CD2CF442673F}"/>
              </c:ext>
            </c:extLst>
          </c:dPt>
          <c:dLbls>
            <c:dLbl>
              <c:idx val="0"/>
              <c:layout>
                <c:manualLayout>
                  <c:x val="-2.3536214264799127E-2"/>
                  <c:y val="0.19919175928865529"/>
                </c:manualLayout>
              </c:layout>
              <c:tx>
                <c:rich>
                  <a:bodyPr rot="0" spcFirstLastPara="1" vertOverflow="clip" horzOverflow="clip" vert="horz" wrap="square" lIns="38100" tIns="19050" rIns="38100" bIns="19050" anchor="ctr" anchorCtr="1">
                    <a:spAutoFit/>
                  </a:bodyPr>
                  <a:lstStyle/>
                  <a:p>
                    <a:pPr>
                      <a:defRPr sz="800" b="0" i="0" u="none" strike="noStrike" kern="1200" baseline="0">
                        <a:solidFill>
                          <a:schemeClr val="dk1">
                            <a:lumMod val="65000"/>
                            <a:lumOff val="35000"/>
                          </a:schemeClr>
                        </a:solidFill>
                        <a:latin typeface="+mn-lt"/>
                        <a:ea typeface="+mn-ea"/>
                        <a:cs typeface="+mn-cs"/>
                      </a:defRPr>
                    </a:pPr>
                    <a:fld id="{409D44ED-8DF9-486D-9BF7-BD07A8E5FB23}" type="CATEGORYNAME">
                      <a:rPr lang="th-TH" sz="800">
                        <a:solidFill>
                          <a:schemeClr val="tx1"/>
                        </a:solidFill>
                        <a:latin typeface="TH SarabunPSK" panose="020B0500040200020003" pitchFamily="34" charset="-34"/>
                        <a:cs typeface="TH SarabunPSK" panose="020B0500040200020003" pitchFamily="34" charset="-34"/>
                      </a:rPr>
                      <a:pPr>
                        <a:defRPr sz="800"/>
                      </a:pPr>
                      <a:t>[ชื่อประเภท]</a:t>
                    </a:fld>
                    <a:r>
                      <a:rPr lang="th-TH" sz="800" baseline="0" dirty="0">
                        <a:solidFill>
                          <a:schemeClr val="tx1"/>
                        </a:solidFill>
                        <a:latin typeface="TH SarabunPSK" panose="020B0500040200020003" pitchFamily="34" charset="-34"/>
                        <a:cs typeface="TH SarabunPSK" panose="020B0500040200020003" pitchFamily="34" charset="-34"/>
                      </a:rPr>
                      <a:t>, </a:t>
                    </a:r>
                    <a:fld id="{8AD6960F-5A9B-46EF-BE6B-1A9E3FEC5D7A}" type="VALUE">
                      <a:rPr lang="th-TH" sz="800" baseline="0">
                        <a:solidFill>
                          <a:schemeClr val="tx1"/>
                        </a:solidFill>
                        <a:latin typeface="TH SarabunPSK" panose="020B0500040200020003" pitchFamily="34" charset="-34"/>
                        <a:cs typeface="TH SarabunPSK" panose="020B0500040200020003" pitchFamily="34" charset="-34"/>
                      </a:rPr>
                      <a:pPr>
                        <a:defRPr sz="800"/>
                      </a:pPr>
                      <a:t>[VALUE]</a:t>
                    </a:fld>
                    <a:r>
                      <a:rPr lang="th-TH" sz="800" baseline="0" dirty="0">
                        <a:solidFill>
                          <a:schemeClr val="tx1"/>
                        </a:solidFill>
                        <a:latin typeface="TH SarabunPSK" panose="020B0500040200020003" pitchFamily="34" charset="-34"/>
                        <a:cs typeface="TH SarabunPSK" panose="020B0500040200020003" pitchFamily="34" charset="-34"/>
                      </a:rPr>
                      <a:t>, </a:t>
                    </a:r>
                    <a:fld id="{D36C4446-1191-4953-9254-106AC60E6C70}" type="PERCENTAGE">
                      <a:rPr lang="th-TH" sz="800" baseline="0">
                        <a:solidFill>
                          <a:schemeClr val="tx1"/>
                        </a:solidFill>
                        <a:latin typeface="TH SarabunPSK" panose="020B0500040200020003" pitchFamily="34" charset="-34"/>
                        <a:cs typeface="TH SarabunPSK" panose="020B0500040200020003" pitchFamily="34" charset="-34"/>
                      </a:rPr>
                      <a:pPr>
                        <a:defRPr sz="800"/>
                      </a:pPr>
                      <a:t>[เปอร์เซ็นต์]</a:t>
                    </a:fld>
                    <a:endParaRPr lang="th-TH" sz="800" baseline="0" dirty="0">
                      <a:solidFill>
                        <a:schemeClr val="tx1"/>
                      </a:solidFill>
                      <a:latin typeface="TH SarabunPSK" panose="020B0500040200020003" pitchFamily="34" charset="-34"/>
                      <a:cs typeface="TH SarabunPSK" panose="020B0500040200020003" pitchFamily="34" charset="-34"/>
                    </a:endParaRPr>
                  </a:p>
                </c:rich>
              </c:tx>
              <c:spPr>
                <a:solidFill>
                  <a:prstClr val="white">
                    <a:alpha val="0"/>
                  </a:prstClr>
                </a:solidFill>
                <a:ln>
                  <a:solidFill>
                    <a:prstClr val="black">
                      <a:lumMod val="25000"/>
                      <a:lumOff val="75000"/>
                    </a:prstClr>
                  </a:solidFill>
                </a:ln>
                <a:effectLst>
                  <a:softEdge rad="1270000"/>
                </a:effectLst>
              </c:spPr>
              <c:txPr>
                <a:bodyPr rot="0" spcFirstLastPara="1" vertOverflow="clip" horzOverflow="clip" vert="horz" wrap="square" lIns="38100" tIns="19050" rIns="38100" bIns="19050" anchor="ctr" anchorCtr="1">
                  <a:spAutoFit/>
                </a:bodyPr>
                <a:lstStyle/>
                <a:p>
                  <a:pPr>
                    <a:defRPr sz="800" b="0" i="0" u="none" strike="noStrike" kern="1200" baseline="0">
                      <a:solidFill>
                        <a:schemeClr val="dk1">
                          <a:lumMod val="65000"/>
                          <a:lumOff val="35000"/>
                        </a:schemeClr>
                      </a:solidFill>
                      <a:latin typeface="+mn-lt"/>
                      <a:ea typeface="+mn-ea"/>
                      <a:cs typeface="+mn-cs"/>
                    </a:defRPr>
                  </a:pPr>
                  <a:endParaRPr lang="th-TH"/>
                </a:p>
              </c:txPr>
              <c:showLegendKey val="0"/>
              <c:showVal val="1"/>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prstGeom>
                    <a:noFill/>
                    <a:ln>
                      <a:noFill/>
                    </a:ln>
                  </c15:spPr>
                  <c15:layout>
                    <c:manualLayout>
                      <c:w val="0.45539238760994372"/>
                      <c:h val="8.9323017464203958E-2"/>
                    </c:manualLayout>
                  </c15:layout>
                  <c15:dlblFieldTable/>
                  <c15:showDataLabelsRange val="0"/>
                </c:ext>
                <c:ext xmlns:c16="http://schemas.microsoft.com/office/drawing/2014/chart" uri="{C3380CC4-5D6E-409C-BE32-E72D297353CC}">
                  <c16:uniqueId val="{00000001-E455-4992-B8B5-CD2CF442673F}"/>
                </c:ext>
              </c:extLst>
            </c:dLbl>
            <c:dLbl>
              <c:idx val="1"/>
              <c:layout>
                <c:manualLayout>
                  <c:x val="-3.1381619019732118E-2"/>
                  <c:y val="0.20350840061021547"/>
                </c:manualLayout>
              </c:layout>
              <c:tx>
                <c:rich>
                  <a:bodyPr/>
                  <a:lstStyle/>
                  <a:p>
                    <a:fld id="{8FFE8DCE-B414-4314-BBE5-8E46C4400F99}" type="CATEGORYNAME">
                      <a:rPr lang="th-TH" sz="900">
                        <a:solidFill>
                          <a:schemeClr val="tx1"/>
                        </a:solidFill>
                        <a:latin typeface="TH SarabunPSK" panose="020B0500040200020003" pitchFamily="34" charset="-34"/>
                        <a:cs typeface="TH SarabunPSK" panose="020B0500040200020003" pitchFamily="34" charset="-34"/>
                      </a:rPr>
                      <a:pPr/>
                      <a:t>[ชื่อประเภท]</a:t>
                    </a:fld>
                    <a:r>
                      <a:rPr lang="th-TH" sz="900" baseline="0" dirty="0">
                        <a:solidFill>
                          <a:schemeClr val="tx1"/>
                        </a:solidFill>
                        <a:latin typeface="TH SarabunPSK" panose="020B0500040200020003" pitchFamily="34" charset="-34"/>
                        <a:cs typeface="TH SarabunPSK" panose="020B0500040200020003" pitchFamily="34" charset="-34"/>
                      </a:rPr>
                      <a:t>, </a:t>
                    </a:r>
                    <a:fld id="{915E5B5F-C1B2-4E9A-8831-23678AF3B4C1}" type="VALUE">
                      <a:rPr lang="th-TH" sz="900" baseline="0">
                        <a:solidFill>
                          <a:schemeClr val="tx1"/>
                        </a:solidFill>
                        <a:latin typeface="TH SarabunPSK" panose="020B0500040200020003" pitchFamily="34" charset="-34"/>
                        <a:cs typeface="TH SarabunPSK" panose="020B0500040200020003" pitchFamily="34" charset="-34"/>
                      </a:rPr>
                      <a:pPr/>
                      <a:t>[VALUE]</a:t>
                    </a:fld>
                    <a:r>
                      <a:rPr lang="th-TH" sz="900" baseline="0" dirty="0">
                        <a:solidFill>
                          <a:schemeClr val="tx1"/>
                        </a:solidFill>
                        <a:latin typeface="TH SarabunPSK" panose="020B0500040200020003" pitchFamily="34" charset="-34"/>
                        <a:cs typeface="TH SarabunPSK" panose="020B0500040200020003" pitchFamily="34" charset="-34"/>
                      </a:rPr>
                      <a:t>, </a:t>
                    </a:r>
                    <a:fld id="{2467BA12-0BD1-478E-8AD8-CA4900A5FA19}" type="PERCENTAGE">
                      <a:rPr lang="th-TH" sz="900" baseline="0">
                        <a:solidFill>
                          <a:schemeClr val="tx1"/>
                        </a:solidFill>
                        <a:latin typeface="TH SarabunPSK" panose="020B0500040200020003" pitchFamily="34" charset="-34"/>
                        <a:cs typeface="TH SarabunPSK" panose="020B0500040200020003" pitchFamily="34" charset="-34"/>
                      </a:rPr>
                      <a:pPr/>
                      <a:t>[เปอร์เซ็นต์]</a:t>
                    </a:fld>
                    <a:endParaRPr lang="th-TH" sz="900" baseline="0" dirty="0">
                      <a:solidFill>
                        <a:schemeClr val="tx1"/>
                      </a:solidFill>
                      <a:latin typeface="TH SarabunPSK" panose="020B0500040200020003" pitchFamily="34" charset="-34"/>
                      <a:cs typeface="TH SarabunPSK" panose="020B0500040200020003" pitchFamily="34" charset="-34"/>
                    </a:endParaRPr>
                  </a:p>
                </c:rich>
              </c:tx>
              <c:showLegendKey val="0"/>
              <c:showVal val="1"/>
              <c:showCatName val="1"/>
              <c:showSerName val="0"/>
              <c:showPercent val="1"/>
              <c:showBubbleSize val="0"/>
              <c:extLst>
                <c:ext xmlns:c15="http://schemas.microsoft.com/office/drawing/2012/chart" uri="{CE6537A1-D6FC-4f65-9D91-7224C49458BB}">
                  <c15:layout>
                    <c:manualLayout>
                      <c:w val="0.35785485630554331"/>
                      <c:h val="0.1094807128329354"/>
                    </c:manualLayout>
                  </c15:layout>
                  <c15:dlblFieldTable/>
                  <c15:showDataLabelsRange val="0"/>
                </c:ext>
                <c:ext xmlns:c16="http://schemas.microsoft.com/office/drawing/2014/chart" uri="{C3380CC4-5D6E-409C-BE32-E72D297353CC}">
                  <c16:uniqueId val="{00000003-E455-4992-B8B5-CD2CF442673F}"/>
                </c:ext>
              </c:extLst>
            </c:dLbl>
            <c:dLbl>
              <c:idx val="2"/>
              <c:layout>
                <c:manualLayout>
                  <c:x val="8.9934901672985949E-3"/>
                  <c:y val="-2.2776287031278614E-2"/>
                </c:manualLayout>
              </c:layout>
              <c:tx>
                <c:rich>
                  <a:bodyPr/>
                  <a:lstStyle/>
                  <a:p>
                    <a:fld id="{AE1C5869-A379-4B37-8E47-0984FA2D0D83}" type="CATEGORYNAME">
                      <a:rPr lang="th-TH" sz="900">
                        <a:solidFill>
                          <a:schemeClr val="tx1"/>
                        </a:solidFill>
                        <a:latin typeface="TH SarabunPSK" panose="020B0500040200020003" pitchFamily="34" charset="-34"/>
                        <a:cs typeface="TH SarabunPSK" panose="020B0500040200020003" pitchFamily="34" charset="-34"/>
                      </a:rPr>
                      <a:pPr/>
                      <a:t>[ชื่อประเภท]</a:t>
                    </a:fld>
                    <a:r>
                      <a:rPr lang="th-TH" sz="900" baseline="0" dirty="0">
                        <a:solidFill>
                          <a:schemeClr val="tx1"/>
                        </a:solidFill>
                        <a:latin typeface="TH SarabunPSK" panose="020B0500040200020003" pitchFamily="34" charset="-34"/>
                        <a:cs typeface="TH SarabunPSK" panose="020B0500040200020003" pitchFamily="34" charset="-34"/>
                      </a:rPr>
                      <a:t>, </a:t>
                    </a:r>
                    <a:fld id="{158A3109-CF83-4EE9-9EFA-531357C4A336}" type="VALUE">
                      <a:rPr lang="th-TH" sz="900" baseline="0">
                        <a:solidFill>
                          <a:schemeClr val="tx1"/>
                        </a:solidFill>
                        <a:latin typeface="TH SarabunPSK" panose="020B0500040200020003" pitchFamily="34" charset="-34"/>
                        <a:cs typeface="TH SarabunPSK" panose="020B0500040200020003" pitchFamily="34" charset="-34"/>
                      </a:rPr>
                      <a:pPr/>
                      <a:t>[VALUE]</a:t>
                    </a:fld>
                    <a:r>
                      <a:rPr lang="th-TH" sz="900" baseline="0" dirty="0">
                        <a:solidFill>
                          <a:schemeClr val="tx1"/>
                        </a:solidFill>
                        <a:latin typeface="TH SarabunPSK" panose="020B0500040200020003" pitchFamily="34" charset="-34"/>
                        <a:cs typeface="TH SarabunPSK" panose="020B0500040200020003" pitchFamily="34" charset="-34"/>
                      </a:rPr>
                      <a:t>, </a:t>
                    </a:r>
                    <a:fld id="{ED39E45F-98B8-4271-9F52-B0090F1FB886}" type="PERCENTAGE">
                      <a:rPr lang="th-TH" sz="900" baseline="0">
                        <a:solidFill>
                          <a:schemeClr val="tx1"/>
                        </a:solidFill>
                        <a:latin typeface="TH SarabunPSK" panose="020B0500040200020003" pitchFamily="34" charset="-34"/>
                        <a:cs typeface="TH SarabunPSK" panose="020B0500040200020003" pitchFamily="34" charset="-34"/>
                      </a:rPr>
                      <a:pPr/>
                      <a:t>[เปอร์เซ็นต์]</a:t>
                    </a:fld>
                    <a:endParaRPr lang="th-TH" sz="900" baseline="0" dirty="0">
                      <a:solidFill>
                        <a:schemeClr val="tx1"/>
                      </a:solidFill>
                      <a:latin typeface="TH SarabunPSK" panose="020B0500040200020003" pitchFamily="34" charset="-34"/>
                      <a:cs typeface="TH SarabunPSK" panose="020B0500040200020003" pitchFamily="34" charset="-34"/>
                    </a:endParaRPr>
                  </a:p>
                </c:rich>
              </c:tx>
              <c:showLegendKey val="0"/>
              <c:showVal val="1"/>
              <c:showCatName val="1"/>
              <c:showSerName val="0"/>
              <c:showPercent val="1"/>
              <c:showBubbleSize val="0"/>
              <c:extLst>
                <c:ext xmlns:c15="http://schemas.microsoft.com/office/drawing/2012/chart" uri="{CE6537A1-D6FC-4f65-9D91-7224C49458BB}">
                  <c15:layout>
                    <c:manualLayout>
                      <c:w val="0.51360961513038805"/>
                      <c:h val="8.3768355873323749E-2"/>
                    </c:manualLayout>
                  </c15:layout>
                  <c15:dlblFieldTable/>
                  <c15:showDataLabelsRange val="0"/>
                </c:ext>
                <c:ext xmlns:c16="http://schemas.microsoft.com/office/drawing/2014/chart" uri="{C3380CC4-5D6E-409C-BE32-E72D297353CC}">
                  <c16:uniqueId val="{00000005-E455-4992-B8B5-CD2CF442673F}"/>
                </c:ext>
              </c:extLst>
            </c:dLbl>
            <c:dLbl>
              <c:idx val="3"/>
              <c:layout>
                <c:manualLayout>
                  <c:x val="-1.1650734935278499E-3"/>
                  <c:y val="-0.11353375538130493"/>
                </c:manualLayout>
              </c:layout>
              <c:tx>
                <c:rich>
                  <a:bodyPr/>
                  <a:lstStyle/>
                  <a:p>
                    <a:fld id="{266F838C-02BC-4A09-B298-650B004CA1B2}" type="CATEGORYNAME">
                      <a:rPr lang="th-TH" sz="900">
                        <a:solidFill>
                          <a:schemeClr val="tx1"/>
                        </a:solidFill>
                        <a:latin typeface="TH SarabunPSK" panose="020B0500040200020003" pitchFamily="34" charset="-34"/>
                        <a:cs typeface="TH SarabunPSK" panose="020B0500040200020003" pitchFamily="34" charset="-34"/>
                      </a:rPr>
                      <a:pPr/>
                      <a:t>[ชื่อประเภท]</a:t>
                    </a:fld>
                    <a:r>
                      <a:rPr lang="th-TH" sz="900" baseline="0" dirty="0">
                        <a:solidFill>
                          <a:schemeClr val="tx1"/>
                        </a:solidFill>
                        <a:latin typeface="TH SarabunPSK" panose="020B0500040200020003" pitchFamily="34" charset="-34"/>
                        <a:cs typeface="TH SarabunPSK" panose="020B0500040200020003" pitchFamily="34" charset="-34"/>
                      </a:rPr>
                      <a:t>, </a:t>
                    </a:r>
                    <a:fld id="{B4C4880C-852F-4475-BDDC-5F1A7C07B24E}" type="VALUE">
                      <a:rPr lang="th-TH" sz="900" baseline="0">
                        <a:solidFill>
                          <a:schemeClr val="tx1"/>
                        </a:solidFill>
                        <a:latin typeface="TH SarabunPSK" panose="020B0500040200020003" pitchFamily="34" charset="-34"/>
                        <a:cs typeface="TH SarabunPSK" panose="020B0500040200020003" pitchFamily="34" charset="-34"/>
                      </a:rPr>
                      <a:pPr/>
                      <a:t>[VALUE]</a:t>
                    </a:fld>
                    <a:r>
                      <a:rPr lang="th-TH" sz="900" baseline="0" dirty="0">
                        <a:solidFill>
                          <a:schemeClr val="tx1"/>
                        </a:solidFill>
                        <a:latin typeface="TH SarabunPSK" panose="020B0500040200020003" pitchFamily="34" charset="-34"/>
                        <a:cs typeface="TH SarabunPSK" panose="020B0500040200020003" pitchFamily="34" charset="-34"/>
                      </a:rPr>
                      <a:t>, </a:t>
                    </a:r>
                    <a:fld id="{4A5FFCE1-FD8E-4DB1-B88B-772E7DD48A1E}" type="PERCENTAGE">
                      <a:rPr lang="th-TH" sz="900" baseline="0">
                        <a:solidFill>
                          <a:schemeClr val="tx1"/>
                        </a:solidFill>
                        <a:latin typeface="TH SarabunPSK" panose="020B0500040200020003" pitchFamily="34" charset="-34"/>
                        <a:cs typeface="TH SarabunPSK" panose="020B0500040200020003" pitchFamily="34" charset="-34"/>
                      </a:rPr>
                      <a:pPr/>
                      <a:t>[เปอร์เซ็นต์]</a:t>
                    </a:fld>
                    <a:endParaRPr lang="th-TH" sz="900" baseline="0" dirty="0">
                      <a:solidFill>
                        <a:schemeClr val="tx1"/>
                      </a:solidFill>
                      <a:latin typeface="TH SarabunPSK" panose="020B0500040200020003" pitchFamily="34" charset="-34"/>
                      <a:cs typeface="TH SarabunPSK" panose="020B0500040200020003" pitchFamily="34" charset="-34"/>
                    </a:endParaRPr>
                  </a:p>
                </c:rich>
              </c:tx>
              <c:showLegendKey val="0"/>
              <c:showVal val="1"/>
              <c:showCatName val="1"/>
              <c:showSerName val="0"/>
              <c:showPercent val="1"/>
              <c:showBubbleSize val="0"/>
              <c:extLst>
                <c:ext xmlns:c15="http://schemas.microsoft.com/office/drawing/2012/chart" uri="{CE6537A1-D6FC-4f65-9D91-7224C49458BB}">
                  <c15:layout>
                    <c:manualLayout>
                      <c:w val="0.54949276678391534"/>
                      <c:h val="7.2076747592214857E-2"/>
                    </c:manualLayout>
                  </c15:layout>
                  <c15:dlblFieldTable/>
                  <c15:showDataLabelsRange val="0"/>
                </c:ext>
                <c:ext xmlns:c16="http://schemas.microsoft.com/office/drawing/2014/chart" uri="{C3380CC4-5D6E-409C-BE32-E72D297353CC}">
                  <c16:uniqueId val="{00000007-E455-4992-B8B5-CD2CF442673F}"/>
                </c:ext>
              </c:extLst>
            </c:dLbl>
            <c:dLbl>
              <c:idx val="4"/>
              <c:layout>
                <c:manualLayout>
                  <c:x val="0.46287888054104875"/>
                  <c:y val="-0.13501282718503088"/>
                </c:manualLayout>
              </c:layout>
              <c:tx>
                <c:rich>
                  <a:bodyPr/>
                  <a:lstStyle/>
                  <a:p>
                    <a:fld id="{99B6CB06-2B50-4F27-BFCE-6FEF75F43331}" type="CATEGORYNAME">
                      <a:rPr lang="en-US" sz="900">
                        <a:solidFill>
                          <a:schemeClr val="tx1"/>
                        </a:solidFill>
                        <a:latin typeface="TH SarabunPSK" panose="020B0500040200020003" pitchFamily="34" charset="-34"/>
                        <a:cs typeface="TH SarabunPSK" panose="020B0500040200020003" pitchFamily="34" charset="-34"/>
                      </a:rPr>
                      <a:pPr/>
                      <a:t>[ชื่อประเภท]</a:t>
                    </a:fld>
                    <a:r>
                      <a:rPr lang="en-US" sz="900" baseline="0" dirty="0">
                        <a:solidFill>
                          <a:schemeClr val="tx1"/>
                        </a:solidFill>
                        <a:latin typeface="TH SarabunPSK" panose="020B0500040200020003" pitchFamily="34" charset="-34"/>
                        <a:cs typeface="TH SarabunPSK" panose="020B0500040200020003" pitchFamily="34" charset="-34"/>
                      </a:rPr>
                      <a:t>, </a:t>
                    </a:r>
                    <a:fld id="{742A6ED1-9201-4455-A293-D6B6956559D7}" type="VALUE">
                      <a:rPr lang="en-US" sz="900" baseline="0">
                        <a:solidFill>
                          <a:schemeClr val="tx1"/>
                        </a:solidFill>
                        <a:latin typeface="TH SarabunPSK" panose="020B0500040200020003" pitchFamily="34" charset="-34"/>
                        <a:cs typeface="TH SarabunPSK" panose="020B0500040200020003" pitchFamily="34" charset="-34"/>
                      </a:rPr>
                      <a:pPr/>
                      <a:t>[VALUE]</a:t>
                    </a:fld>
                    <a:r>
                      <a:rPr lang="en-US" sz="900" baseline="0" dirty="0">
                        <a:solidFill>
                          <a:schemeClr val="tx1"/>
                        </a:solidFill>
                        <a:latin typeface="TH SarabunPSK" panose="020B0500040200020003" pitchFamily="34" charset="-34"/>
                        <a:cs typeface="TH SarabunPSK" panose="020B0500040200020003" pitchFamily="34" charset="-34"/>
                      </a:rPr>
                      <a:t>, </a:t>
                    </a:r>
                    <a:fld id="{83A0560B-CB57-4CBC-92B4-4952A44366F8}" type="PERCENTAGE">
                      <a:rPr lang="en-US" sz="900" baseline="0">
                        <a:solidFill>
                          <a:schemeClr val="tx1"/>
                        </a:solidFill>
                        <a:latin typeface="TH SarabunPSK" panose="020B0500040200020003" pitchFamily="34" charset="-34"/>
                        <a:cs typeface="TH SarabunPSK" panose="020B0500040200020003" pitchFamily="34" charset="-34"/>
                      </a:rPr>
                      <a:pPr/>
                      <a:t>[เปอร์เซ็นต์]</a:t>
                    </a:fld>
                    <a:endParaRPr lang="en-US" sz="900" baseline="0" dirty="0">
                      <a:solidFill>
                        <a:schemeClr val="tx1"/>
                      </a:solidFill>
                      <a:latin typeface="TH SarabunPSK" panose="020B0500040200020003" pitchFamily="34" charset="-34"/>
                      <a:cs typeface="TH SarabunPSK" panose="020B0500040200020003" pitchFamily="34" charset="-34"/>
                    </a:endParaRPr>
                  </a:p>
                </c:rich>
              </c:tx>
              <c:showLegendKey val="0"/>
              <c:showVal val="1"/>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A-E455-4992-B8B5-CD2CF442673F}"/>
                </c:ext>
              </c:extLst>
            </c:dLbl>
            <c:spPr>
              <a:solidFill>
                <a:prstClr val="white">
                  <a:alpha val="0"/>
                </a:prstClr>
              </a:solidFill>
              <a:ln>
                <a:solidFill>
                  <a:prstClr val="black">
                    <a:lumMod val="25000"/>
                    <a:lumOff val="75000"/>
                  </a:prstClr>
                </a:solidFill>
              </a:ln>
              <a:effectLst>
                <a:softEdge rad="1270000"/>
              </a:effectLst>
            </c:spPr>
            <c:txPr>
              <a:bodyPr rot="0" spcFirstLastPara="1" vertOverflow="clip" horzOverflow="clip" vert="horz" wrap="square" lIns="38100" tIns="19050" rIns="38100" bIns="19050" anchor="ctr" anchorCtr="1">
                <a:spAutoFit/>
              </a:bodyPr>
              <a:lstStyle/>
              <a:p>
                <a:pPr>
                  <a:defRPr sz="1197" b="0" i="0" u="none" strike="noStrike" kern="1200" baseline="0">
                    <a:solidFill>
                      <a:schemeClr val="dk1">
                        <a:lumMod val="65000"/>
                        <a:lumOff val="35000"/>
                      </a:schemeClr>
                    </a:solidFill>
                    <a:latin typeface="+mn-lt"/>
                    <a:ea typeface="+mn-ea"/>
                    <a:cs typeface="+mn-cs"/>
                  </a:defRPr>
                </a:pPr>
                <a:endParaRPr lang="th-TH"/>
              </a:p>
            </c:txPr>
            <c:showLegendKey val="0"/>
            <c:showVal val="1"/>
            <c:showCatName val="1"/>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15:spPr xmlns:c15="http://schemas.microsoft.com/office/drawing/2012/chart">
                  <a:prstGeom prst="wedgeRectCallout">
                    <a:avLst/>
                  </a:prstGeom>
                  <a:noFill/>
                  <a:ln>
                    <a:noFill/>
                  </a:ln>
                </c15:spPr>
              </c:ext>
            </c:extLst>
          </c:dLbls>
          <c:cat>
            <c:strRef>
              <c:f>Sheet1!$A$2:$A$6</c:f>
              <c:strCache>
                <c:ptCount val="4"/>
                <c:pt idx="0">
                  <c:v>พืช</c:v>
                </c:pt>
                <c:pt idx="1">
                  <c:v>ข้าว</c:v>
                </c:pt>
                <c:pt idx="2">
                  <c:v>ประมง</c:v>
                </c:pt>
                <c:pt idx="3">
                  <c:v>ปศุสัตว์</c:v>
                </c:pt>
              </c:strCache>
            </c:strRef>
          </c:cat>
          <c:val>
            <c:numRef>
              <c:f>Sheet1!$B$2:$B$6</c:f>
              <c:numCache>
                <c:formatCode>#,##0</c:formatCode>
                <c:ptCount val="5"/>
                <c:pt idx="0" formatCode="#,##0.00">
                  <c:v>3667</c:v>
                </c:pt>
                <c:pt idx="1">
                  <c:v>0</c:v>
                </c:pt>
                <c:pt idx="2" formatCode="#,##0.00">
                  <c:v>608.09</c:v>
                </c:pt>
                <c:pt idx="3" formatCode="#,##0.00">
                  <c:v>1170</c:v>
                </c:pt>
              </c:numCache>
            </c:numRef>
          </c:val>
          <c:extLst>
            <c:ext xmlns:c16="http://schemas.microsoft.com/office/drawing/2014/chart" uri="{C3380CC4-5D6E-409C-BE32-E72D297353CC}">
              <c16:uniqueId val="{00000008-E455-4992-B8B5-CD2CF442673F}"/>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th-TH"/>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h-TH"/>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263408269726912"/>
          <c:y val="0.10354245648363296"/>
          <c:w val="0.54960579154735767"/>
          <c:h val="0.32304194614622422"/>
        </c:manualLayout>
      </c:layout>
      <c:barChart>
        <c:barDir val="bar"/>
        <c:grouping val="clustered"/>
        <c:varyColors val="0"/>
        <c:ser>
          <c:idx val="0"/>
          <c:order val="0"/>
          <c:tx>
            <c:strRef>
              <c:f>Sheet1!$B$1</c:f>
              <c:strCache>
                <c:ptCount val="1"/>
                <c:pt idx="0">
                  <c:v>งบประมาณ</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TH SarabunPSK" panose="020B0500040200020003" pitchFamily="34" charset="-34"/>
                    <a:ea typeface="+mn-ea"/>
                    <a:cs typeface="TH SarabunPSK" panose="020B0500040200020003" pitchFamily="34" charset="-34"/>
                  </a:defRPr>
                </a:pPr>
                <a:endParaRPr lang="th-TH"/>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1"/>
                <c:pt idx="0">
                  <c:v>งบจังหวัด/กลุ่มจังหวัด</c:v>
                </c:pt>
              </c:strCache>
            </c:strRef>
          </c:cat>
          <c:val>
            <c:numRef>
              <c:f>Sheet1!$B$2:$B$3</c:f>
              <c:numCache>
                <c:formatCode>General</c:formatCode>
                <c:ptCount val="2"/>
                <c:pt idx="0" formatCode="#,##0">
                  <c:v>22018600</c:v>
                </c:pt>
              </c:numCache>
            </c:numRef>
          </c:val>
          <c:extLst>
            <c:ext xmlns:c16="http://schemas.microsoft.com/office/drawing/2014/chart" uri="{C3380CC4-5D6E-409C-BE32-E72D297353CC}">
              <c16:uniqueId val="{00000000-07F8-4F45-9FBF-5EE029FFD52E}"/>
            </c:ext>
          </c:extLst>
        </c:ser>
        <c:ser>
          <c:idx val="1"/>
          <c:order val="1"/>
          <c:tx>
            <c:strRef>
              <c:f>Sheet1!$C$1</c:f>
              <c:strCache>
                <c:ptCount val="1"/>
                <c:pt idx="0">
                  <c:v>เบิกจ่าย</c:v>
                </c:pt>
              </c:strCache>
            </c:strRef>
          </c:tx>
          <c:spPr>
            <a:solidFill>
              <a:schemeClr val="accent2"/>
            </a:solidFill>
            <a:ln>
              <a:noFill/>
            </a:ln>
            <a:effectLst/>
          </c:spPr>
          <c:invertIfNegative val="0"/>
          <c:dLbls>
            <c:dLbl>
              <c:idx val="0"/>
              <c:layout>
                <c:manualLayout>
                  <c:x val="0"/>
                  <c:y val="-4.5957977762128746E-2"/>
                </c:manualLayout>
              </c:layout>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TH SarabunPSK" panose="020B0500040200020003" pitchFamily="34" charset="-34"/>
                      <a:ea typeface="+mn-ea"/>
                      <a:cs typeface="TH SarabunPSK" panose="020B0500040200020003" pitchFamily="34" charset="-34"/>
                    </a:defRPr>
                  </a:pPr>
                  <a:endParaRPr lang="th-TH"/>
                </a:p>
              </c:txPr>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1104-4D0E-AE2D-AD115281A429}"/>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h-TH"/>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1"/>
                <c:pt idx="0">
                  <c:v>งบจังหวัด/กลุ่มจังหวัด</c:v>
                </c:pt>
              </c:strCache>
            </c:strRef>
          </c:cat>
          <c:val>
            <c:numRef>
              <c:f>Sheet1!$C$2:$C$3</c:f>
              <c:numCache>
                <c:formatCode>General</c:formatCode>
                <c:ptCount val="2"/>
                <c:pt idx="0" formatCode="#,##0">
                  <c:v>21161879.899999999</c:v>
                </c:pt>
              </c:numCache>
            </c:numRef>
          </c:val>
          <c:extLst>
            <c:ext xmlns:c16="http://schemas.microsoft.com/office/drawing/2014/chart" uri="{C3380CC4-5D6E-409C-BE32-E72D297353CC}">
              <c16:uniqueId val="{00000001-07F8-4F45-9FBF-5EE029FFD52E}"/>
            </c:ext>
          </c:extLst>
        </c:ser>
        <c:dLbls>
          <c:dLblPos val="outEnd"/>
          <c:showLegendKey val="0"/>
          <c:showVal val="1"/>
          <c:showCatName val="0"/>
          <c:showSerName val="0"/>
          <c:showPercent val="0"/>
          <c:showBubbleSize val="0"/>
        </c:dLbls>
        <c:gapWidth val="182"/>
        <c:axId val="347640256"/>
        <c:axId val="347646528"/>
      </c:barChart>
      <c:catAx>
        <c:axId val="347640256"/>
        <c:scaling>
          <c:orientation val="minMax"/>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TH SarabunPSK" panose="020B0500040200020003" pitchFamily="34" charset="-34"/>
                <a:ea typeface="+mn-ea"/>
                <a:cs typeface="TH SarabunPSK" panose="020B0500040200020003" pitchFamily="34" charset="-34"/>
              </a:defRPr>
            </a:pPr>
            <a:endParaRPr lang="th-TH"/>
          </a:p>
        </c:txPr>
        <c:crossAx val="347646528"/>
        <c:crosses val="autoZero"/>
        <c:auto val="1"/>
        <c:lblAlgn val="ctr"/>
        <c:lblOffset val="100"/>
        <c:noMultiLvlLbl val="0"/>
      </c:catAx>
      <c:valAx>
        <c:axId val="347646528"/>
        <c:scaling>
          <c:orientation val="minMax"/>
        </c:scaling>
        <c:delete val="1"/>
        <c:axPos val="b"/>
        <c:numFmt formatCode="#,##0" sourceLinked="1"/>
        <c:majorTickMark val="out"/>
        <c:minorTickMark val="none"/>
        <c:tickLblPos val="nextTo"/>
        <c:crossAx val="347640256"/>
        <c:crosses val="autoZero"/>
        <c:crossBetween val="between"/>
      </c:valAx>
      <c:spPr>
        <a:noFill/>
        <a:ln>
          <a:noFill/>
        </a:ln>
        <a:effectLst/>
      </c:spPr>
    </c:plotArea>
    <c:legend>
      <c:legendPos val="b"/>
      <c:layout>
        <c:manualLayout>
          <c:xMode val="edge"/>
          <c:yMode val="edge"/>
          <c:x val="4.2129902079492158E-3"/>
          <c:y val="0.85407081301036403"/>
          <c:w val="0.45614259995793432"/>
          <c:h val="0.14592934982795641"/>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h-TH"/>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th-TH"/>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h-TH"/>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6896523864712334"/>
          <c:y val="0.11061123594793909"/>
          <c:w val="0.57696948665666192"/>
          <c:h val="0.38661041883415598"/>
        </c:manualLayout>
      </c:layout>
      <c:barChart>
        <c:barDir val="bar"/>
        <c:grouping val="clustered"/>
        <c:varyColors val="0"/>
        <c:ser>
          <c:idx val="0"/>
          <c:order val="0"/>
          <c:tx>
            <c:strRef>
              <c:f>Sheet1!$B$1</c:f>
              <c:strCache>
                <c:ptCount val="1"/>
                <c:pt idx="0">
                  <c:v>งบประมาณ</c:v>
                </c:pt>
              </c:strCache>
            </c:strRef>
          </c:tx>
          <c:spPr>
            <a:solidFill>
              <a:schemeClr val="accent1"/>
            </a:solidFill>
            <a:ln>
              <a:noFill/>
            </a:ln>
            <a:effectLst/>
          </c:spPr>
          <c:invertIfNegative val="0"/>
          <c:dLbls>
            <c:dLbl>
              <c:idx val="0"/>
              <c:layout>
                <c:manualLayout>
                  <c:x val="-2.4775328657499679E-2"/>
                  <c:y val="-5.3187625750873444E-3"/>
                </c:manualLayout>
              </c:layout>
              <c:tx>
                <c:rich>
                  <a:bodyPr/>
                  <a:lstStyle/>
                  <a:p>
                    <a:fld id="{E0920F47-7E2C-4ABD-9ED5-2BAFAC693C18}" type="VALUE">
                      <a:rPr lang="en-US" smtClean="0">
                        <a:latin typeface="TH SarabunPSK" panose="020B0500040200020003" pitchFamily="34" charset="-34"/>
                        <a:cs typeface="TH SarabunPSK" panose="020B0500040200020003" pitchFamily="34" charset="-34"/>
                      </a:rPr>
                      <a:pPr/>
                      <a:t>[VALUE]</a:t>
                    </a:fld>
                    <a:endParaRPr lang="th-TH"/>
                  </a:p>
                </c:rich>
              </c:tx>
              <c:dLblPos val="outEnd"/>
              <c:showLegendKey val="0"/>
              <c:showVal val="1"/>
              <c:showCatName val="0"/>
              <c:showSerName val="0"/>
              <c:showPercent val="0"/>
              <c:showBubbleSize val="0"/>
              <c:extLst>
                <c:ext xmlns:c15="http://schemas.microsoft.com/office/drawing/2012/chart" uri="{CE6537A1-D6FC-4f65-9D91-7224C49458BB}">
                  <c15:layout>
                    <c:manualLayout>
                      <c:w val="0.27234377563360312"/>
                      <c:h val="0.20010580627041366"/>
                    </c:manualLayout>
                  </c15:layout>
                  <c15:dlblFieldTable/>
                  <c15:showDataLabelsRange val="0"/>
                </c:ext>
                <c:ext xmlns:c16="http://schemas.microsoft.com/office/drawing/2014/chart" uri="{C3380CC4-5D6E-409C-BE32-E72D297353CC}">
                  <c16:uniqueId val="{00000000-8F2F-404C-955C-EB263F91CA20}"/>
                </c:ext>
              </c:extLst>
            </c:dLbl>
            <c:spPr>
              <a:noFill/>
              <a:ln>
                <a:noFill/>
              </a:ln>
              <a:effectLst/>
            </c:spPr>
            <c:txPr>
              <a:bodyPr rot="0" spcFirstLastPara="1" vertOverflow="ellipsis" vert="horz" wrap="square" anchor="ctr" anchorCtr="1"/>
              <a:lstStyle/>
              <a:p>
                <a:pPr>
                  <a:defRPr sz="1197" b="0" i="0" u="none" strike="noStrike" kern="1200" baseline="0">
                    <a:solidFill>
                      <a:schemeClr val="tx1">
                        <a:lumMod val="75000"/>
                        <a:lumOff val="25000"/>
                      </a:schemeClr>
                    </a:solidFill>
                    <a:latin typeface="TH SarabunPSK" panose="020B0500040200020003" pitchFamily="34" charset="-34"/>
                    <a:ea typeface="+mn-ea"/>
                    <a:cs typeface="TH SarabunPSK" panose="020B0500040200020003" pitchFamily="34" charset="-34"/>
                  </a:defRPr>
                </a:pPr>
                <a:endParaRPr lang="th-TH"/>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c:f>
              <c:strCache>
                <c:ptCount val="1"/>
                <c:pt idx="0">
                  <c:v>งบ อื่นๆ </c:v>
                </c:pt>
              </c:strCache>
            </c:strRef>
          </c:cat>
          <c:val>
            <c:numRef>
              <c:f>Sheet1!$B$2</c:f>
              <c:numCache>
                <c:formatCode>#,##0.00</c:formatCode>
                <c:ptCount val="1"/>
                <c:pt idx="0">
                  <c:v>17825564.07</c:v>
                </c:pt>
              </c:numCache>
            </c:numRef>
          </c:val>
          <c:extLst>
            <c:ext xmlns:c16="http://schemas.microsoft.com/office/drawing/2014/chart" uri="{C3380CC4-5D6E-409C-BE32-E72D297353CC}">
              <c16:uniqueId val="{00000001-8F2F-404C-955C-EB263F91CA20}"/>
            </c:ext>
          </c:extLst>
        </c:ser>
        <c:ser>
          <c:idx val="1"/>
          <c:order val="1"/>
          <c:tx>
            <c:strRef>
              <c:f>Sheet1!$C$1</c:f>
              <c:strCache>
                <c:ptCount val="1"/>
                <c:pt idx="0">
                  <c:v>เบิกจ่าย</c:v>
                </c:pt>
              </c:strCache>
            </c:strRef>
          </c:tx>
          <c:spPr>
            <a:solidFill>
              <a:schemeClr val="accent2"/>
            </a:solidFill>
            <a:ln>
              <a:noFill/>
            </a:ln>
            <a:effectLst/>
          </c:spPr>
          <c:invertIfNegative val="0"/>
          <c:dLbls>
            <c:dLbl>
              <c:idx val="0"/>
              <c:layout>
                <c:manualLayout>
                  <c:x val="3.1686108407710939E-3"/>
                  <c:y val="-9.4927836249664055E-2"/>
                </c:manualLayout>
              </c:layout>
              <c:tx>
                <c:rich>
                  <a:bodyPr/>
                  <a:lstStyle/>
                  <a:p>
                    <a:fld id="{6A159388-9216-4F18-8E0E-FD5D4568AF5C}" type="VALUE">
                      <a:rPr lang="en-US"/>
                      <a:pPr/>
                      <a:t>[VALUE]</a:t>
                    </a:fld>
                    <a:endParaRPr lang="th-TH"/>
                  </a:p>
                </c:rich>
              </c:tx>
              <c:dLblPos val="outEnd"/>
              <c:showLegendKey val="0"/>
              <c:showVal val="1"/>
              <c:showCatName val="0"/>
              <c:showSerName val="0"/>
              <c:showPercent val="0"/>
              <c:showBubbleSize val="0"/>
              <c:extLst>
                <c:ext xmlns:c15="http://schemas.microsoft.com/office/drawing/2012/chart" uri="{CE6537A1-D6FC-4f65-9D91-7224C49458BB}">
                  <c15:layout>
                    <c:manualLayout>
                      <c:w val="0.22623986119101436"/>
                      <c:h val="0.25527275984882053"/>
                    </c:manualLayout>
                  </c15:layout>
                  <c15:dlblFieldTable/>
                  <c15:showDataLabelsRange val="0"/>
                </c:ext>
                <c:ext xmlns:c16="http://schemas.microsoft.com/office/drawing/2014/chart" uri="{C3380CC4-5D6E-409C-BE32-E72D297353CC}">
                  <c16:uniqueId val="{00000002-8F2F-404C-955C-EB263F91CA20}"/>
                </c:ext>
              </c:extLst>
            </c:dLbl>
            <c:spPr>
              <a:noFill/>
              <a:ln>
                <a:noFill/>
              </a:ln>
              <a:effectLst/>
            </c:spPr>
            <c:txPr>
              <a:bodyPr rot="0" spcFirstLastPara="1" vertOverflow="ellipsis" vert="horz" wrap="square" anchor="ctr" anchorCtr="1"/>
              <a:lstStyle/>
              <a:p>
                <a:pPr>
                  <a:defRPr sz="1197" b="0" i="0" u="none" strike="noStrike" kern="1200" baseline="0">
                    <a:solidFill>
                      <a:schemeClr val="tx1">
                        <a:lumMod val="75000"/>
                        <a:lumOff val="25000"/>
                      </a:schemeClr>
                    </a:solidFill>
                    <a:latin typeface="TH SarabunPSK" panose="020B0500040200020003" pitchFamily="34" charset="-34"/>
                    <a:ea typeface="+mn-ea"/>
                    <a:cs typeface="TH SarabunPSK" panose="020B0500040200020003" pitchFamily="34" charset="-34"/>
                  </a:defRPr>
                </a:pPr>
                <a:endParaRPr lang="th-TH"/>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c:f>
              <c:strCache>
                <c:ptCount val="1"/>
                <c:pt idx="0">
                  <c:v>งบ อื่นๆ </c:v>
                </c:pt>
              </c:strCache>
            </c:strRef>
          </c:cat>
          <c:val>
            <c:numRef>
              <c:f>Sheet1!$C$2</c:f>
              <c:numCache>
                <c:formatCode>#,##0.00</c:formatCode>
                <c:ptCount val="1"/>
                <c:pt idx="0">
                  <c:v>14572306.199999999</c:v>
                </c:pt>
              </c:numCache>
            </c:numRef>
          </c:val>
          <c:extLst>
            <c:ext xmlns:c16="http://schemas.microsoft.com/office/drawing/2014/chart" uri="{C3380CC4-5D6E-409C-BE32-E72D297353CC}">
              <c16:uniqueId val="{00000003-8F2F-404C-955C-EB263F91CA20}"/>
            </c:ext>
          </c:extLst>
        </c:ser>
        <c:dLbls>
          <c:dLblPos val="outEnd"/>
          <c:showLegendKey val="0"/>
          <c:showVal val="1"/>
          <c:showCatName val="0"/>
          <c:showSerName val="0"/>
          <c:showPercent val="0"/>
          <c:showBubbleSize val="0"/>
        </c:dLbls>
        <c:gapWidth val="182"/>
        <c:axId val="347639864"/>
        <c:axId val="347643392"/>
      </c:barChart>
      <c:catAx>
        <c:axId val="347639864"/>
        <c:scaling>
          <c:orientation val="minMax"/>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TH SarabunPSK" panose="020B0500040200020003" pitchFamily="34" charset="-34"/>
                <a:ea typeface="+mn-ea"/>
                <a:cs typeface="TH SarabunPSK" panose="020B0500040200020003" pitchFamily="34" charset="-34"/>
              </a:defRPr>
            </a:pPr>
            <a:endParaRPr lang="th-TH"/>
          </a:p>
        </c:txPr>
        <c:crossAx val="347643392"/>
        <c:crosses val="autoZero"/>
        <c:auto val="1"/>
        <c:lblAlgn val="ctr"/>
        <c:lblOffset val="100"/>
        <c:noMultiLvlLbl val="0"/>
      </c:catAx>
      <c:valAx>
        <c:axId val="347643392"/>
        <c:scaling>
          <c:orientation val="minMax"/>
        </c:scaling>
        <c:delete val="1"/>
        <c:axPos val="b"/>
        <c:numFmt formatCode="#,##0.00" sourceLinked="1"/>
        <c:majorTickMark val="out"/>
        <c:minorTickMark val="none"/>
        <c:tickLblPos val="nextTo"/>
        <c:crossAx val="347639864"/>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latin typeface="TH SarabunPSK" panose="020B0500040200020003" pitchFamily="34" charset="-34"/>
          <a:cs typeface="TH SarabunPSK" panose="020B0500040200020003" pitchFamily="34" charset="-34"/>
        </a:defRPr>
      </a:pPr>
      <a:endParaRPr lang="th-TH"/>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h-TH"/>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6896538641255945"/>
          <c:y val="0.11061123594793909"/>
          <c:w val="0.7902977829019765"/>
          <c:h val="0.38661041883415598"/>
        </c:manualLayout>
      </c:layout>
      <c:barChart>
        <c:barDir val="bar"/>
        <c:grouping val="clustered"/>
        <c:varyColors val="0"/>
        <c:ser>
          <c:idx val="0"/>
          <c:order val="0"/>
          <c:tx>
            <c:strRef>
              <c:f>Sheet1!$B$1</c:f>
              <c:strCache>
                <c:ptCount val="1"/>
                <c:pt idx="0">
                  <c:v>งบประมาณ ปกติ</c:v>
                </c:pt>
              </c:strCache>
            </c:strRef>
          </c:tx>
          <c:spPr>
            <a:solidFill>
              <a:schemeClr val="accent1"/>
            </a:solidFill>
            <a:ln>
              <a:noFill/>
            </a:ln>
            <a:effectLst/>
          </c:spPr>
          <c:invertIfNegative val="0"/>
          <c:dLbls>
            <c:dLbl>
              <c:idx val="0"/>
              <c:layout>
                <c:manualLayout>
                  <c:x val="-3.1101260979801724E-2"/>
                  <c:y val="-0.18871265755960692"/>
                </c:manualLayout>
              </c:layout>
              <c:tx>
                <c:rich>
                  <a:bodyPr/>
                  <a:lstStyle/>
                  <a:p>
                    <a:fld id="{E0920F47-7E2C-4ABD-9ED5-2BAFAC693C18}" type="VALUE">
                      <a:rPr lang="en-US"/>
                      <a:pPr/>
                      <a:t>[VALUE]</a:t>
                    </a:fld>
                    <a:endParaRPr lang="th-TH"/>
                  </a:p>
                </c:rich>
              </c:tx>
              <c:dLblPos val="outEnd"/>
              <c:showLegendKey val="0"/>
              <c:showVal val="1"/>
              <c:showCatName val="0"/>
              <c:showSerName val="0"/>
              <c:showPercent val="0"/>
              <c:showBubbleSize val="0"/>
              <c:extLst>
                <c:ext xmlns:c15="http://schemas.microsoft.com/office/drawing/2012/chart" uri="{CE6537A1-D6FC-4f65-9D91-7224C49458BB}">
                  <c15:layout>
                    <c:manualLayout>
                      <c:w val="0.29989926299099379"/>
                      <c:h val="0.33029483443133906"/>
                    </c:manualLayout>
                  </c15:layout>
                  <c15:dlblFieldTable/>
                  <c15:showDataLabelsRange val="0"/>
                </c:ext>
                <c:ext xmlns:c16="http://schemas.microsoft.com/office/drawing/2014/chart" uri="{C3380CC4-5D6E-409C-BE32-E72D297353CC}">
                  <c16:uniqueId val="{00000004-EBB7-4F60-948F-AD7166506AEE}"/>
                </c:ext>
              </c:extLst>
            </c:dLbl>
            <c:spPr>
              <a:noFill/>
              <a:ln>
                <a:noFill/>
              </a:ln>
              <a:effectLst/>
            </c:spPr>
            <c:txPr>
              <a:bodyPr rot="0" spcFirstLastPara="1" vertOverflow="ellipsis" vert="horz" wrap="square" anchor="ctr" anchorCtr="1"/>
              <a:lstStyle/>
              <a:p>
                <a:pPr>
                  <a:defRPr sz="1100" b="0" i="0" u="none" strike="noStrike" kern="1200" baseline="0">
                    <a:solidFill>
                      <a:schemeClr val="tx1">
                        <a:lumMod val="75000"/>
                        <a:lumOff val="25000"/>
                      </a:schemeClr>
                    </a:solidFill>
                    <a:latin typeface="TH SarabunPSK" panose="020B0500040200020003" pitchFamily="34" charset="-34"/>
                    <a:ea typeface="+mn-ea"/>
                    <a:cs typeface="TH SarabunPSK" panose="020B0500040200020003" pitchFamily="34" charset="-34"/>
                  </a:defRPr>
                </a:pPr>
                <a:endParaRPr lang="th-TH"/>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c:f>
              <c:strCache>
                <c:ptCount val="1"/>
                <c:pt idx="0">
                  <c:v>งบ Function</c:v>
                </c:pt>
              </c:strCache>
            </c:strRef>
          </c:cat>
          <c:val>
            <c:numRef>
              <c:f>Sheet1!$B$2</c:f>
              <c:numCache>
                <c:formatCode>#,##0.00</c:formatCode>
                <c:ptCount val="1"/>
                <c:pt idx="0">
                  <c:v>1246598772.1900001</c:v>
                </c:pt>
              </c:numCache>
            </c:numRef>
          </c:val>
          <c:extLst>
            <c:ext xmlns:c16="http://schemas.microsoft.com/office/drawing/2014/chart" uri="{C3380CC4-5D6E-409C-BE32-E72D297353CC}">
              <c16:uniqueId val="{00000000-EBB7-4F60-948F-AD7166506AEE}"/>
            </c:ext>
          </c:extLst>
        </c:ser>
        <c:ser>
          <c:idx val="1"/>
          <c:order val="1"/>
          <c:tx>
            <c:strRef>
              <c:f>Sheet1!$C$1</c:f>
              <c:strCache>
                <c:ptCount val="1"/>
                <c:pt idx="0">
                  <c:v>เบิกจ่าย</c:v>
                </c:pt>
              </c:strCache>
            </c:strRef>
          </c:tx>
          <c:spPr>
            <a:solidFill>
              <a:schemeClr val="accent2"/>
            </a:solidFill>
            <a:ln>
              <a:noFill/>
            </a:ln>
            <a:effectLst/>
          </c:spPr>
          <c:invertIfNegative val="0"/>
          <c:dLbls>
            <c:dLbl>
              <c:idx val="0"/>
              <c:layout>
                <c:manualLayout>
                  <c:x val="-4.7966857568026371E-2"/>
                  <c:y val="-0.10444131876396613"/>
                </c:manualLayout>
              </c:layout>
              <c:tx>
                <c:rich>
                  <a:bodyPr/>
                  <a:lstStyle/>
                  <a:p>
                    <a:fld id="{6A159388-9216-4F18-8E0E-FD5D4568AF5C}" type="VALUE">
                      <a:rPr lang="en-US"/>
                      <a:pPr/>
                      <a:t>[VALUE]</a:t>
                    </a:fld>
                    <a:endParaRPr lang="th-TH"/>
                  </a:p>
                </c:rich>
              </c:tx>
              <c:dLblPos val="outEnd"/>
              <c:showLegendKey val="0"/>
              <c:showVal val="1"/>
              <c:showCatName val="0"/>
              <c:showSerName val="0"/>
              <c:showPercent val="0"/>
              <c:showBubbleSize val="0"/>
              <c:extLst>
                <c:ext xmlns:c15="http://schemas.microsoft.com/office/drawing/2012/chart" uri="{CE6537A1-D6FC-4f65-9D91-7224C49458BB}">
                  <c15:layout>
                    <c:manualLayout>
                      <c:w val="0.3014531040974423"/>
                      <c:h val="0.27297495679088235"/>
                    </c:manualLayout>
                  </c15:layout>
                  <c15:dlblFieldTable/>
                  <c15:showDataLabelsRange val="0"/>
                </c:ext>
                <c:ext xmlns:c16="http://schemas.microsoft.com/office/drawing/2014/chart" uri="{C3380CC4-5D6E-409C-BE32-E72D297353CC}">
                  <c16:uniqueId val="{00000003-EBB7-4F60-948F-AD7166506AEE}"/>
                </c:ext>
              </c:extLst>
            </c:dLbl>
            <c:spPr>
              <a:noFill/>
              <a:ln>
                <a:noFill/>
              </a:ln>
              <a:effectLst/>
            </c:spPr>
            <c:txPr>
              <a:bodyPr rot="0" spcFirstLastPara="1" vertOverflow="ellipsis" vert="horz" wrap="square" anchor="ctr" anchorCtr="1"/>
              <a:lstStyle/>
              <a:p>
                <a:pPr>
                  <a:defRPr sz="1100" b="0" i="0" u="none" strike="noStrike" kern="1200" baseline="0">
                    <a:solidFill>
                      <a:schemeClr val="tx1">
                        <a:lumMod val="75000"/>
                        <a:lumOff val="25000"/>
                      </a:schemeClr>
                    </a:solidFill>
                    <a:latin typeface="TH SarabunPSK" panose="020B0500040200020003" pitchFamily="34" charset="-34"/>
                    <a:ea typeface="+mn-ea"/>
                    <a:cs typeface="TH SarabunPSK" panose="020B0500040200020003" pitchFamily="34" charset="-34"/>
                  </a:defRPr>
                </a:pPr>
                <a:endParaRPr lang="th-TH"/>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c:f>
              <c:strCache>
                <c:ptCount val="1"/>
                <c:pt idx="0">
                  <c:v>งบ Function</c:v>
                </c:pt>
              </c:strCache>
            </c:strRef>
          </c:cat>
          <c:val>
            <c:numRef>
              <c:f>Sheet1!$C$2</c:f>
              <c:numCache>
                <c:formatCode>#,##0.00</c:formatCode>
                <c:ptCount val="1"/>
                <c:pt idx="0">
                  <c:v>1149125401.28</c:v>
                </c:pt>
              </c:numCache>
            </c:numRef>
          </c:val>
          <c:extLst>
            <c:ext xmlns:c16="http://schemas.microsoft.com/office/drawing/2014/chart" uri="{C3380CC4-5D6E-409C-BE32-E72D297353CC}">
              <c16:uniqueId val="{00000001-EBB7-4F60-948F-AD7166506AEE}"/>
            </c:ext>
          </c:extLst>
        </c:ser>
        <c:dLbls>
          <c:dLblPos val="outEnd"/>
          <c:showLegendKey val="0"/>
          <c:showVal val="1"/>
          <c:showCatName val="0"/>
          <c:showSerName val="0"/>
          <c:showPercent val="0"/>
          <c:showBubbleSize val="0"/>
        </c:dLbls>
        <c:gapWidth val="182"/>
        <c:axId val="347643784"/>
        <c:axId val="347644176"/>
      </c:barChart>
      <c:catAx>
        <c:axId val="347643784"/>
        <c:scaling>
          <c:orientation val="minMax"/>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TH SarabunPSK" panose="020B0500040200020003" pitchFamily="34" charset="-34"/>
                <a:ea typeface="+mn-ea"/>
                <a:cs typeface="TH SarabunPSK" panose="020B0500040200020003" pitchFamily="34" charset="-34"/>
              </a:defRPr>
            </a:pPr>
            <a:endParaRPr lang="th-TH"/>
          </a:p>
        </c:txPr>
        <c:crossAx val="347644176"/>
        <c:crosses val="autoZero"/>
        <c:auto val="1"/>
        <c:lblAlgn val="ctr"/>
        <c:lblOffset val="100"/>
        <c:noMultiLvlLbl val="0"/>
      </c:catAx>
      <c:valAx>
        <c:axId val="347644176"/>
        <c:scaling>
          <c:orientation val="minMax"/>
        </c:scaling>
        <c:delete val="1"/>
        <c:axPos val="b"/>
        <c:numFmt formatCode="#,##0.00" sourceLinked="1"/>
        <c:majorTickMark val="out"/>
        <c:minorTickMark val="none"/>
        <c:tickLblPos val="nextTo"/>
        <c:crossAx val="347643784"/>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latin typeface="TH SarabunPSK" panose="020B0500040200020003" pitchFamily="34" charset="-34"/>
          <a:cs typeface="TH SarabunPSK" panose="020B0500040200020003" pitchFamily="34" charset="-34"/>
        </a:defRPr>
      </a:pPr>
      <a:endParaRPr lang="th-TH"/>
    </a:p>
  </c:txPr>
  <c:externalData r:id="rId3">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h-TH"/>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ประสิทธิภาพการผลิต</c:v>
                </c:pt>
              </c:strCache>
            </c:strRef>
          </c:tx>
          <c:spPr>
            <a:solidFill>
              <a:schemeClr val="accent4"/>
            </a:solidFill>
            <a:ln>
              <a:noFill/>
            </a:ln>
            <a:effectLst/>
          </c:spPr>
          <c:invertIfNegative val="0"/>
          <c:dLbls>
            <c:dLbl>
              <c:idx val="0"/>
              <c:layout>
                <c:manualLayout>
                  <c:x val="3.9079444602933302E-7"/>
                  <c:y val="4.5462843969371614E-2"/>
                </c:manualLayout>
              </c:layout>
              <c:tx>
                <c:rich>
                  <a:bodyPr rot="0" spcFirstLastPara="1" vertOverflow="clip" horzOverflow="clip" vert="horz" wrap="square" lIns="38100" tIns="19050" rIns="38100" bIns="19050" anchor="ctr" anchorCtr="1">
                    <a:noAutofit/>
                  </a:bodyPr>
                  <a:lstStyle/>
                  <a:p>
                    <a:pPr>
                      <a:defRPr sz="1064" b="0" i="0" u="none" strike="noStrike" kern="1200" baseline="0">
                        <a:solidFill>
                          <a:schemeClr val="tx1">
                            <a:lumMod val="50000"/>
                            <a:lumOff val="50000"/>
                          </a:schemeClr>
                        </a:solidFill>
                        <a:latin typeface="+mn-lt"/>
                        <a:ea typeface="+mn-ea"/>
                        <a:cs typeface="+mn-cs"/>
                      </a:defRPr>
                    </a:pPr>
                    <a:fld id="{EB3EA2D4-5C61-490B-AFC7-5C9A95CAB92F}" type="VALUE">
                      <a:rPr lang="en-US" smtClean="0">
                        <a:solidFill>
                          <a:schemeClr val="tx1"/>
                        </a:solidFill>
                        <a:latin typeface="TH SarabunPSK" panose="020B0500040200020003" pitchFamily="34" charset="-34"/>
                        <a:cs typeface="TH SarabunPSK" panose="020B0500040200020003" pitchFamily="34" charset="-34"/>
                      </a:rPr>
                      <a:pPr>
                        <a:defRPr/>
                      </a:pPr>
                      <a:t>[VALUE]</a:t>
                    </a:fld>
                    <a:endParaRPr lang="th-TH"/>
                  </a:p>
                </c:rich>
              </c:tx>
              <c:spPr>
                <a:noFill/>
                <a:ln>
                  <a:noFill/>
                </a:ln>
                <a:effectLst/>
              </c:spPr>
              <c:txPr>
                <a:bodyPr rot="0" spcFirstLastPara="1" vertOverflow="clip" horzOverflow="clip" vert="horz" wrap="square" lIns="38100" tIns="19050" rIns="38100" bIns="19050" anchor="ctr" anchorCtr="1">
                  <a:noAutofit/>
                </a:bodyPr>
                <a:lstStyle/>
                <a:p>
                  <a:pPr>
                    <a:defRPr sz="1064" b="0" i="0" u="none" strike="noStrike" kern="1200" baseline="0">
                      <a:solidFill>
                        <a:schemeClr val="tx1">
                          <a:lumMod val="50000"/>
                          <a:lumOff val="50000"/>
                        </a:schemeClr>
                      </a:solidFill>
                      <a:latin typeface="+mn-lt"/>
                      <a:ea typeface="+mn-ea"/>
                      <a:cs typeface="+mn-cs"/>
                    </a:defRPr>
                  </a:pPr>
                  <a:endParaRPr lang="th-TH"/>
                </a:p>
              </c:txPr>
              <c:dLblPos val="outEnd"/>
              <c:showLegendKey val="0"/>
              <c:showVal val="1"/>
              <c:showCatName val="0"/>
              <c:showSerName val="0"/>
              <c:showPercent val="0"/>
              <c:showBubbleSize val="0"/>
              <c:extLst>
                <c:ext xmlns:c15="http://schemas.microsoft.com/office/drawing/2012/chart" uri="{CE6537A1-D6FC-4f65-9D91-7224C49458BB}">
                  <c15:layout>
                    <c:manualLayout>
                      <c:w val="0.31317094521452654"/>
                      <c:h val="0.18048749055840543"/>
                    </c:manualLayout>
                  </c15:layout>
                  <c15:dlblFieldTable/>
                  <c15:showDataLabelsRange val="0"/>
                </c:ext>
                <c:ext xmlns:c16="http://schemas.microsoft.com/office/drawing/2014/chart" uri="{C3380CC4-5D6E-409C-BE32-E72D297353CC}">
                  <c16:uniqueId val="{00000000-E9FB-4A6F-9A70-4C313DF7C9BA}"/>
                </c:ext>
              </c:extLst>
            </c:dLbl>
            <c:spPr>
              <a:noFill/>
              <a:ln>
                <a:noFill/>
              </a:ln>
              <a:effectLst/>
            </c:spPr>
            <c:txPr>
              <a:bodyPr rot="0" spcFirstLastPara="1" vertOverflow="clip" horzOverflow="clip" vert="horz" wrap="square" lIns="38100" tIns="19050" rIns="38100" bIns="19050" anchor="ctr" anchorCtr="1">
                <a:spAutoFit/>
              </a:bodyPr>
              <a:lstStyle/>
              <a:p>
                <a:pPr>
                  <a:defRPr sz="1064" b="0" i="0" u="none" strike="noStrike" kern="1200" baseline="0">
                    <a:solidFill>
                      <a:schemeClr val="tx1">
                        <a:lumMod val="50000"/>
                        <a:lumOff val="50000"/>
                      </a:schemeClr>
                    </a:solidFill>
                    <a:latin typeface="+mn-lt"/>
                    <a:ea typeface="+mn-ea"/>
                    <a:cs typeface="+mn-cs"/>
                  </a:defRPr>
                </a:pPr>
                <a:endParaRPr lang="th-TH"/>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Sheet1!$A$2</c:f>
              <c:strCache>
                <c:ptCount val="1"/>
                <c:pt idx="0">
                  <c:v>อ้อยโรงงาน</c:v>
                </c:pt>
              </c:strCache>
            </c:strRef>
          </c:cat>
          <c:val>
            <c:numRef>
              <c:f>Sheet1!$B$2</c:f>
              <c:numCache>
                <c:formatCode>General</c:formatCode>
                <c:ptCount val="1"/>
                <c:pt idx="0">
                  <c:v>10930</c:v>
                </c:pt>
              </c:numCache>
            </c:numRef>
          </c:val>
          <c:extLst>
            <c:ext xmlns:c16="http://schemas.microsoft.com/office/drawing/2014/chart" uri="{C3380CC4-5D6E-409C-BE32-E72D297353CC}">
              <c16:uniqueId val="{00000001-E9FB-4A6F-9A70-4C313DF7C9BA}"/>
            </c:ext>
          </c:extLst>
        </c:ser>
        <c:ser>
          <c:idx val="1"/>
          <c:order val="1"/>
          <c:tx>
            <c:strRef>
              <c:f>Sheet1!$C$1</c:f>
              <c:strCache>
                <c:ptCount val="1"/>
                <c:pt idx="0">
                  <c:v>Bench mark</c:v>
                </c:pt>
              </c:strCache>
            </c:strRef>
          </c:tx>
          <c:spPr>
            <a:solidFill>
              <a:schemeClr val="accent2"/>
            </a:solidFill>
            <a:ln>
              <a:noFill/>
            </a:ln>
            <a:effectLst/>
          </c:spPr>
          <c:invertIfNegative val="0"/>
          <c:dLbls>
            <c:dLbl>
              <c:idx val="0"/>
              <c:layout>
                <c:manualLayout>
                  <c:x val="9.9265697235910878E-3"/>
                  <c:y val="3.7885703307809639E-2"/>
                </c:manualLayout>
              </c:layout>
              <c:tx>
                <c:rich>
                  <a:bodyPr/>
                  <a:lstStyle/>
                  <a:p>
                    <a:fld id="{7911C97F-2C99-4944-A5E8-11024B776BD2}" type="VALUE">
                      <a:rPr lang="en-US">
                        <a:solidFill>
                          <a:schemeClr val="tx1"/>
                        </a:solidFill>
                        <a:latin typeface="TH SarabunPSK" panose="020B0500040200020003" pitchFamily="34" charset="-34"/>
                        <a:cs typeface="TH SarabunPSK" panose="020B0500040200020003" pitchFamily="34" charset="-34"/>
                      </a:rPr>
                      <a:pPr/>
                      <a:t>[VALUE]</a:t>
                    </a:fld>
                    <a:endParaRPr lang="th-TH"/>
                  </a:p>
                </c:rich>
              </c:tx>
              <c:dLblPos val="outEnd"/>
              <c:showLegendKey val="0"/>
              <c:showVal val="1"/>
              <c:showCatName val="0"/>
              <c:showSerName val="0"/>
              <c:showPercent val="0"/>
              <c:showBubbleSize val="0"/>
              <c:extLst>
                <c:ext xmlns:c15="http://schemas.microsoft.com/office/drawing/2012/chart" uri="{CE6537A1-D6FC-4f65-9D91-7224C49458BB}">
                  <c15:layout>
                    <c:manualLayout>
                      <c:w val="0.25361387163965621"/>
                      <c:h val="0.1815864742669564"/>
                    </c:manualLayout>
                  </c15:layout>
                  <c15:dlblFieldTable/>
                  <c15:showDataLabelsRange val="0"/>
                </c:ext>
                <c:ext xmlns:c16="http://schemas.microsoft.com/office/drawing/2014/chart" uri="{C3380CC4-5D6E-409C-BE32-E72D297353CC}">
                  <c16:uniqueId val="{00000002-E9FB-4A6F-9A70-4C313DF7C9BA}"/>
                </c:ext>
              </c:extLst>
            </c:dLbl>
            <c:spPr>
              <a:noFill/>
              <a:ln>
                <a:noFill/>
              </a:ln>
              <a:effectLst/>
            </c:spPr>
            <c:txPr>
              <a:bodyPr rot="0" spcFirstLastPara="1" vertOverflow="clip" horzOverflow="clip" vert="horz" wrap="square" lIns="38100" tIns="19050" rIns="38100" bIns="19050" anchor="ctr" anchorCtr="1">
                <a:spAutoFit/>
              </a:bodyPr>
              <a:lstStyle/>
              <a:p>
                <a:pPr>
                  <a:defRPr sz="1064" b="0" i="0" u="none" strike="noStrike" kern="1200" baseline="0">
                    <a:solidFill>
                      <a:schemeClr val="tx1">
                        <a:lumMod val="50000"/>
                        <a:lumOff val="50000"/>
                      </a:schemeClr>
                    </a:solidFill>
                    <a:latin typeface="+mn-lt"/>
                    <a:ea typeface="+mn-ea"/>
                    <a:cs typeface="+mn-cs"/>
                  </a:defRPr>
                </a:pPr>
                <a:endParaRPr lang="th-TH"/>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a:noFill/>
                  <a:ln>
                    <a:noFill/>
                  </a:ln>
                </c15:spPr>
                <c15:showLeaderLines val="1"/>
                <c15:leaderLines>
                  <c:spPr>
                    <a:ln w="9525">
                      <a:solidFill>
                        <a:schemeClr val="tx1">
                          <a:lumMod val="35000"/>
                          <a:lumOff val="65000"/>
                        </a:schemeClr>
                      </a:solidFill>
                    </a:ln>
                    <a:effectLst/>
                  </c:spPr>
                </c15:leaderLines>
              </c:ext>
            </c:extLst>
          </c:dLbls>
          <c:cat>
            <c:strRef>
              <c:f>Sheet1!$A$2</c:f>
              <c:strCache>
                <c:ptCount val="1"/>
                <c:pt idx="0">
                  <c:v>อ้อยโรงงาน</c:v>
                </c:pt>
              </c:strCache>
            </c:strRef>
          </c:cat>
          <c:val>
            <c:numRef>
              <c:f>Sheet1!$C$2</c:f>
              <c:numCache>
                <c:formatCode>General</c:formatCode>
                <c:ptCount val="1"/>
                <c:pt idx="0">
                  <c:v>11811.99</c:v>
                </c:pt>
              </c:numCache>
            </c:numRef>
          </c:val>
          <c:extLst>
            <c:ext xmlns:c16="http://schemas.microsoft.com/office/drawing/2014/chart" uri="{C3380CC4-5D6E-409C-BE32-E72D297353CC}">
              <c16:uniqueId val="{00000003-E9FB-4A6F-9A70-4C313DF7C9BA}"/>
            </c:ext>
          </c:extLst>
        </c:ser>
        <c:dLbls>
          <c:dLblPos val="outEnd"/>
          <c:showLegendKey val="0"/>
          <c:showVal val="1"/>
          <c:showCatName val="0"/>
          <c:showSerName val="0"/>
          <c:showPercent val="0"/>
          <c:showBubbleSize val="0"/>
        </c:dLbls>
        <c:gapWidth val="444"/>
        <c:overlap val="-90"/>
        <c:axId val="349257856"/>
        <c:axId val="349264912"/>
      </c:barChart>
      <c:catAx>
        <c:axId val="349257856"/>
        <c:scaling>
          <c:orientation val="minMax"/>
        </c:scaling>
        <c:delete val="0"/>
        <c:axPos val="b"/>
        <c:numFmt formatCode="General" sourceLinked="1"/>
        <c:majorTickMark val="out"/>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64" b="0" i="0" u="none" strike="noStrike" kern="1200" cap="all" spc="120" normalizeH="0" baseline="0">
                <a:solidFill>
                  <a:schemeClr val="tx1">
                    <a:lumMod val="65000"/>
                    <a:lumOff val="35000"/>
                  </a:schemeClr>
                </a:solidFill>
                <a:latin typeface="+mn-lt"/>
                <a:ea typeface="+mn-ea"/>
                <a:cs typeface="+mn-cs"/>
              </a:defRPr>
            </a:pPr>
            <a:endParaRPr lang="th-TH"/>
          </a:p>
        </c:txPr>
        <c:crossAx val="349264912"/>
        <c:crosses val="autoZero"/>
        <c:auto val="1"/>
        <c:lblAlgn val="ctr"/>
        <c:lblOffset val="100"/>
        <c:noMultiLvlLbl val="0"/>
      </c:catAx>
      <c:valAx>
        <c:axId val="349264912"/>
        <c:scaling>
          <c:orientation val="minMax"/>
        </c:scaling>
        <c:delete val="1"/>
        <c:axPos val="l"/>
        <c:numFmt formatCode="General" sourceLinked="1"/>
        <c:majorTickMark val="out"/>
        <c:minorTickMark val="none"/>
        <c:tickLblPos val="nextTo"/>
        <c:crossAx val="349257856"/>
        <c:crosses val="autoZero"/>
        <c:crossBetween val="between"/>
      </c:valAx>
      <c:spPr>
        <a:noFill/>
        <a:ln>
          <a:noFill/>
        </a:ln>
        <a:effectLst/>
      </c:spPr>
    </c:plotArea>
    <c:legend>
      <c:legendPos val="t"/>
      <c:overlay val="0"/>
      <c:spPr>
        <a:noFill/>
        <a:ln>
          <a:noFill/>
        </a:ln>
        <a:effectLst>
          <a:softEdge rad="1270000"/>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h-TH"/>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th-TH"/>
    </a:p>
  </c:txPr>
  <c:externalData r:id="rId3">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h-TH"/>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0918796822059565"/>
          <c:y val="0.28793134513935376"/>
          <c:w val="0.78162406355880876"/>
          <c:h val="0.49988425470170522"/>
        </c:manualLayout>
      </c:layout>
      <c:barChart>
        <c:barDir val="col"/>
        <c:grouping val="clustered"/>
        <c:varyColors val="0"/>
        <c:ser>
          <c:idx val="0"/>
          <c:order val="0"/>
          <c:tx>
            <c:strRef>
              <c:f>Sheet1!$B$1</c:f>
              <c:strCache>
                <c:ptCount val="1"/>
                <c:pt idx="0">
                  <c:v>ประสิทธิภาพการผลิต</c:v>
                </c:pt>
              </c:strCache>
            </c:strRef>
          </c:tx>
          <c:spPr>
            <a:solidFill>
              <a:schemeClr val="accent4"/>
            </a:solidFill>
            <a:ln>
              <a:noFill/>
            </a:ln>
            <a:effectLst/>
          </c:spPr>
          <c:invertIfNegative val="0"/>
          <c:dLbls>
            <c:dLbl>
              <c:idx val="0"/>
              <c:layout>
                <c:manualLayout>
                  <c:x val="3.9079444602933302E-7"/>
                  <c:y val="4.5462843969371614E-2"/>
                </c:manualLayout>
              </c:layout>
              <c:tx>
                <c:rich>
                  <a:bodyPr rot="0" spcFirstLastPara="1" vertOverflow="clip" horzOverflow="clip" vert="horz" wrap="square" lIns="38100" tIns="19050" rIns="38100" bIns="19050" anchor="ctr" anchorCtr="1">
                    <a:noAutofit/>
                  </a:bodyPr>
                  <a:lstStyle/>
                  <a:p>
                    <a:pPr>
                      <a:defRPr sz="1064" b="0" i="0" u="none" strike="noStrike" kern="1200" baseline="0">
                        <a:solidFill>
                          <a:schemeClr val="tx1">
                            <a:lumMod val="50000"/>
                            <a:lumOff val="50000"/>
                          </a:schemeClr>
                        </a:solidFill>
                        <a:latin typeface="+mn-lt"/>
                        <a:ea typeface="+mn-ea"/>
                        <a:cs typeface="+mn-cs"/>
                      </a:defRPr>
                    </a:pPr>
                    <a:fld id="{EB3EA2D4-5C61-490B-AFC7-5C9A95CAB92F}" type="VALUE">
                      <a:rPr lang="en-US" smtClean="0">
                        <a:solidFill>
                          <a:schemeClr val="tx1"/>
                        </a:solidFill>
                        <a:latin typeface="TH SarabunPSK" panose="020B0500040200020003" pitchFamily="34" charset="-34"/>
                        <a:cs typeface="TH SarabunPSK" panose="020B0500040200020003" pitchFamily="34" charset="-34"/>
                      </a:rPr>
                      <a:pPr>
                        <a:defRPr/>
                      </a:pPr>
                      <a:t>[VALUE]</a:t>
                    </a:fld>
                    <a:endParaRPr lang="th-TH"/>
                  </a:p>
                </c:rich>
              </c:tx>
              <c:spPr>
                <a:noFill/>
                <a:ln>
                  <a:noFill/>
                </a:ln>
                <a:effectLst/>
              </c:spPr>
              <c:txPr>
                <a:bodyPr rot="0" spcFirstLastPara="1" vertOverflow="clip" horzOverflow="clip" vert="horz" wrap="square" lIns="38100" tIns="19050" rIns="38100" bIns="19050" anchor="ctr" anchorCtr="1">
                  <a:noAutofit/>
                </a:bodyPr>
                <a:lstStyle/>
                <a:p>
                  <a:pPr>
                    <a:defRPr sz="1064" b="0" i="0" u="none" strike="noStrike" kern="1200" baseline="0">
                      <a:solidFill>
                        <a:schemeClr val="tx1">
                          <a:lumMod val="50000"/>
                          <a:lumOff val="50000"/>
                        </a:schemeClr>
                      </a:solidFill>
                      <a:latin typeface="+mn-lt"/>
                      <a:ea typeface="+mn-ea"/>
                      <a:cs typeface="+mn-cs"/>
                    </a:defRPr>
                  </a:pPr>
                  <a:endParaRPr lang="th-TH"/>
                </a:p>
              </c:txPr>
              <c:dLblPos val="outEnd"/>
              <c:showLegendKey val="0"/>
              <c:showVal val="1"/>
              <c:showCatName val="0"/>
              <c:showSerName val="0"/>
              <c:showPercent val="0"/>
              <c:showBubbleSize val="0"/>
              <c:extLst>
                <c:ext xmlns:c15="http://schemas.microsoft.com/office/drawing/2012/chart" uri="{CE6537A1-D6FC-4f65-9D91-7224C49458BB}">
                  <c15:layout>
                    <c:manualLayout>
                      <c:w val="0.31317094521452654"/>
                      <c:h val="0.18048749055840543"/>
                    </c:manualLayout>
                  </c15:layout>
                  <c15:dlblFieldTable/>
                  <c15:showDataLabelsRange val="0"/>
                </c:ext>
                <c:ext xmlns:c16="http://schemas.microsoft.com/office/drawing/2014/chart" uri="{C3380CC4-5D6E-409C-BE32-E72D297353CC}">
                  <c16:uniqueId val="{00000000-E9FB-4A6F-9A70-4C313DF7C9BA}"/>
                </c:ext>
              </c:extLst>
            </c:dLbl>
            <c:spPr>
              <a:noFill/>
              <a:ln>
                <a:noFill/>
              </a:ln>
              <a:effectLst/>
            </c:spPr>
            <c:txPr>
              <a:bodyPr rot="0" spcFirstLastPara="1" vertOverflow="clip" horzOverflow="clip" vert="horz" wrap="square" lIns="38100" tIns="19050" rIns="38100" bIns="19050" anchor="ctr" anchorCtr="1">
                <a:spAutoFit/>
              </a:bodyPr>
              <a:lstStyle/>
              <a:p>
                <a:pPr>
                  <a:defRPr sz="1064" b="0" i="0" u="none" strike="noStrike" kern="1200" baseline="0">
                    <a:solidFill>
                      <a:schemeClr val="tx1">
                        <a:lumMod val="50000"/>
                        <a:lumOff val="50000"/>
                      </a:schemeClr>
                    </a:solidFill>
                    <a:latin typeface="+mn-lt"/>
                    <a:ea typeface="+mn-ea"/>
                    <a:cs typeface="+mn-cs"/>
                  </a:defRPr>
                </a:pPr>
                <a:endParaRPr lang="th-TH"/>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Sheet1!$A$2</c:f>
              <c:strCache>
                <c:ptCount val="1"/>
                <c:pt idx="0">
                  <c:v>มันสำปะหลัง</c:v>
                </c:pt>
              </c:strCache>
            </c:strRef>
          </c:cat>
          <c:val>
            <c:numRef>
              <c:f>Sheet1!$B$2</c:f>
              <c:numCache>
                <c:formatCode>General</c:formatCode>
                <c:ptCount val="1"/>
                <c:pt idx="0">
                  <c:v>3126</c:v>
                </c:pt>
              </c:numCache>
            </c:numRef>
          </c:val>
          <c:extLst>
            <c:ext xmlns:c16="http://schemas.microsoft.com/office/drawing/2014/chart" uri="{C3380CC4-5D6E-409C-BE32-E72D297353CC}">
              <c16:uniqueId val="{00000001-E9FB-4A6F-9A70-4C313DF7C9BA}"/>
            </c:ext>
          </c:extLst>
        </c:ser>
        <c:ser>
          <c:idx val="1"/>
          <c:order val="1"/>
          <c:tx>
            <c:strRef>
              <c:f>Sheet1!$C$1</c:f>
              <c:strCache>
                <c:ptCount val="1"/>
                <c:pt idx="0">
                  <c:v>Bench mark</c:v>
                </c:pt>
              </c:strCache>
            </c:strRef>
          </c:tx>
          <c:spPr>
            <a:solidFill>
              <a:schemeClr val="accent2"/>
            </a:solidFill>
            <a:ln>
              <a:noFill/>
            </a:ln>
            <a:effectLst/>
          </c:spPr>
          <c:invertIfNegative val="0"/>
          <c:dLbls>
            <c:dLbl>
              <c:idx val="0"/>
              <c:layout>
                <c:manualLayout>
                  <c:x val="6.4520553833888925E-2"/>
                  <c:y val="3.7885703307809639E-2"/>
                </c:manualLayout>
              </c:layout>
              <c:tx>
                <c:rich>
                  <a:bodyPr/>
                  <a:lstStyle/>
                  <a:p>
                    <a:fld id="{7911C97F-2C99-4944-A5E8-11024B776BD2}" type="VALUE">
                      <a:rPr lang="en-US">
                        <a:solidFill>
                          <a:schemeClr val="tx1"/>
                        </a:solidFill>
                        <a:latin typeface="TH SarabunPSK" panose="020B0500040200020003" pitchFamily="34" charset="-34"/>
                        <a:cs typeface="TH SarabunPSK" panose="020B0500040200020003" pitchFamily="34" charset="-34"/>
                      </a:rPr>
                      <a:pPr/>
                      <a:t>[VALUE]</a:t>
                    </a:fld>
                    <a:endParaRPr lang="th-TH"/>
                  </a:p>
                </c:rich>
              </c:tx>
              <c:dLblPos val="outEnd"/>
              <c:showLegendKey val="0"/>
              <c:showVal val="1"/>
              <c:showCatName val="0"/>
              <c:showSerName val="0"/>
              <c:showPercent val="0"/>
              <c:showBubbleSize val="0"/>
              <c:extLst>
                <c:ext xmlns:c15="http://schemas.microsoft.com/office/drawing/2012/chart" uri="{CE6537A1-D6FC-4f65-9D91-7224C49458BB}">
                  <c15:layout>
                    <c:manualLayout>
                      <c:w val="0.36280183986025188"/>
                      <c:h val="0.1815864742669564"/>
                    </c:manualLayout>
                  </c15:layout>
                  <c15:dlblFieldTable/>
                  <c15:showDataLabelsRange val="0"/>
                </c:ext>
                <c:ext xmlns:c16="http://schemas.microsoft.com/office/drawing/2014/chart" uri="{C3380CC4-5D6E-409C-BE32-E72D297353CC}">
                  <c16:uniqueId val="{00000002-E9FB-4A6F-9A70-4C313DF7C9BA}"/>
                </c:ext>
              </c:extLst>
            </c:dLbl>
            <c:spPr>
              <a:noFill/>
              <a:ln>
                <a:noFill/>
              </a:ln>
              <a:effectLst/>
            </c:spPr>
            <c:txPr>
              <a:bodyPr rot="0" spcFirstLastPara="1" vertOverflow="clip" horzOverflow="clip" vert="horz" wrap="square" lIns="38100" tIns="19050" rIns="38100" bIns="19050" anchor="ctr" anchorCtr="1">
                <a:spAutoFit/>
              </a:bodyPr>
              <a:lstStyle/>
              <a:p>
                <a:pPr>
                  <a:defRPr sz="1064" b="0" i="0" u="none" strike="noStrike" kern="1200" baseline="0">
                    <a:solidFill>
                      <a:schemeClr val="tx1">
                        <a:lumMod val="50000"/>
                        <a:lumOff val="50000"/>
                      </a:schemeClr>
                    </a:solidFill>
                    <a:latin typeface="+mn-lt"/>
                    <a:ea typeface="+mn-ea"/>
                    <a:cs typeface="+mn-cs"/>
                  </a:defRPr>
                </a:pPr>
                <a:endParaRPr lang="th-TH"/>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a:noFill/>
                  <a:ln>
                    <a:noFill/>
                  </a:ln>
                </c15:spPr>
                <c15:showLeaderLines val="1"/>
                <c15:leaderLines>
                  <c:spPr>
                    <a:ln w="9525">
                      <a:solidFill>
                        <a:schemeClr val="tx1">
                          <a:lumMod val="35000"/>
                          <a:lumOff val="65000"/>
                        </a:schemeClr>
                      </a:solidFill>
                    </a:ln>
                    <a:effectLst/>
                  </c:spPr>
                </c15:leaderLines>
              </c:ext>
            </c:extLst>
          </c:dLbls>
          <c:cat>
            <c:strRef>
              <c:f>Sheet1!$A$2</c:f>
              <c:strCache>
                <c:ptCount val="1"/>
                <c:pt idx="0">
                  <c:v>มันสำปะหลัง</c:v>
                </c:pt>
              </c:strCache>
            </c:strRef>
          </c:cat>
          <c:val>
            <c:numRef>
              <c:f>Sheet1!$C$2</c:f>
              <c:numCache>
                <c:formatCode>General</c:formatCode>
                <c:ptCount val="1"/>
                <c:pt idx="0">
                  <c:v>3545.5</c:v>
                </c:pt>
              </c:numCache>
            </c:numRef>
          </c:val>
          <c:extLst>
            <c:ext xmlns:c16="http://schemas.microsoft.com/office/drawing/2014/chart" uri="{C3380CC4-5D6E-409C-BE32-E72D297353CC}">
              <c16:uniqueId val="{00000003-E9FB-4A6F-9A70-4C313DF7C9BA}"/>
            </c:ext>
          </c:extLst>
        </c:ser>
        <c:dLbls>
          <c:dLblPos val="outEnd"/>
          <c:showLegendKey val="0"/>
          <c:showVal val="1"/>
          <c:showCatName val="0"/>
          <c:showSerName val="0"/>
          <c:showPercent val="0"/>
          <c:showBubbleSize val="0"/>
        </c:dLbls>
        <c:gapWidth val="444"/>
        <c:overlap val="-90"/>
        <c:axId val="349257856"/>
        <c:axId val="349264912"/>
      </c:barChart>
      <c:catAx>
        <c:axId val="349257856"/>
        <c:scaling>
          <c:orientation val="minMax"/>
        </c:scaling>
        <c:delete val="0"/>
        <c:axPos val="b"/>
        <c:numFmt formatCode="General" sourceLinked="1"/>
        <c:majorTickMark val="out"/>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64" b="0" i="0" u="none" strike="noStrike" kern="1200" cap="all" spc="120" normalizeH="0" baseline="0">
                <a:solidFill>
                  <a:schemeClr val="tx1">
                    <a:lumMod val="65000"/>
                    <a:lumOff val="35000"/>
                  </a:schemeClr>
                </a:solidFill>
                <a:latin typeface="+mn-lt"/>
                <a:ea typeface="+mn-ea"/>
                <a:cs typeface="+mn-cs"/>
              </a:defRPr>
            </a:pPr>
            <a:endParaRPr lang="th-TH"/>
          </a:p>
        </c:txPr>
        <c:crossAx val="349264912"/>
        <c:crosses val="autoZero"/>
        <c:auto val="1"/>
        <c:lblAlgn val="ctr"/>
        <c:lblOffset val="100"/>
        <c:noMultiLvlLbl val="0"/>
      </c:catAx>
      <c:valAx>
        <c:axId val="349264912"/>
        <c:scaling>
          <c:orientation val="minMax"/>
        </c:scaling>
        <c:delete val="1"/>
        <c:axPos val="l"/>
        <c:numFmt formatCode="General" sourceLinked="1"/>
        <c:majorTickMark val="out"/>
        <c:minorTickMark val="none"/>
        <c:tickLblPos val="nextTo"/>
        <c:crossAx val="349257856"/>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th-TH"/>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h-TH"/>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0918796822059565"/>
          <c:y val="0.28793134513935376"/>
          <c:w val="0.78162406355880876"/>
          <c:h val="0.49988425470170522"/>
        </c:manualLayout>
      </c:layout>
      <c:barChart>
        <c:barDir val="col"/>
        <c:grouping val="clustered"/>
        <c:varyColors val="0"/>
        <c:ser>
          <c:idx val="0"/>
          <c:order val="0"/>
          <c:tx>
            <c:strRef>
              <c:f>Sheet1!$B$1</c:f>
              <c:strCache>
                <c:ptCount val="1"/>
                <c:pt idx="0">
                  <c:v>ประสิทธิภาพการผลิต</c:v>
                </c:pt>
              </c:strCache>
            </c:strRef>
          </c:tx>
          <c:spPr>
            <a:solidFill>
              <a:schemeClr val="accent4"/>
            </a:solidFill>
            <a:ln>
              <a:noFill/>
            </a:ln>
            <a:effectLst/>
          </c:spPr>
          <c:invertIfNegative val="0"/>
          <c:dLbls>
            <c:dLbl>
              <c:idx val="0"/>
              <c:layout>
                <c:manualLayout>
                  <c:x val="3.9079444602933302E-7"/>
                  <c:y val="4.5462843969371614E-2"/>
                </c:manualLayout>
              </c:layout>
              <c:tx>
                <c:rich>
                  <a:bodyPr rot="0" spcFirstLastPara="1" vertOverflow="clip" horzOverflow="clip" vert="horz" wrap="square" lIns="38100" tIns="19050" rIns="38100" bIns="19050" anchor="ctr" anchorCtr="1">
                    <a:noAutofit/>
                  </a:bodyPr>
                  <a:lstStyle/>
                  <a:p>
                    <a:pPr>
                      <a:defRPr sz="1064" b="0" i="0" u="none" strike="noStrike" kern="1200" baseline="0">
                        <a:solidFill>
                          <a:schemeClr val="tx1">
                            <a:lumMod val="50000"/>
                            <a:lumOff val="50000"/>
                          </a:schemeClr>
                        </a:solidFill>
                        <a:latin typeface="+mn-lt"/>
                        <a:ea typeface="+mn-ea"/>
                        <a:cs typeface="+mn-cs"/>
                      </a:defRPr>
                    </a:pPr>
                    <a:fld id="{EB3EA2D4-5C61-490B-AFC7-5C9A95CAB92F}" type="VALUE">
                      <a:rPr lang="en-US" smtClean="0">
                        <a:solidFill>
                          <a:schemeClr val="tx1"/>
                        </a:solidFill>
                        <a:latin typeface="TH SarabunPSK" panose="020B0500040200020003" pitchFamily="34" charset="-34"/>
                        <a:cs typeface="TH SarabunPSK" panose="020B0500040200020003" pitchFamily="34" charset="-34"/>
                      </a:rPr>
                      <a:pPr>
                        <a:defRPr/>
                      </a:pPr>
                      <a:t>[VALUE]</a:t>
                    </a:fld>
                    <a:endParaRPr lang="th-TH"/>
                  </a:p>
                </c:rich>
              </c:tx>
              <c:spPr>
                <a:noFill/>
                <a:ln>
                  <a:noFill/>
                </a:ln>
                <a:effectLst/>
              </c:spPr>
              <c:txPr>
                <a:bodyPr rot="0" spcFirstLastPara="1" vertOverflow="clip" horzOverflow="clip" vert="horz" wrap="square" lIns="38100" tIns="19050" rIns="38100" bIns="19050" anchor="ctr" anchorCtr="1">
                  <a:noAutofit/>
                </a:bodyPr>
                <a:lstStyle/>
                <a:p>
                  <a:pPr>
                    <a:defRPr sz="1064" b="0" i="0" u="none" strike="noStrike" kern="1200" baseline="0">
                      <a:solidFill>
                        <a:schemeClr val="tx1">
                          <a:lumMod val="50000"/>
                          <a:lumOff val="50000"/>
                        </a:schemeClr>
                      </a:solidFill>
                      <a:latin typeface="+mn-lt"/>
                      <a:ea typeface="+mn-ea"/>
                      <a:cs typeface="+mn-cs"/>
                    </a:defRPr>
                  </a:pPr>
                  <a:endParaRPr lang="th-TH"/>
                </a:p>
              </c:txPr>
              <c:dLblPos val="outEnd"/>
              <c:showLegendKey val="0"/>
              <c:showVal val="1"/>
              <c:showCatName val="0"/>
              <c:showSerName val="0"/>
              <c:showPercent val="0"/>
              <c:showBubbleSize val="0"/>
              <c:extLst>
                <c:ext xmlns:c15="http://schemas.microsoft.com/office/drawing/2012/chart" uri="{CE6537A1-D6FC-4f65-9D91-7224C49458BB}">
                  <c15:layout>
                    <c:manualLayout>
                      <c:w val="0.31317094521452654"/>
                      <c:h val="0.18048749055840543"/>
                    </c:manualLayout>
                  </c15:layout>
                  <c15:dlblFieldTable/>
                  <c15:showDataLabelsRange val="0"/>
                </c:ext>
                <c:ext xmlns:c16="http://schemas.microsoft.com/office/drawing/2014/chart" uri="{C3380CC4-5D6E-409C-BE32-E72D297353CC}">
                  <c16:uniqueId val="{00000000-E9FB-4A6F-9A70-4C313DF7C9BA}"/>
                </c:ext>
              </c:extLst>
            </c:dLbl>
            <c:spPr>
              <a:noFill/>
              <a:ln>
                <a:noFill/>
              </a:ln>
              <a:effectLst/>
            </c:spPr>
            <c:txPr>
              <a:bodyPr rot="0" spcFirstLastPara="1" vertOverflow="clip" horzOverflow="clip" vert="horz" wrap="square" lIns="38100" tIns="19050" rIns="38100" bIns="19050" anchor="ctr" anchorCtr="1">
                <a:spAutoFit/>
              </a:bodyPr>
              <a:lstStyle/>
              <a:p>
                <a:pPr>
                  <a:defRPr sz="1064" b="0" i="0" u="none" strike="noStrike" kern="1200" baseline="0">
                    <a:solidFill>
                      <a:schemeClr val="tx1">
                        <a:lumMod val="50000"/>
                        <a:lumOff val="50000"/>
                      </a:schemeClr>
                    </a:solidFill>
                    <a:latin typeface="+mn-lt"/>
                    <a:ea typeface="+mn-ea"/>
                    <a:cs typeface="+mn-cs"/>
                  </a:defRPr>
                </a:pPr>
                <a:endParaRPr lang="th-TH"/>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Sheet1!$A$2</c:f>
              <c:strCache>
                <c:ptCount val="1"/>
                <c:pt idx="0">
                  <c:v>ข้าวนาปี</c:v>
                </c:pt>
              </c:strCache>
            </c:strRef>
          </c:cat>
          <c:val>
            <c:numRef>
              <c:f>Sheet1!$B$2</c:f>
              <c:numCache>
                <c:formatCode>General</c:formatCode>
                <c:ptCount val="1"/>
                <c:pt idx="0">
                  <c:v>343</c:v>
                </c:pt>
              </c:numCache>
            </c:numRef>
          </c:val>
          <c:extLst>
            <c:ext xmlns:c16="http://schemas.microsoft.com/office/drawing/2014/chart" uri="{C3380CC4-5D6E-409C-BE32-E72D297353CC}">
              <c16:uniqueId val="{00000001-E9FB-4A6F-9A70-4C313DF7C9BA}"/>
            </c:ext>
          </c:extLst>
        </c:ser>
        <c:ser>
          <c:idx val="1"/>
          <c:order val="1"/>
          <c:tx>
            <c:strRef>
              <c:f>Sheet1!$C$1</c:f>
              <c:strCache>
                <c:ptCount val="1"/>
                <c:pt idx="0">
                  <c:v>Bench mark</c:v>
                </c:pt>
              </c:strCache>
            </c:strRef>
          </c:tx>
          <c:spPr>
            <a:solidFill>
              <a:schemeClr val="accent2"/>
            </a:solidFill>
            <a:ln>
              <a:noFill/>
            </a:ln>
            <a:effectLst/>
          </c:spPr>
          <c:invertIfNegative val="0"/>
          <c:dLbls>
            <c:dLbl>
              <c:idx val="0"/>
              <c:layout>
                <c:manualLayout>
                  <c:x val="9.9265697235910878E-3"/>
                  <c:y val="3.7885703307809639E-2"/>
                </c:manualLayout>
              </c:layout>
              <c:tx>
                <c:rich>
                  <a:bodyPr/>
                  <a:lstStyle/>
                  <a:p>
                    <a:fld id="{7911C97F-2C99-4944-A5E8-11024B776BD2}" type="VALUE">
                      <a:rPr lang="en-US">
                        <a:solidFill>
                          <a:schemeClr val="tx1"/>
                        </a:solidFill>
                        <a:latin typeface="TH SarabunPSK" panose="020B0500040200020003" pitchFamily="34" charset="-34"/>
                        <a:cs typeface="TH SarabunPSK" panose="020B0500040200020003" pitchFamily="34" charset="-34"/>
                      </a:rPr>
                      <a:pPr/>
                      <a:t>[VALUE]</a:t>
                    </a:fld>
                    <a:endParaRPr lang="th-TH"/>
                  </a:p>
                </c:rich>
              </c:tx>
              <c:dLblPos val="outEnd"/>
              <c:showLegendKey val="0"/>
              <c:showVal val="1"/>
              <c:showCatName val="0"/>
              <c:showSerName val="0"/>
              <c:showPercent val="0"/>
              <c:showBubbleSize val="0"/>
              <c:extLst>
                <c:ext xmlns:c15="http://schemas.microsoft.com/office/drawing/2012/chart" uri="{CE6537A1-D6FC-4f65-9D91-7224C49458BB}">
                  <c15:layout>
                    <c:manualLayout>
                      <c:w val="0.25361387163965621"/>
                      <c:h val="0.1815864742669564"/>
                    </c:manualLayout>
                  </c15:layout>
                  <c15:dlblFieldTable/>
                  <c15:showDataLabelsRange val="0"/>
                </c:ext>
                <c:ext xmlns:c16="http://schemas.microsoft.com/office/drawing/2014/chart" uri="{C3380CC4-5D6E-409C-BE32-E72D297353CC}">
                  <c16:uniqueId val="{00000002-E9FB-4A6F-9A70-4C313DF7C9BA}"/>
                </c:ext>
              </c:extLst>
            </c:dLbl>
            <c:spPr>
              <a:noFill/>
              <a:ln>
                <a:noFill/>
              </a:ln>
              <a:effectLst/>
            </c:spPr>
            <c:txPr>
              <a:bodyPr rot="0" spcFirstLastPara="1" vertOverflow="clip" horzOverflow="clip" vert="horz" wrap="square" lIns="38100" tIns="19050" rIns="38100" bIns="19050" anchor="ctr" anchorCtr="1">
                <a:spAutoFit/>
              </a:bodyPr>
              <a:lstStyle/>
              <a:p>
                <a:pPr>
                  <a:defRPr sz="1064" b="0" i="0" u="none" strike="noStrike" kern="1200" baseline="0">
                    <a:solidFill>
                      <a:schemeClr val="tx1">
                        <a:lumMod val="50000"/>
                        <a:lumOff val="50000"/>
                      </a:schemeClr>
                    </a:solidFill>
                    <a:latin typeface="+mn-lt"/>
                    <a:ea typeface="+mn-ea"/>
                    <a:cs typeface="+mn-cs"/>
                  </a:defRPr>
                </a:pPr>
                <a:endParaRPr lang="th-TH"/>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a:noFill/>
                  <a:ln>
                    <a:noFill/>
                  </a:ln>
                </c15:spPr>
                <c15:showLeaderLines val="1"/>
                <c15:leaderLines>
                  <c:spPr>
                    <a:ln w="9525">
                      <a:solidFill>
                        <a:schemeClr val="tx1">
                          <a:lumMod val="35000"/>
                          <a:lumOff val="65000"/>
                        </a:schemeClr>
                      </a:solidFill>
                    </a:ln>
                    <a:effectLst/>
                  </c:spPr>
                </c15:leaderLines>
              </c:ext>
            </c:extLst>
          </c:dLbls>
          <c:cat>
            <c:strRef>
              <c:f>Sheet1!$A$2</c:f>
              <c:strCache>
                <c:ptCount val="1"/>
                <c:pt idx="0">
                  <c:v>ข้าวนาปี</c:v>
                </c:pt>
              </c:strCache>
            </c:strRef>
          </c:cat>
          <c:val>
            <c:numRef>
              <c:f>Sheet1!$C$2</c:f>
              <c:numCache>
                <c:formatCode>General</c:formatCode>
                <c:ptCount val="1"/>
                <c:pt idx="0">
                  <c:v>370</c:v>
                </c:pt>
              </c:numCache>
            </c:numRef>
          </c:val>
          <c:extLst>
            <c:ext xmlns:c16="http://schemas.microsoft.com/office/drawing/2014/chart" uri="{C3380CC4-5D6E-409C-BE32-E72D297353CC}">
              <c16:uniqueId val="{00000003-E9FB-4A6F-9A70-4C313DF7C9BA}"/>
            </c:ext>
          </c:extLst>
        </c:ser>
        <c:dLbls>
          <c:dLblPos val="outEnd"/>
          <c:showLegendKey val="0"/>
          <c:showVal val="1"/>
          <c:showCatName val="0"/>
          <c:showSerName val="0"/>
          <c:showPercent val="0"/>
          <c:showBubbleSize val="0"/>
        </c:dLbls>
        <c:gapWidth val="444"/>
        <c:overlap val="-90"/>
        <c:axId val="349257856"/>
        <c:axId val="349264912"/>
      </c:barChart>
      <c:catAx>
        <c:axId val="349257856"/>
        <c:scaling>
          <c:orientation val="minMax"/>
        </c:scaling>
        <c:delete val="0"/>
        <c:axPos val="b"/>
        <c:numFmt formatCode="General" sourceLinked="1"/>
        <c:majorTickMark val="out"/>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64" b="0" i="0" u="none" strike="noStrike" kern="1200" cap="all" spc="120" normalizeH="0" baseline="0">
                <a:solidFill>
                  <a:schemeClr val="tx1">
                    <a:lumMod val="65000"/>
                    <a:lumOff val="35000"/>
                  </a:schemeClr>
                </a:solidFill>
                <a:latin typeface="+mn-lt"/>
                <a:ea typeface="+mn-ea"/>
                <a:cs typeface="+mn-cs"/>
              </a:defRPr>
            </a:pPr>
            <a:endParaRPr lang="th-TH"/>
          </a:p>
        </c:txPr>
        <c:crossAx val="349264912"/>
        <c:crosses val="autoZero"/>
        <c:auto val="1"/>
        <c:lblAlgn val="ctr"/>
        <c:lblOffset val="100"/>
        <c:noMultiLvlLbl val="0"/>
      </c:catAx>
      <c:valAx>
        <c:axId val="349264912"/>
        <c:scaling>
          <c:orientation val="minMax"/>
        </c:scaling>
        <c:delete val="1"/>
        <c:axPos val="l"/>
        <c:numFmt formatCode="General" sourceLinked="1"/>
        <c:majorTickMark val="out"/>
        <c:minorTickMark val="none"/>
        <c:tickLblPos val="nextTo"/>
        <c:crossAx val="349257856"/>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th-TH"/>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2">
  <a:schemeClr val="accent2"/>
  <a:schemeClr val="accent4"/>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2">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064" kern="1200" cap="all" spc="1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50000"/>
        <a:lumOff val="50000"/>
      </a:schemeClr>
    </cs:fontRef>
    <cs:defRPr sz="1064" b="0" i="0" u="none" strike="noStrike" kern="1200" baseline="0"/>
    <cs:bodyPr rot="-5400000" spcFirstLastPara="1" vertOverflow="clip" horzOverflow="clip" vert="horz" wrap="square" lIns="38100" tIns="19050" rIns="38100" bIns="19050" anchor="ctr" anchorCtr="1">
      <a:spAutoFit/>
    </cs:bodyPr>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a:solidFill>
          <a:schemeClr val="phClr"/>
        </a:solidFill>
        <a:round/>
      </a:ln>
    </cs:spPr>
  </cs:dataPointMarker>
  <cs:dataPointMarkerLayout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15000"/>
            <a:lumOff val="8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spc="120" normalizeH="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064"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w="9525" cap="flat" cmpd="sng" algn="ctr">
        <a:solidFill>
          <a:schemeClr val="dk1">
            <a:lumMod val="15000"/>
            <a:lumOff val="85000"/>
          </a:schemeClr>
        </a:solidFill>
        <a:round/>
      </a:ln>
    </cs:spPr>
    <cs:defRPr sz="1197" kern="1200"/>
  </cs:valueAxis>
  <cs:wall>
    <cs:lnRef idx="0"/>
    <cs:fillRef idx="0"/>
    <cs:effectRef idx="0"/>
    <cs:fontRef idx="minor">
      <a:schemeClr val="dk1"/>
    </cs:fontRef>
  </cs:wall>
</cs:chartStyle>
</file>

<file path=ppt/charts/style10.xml><?xml version="1.0" encoding="utf-8"?>
<cs:chartStyle xmlns:cs="http://schemas.microsoft.com/office/drawing/2012/chartStyle" xmlns:a="http://schemas.openxmlformats.org/drawingml/2006/main" id="202">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064" kern="1200" cap="all" spc="1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50000"/>
        <a:lumOff val="50000"/>
      </a:schemeClr>
    </cs:fontRef>
    <cs:defRPr sz="1064" b="0" i="0" u="none" strike="noStrike" kern="1200" baseline="0"/>
    <cs:bodyPr rot="-5400000" spcFirstLastPara="1" vertOverflow="clip" horzOverflow="clip" vert="horz" wrap="square" lIns="38100" tIns="19050" rIns="38100" bIns="19050" anchor="ctr" anchorCtr="1">
      <a:spAutoFit/>
    </cs:bodyPr>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a:solidFill>
          <a:schemeClr val="phClr"/>
        </a:solidFill>
        <a:round/>
      </a:ln>
    </cs:spPr>
  </cs:dataPointMarker>
  <cs:dataPointMarkerLayout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15000"/>
            <a:lumOff val="8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spc="120" normalizeH="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064"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w="9525" cap="flat" cmpd="sng" algn="ctr">
        <a:solidFill>
          <a:schemeClr val="dk1">
            <a:lumMod val="15000"/>
            <a:lumOff val="85000"/>
          </a:schemeClr>
        </a:solidFill>
        <a:round/>
      </a:ln>
    </cs:spPr>
    <cs:defRPr sz="1197" kern="1200"/>
  </cs:valueAxis>
  <cs:wall>
    <cs:lnRef idx="0"/>
    <cs:fillRef idx="0"/>
    <cs:effectRef idx="0"/>
    <cs:fontRef idx="minor">
      <a:schemeClr val="dk1"/>
    </cs:fontRef>
  </cs:wall>
</cs:chartStyle>
</file>

<file path=ppt/charts/style11.xml><?xml version="1.0" encoding="utf-8"?>
<cs:chartStyle xmlns:cs="http://schemas.microsoft.com/office/drawing/2012/chartStyle" xmlns:a="http://schemas.openxmlformats.org/drawingml/2006/main" id="202">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064" kern="1200" cap="all" spc="1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50000"/>
        <a:lumOff val="50000"/>
      </a:schemeClr>
    </cs:fontRef>
    <cs:defRPr sz="1064" b="0" i="0" u="none" strike="noStrike" kern="1200" baseline="0"/>
    <cs:bodyPr rot="-5400000" spcFirstLastPara="1" vertOverflow="clip" horzOverflow="clip" vert="horz" wrap="square" lIns="38100" tIns="19050" rIns="38100" bIns="19050" anchor="ctr" anchorCtr="1">
      <a:spAutoFit/>
    </cs:bodyPr>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a:solidFill>
          <a:schemeClr val="phClr"/>
        </a:solidFill>
        <a:round/>
      </a:ln>
    </cs:spPr>
  </cs:dataPointMarker>
  <cs:dataPointMarkerLayout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15000"/>
            <a:lumOff val="8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spc="120" normalizeH="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064"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w="9525" cap="flat" cmpd="sng" algn="ctr">
        <a:solidFill>
          <a:schemeClr val="dk1">
            <a:lumMod val="15000"/>
            <a:lumOff val="85000"/>
          </a:schemeClr>
        </a:solidFill>
        <a:round/>
      </a:ln>
    </cs:spPr>
    <cs:defRPr sz="1197" kern="1200"/>
  </cs:valueAxis>
  <cs:wall>
    <cs:lnRef idx="0"/>
    <cs:fillRef idx="0"/>
    <cs:effectRef idx="0"/>
    <cs:fontRef idx="minor">
      <a:schemeClr val="dk1"/>
    </cs:fontRef>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สไลด์ชื่อเรื่อง">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th-TH"/>
              <a:t>คลิกเพื่อแก้ไขสไตล์ชื่อเรื่องต้นแบบ</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th-TH"/>
              <a:t>คลิกเพื่อแก้ไขสไตล์ชื่อเรื่องรองต้นแบบ</a:t>
            </a:r>
            <a:endParaRPr lang="en-US" dirty="0"/>
          </a:p>
        </p:txBody>
      </p:sp>
      <p:sp>
        <p:nvSpPr>
          <p:cNvPr id="4" name="Date Placeholder 3"/>
          <p:cNvSpPr>
            <a:spLocks noGrp="1"/>
          </p:cNvSpPr>
          <p:nvPr>
            <p:ph type="dt" sz="half" idx="10"/>
          </p:nvPr>
        </p:nvSpPr>
        <p:spPr/>
        <p:txBody>
          <a:bodyPr/>
          <a:lstStyle/>
          <a:p>
            <a:fld id="{AFF21563-3671-468B-A26C-5A1F0B68D166}" type="datetimeFigureOut">
              <a:rPr lang="th-TH" smtClean="0"/>
              <a:t>18/11/68</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DE7447ED-1077-4B74-B0B6-BDE7878A57DA}" type="slidenum">
              <a:rPr lang="th-TH" smtClean="0"/>
              <a:t>‹#›</a:t>
            </a:fld>
            <a:endParaRPr lang="th-TH"/>
          </a:p>
        </p:txBody>
      </p:sp>
    </p:spTree>
    <p:extLst>
      <p:ext uri="{BB962C8B-B14F-4D97-AF65-F5344CB8AC3E}">
        <p14:creationId xmlns:p14="http://schemas.microsoft.com/office/powerpoint/2010/main" val="28309597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h-TH"/>
              <a:t>คลิกเพื่อแก้ไขสไตล์ชื่อเรื่องต้นแบบ</a:t>
            </a:r>
            <a:endParaRPr lang="en-US" dirty="0"/>
          </a:p>
        </p:txBody>
      </p:sp>
      <p:sp>
        <p:nvSpPr>
          <p:cNvPr id="3" name="Content Placeholder 2"/>
          <p:cNvSpPr>
            <a:spLocks noGrp="1"/>
          </p:cNvSpPr>
          <p:nvPr>
            <p:ph idx="1"/>
          </p:nvPr>
        </p:nvSpPr>
        <p:spPr/>
        <p:txBody>
          <a:bodyPr/>
          <a:lstStyle/>
          <a:p>
            <a:pPr lvl="0"/>
            <a:r>
              <a:rPr lang="th-TH"/>
              <a:t>คลิกเพื่อแก้ไขสไตล์ของข้อความต้นแบบ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4" name="Date Placeholder 3"/>
          <p:cNvSpPr>
            <a:spLocks noGrp="1"/>
          </p:cNvSpPr>
          <p:nvPr>
            <p:ph type="dt" sz="half" idx="10"/>
          </p:nvPr>
        </p:nvSpPr>
        <p:spPr/>
        <p:txBody>
          <a:bodyPr/>
          <a:lstStyle/>
          <a:p>
            <a:fld id="{AFF21563-3671-468B-A26C-5A1F0B68D166}" type="datetimeFigureOut">
              <a:rPr lang="th-TH" smtClean="0"/>
              <a:t>18/11/68</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DE7447ED-1077-4B74-B0B6-BDE7878A57DA}" type="slidenum">
              <a:rPr lang="th-TH" smtClean="0"/>
              <a:t>‹#›</a:t>
            </a:fld>
            <a:endParaRPr lang="th-TH"/>
          </a:p>
        </p:txBody>
      </p:sp>
    </p:spTree>
    <p:extLst>
      <p:ext uri="{BB962C8B-B14F-4D97-AF65-F5344CB8AC3E}">
        <p14:creationId xmlns:p14="http://schemas.microsoft.com/office/powerpoint/2010/main" val="17250231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ส่วนหัวของส่วน">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th-TH"/>
              <a:t>คลิกเพื่อแก้ไขสไตล์ชื่อเรื่องต้นแบบ</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th-TH"/>
              <a:t>คลิกเพื่อแก้ไขสไตล์ของข้อความต้นแบบ</a:t>
            </a:r>
          </a:p>
        </p:txBody>
      </p:sp>
      <p:sp>
        <p:nvSpPr>
          <p:cNvPr id="4" name="Date Placeholder 3"/>
          <p:cNvSpPr>
            <a:spLocks noGrp="1"/>
          </p:cNvSpPr>
          <p:nvPr>
            <p:ph type="dt" sz="half" idx="10"/>
          </p:nvPr>
        </p:nvSpPr>
        <p:spPr/>
        <p:txBody>
          <a:bodyPr/>
          <a:lstStyle/>
          <a:p>
            <a:fld id="{AFF21563-3671-468B-A26C-5A1F0B68D166}" type="datetimeFigureOut">
              <a:rPr lang="th-TH" smtClean="0"/>
              <a:t>18/11/68</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DE7447ED-1077-4B74-B0B6-BDE7878A57DA}" type="slidenum">
              <a:rPr lang="th-TH" smtClean="0"/>
              <a:t>‹#›</a:t>
            </a:fld>
            <a:endParaRPr lang="th-TH"/>
          </a:p>
        </p:txBody>
      </p:sp>
    </p:spTree>
    <p:extLst>
      <p:ext uri="{BB962C8B-B14F-4D97-AF65-F5344CB8AC3E}">
        <p14:creationId xmlns:p14="http://schemas.microsoft.com/office/powerpoint/2010/main" val="2979566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h-TH"/>
              <a:t>คลิกเพื่อแก้ไขสไตล์ชื่อเรื่องต้นแบบ</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th-TH"/>
              <a:t>คลิกเพื่อแก้ไขสไตล์ของข้อความต้นแบบ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th-TH"/>
              <a:t>คลิกเพื่อแก้ไขสไตล์ของข้อความต้นแบบ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5" name="Date Placeholder 4"/>
          <p:cNvSpPr>
            <a:spLocks noGrp="1"/>
          </p:cNvSpPr>
          <p:nvPr>
            <p:ph type="dt" sz="half" idx="10"/>
          </p:nvPr>
        </p:nvSpPr>
        <p:spPr/>
        <p:txBody>
          <a:bodyPr/>
          <a:lstStyle/>
          <a:p>
            <a:fld id="{AFF21563-3671-468B-A26C-5A1F0B68D166}" type="datetimeFigureOut">
              <a:rPr lang="th-TH" smtClean="0"/>
              <a:t>18/11/68</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DE7447ED-1077-4B74-B0B6-BDE7878A57DA}" type="slidenum">
              <a:rPr lang="th-TH" smtClean="0"/>
              <a:t>‹#›</a:t>
            </a:fld>
            <a:endParaRPr lang="th-TH"/>
          </a:p>
        </p:txBody>
      </p:sp>
    </p:spTree>
    <p:extLst>
      <p:ext uri="{BB962C8B-B14F-4D97-AF65-F5344CB8AC3E}">
        <p14:creationId xmlns:p14="http://schemas.microsoft.com/office/powerpoint/2010/main" val="34599695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th-TH"/>
              <a:t>คลิกเพื่อแก้ไขสไตล์ชื่อเรื่องต้นแบบ</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th-TH"/>
              <a:t>คลิกเพื่อแก้ไขสไตล์ของข้อความต้นแบบ</a:t>
            </a:r>
          </a:p>
        </p:txBody>
      </p:sp>
      <p:sp>
        <p:nvSpPr>
          <p:cNvPr id="4" name="Content Placeholder 3"/>
          <p:cNvSpPr>
            <a:spLocks noGrp="1"/>
          </p:cNvSpPr>
          <p:nvPr>
            <p:ph sz="half" idx="2"/>
          </p:nvPr>
        </p:nvSpPr>
        <p:spPr>
          <a:xfrm>
            <a:off x="472381" y="3618442"/>
            <a:ext cx="2901255" cy="5322183"/>
          </a:xfrm>
        </p:spPr>
        <p:txBody>
          <a:bodyPr/>
          <a:lstStyle/>
          <a:p>
            <a:pPr lvl="0"/>
            <a:r>
              <a:rPr lang="th-TH"/>
              <a:t>คลิกเพื่อแก้ไขสไตล์ของข้อความต้นแบบ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th-TH"/>
              <a:t>คลิกเพื่อแก้ไขสไตล์ของข้อความต้นแบบ</a:t>
            </a:r>
          </a:p>
        </p:txBody>
      </p:sp>
      <p:sp>
        <p:nvSpPr>
          <p:cNvPr id="6" name="Content Placeholder 5"/>
          <p:cNvSpPr>
            <a:spLocks noGrp="1"/>
          </p:cNvSpPr>
          <p:nvPr>
            <p:ph sz="quarter" idx="4"/>
          </p:nvPr>
        </p:nvSpPr>
        <p:spPr>
          <a:xfrm>
            <a:off x="3471863" y="3618442"/>
            <a:ext cx="2915543" cy="5322183"/>
          </a:xfrm>
        </p:spPr>
        <p:txBody>
          <a:bodyPr/>
          <a:lstStyle/>
          <a:p>
            <a:pPr lvl="0"/>
            <a:r>
              <a:rPr lang="th-TH"/>
              <a:t>คลิกเพื่อแก้ไขสไตล์ของข้อความต้นแบบ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7" name="Date Placeholder 6"/>
          <p:cNvSpPr>
            <a:spLocks noGrp="1"/>
          </p:cNvSpPr>
          <p:nvPr>
            <p:ph type="dt" sz="half" idx="10"/>
          </p:nvPr>
        </p:nvSpPr>
        <p:spPr/>
        <p:txBody>
          <a:bodyPr/>
          <a:lstStyle/>
          <a:p>
            <a:fld id="{AFF21563-3671-468B-A26C-5A1F0B68D166}" type="datetimeFigureOut">
              <a:rPr lang="th-TH" smtClean="0"/>
              <a:t>18/11/68</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DE7447ED-1077-4B74-B0B6-BDE7878A57DA}" type="slidenum">
              <a:rPr lang="th-TH" smtClean="0"/>
              <a:t>‹#›</a:t>
            </a:fld>
            <a:endParaRPr lang="th-TH"/>
          </a:p>
        </p:txBody>
      </p:sp>
    </p:spTree>
    <p:extLst>
      <p:ext uri="{BB962C8B-B14F-4D97-AF65-F5344CB8AC3E}">
        <p14:creationId xmlns:p14="http://schemas.microsoft.com/office/powerpoint/2010/main" val="5568572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h-TH"/>
              <a:t>คลิกเพื่อแก้ไขสไตล์ชื่อเรื่องต้นแบบ</a:t>
            </a:r>
            <a:endParaRPr lang="en-US" dirty="0"/>
          </a:p>
        </p:txBody>
      </p:sp>
      <p:sp>
        <p:nvSpPr>
          <p:cNvPr id="3" name="Date Placeholder 2"/>
          <p:cNvSpPr>
            <a:spLocks noGrp="1"/>
          </p:cNvSpPr>
          <p:nvPr>
            <p:ph type="dt" sz="half" idx="10"/>
          </p:nvPr>
        </p:nvSpPr>
        <p:spPr/>
        <p:txBody>
          <a:bodyPr/>
          <a:lstStyle/>
          <a:p>
            <a:fld id="{AFF21563-3671-468B-A26C-5A1F0B68D166}" type="datetimeFigureOut">
              <a:rPr lang="th-TH" smtClean="0"/>
              <a:t>18/11/68</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DE7447ED-1077-4B74-B0B6-BDE7878A57DA}" type="slidenum">
              <a:rPr lang="th-TH" smtClean="0"/>
              <a:t>‹#›</a:t>
            </a:fld>
            <a:endParaRPr lang="th-TH"/>
          </a:p>
        </p:txBody>
      </p:sp>
    </p:spTree>
    <p:extLst>
      <p:ext uri="{BB962C8B-B14F-4D97-AF65-F5344CB8AC3E}">
        <p14:creationId xmlns:p14="http://schemas.microsoft.com/office/powerpoint/2010/main" val="3611503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FF21563-3671-468B-A26C-5A1F0B68D166}" type="datetimeFigureOut">
              <a:rPr lang="th-TH" smtClean="0"/>
              <a:t>18/11/68</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DE7447ED-1077-4B74-B0B6-BDE7878A57DA}" type="slidenum">
              <a:rPr lang="th-TH" smtClean="0"/>
              <a:t>‹#›</a:t>
            </a:fld>
            <a:endParaRPr lang="th-TH"/>
          </a:p>
        </p:txBody>
      </p:sp>
    </p:spTree>
    <p:extLst>
      <p:ext uri="{BB962C8B-B14F-4D97-AF65-F5344CB8AC3E}">
        <p14:creationId xmlns:p14="http://schemas.microsoft.com/office/powerpoint/2010/main" val="7609735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th-TH"/>
              <a:t>คลิกเพื่อแก้ไขสไตล์ชื่อเรื่องต้นแบบ</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th-TH"/>
              <a:t>คลิกเพื่อแก้ไขสไตล์ของข้อความต้นแบบ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th-TH"/>
              <a:t>คลิกเพื่อแก้ไขสไตล์ของข้อความต้นแบบ</a:t>
            </a:r>
          </a:p>
        </p:txBody>
      </p:sp>
      <p:sp>
        <p:nvSpPr>
          <p:cNvPr id="5" name="Date Placeholder 4"/>
          <p:cNvSpPr>
            <a:spLocks noGrp="1"/>
          </p:cNvSpPr>
          <p:nvPr>
            <p:ph type="dt" sz="half" idx="10"/>
          </p:nvPr>
        </p:nvSpPr>
        <p:spPr/>
        <p:txBody>
          <a:bodyPr/>
          <a:lstStyle/>
          <a:p>
            <a:fld id="{AFF21563-3671-468B-A26C-5A1F0B68D166}" type="datetimeFigureOut">
              <a:rPr lang="th-TH" smtClean="0"/>
              <a:t>18/11/68</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DE7447ED-1077-4B74-B0B6-BDE7878A57DA}" type="slidenum">
              <a:rPr lang="th-TH" smtClean="0"/>
              <a:t>‹#›</a:t>
            </a:fld>
            <a:endParaRPr lang="th-TH"/>
          </a:p>
        </p:txBody>
      </p:sp>
    </p:spTree>
    <p:extLst>
      <p:ext uri="{BB962C8B-B14F-4D97-AF65-F5344CB8AC3E}">
        <p14:creationId xmlns:p14="http://schemas.microsoft.com/office/powerpoint/2010/main" val="40257391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th-TH"/>
              <a:t>คลิกเพื่อแก้ไขสไตล์ชื่อเรื่องต้นแบบ</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th-TH"/>
              <a:t>คลิกไอคอนเพื่อเพิ่มรูปภาพ</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th-TH"/>
              <a:t>คลิกเพื่อแก้ไขสไตล์ของข้อความต้นแบบ</a:t>
            </a:r>
          </a:p>
        </p:txBody>
      </p:sp>
      <p:sp>
        <p:nvSpPr>
          <p:cNvPr id="5" name="Date Placeholder 4"/>
          <p:cNvSpPr>
            <a:spLocks noGrp="1"/>
          </p:cNvSpPr>
          <p:nvPr>
            <p:ph type="dt" sz="half" idx="10"/>
          </p:nvPr>
        </p:nvSpPr>
        <p:spPr/>
        <p:txBody>
          <a:bodyPr/>
          <a:lstStyle/>
          <a:p>
            <a:fld id="{AFF21563-3671-468B-A26C-5A1F0B68D166}" type="datetimeFigureOut">
              <a:rPr lang="th-TH" smtClean="0"/>
              <a:t>18/11/68</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DE7447ED-1077-4B74-B0B6-BDE7878A57DA}" type="slidenum">
              <a:rPr lang="th-TH" smtClean="0"/>
              <a:t>‹#›</a:t>
            </a:fld>
            <a:endParaRPr lang="th-TH"/>
          </a:p>
        </p:txBody>
      </p:sp>
    </p:spTree>
    <p:extLst>
      <p:ext uri="{BB962C8B-B14F-4D97-AF65-F5344CB8AC3E}">
        <p14:creationId xmlns:p14="http://schemas.microsoft.com/office/powerpoint/2010/main" val="11295658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h-TH"/>
              <a:t>คลิกเพื่อแก้ไขสไตล์ชื่อเรื่องต้นแบบ</a:t>
            </a:r>
            <a:endParaRPr lang="en-US" dirty="0"/>
          </a:p>
        </p:txBody>
      </p:sp>
      <p:sp>
        <p:nvSpPr>
          <p:cNvPr id="3" name="Vertical Text Placeholder 2"/>
          <p:cNvSpPr>
            <a:spLocks noGrp="1"/>
          </p:cNvSpPr>
          <p:nvPr>
            <p:ph type="body" orient="vert" idx="1"/>
          </p:nvPr>
        </p:nvSpPr>
        <p:spPr/>
        <p:txBody>
          <a:bodyPr vert="eaVert"/>
          <a:lstStyle/>
          <a:p>
            <a:pPr lvl="0"/>
            <a:r>
              <a:rPr lang="th-TH"/>
              <a:t>คลิกเพื่อแก้ไขสไตล์ของข้อความต้นแบบ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4" name="Date Placeholder 3"/>
          <p:cNvSpPr>
            <a:spLocks noGrp="1"/>
          </p:cNvSpPr>
          <p:nvPr>
            <p:ph type="dt" sz="half" idx="10"/>
          </p:nvPr>
        </p:nvSpPr>
        <p:spPr/>
        <p:txBody>
          <a:bodyPr/>
          <a:lstStyle/>
          <a:p>
            <a:fld id="{AFF21563-3671-468B-A26C-5A1F0B68D166}" type="datetimeFigureOut">
              <a:rPr lang="th-TH" smtClean="0"/>
              <a:t>18/11/68</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DE7447ED-1077-4B74-B0B6-BDE7878A57DA}" type="slidenum">
              <a:rPr lang="th-TH" smtClean="0"/>
              <a:t>‹#›</a:t>
            </a:fld>
            <a:endParaRPr lang="th-TH"/>
          </a:p>
        </p:txBody>
      </p:sp>
    </p:spTree>
    <p:extLst>
      <p:ext uri="{BB962C8B-B14F-4D97-AF65-F5344CB8AC3E}">
        <p14:creationId xmlns:p14="http://schemas.microsoft.com/office/powerpoint/2010/main" val="27394980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th-TH"/>
              <a:t>คลิกเพื่อแก้ไขสไตล์ชื่อเรื่องต้นแบบ</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th-TH"/>
              <a:t>คลิกเพื่อแก้ไขสไตล์ของข้อความต้นแบบ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4" name="Date Placeholder 3"/>
          <p:cNvSpPr>
            <a:spLocks noGrp="1"/>
          </p:cNvSpPr>
          <p:nvPr>
            <p:ph type="dt" sz="half" idx="10"/>
          </p:nvPr>
        </p:nvSpPr>
        <p:spPr/>
        <p:txBody>
          <a:bodyPr/>
          <a:lstStyle/>
          <a:p>
            <a:fld id="{AFF21563-3671-468B-A26C-5A1F0B68D166}" type="datetimeFigureOut">
              <a:rPr lang="th-TH" smtClean="0"/>
              <a:t>18/11/68</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DE7447ED-1077-4B74-B0B6-BDE7878A57DA}" type="slidenum">
              <a:rPr lang="th-TH" smtClean="0"/>
              <a:t>‹#›</a:t>
            </a:fld>
            <a:endParaRPr lang="th-TH"/>
          </a:p>
        </p:txBody>
      </p:sp>
    </p:spTree>
    <p:extLst>
      <p:ext uri="{BB962C8B-B14F-4D97-AF65-F5344CB8AC3E}">
        <p14:creationId xmlns:p14="http://schemas.microsoft.com/office/powerpoint/2010/main" val="27055249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th-TH"/>
              <a:t>คลิกเพื่อแก้ไขสไตล์ชื่อเรื่องต้นแบบ</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th-TH"/>
              <a:t>คลิกเพื่อแก้ไขสไตล์ของข้อความต้นแบบ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AFF21563-3671-468B-A26C-5A1F0B68D166}" type="datetimeFigureOut">
              <a:rPr lang="th-TH" smtClean="0"/>
              <a:t>18/11/68</a:t>
            </a:fld>
            <a:endParaRPr lang="th-TH"/>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th-TH"/>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DE7447ED-1077-4B74-B0B6-BDE7878A57DA}" type="slidenum">
              <a:rPr lang="th-TH" smtClean="0"/>
              <a:t>‹#›</a:t>
            </a:fld>
            <a:endParaRPr lang="th-TH"/>
          </a:p>
        </p:txBody>
      </p:sp>
    </p:spTree>
    <p:extLst>
      <p:ext uri="{BB962C8B-B14F-4D97-AF65-F5344CB8AC3E}">
        <p14:creationId xmlns:p14="http://schemas.microsoft.com/office/powerpoint/2010/main" val="124888783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chart" Target="../charts/chart7.xml"/><Relationship Id="rId3" Type="http://schemas.openxmlformats.org/officeDocument/2006/relationships/chart" Target="../charts/chart2.xml"/><Relationship Id="rId7" Type="http://schemas.openxmlformats.org/officeDocument/2006/relationships/chart" Target="../charts/chart6.xml"/><Relationship Id="rId12" Type="http://schemas.openxmlformats.org/officeDocument/2006/relationships/chart" Target="../charts/chart11.xml"/><Relationship Id="rId2" Type="http://schemas.openxmlformats.org/officeDocument/2006/relationships/chart" Target="../charts/chart1.xml"/><Relationship Id="rId1" Type="http://schemas.openxmlformats.org/officeDocument/2006/relationships/slideLayout" Target="../slideLayouts/slideLayout2.xml"/><Relationship Id="rId6" Type="http://schemas.openxmlformats.org/officeDocument/2006/relationships/chart" Target="../charts/chart5.xml"/><Relationship Id="rId11" Type="http://schemas.openxmlformats.org/officeDocument/2006/relationships/chart" Target="../charts/chart10.xml"/><Relationship Id="rId5" Type="http://schemas.openxmlformats.org/officeDocument/2006/relationships/chart" Target="../charts/chart4.xml"/><Relationship Id="rId10" Type="http://schemas.openxmlformats.org/officeDocument/2006/relationships/chart" Target="../charts/chart9.xml"/><Relationship Id="rId4" Type="http://schemas.openxmlformats.org/officeDocument/2006/relationships/chart" Target="../charts/chart3.xml"/><Relationship Id="rId9" Type="http://schemas.openxmlformats.org/officeDocument/2006/relationships/chart" Target="../charts/chart8.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alpha val="0"/>
          </a:schemeClr>
        </a:solidFill>
        <a:effectLst/>
      </p:bgPr>
    </p:bg>
    <p:spTree>
      <p:nvGrpSpPr>
        <p:cNvPr id="1" name=""/>
        <p:cNvGrpSpPr/>
        <p:nvPr/>
      </p:nvGrpSpPr>
      <p:grpSpPr>
        <a:xfrm>
          <a:off x="0" y="0"/>
          <a:ext cx="0" cy="0"/>
          <a:chOff x="0" y="0"/>
          <a:chExt cx="0" cy="0"/>
        </a:xfrm>
      </p:grpSpPr>
      <p:sp>
        <p:nvSpPr>
          <p:cNvPr id="8" name="สี่เหลี่ยมผืนผ้า 7">
            <a:extLst>
              <a:ext uri="{FF2B5EF4-FFF2-40B4-BE49-F238E27FC236}">
                <a16:creationId xmlns:a16="http://schemas.microsoft.com/office/drawing/2014/main" id="{CDFE1815-67D9-499B-BFA0-066D05B4F48B}"/>
              </a:ext>
            </a:extLst>
          </p:cNvPr>
          <p:cNvSpPr/>
          <p:nvPr/>
        </p:nvSpPr>
        <p:spPr>
          <a:xfrm>
            <a:off x="0" y="8292017"/>
            <a:ext cx="6858000" cy="1628272"/>
          </a:xfrm>
          <a:prstGeom prst="rect">
            <a:avLst/>
          </a:prstGeom>
          <a:solidFill>
            <a:schemeClr val="accent6">
              <a:lumMod val="20000"/>
              <a:lumOff val="80000"/>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th-TH" sz="1600" dirty="0">
              <a:latin typeface="TH SarabunPSK" panose="020B0500040200020003" pitchFamily="34" charset="-34"/>
              <a:cs typeface="TH SarabunPSK" panose="020B0500040200020003" pitchFamily="34" charset="-34"/>
            </a:endParaRPr>
          </a:p>
        </p:txBody>
      </p:sp>
      <p:sp>
        <p:nvSpPr>
          <p:cNvPr id="6" name="สี่เหลี่ยมผืนผ้า 5">
            <a:extLst>
              <a:ext uri="{FF2B5EF4-FFF2-40B4-BE49-F238E27FC236}">
                <a16:creationId xmlns:a16="http://schemas.microsoft.com/office/drawing/2014/main" id="{2F0C1B79-CC58-42D8-94FF-A4717FD942B4}"/>
              </a:ext>
            </a:extLst>
          </p:cNvPr>
          <p:cNvSpPr/>
          <p:nvPr/>
        </p:nvSpPr>
        <p:spPr>
          <a:xfrm>
            <a:off x="0" y="4138864"/>
            <a:ext cx="6858000" cy="2069432"/>
          </a:xfrm>
          <a:prstGeom prst="rect">
            <a:avLst/>
          </a:prstGeom>
          <a:solidFill>
            <a:schemeClr val="accent5">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th-TH" dirty="0"/>
          </a:p>
        </p:txBody>
      </p:sp>
      <p:sp>
        <p:nvSpPr>
          <p:cNvPr id="7" name="สี่เหลี่ยมผืนผ้า 6">
            <a:extLst>
              <a:ext uri="{FF2B5EF4-FFF2-40B4-BE49-F238E27FC236}">
                <a16:creationId xmlns:a16="http://schemas.microsoft.com/office/drawing/2014/main" id="{374D60B4-C345-4D67-B5E3-F87F1AE5A4AB}"/>
              </a:ext>
            </a:extLst>
          </p:cNvPr>
          <p:cNvSpPr/>
          <p:nvPr/>
        </p:nvSpPr>
        <p:spPr>
          <a:xfrm>
            <a:off x="1774500" y="6211311"/>
            <a:ext cx="3318285" cy="1992154"/>
          </a:xfrm>
          <a:prstGeom prst="rect">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th-TH" dirty="0"/>
          </a:p>
        </p:txBody>
      </p:sp>
      <p:sp>
        <p:nvSpPr>
          <p:cNvPr id="4" name="สี่เหลี่ยมผืนผ้า 3">
            <a:extLst>
              <a:ext uri="{FF2B5EF4-FFF2-40B4-BE49-F238E27FC236}">
                <a16:creationId xmlns:a16="http://schemas.microsoft.com/office/drawing/2014/main" id="{113CA9B9-6BFB-41FC-B7E9-D0D2B38D53CC}"/>
              </a:ext>
            </a:extLst>
          </p:cNvPr>
          <p:cNvSpPr/>
          <p:nvPr/>
        </p:nvSpPr>
        <p:spPr>
          <a:xfrm>
            <a:off x="0" y="0"/>
            <a:ext cx="6858000" cy="2069432"/>
          </a:xfrm>
          <a:prstGeom prst="rect">
            <a:avLst/>
          </a:prstGeom>
          <a:solidFill>
            <a:schemeClr val="accent1">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th-TH" dirty="0"/>
          </a:p>
        </p:txBody>
      </p:sp>
      <p:sp>
        <p:nvSpPr>
          <p:cNvPr id="5" name="สี่เหลี่ยมผืนผ้า 4">
            <a:extLst>
              <a:ext uri="{FF2B5EF4-FFF2-40B4-BE49-F238E27FC236}">
                <a16:creationId xmlns:a16="http://schemas.microsoft.com/office/drawing/2014/main" id="{8F2248D1-71E7-43E9-BA59-F36F55B8D687}"/>
              </a:ext>
            </a:extLst>
          </p:cNvPr>
          <p:cNvSpPr/>
          <p:nvPr/>
        </p:nvSpPr>
        <p:spPr>
          <a:xfrm>
            <a:off x="-12028" y="2077453"/>
            <a:ext cx="6858000" cy="2069432"/>
          </a:xfrm>
          <a:prstGeom prst="rect">
            <a:avLst/>
          </a:prstGeom>
          <a:solidFill>
            <a:schemeClr val="accent4">
              <a:lumMod val="20000"/>
              <a:lumOff val="80000"/>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th-TH" dirty="0"/>
          </a:p>
        </p:txBody>
      </p:sp>
      <p:grpSp>
        <p:nvGrpSpPr>
          <p:cNvPr id="16" name="กลุ่ม 15">
            <a:extLst>
              <a:ext uri="{FF2B5EF4-FFF2-40B4-BE49-F238E27FC236}">
                <a16:creationId xmlns:a16="http://schemas.microsoft.com/office/drawing/2014/main" id="{3319E298-D8E6-45CB-98ED-6A64AA670CA4}"/>
              </a:ext>
            </a:extLst>
          </p:cNvPr>
          <p:cNvGrpSpPr/>
          <p:nvPr/>
        </p:nvGrpSpPr>
        <p:grpSpPr>
          <a:xfrm>
            <a:off x="-108287" y="-12031"/>
            <a:ext cx="6981617" cy="2114640"/>
            <a:chOff x="-108287" y="-12031"/>
            <a:chExt cx="6981617" cy="2114640"/>
          </a:xfrm>
        </p:grpSpPr>
        <p:graphicFrame>
          <p:nvGraphicFramePr>
            <p:cNvPr id="11" name="แผนภูมิ 10">
              <a:extLst>
                <a:ext uri="{FF2B5EF4-FFF2-40B4-BE49-F238E27FC236}">
                  <a16:creationId xmlns:a16="http://schemas.microsoft.com/office/drawing/2014/main" id="{5D18E0EF-DD86-40F4-B951-E1C6909B2386}"/>
                </a:ext>
              </a:extLst>
            </p:cNvPr>
            <p:cNvGraphicFramePr/>
            <p:nvPr>
              <p:extLst>
                <p:ext uri="{D42A27DB-BD31-4B8C-83A1-F6EECF244321}">
                  <p14:modId xmlns:p14="http://schemas.microsoft.com/office/powerpoint/2010/main" val="3975638750"/>
                </p:ext>
              </p:extLst>
            </p:nvPr>
          </p:nvGraphicFramePr>
          <p:xfrm>
            <a:off x="-108287" y="-12031"/>
            <a:ext cx="2683041" cy="2077453"/>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3" name="แผนภูมิ 12">
              <a:extLst>
                <a:ext uri="{FF2B5EF4-FFF2-40B4-BE49-F238E27FC236}">
                  <a16:creationId xmlns:a16="http://schemas.microsoft.com/office/drawing/2014/main" id="{EF6C3A89-DC51-4280-AC3B-C92EE8A9CB61}"/>
                </a:ext>
              </a:extLst>
            </p:cNvPr>
            <p:cNvGraphicFramePr/>
            <p:nvPr>
              <p:extLst>
                <p:ext uri="{D42A27DB-BD31-4B8C-83A1-F6EECF244321}">
                  <p14:modId xmlns:p14="http://schemas.microsoft.com/office/powerpoint/2010/main" val="3084507807"/>
                </p:ext>
              </p:extLst>
            </p:nvPr>
          </p:nvGraphicFramePr>
          <p:xfrm>
            <a:off x="2652876" y="9487"/>
            <a:ext cx="2115850" cy="207745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แผนภูมิ 17">
              <a:extLst>
                <a:ext uri="{FF2B5EF4-FFF2-40B4-BE49-F238E27FC236}">
                  <a16:creationId xmlns:a16="http://schemas.microsoft.com/office/drawing/2014/main" id="{E4D32D0D-0B2B-4030-85D6-C570F89E113E}"/>
                </a:ext>
              </a:extLst>
            </p:cNvPr>
            <p:cNvGraphicFramePr/>
            <p:nvPr>
              <p:extLst>
                <p:ext uri="{D42A27DB-BD31-4B8C-83A1-F6EECF244321}">
                  <p14:modId xmlns:p14="http://schemas.microsoft.com/office/powerpoint/2010/main" val="3941903443"/>
                </p:ext>
              </p:extLst>
            </p:nvPr>
          </p:nvGraphicFramePr>
          <p:xfrm>
            <a:off x="4683584" y="25156"/>
            <a:ext cx="2189746" cy="2077453"/>
          </p:xfrm>
          <a:graphic>
            <a:graphicData uri="http://schemas.openxmlformats.org/drawingml/2006/chart">
              <c:chart xmlns:c="http://schemas.openxmlformats.org/drawingml/2006/chart" xmlns:r="http://schemas.openxmlformats.org/officeDocument/2006/relationships" r:id="rId4"/>
            </a:graphicData>
          </a:graphic>
        </p:graphicFrame>
      </p:grpSp>
      <p:grpSp>
        <p:nvGrpSpPr>
          <p:cNvPr id="22" name="กลุ่ม 21">
            <a:extLst>
              <a:ext uri="{FF2B5EF4-FFF2-40B4-BE49-F238E27FC236}">
                <a16:creationId xmlns:a16="http://schemas.microsoft.com/office/drawing/2014/main" id="{6C459784-CF6B-49EE-9EA8-DE90CBC73EA8}"/>
              </a:ext>
            </a:extLst>
          </p:cNvPr>
          <p:cNvGrpSpPr/>
          <p:nvPr/>
        </p:nvGrpSpPr>
        <p:grpSpPr>
          <a:xfrm>
            <a:off x="3020278" y="2074909"/>
            <a:ext cx="3825619" cy="2031775"/>
            <a:chOff x="3283230" y="2083975"/>
            <a:chExt cx="3837360" cy="2031775"/>
          </a:xfrm>
        </p:grpSpPr>
        <p:sp>
          <p:nvSpPr>
            <p:cNvPr id="21" name="สี่เหลี่ยมผืนผ้า 20">
              <a:extLst>
                <a:ext uri="{FF2B5EF4-FFF2-40B4-BE49-F238E27FC236}">
                  <a16:creationId xmlns:a16="http://schemas.microsoft.com/office/drawing/2014/main" id="{65F20907-7DD7-4DF4-9DDA-389A77264E39}"/>
                </a:ext>
              </a:extLst>
            </p:cNvPr>
            <p:cNvSpPr/>
            <p:nvPr/>
          </p:nvSpPr>
          <p:spPr>
            <a:xfrm>
              <a:off x="3283230" y="2083975"/>
              <a:ext cx="3837360" cy="214885"/>
            </a:xfrm>
            <a:prstGeom prst="rect">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th-TH" sz="1600" b="1" dirty="0">
                  <a:solidFill>
                    <a:sysClr val="windowText" lastClr="000000"/>
                  </a:solidFill>
                  <a:latin typeface="TH SarabunPSK" panose="020B0500040200020003" pitchFamily="34" charset="-34"/>
                  <a:cs typeface="TH SarabunPSK" panose="020B0500040200020003" pitchFamily="34" charset="-34"/>
                </a:rPr>
                <a:t>สินค้าเด่น/ </a:t>
              </a:r>
              <a:r>
                <a:rPr lang="en-US" sz="1600" b="1" dirty="0">
                  <a:solidFill>
                    <a:sysClr val="windowText" lastClr="000000"/>
                  </a:solidFill>
                  <a:latin typeface="TH SarabunPSK" panose="020B0500040200020003" pitchFamily="34" charset="-34"/>
                  <a:cs typeface="TH SarabunPSK" panose="020B0500040200020003" pitchFamily="34" charset="-34"/>
                </a:rPr>
                <a:t>GI</a:t>
              </a:r>
              <a:endParaRPr lang="th-TH" sz="1600" b="1" dirty="0">
                <a:solidFill>
                  <a:sysClr val="windowText" lastClr="000000"/>
                </a:solidFill>
                <a:latin typeface="TH SarabunPSK" panose="020B0500040200020003" pitchFamily="34" charset="-34"/>
                <a:cs typeface="TH SarabunPSK" panose="020B0500040200020003" pitchFamily="34" charset="-34"/>
              </a:endParaRPr>
            </a:p>
          </p:txBody>
        </p:sp>
        <p:sp>
          <p:nvSpPr>
            <p:cNvPr id="47" name="สี่เหลี่ยมผืนผ้า 46">
              <a:extLst>
                <a:ext uri="{FF2B5EF4-FFF2-40B4-BE49-F238E27FC236}">
                  <a16:creationId xmlns:a16="http://schemas.microsoft.com/office/drawing/2014/main" id="{42B1DA14-E708-FEFF-978F-D1642E0F1848}"/>
                </a:ext>
              </a:extLst>
            </p:cNvPr>
            <p:cNvSpPr/>
            <p:nvPr/>
          </p:nvSpPr>
          <p:spPr>
            <a:xfrm>
              <a:off x="5579083" y="2284105"/>
              <a:ext cx="1533592" cy="1831645"/>
            </a:xfrm>
            <a:prstGeom prst="rect">
              <a:avLst/>
            </a:prstGeom>
            <a:noFill/>
            <a:ln w="28575" cap="flat" cmpd="sng" algn="ctr">
              <a:solidFill>
                <a:schemeClr val="accent4"/>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numCol="2" rtlCol="0" anchor="ctr"/>
            <a:lstStyle/>
            <a:p>
              <a:endParaRPr lang="th-TH" sz="900" dirty="0">
                <a:solidFill>
                  <a:schemeClr val="tx1"/>
                </a:solidFill>
                <a:effectLst/>
                <a:latin typeface="TH SarabunPSK" panose="020B0500040200020003" pitchFamily="34" charset="-34"/>
                <a:ea typeface="Calibri" panose="020F0502020204030204" pitchFamily="34" charset="0"/>
                <a:cs typeface="TH SarabunPSK" panose="020B0500040200020003" pitchFamily="34" charset="-34"/>
              </a:endParaRPr>
            </a:p>
          </p:txBody>
        </p:sp>
      </p:grpSp>
      <p:sp>
        <p:nvSpPr>
          <p:cNvPr id="23" name="สี่เหลี่ยมผืนผ้า 22">
            <a:extLst>
              <a:ext uri="{FF2B5EF4-FFF2-40B4-BE49-F238E27FC236}">
                <a16:creationId xmlns:a16="http://schemas.microsoft.com/office/drawing/2014/main" id="{4E4B0825-A900-480D-B27F-0EB94A1315F7}"/>
              </a:ext>
            </a:extLst>
          </p:cNvPr>
          <p:cNvSpPr/>
          <p:nvPr/>
        </p:nvSpPr>
        <p:spPr>
          <a:xfrm>
            <a:off x="1804072" y="4138864"/>
            <a:ext cx="5053928" cy="2057400"/>
          </a:xfrm>
          <a:prstGeom prst="rect">
            <a:avLst/>
          </a:prstGeom>
          <a:noFill/>
          <a:ln w="2857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endParaRPr lang="th-TH"/>
          </a:p>
        </p:txBody>
      </p:sp>
      <p:sp>
        <p:nvSpPr>
          <p:cNvPr id="35" name="สี่เหลี่ยมผืนผ้า 34">
            <a:extLst>
              <a:ext uri="{FF2B5EF4-FFF2-40B4-BE49-F238E27FC236}">
                <a16:creationId xmlns:a16="http://schemas.microsoft.com/office/drawing/2014/main" id="{ADCE36EA-245F-4006-9011-E1202D8D32E7}"/>
              </a:ext>
            </a:extLst>
          </p:cNvPr>
          <p:cNvSpPr/>
          <p:nvPr/>
        </p:nvSpPr>
        <p:spPr>
          <a:xfrm>
            <a:off x="1821180" y="5879431"/>
            <a:ext cx="3262080" cy="30480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h-TH" sz="1600" dirty="0">
                <a:latin typeface="TH SarabunPSK" panose="020B0500040200020003" pitchFamily="34" charset="-34"/>
                <a:cs typeface="TH SarabunPSK" panose="020B0500040200020003" pitchFamily="34" charset="-34"/>
              </a:rPr>
              <a:t>ประสิทธิภาพการผลิตสินค้าเกษตรด้านพืช (กก./ไร่)</a:t>
            </a:r>
          </a:p>
        </p:txBody>
      </p:sp>
      <p:grpSp>
        <p:nvGrpSpPr>
          <p:cNvPr id="38" name="กลุ่ม 37">
            <a:extLst>
              <a:ext uri="{FF2B5EF4-FFF2-40B4-BE49-F238E27FC236}">
                <a16:creationId xmlns:a16="http://schemas.microsoft.com/office/drawing/2014/main" id="{63181FD1-931A-4A7E-B8E6-7938B4C2DEFE}"/>
              </a:ext>
            </a:extLst>
          </p:cNvPr>
          <p:cNvGrpSpPr/>
          <p:nvPr/>
        </p:nvGrpSpPr>
        <p:grpSpPr>
          <a:xfrm>
            <a:off x="-6350" y="4126164"/>
            <a:ext cx="1811094" cy="4151564"/>
            <a:chOff x="-19050" y="4126164"/>
            <a:chExt cx="1811094" cy="4151564"/>
          </a:xfrm>
        </p:grpSpPr>
        <p:sp>
          <p:nvSpPr>
            <p:cNvPr id="36" name="สี่เหลี่ยมผืนผ้า 35">
              <a:extLst>
                <a:ext uri="{FF2B5EF4-FFF2-40B4-BE49-F238E27FC236}">
                  <a16:creationId xmlns:a16="http://schemas.microsoft.com/office/drawing/2014/main" id="{0F7770E8-15E0-4F24-81B1-7DBF16AB72D2}"/>
                </a:ext>
              </a:extLst>
            </p:cNvPr>
            <p:cNvSpPr/>
            <p:nvPr/>
          </p:nvSpPr>
          <p:spPr>
            <a:xfrm>
              <a:off x="-19050" y="4126164"/>
              <a:ext cx="1811094" cy="4151564"/>
            </a:xfrm>
            <a:prstGeom prst="rect">
              <a:avLst/>
            </a:prstGeom>
            <a:solidFill>
              <a:schemeClr val="accent6"/>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th-TH"/>
            </a:p>
          </p:txBody>
        </p:sp>
        <p:sp>
          <p:nvSpPr>
            <p:cNvPr id="37" name="สี่เหลี่ยมผืนผ้า 36">
              <a:extLst>
                <a:ext uri="{FF2B5EF4-FFF2-40B4-BE49-F238E27FC236}">
                  <a16:creationId xmlns:a16="http://schemas.microsoft.com/office/drawing/2014/main" id="{64FC9D36-D1B4-4886-8434-505A2CEBFBFA}"/>
                </a:ext>
              </a:extLst>
            </p:cNvPr>
            <p:cNvSpPr/>
            <p:nvPr/>
          </p:nvSpPr>
          <p:spPr>
            <a:xfrm>
              <a:off x="-12700" y="4135689"/>
              <a:ext cx="1780017" cy="291767"/>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th-TH" sz="1200" b="1" dirty="0">
                  <a:latin typeface="TH SarabunPSK" panose="020B0500040200020003" pitchFamily="34" charset="-34"/>
                  <a:cs typeface="TH SarabunPSK" panose="020B0500040200020003" pitchFamily="34" charset="-34"/>
                </a:rPr>
                <a:t>ปริมาณสินค้าเกษตรที่ได้รับมาตรฐาน</a:t>
              </a:r>
            </a:p>
          </p:txBody>
        </p:sp>
      </p:grpSp>
      <p:grpSp>
        <p:nvGrpSpPr>
          <p:cNvPr id="15" name="กลุ่ม 14">
            <a:extLst>
              <a:ext uri="{FF2B5EF4-FFF2-40B4-BE49-F238E27FC236}">
                <a16:creationId xmlns:a16="http://schemas.microsoft.com/office/drawing/2014/main" id="{1C817930-270A-48F0-BCF1-C2D2BCC696B2}"/>
              </a:ext>
            </a:extLst>
          </p:cNvPr>
          <p:cNvGrpSpPr/>
          <p:nvPr/>
        </p:nvGrpSpPr>
        <p:grpSpPr>
          <a:xfrm>
            <a:off x="71509" y="4272047"/>
            <a:ext cx="1625132" cy="3916615"/>
            <a:chOff x="71509" y="4272047"/>
            <a:chExt cx="1625132" cy="3916615"/>
          </a:xfrm>
        </p:grpSpPr>
        <p:graphicFrame>
          <p:nvGraphicFramePr>
            <p:cNvPr id="41" name="แผนภูมิ 40">
              <a:extLst>
                <a:ext uri="{FF2B5EF4-FFF2-40B4-BE49-F238E27FC236}">
                  <a16:creationId xmlns:a16="http://schemas.microsoft.com/office/drawing/2014/main" id="{C1D2CDA8-9295-4EBB-A10E-EBA4B22410C8}"/>
                </a:ext>
              </a:extLst>
            </p:cNvPr>
            <p:cNvGraphicFramePr/>
            <p:nvPr>
              <p:extLst>
                <p:ext uri="{D42A27DB-BD31-4B8C-83A1-F6EECF244321}">
                  <p14:modId xmlns:p14="http://schemas.microsoft.com/office/powerpoint/2010/main" val="4251648487"/>
                </p:ext>
              </p:extLst>
            </p:nvPr>
          </p:nvGraphicFramePr>
          <p:xfrm>
            <a:off x="71509" y="4272047"/>
            <a:ext cx="1618782" cy="2069433"/>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2" name="แผนภูมิ 41">
              <a:extLst>
                <a:ext uri="{FF2B5EF4-FFF2-40B4-BE49-F238E27FC236}">
                  <a16:creationId xmlns:a16="http://schemas.microsoft.com/office/drawing/2014/main" id="{2C1D4821-2F7E-4C0D-B0C0-CD7C15CDC484}"/>
                </a:ext>
              </a:extLst>
            </p:cNvPr>
            <p:cNvGraphicFramePr/>
            <p:nvPr>
              <p:extLst>
                <p:ext uri="{D42A27DB-BD31-4B8C-83A1-F6EECF244321}">
                  <p14:modId xmlns:p14="http://schemas.microsoft.com/office/powerpoint/2010/main" val="1794901567"/>
                </p:ext>
              </p:extLst>
            </p:nvPr>
          </p:nvGraphicFramePr>
          <p:xfrm>
            <a:off x="77859" y="6119229"/>
            <a:ext cx="1618782" cy="2069433"/>
          </p:xfrm>
          <a:graphic>
            <a:graphicData uri="http://schemas.openxmlformats.org/drawingml/2006/chart">
              <c:chart xmlns:c="http://schemas.openxmlformats.org/drawingml/2006/chart" xmlns:r="http://schemas.openxmlformats.org/officeDocument/2006/relationships" r:id="rId6"/>
            </a:graphicData>
          </a:graphic>
        </p:graphicFrame>
      </p:grpSp>
      <p:sp>
        <p:nvSpPr>
          <p:cNvPr id="46" name="สี่เหลี่ยมผืนผ้า 45">
            <a:extLst>
              <a:ext uri="{FF2B5EF4-FFF2-40B4-BE49-F238E27FC236}">
                <a16:creationId xmlns:a16="http://schemas.microsoft.com/office/drawing/2014/main" id="{0C9AF57E-258F-43DE-9888-1C7DBBAB1C46}"/>
              </a:ext>
            </a:extLst>
          </p:cNvPr>
          <p:cNvSpPr/>
          <p:nvPr/>
        </p:nvSpPr>
        <p:spPr>
          <a:xfrm>
            <a:off x="1763634" y="8008187"/>
            <a:ext cx="5041453" cy="269542"/>
          </a:xfrm>
          <a:prstGeom prst="rect">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r>
              <a:rPr lang="th-TH" sz="1000" b="1" dirty="0">
                <a:solidFill>
                  <a:schemeClr val="tx1"/>
                </a:solidFill>
                <a:latin typeface="TH SarabunPSK" panose="020B0500040200020003" pitchFamily="34" charset="-34"/>
                <a:cs typeface="TH SarabunPSK" panose="020B0500040200020003" pitchFamily="34" charset="-34"/>
              </a:rPr>
              <a:t>ปี 68 มี 3 โครงการ งบประมาณเพื่อการพัฒนาการเกษตรทั้งหมด </a:t>
            </a:r>
            <a:r>
              <a:rPr lang="en-US" sz="800" dirty="0">
                <a:solidFill>
                  <a:schemeClr val="tx1"/>
                </a:solidFill>
              </a:rPr>
              <a:t>1,286,442,936.26</a:t>
            </a:r>
            <a:r>
              <a:rPr lang="th-TH" sz="1000" b="1" dirty="0">
                <a:solidFill>
                  <a:schemeClr val="tx1"/>
                </a:solidFill>
                <a:latin typeface="TH SarabunPSK" panose="020B0500040200020003" pitchFamily="34" charset="-34"/>
                <a:cs typeface="TH SarabunPSK" panose="020B0500040200020003" pitchFamily="34" charset="-34"/>
              </a:rPr>
              <a:t> บาท</a:t>
            </a:r>
          </a:p>
        </p:txBody>
      </p:sp>
      <p:grpSp>
        <p:nvGrpSpPr>
          <p:cNvPr id="2" name="กลุ่ม 1">
            <a:extLst>
              <a:ext uri="{FF2B5EF4-FFF2-40B4-BE49-F238E27FC236}">
                <a16:creationId xmlns:a16="http://schemas.microsoft.com/office/drawing/2014/main" id="{69A6368B-0EAB-4E5E-B56F-8C69BADAA489}"/>
              </a:ext>
            </a:extLst>
          </p:cNvPr>
          <p:cNvGrpSpPr/>
          <p:nvPr/>
        </p:nvGrpSpPr>
        <p:grpSpPr>
          <a:xfrm>
            <a:off x="1788064" y="6252732"/>
            <a:ext cx="3282498" cy="1991819"/>
            <a:chOff x="1594432" y="5757167"/>
            <a:chExt cx="3887908" cy="1826032"/>
          </a:xfrm>
        </p:grpSpPr>
        <p:graphicFrame>
          <p:nvGraphicFramePr>
            <p:cNvPr id="45" name="แผนภูมิ 44">
              <a:extLst>
                <a:ext uri="{FF2B5EF4-FFF2-40B4-BE49-F238E27FC236}">
                  <a16:creationId xmlns:a16="http://schemas.microsoft.com/office/drawing/2014/main" id="{A60B3CC6-AFC4-47E0-8C06-4B89DA75D380}"/>
                </a:ext>
              </a:extLst>
            </p:cNvPr>
            <p:cNvGraphicFramePr/>
            <p:nvPr>
              <p:extLst>
                <p:ext uri="{D42A27DB-BD31-4B8C-83A1-F6EECF244321}">
                  <p14:modId xmlns:p14="http://schemas.microsoft.com/office/powerpoint/2010/main" val="2281389259"/>
                </p:ext>
              </p:extLst>
            </p:nvPr>
          </p:nvGraphicFramePr>
          <p:xfrm>
            <a:off x="1594432" y="6093688"/>
            <a:ext cx="3570465" cy="1266693"/>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แผนภูมิ 31">
              <a:extLst>
                <a:ext uri="{FF2B5EF4-FFF2-40B4-BE49-F238E27FC236}">
                  <a16:creationId xmlns:a16="http://schemas.microsoft.com/office/drawing/2014/main" id="{629E51B3-35C6-4D66-9327-8F19F17293FF}"/>
                </a:ext>
              </a:extLst>
            </p:cNvPr>
            <p:cNvGraphicFramePr/>
            <p:nvPr>
              <p:extLst>
                <p:ext uri="{D42A27DB-BD31-4B8C-83A1-F6EECF244321}">
                  <p14:modId xmlns:p14="http://schemas.microsoft.com/office/powerpoint/2010/main" val="3574317647"/>
                </p:ext>
              </p:extLst>
            </p:nvPr>
          </p:nvGraphicFramePr>
          <p:xfrm>
            <a:off x="1749732" y="6763936"/>
            <a:ext cx="3732608" cy="819263"/>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1" name="แผนภูมิ 30">
              <a:extLst>
                <a:ext uri="{FF2B5EF4-FFF2-40B4-BE49-F238E27FC236}">
                  <a16:creationId xmlns:a16="http://schemas.microsoft.com/office/drawing/2014/main" id="{BD791BEC-7B4F-4B70-A79F-4151BDBF60B4}"/>
                </a:ext>
              </a:extLst>
            </p:cNvPr>
            <p:cNvGraphicFramePr/>
            <p:nvPr>
              <p:extLst>
                <p:ext uri="{D42A27DB-BD31-4B8C-83A1-F6EECF244321}">
                  <p14:modId xmlns:p14="http://schemas.microsoft.com/office/powerpoint/2010/main" val="2034933161"/>
                </p:ext>
              </p:extLst>
            </p:nvPr>
          </p:nvGraphicFramePr>
          <p:xfrm>
            <a:off x="1642680" y="5757167"/>
            <a:ext cx="3775350" cy="507085"/>
          </p:xfrm>
          <a:graphic>
            <a:graphicData uri="http://schemas.openxmlformats.org/drawingml/2006/chart">
              <c:chart xmlns:c="http://schemas.openxmlformats.org/drawingml/2006/chart" xmlns:r="http://schemas.openxmlformats.org/officeDocument/2006/relationships" r:id="rId9"/>
            </a:graphicData>
          </a:graphic>
        </p:graphicFrame>
      </p:grpSp>
      <p:sp>
        <p:nvSpPr>
          <p:cNvPr id="3" name="กล่องข้อความ 2">
            <a:extLst>
              <a:ext uri="{FF2B5EF4-FFF2-40B4-BE49-F238E27FC236}">
                <a16:creationId xmlns:a16="http://schemas.microsoft.com/office/drawing/2014/main" id="{7FCDAD3F-CD50-3D26-3F75-EAC2899DBB66}"/>
              </a:ext>
            </a:extLst>
          </p:cNvPr>
          <p:cNvSpPr txBox="1"/>
          <p:nvPr/>
        </p:nvSpPr>
        <p:spPr>
          <a:xfrm>
            <a:off x="0" y="8506404"/>
            <a:ext cx="6873330" cy="1354217"/>
          </a:xfrm>
          <a:prstGeom prst="rect">
            <a:avLst/>
          </a:prstGeom>
          <a:solidFill>
            <a:schemeClr val="accent6">
              <a:lumMod val="20000"/>
              <a:lumOff val="80000"/>
            </a:schemeClr>
          </a:solidFill>
          <a:ln>
            <a:solidFill>
              <a:schemeClr val="accent6">
                <a:lumMod val="20000"/>
                <a:lumOff val="80000"/>
              </a:schemeClr>
            </a:solidFill>
          </a:ln>
        </p:spPr>
        <p:txBody>
          <a:bodyPr wrap="square" rtlCol="0">
            <a:spAutoFit/>
          </a:bodyPr>
          <a:lstStyle/>
          <a:p>
            <a:pPr indent="457200">
              <a:spcAft>
                <a:spcPts val="0"/>
              </a:spcAft>
            </a:pPr>
            <a:r>
              <a:rPr lang="th-TH" sz="1000" b="1" dirty="0">
                <a:latin typeface="Calibri" panose="020F0502020204030204" pitchFamily="34" charset="0"/>
                <a:ea typeface="Calibri" panose="020F0502020204030204" pitchFamily="34" charset="0"/>
                <a:cs typeface="TH SarabunPSK" panose="020B0500040200020003" pitchFamily="34" charset="-34"/>
              </a:rPr>
              <a:t>สถานการณ์และการช่วยเหลือภัยพิบัติด้านเกษตร </a:t>
            </a:r>
            <a:endParaRPr lang="en-US" sz="1000" b="1" dirty="0">
              <a:latin typeface="Calibri" panose="020F0502020204030204" pitchFamily="34" charset="0"/>
              <a:ea typeface="Calibri" panose="020F0502020204030204" pitchFamily="34" charset="0"/>
              <a:cs typeface="Cordia New" panose="020B0304020202020204" pitchFamily="34" charset="-34"/>
            </a:endParaRPr>
          </a:p>
          <a:p>
            <a:r>
              <a:rPr lang="th-TH" sz="900" dirty="0">
                <a:latin typeface="TH SarabunPSK" panose="020B0500040200020003" pitchFamily="34" charset="-34"/>
                <a:ea typeface="Calibri" panose="020F0502020204030204" pitchFamily="34" charset="0"/>
                <a:cs typeface="TH SarabunPSK" panose="020B0500040200020003" pitchFamily="34" charset="-34"/>
              </a:rPr>
              <a:t>       </a:t>
            </a:r>
            <a:r>
              <a:rPr lang="th-TH" sz="900" dirty="0">
                <a:latin typeface="TH SarabunPSK" panose="020B0500040200020003" pitchFamily="34" charset="-34"/>
                <a:cs typeface="TH SarabunPSK" panose="020B0500040200020003" pitchFamily="34" charset="-34"/>
              </a:rPr>
              <a:t>จังหวัดขอนแก่น ได้รับผลกระทบจากสถานการณ์อุทกภัย เริ่มวันที่ 31 สิงหาคม 2568  (1.) พื้นที่ประสบภัย รวมทั้งสิ้น 15 อำเภอ 80 ตำบล 585 หมู่บ้าน เกษตรกร 15,217 ราย (2.) ประกาศเขตพื้นที่ประสบภัย/เขตการให้ความช่วยเหลือฯ อุทกภัย ปี 2568 รวม 15 อำเภอ 80 ตำบล 585 หมู่บ้าน (3.) พื้นที่เกษตรที่ได้รับผลกระทบ ดังนี้  /(3.1) ผลกระทบด้านพืช อำเภอที่คาดว่าว่าจะเสียหาย จำนวน 15 อำเภอ 80 ตำบล 585 หมู่บ้าน ได้แก่  อำเภอภูผาม่าน ชุมแพ หนองนาคำ สีชมพู น้ำพอง เขาสวนกวาง อำเภออุบลรัตน์ เมืองขอนแก่น แวงใหญ่ แวงน้อย มัญจาคีรี บ้านแฮด ชนบท โคกโพธิ์ไชย และบ้านไผ่ เกษตรกรที่คาดว่าจะเสียหาย 14,635 ราย พื้นที่คาดว่าจะเสียหาย 107,140.50 ไร่ ได้แก่ ข้าว จำนวน  78,505.25 ไร่  พืชไร่และพืชผัก 27,461.50 ไร่ ชนิดพืช ไม้ผล ไม้ยืนต้น และอื่นๆ จำนวน 1,173.75 ไร่ การให้ความช่วยเหลือเบื้องต้น มอบถุงยังชีพ 10 ชุด มอบเมล็ดพันธุ์ปอเทือง 100 กก. สนับสนุนน้ำหมักชีวภาพ 10 ถัง /(3.2) ผลกระทบด้านประมง ได้รับผลกระทบ 7 อำเภอ ได้แก่ อำเภอสีชมพู หนองนาคำ น้ำพอง แวงน้อย เมืองขอนแก่น แวงใหญ่ และบ้านแฮด เกษตรกร 269 ราย บ่อปลา คาดว่าจะเสียหาย 201.40 ไร่  /(3.3) ผลกระทบด้านปศุสัตว์ ได้รับผลกระทบ 4 อำเภอ 11 ตำบล 24 หมู่บ้าน ได้แก่ อำเภออุบลรัตน์ อำเภอเมืองขอนแก่น แวงใหญ่ และน้ำพอง เกษตรกร 313 ราย อพยพสัตว์ไปพื้นที่ปลอดภัย โค 1</a:t>
            </a:r>
            <a:r>
              <a:rPr lang="en-US" sz="900" dirty="0">
                <a:latin typeface="TH SarabunPSK" panose="020B0500040200020003" pitchFamily="34" charset="-34"/>
                <a:cs typeface="TH SarabunPSK" panose="020B0500040200020003" pitchFamily="34" charset="-34"/>
              </a:rPr>
              <a:t>,</a:t>
            </a:r>
            <a:r>
              <a:rPr lang="th-TH" sz="900" dirty="0">
                <a:latin typeface="TH SarabunPSK" panose="020B0500040200020003" pitchFamily="34" charset="-34"/>
                <a:cs typeface="TH SarabunPSK" panose="020B0500040200020003" pitchFamily="34" charset="-34"/>
              </a:rPr>
              <a:t>975 ตัว/กระบือ 325 ตัว/สุกร 48 ตัว/ไก่พื้นเมือง 1</a:t>
            </a:r>
            <a:r>
              <a:rPr lang="en-US" sz="900" dirty="0">
                <a:latin typeface="TH SarabunPSK" panose="020B0500040200020003" pitchFamily="34" charset="-34"/>
                <a:cs typeface="TH SarabunPSK" panose="020B0500040200020003" pitchFamily="34" charset="-34"/>
              </a:rPr>
              <a:t>,</a:t>
            </a:r>
            <a:r>
              <a:rPr lang="th-TH" sz="900" dirty="0">
                <a:latin typeface="TH SarabunPSK" panose="020B0500040200020003" pitchFamily="34" charset="-34"/>
                <a:cs typeface="TH SarabunPSK" panose="020B0500040200020003" pitchFamily="34" charset="-34"/>
              </a:rPr>
              <a:t>203 ตัว/ไก่ไข่ 18 ตัว/เป็ดเนื้อ 392 ตัว/ห่าน 9 ตัว การให้ความช่วยเหลือเบื้องต้นมอบหญ้าแห้ง 39</a:t>
            </a:r>
            <a:r>
              <a:rPr lang="en-US" sz="900" dirty="0">
                <a:latin typeface="TH SarabunPSK" panose="020B0500040200020003" pitchFamily="34" charset="-34"/>
                <a:cs typeface="TH SarabunPSK" panose="020B0500040200020003" pitchFamily="34" charset="-34"/>
              </a:rPr>
              <a:t>,</a:t>
            </a:r>
            <a:r>
              <a:rPr lang="th-TH" sz="900" dirty="0">
                <a:latin typeface="TH SarabunPSK" panose="020B0500040200020003" pitchFamily="34" charset="-34"/>
                <a:cs typeface="TH SarabunPSK" panose="020B0500040200020003" pitchFamily="34" charset="-34"/>
              </a:rPr>
              <a:t>600 กิโลกรัม พร้อมถุงยังชีพ </a:t>
            </a:r>
          </a:p>
          <a:p>
            <a:r>
              <a:rPr lang="th-TH" sz="900" dirty="0">
                <a:latin typeface="TH SarabunPSK" panose="020B0500040200020003" pitchFamily="34" charset="-34"/>
                <a:cs typeface="TH SarabunPSK" panose="020B0500040200020003" pitchFamily="34" charset="-34"/>
              </a:rPr>
              <a:t>40 ชุด  </a:t>
            </a:r>
            <a:r>
              <a:rPr lang="th-TH" sz="900" b="1" dirty="0">
                <a:latin typeface="TH SarabunPSK" panose="020B0500040200020003" pitchFamily="34" charset="-34"/>
                <a:cs typeface="TH SarabunPSK" panose="020B0500040200020003" pitchFamily="34" charset="-34"/>
              </a:rPr>
              <a:t>ข้อมูลวันที่  17 พฤศจิกายน 2568</a:t>
            </a:r>
            <a:endParaRPr lang="en-US" sz="900" dirty="0">
              <a:latin typeface="TH SarabunPSK" panose="020B0500040200020003" pitchFamily="34" charset="-34"/>
              <a:cs typeface="TH SarabunPSK" panose="020B0500040200020003" pitchFamily="34" charset="-34"/>
            </a:endParaRPr>
          </a:p>
        </p:txBody>
      </p:sp>
      <p:sp>
        <p:nvSpPr>
          <p:cNvPr id="49" name="สี่เหลี่ยมผืนผ้า 48">
            <a:extLst>
              <a:ext uri="{FF2B5EF4-FFF2-40B4-BE49-F238E27FC236}">
                <a16:creationId xmlns:a16="http://schemas.microsoft.com/office/drawing/2014/main" id="{C770562B-F097-4843-A4F1-96A02173C0D0}"/>
              </a:ext>
            </a:extLst>
          </p:cNvPr>
          <p:cNvSpPr/>
          <p:nvPr/>
        </p:nvSpPr>
        <p:spPr>
          <a:xfrm>
            <a:off x="-6351" y="8278649"/>
            <a:ext cx="6879681" cy="2280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h-TH" sz="1400" b="1" dirty="0">
                <a:solidFill>
                  <a:schemeClr val="tx1"/>
                </a:solidFill>
                <a:latin typeface="TH SarabunPSK" panose="020B0500040200020003" pitchFamily="34" charset="-34"/>
                <a:cs typeface="TH SarabunPSK" panose="020B0500040200020003" pitchFamily="34" charset="-34"/>
              </a:rPr>
              <a:t>สถานการณ์และการช่วยเหลือภัยพิบัติด้านการเกษตร</a:t>
            </a:r>
          </a:p>
        </p:txBody>
      </p:sp>
      <p:sp>
        <p:nvSpPr>
          <p:cNvPr id="12" name="กล่องข้อความ 11">
            <a:extLst>
              <a:ext uri="{FF2B5EF4-FFF2-40B4-BE49-F238E27FC236}">
                <a16:creationId xmlns:a16="http://schemas.microsoft.com/office/drawing/2014/main" id="{EB0BF74C-11F7-254A-E3AD-0E470EB7AF33}"/>
              </a:ext>
            </a:extLst>
          </p:cNvPr>
          <p:cNvSpPr txBox="1"/>
          <p:nvPr/>
        </p:nvSpPr>
        <p:spPr>
          <a:xfrm>
            <a:off x="2039022" y="1869302"/>
            <a:ext cx="559127" cy="246221"/>
          </a:xfrm>
          <a:prstGeom prst="rect">
            <a:avLst/>
          </a:prstGeom>
          <a:noFill/>
        </p:spPr>
        <p:txBody>
          <a:bodyPr wrap="square">
            <a:spAutoFit/>
          </a:bodyPr>
          <a:lstStyle/>
          <a:p>
            <a:r>
              <a:rPr lang="th-TH" sz="1000" b="1" dirty="0">
                <a:latin typeface="TH SarabunPSK" panose="020B0500040200020003" pitchFamily="34" charset="-34"/>
                <a:ea typeface="Calibri" panose="020F0502020204030204" pitchFamily="34" charset="0"/>
                <a:cs typeface="TH SarabunPSK" panose="020B0500040200020003" pitchFamily="34" charset="-34"/>
              </a:rPr>
              <a:t>ที่มา </a:t>
            </a:r>
            <a:r>
              <a:rPr lang="en-US" sz="1000" b="1" dirty="0">
                <a:latin typeface="TH SarabunPSK" panose="020B0500040200020003" pitchFamily="34" charset="-34"/>
                <a:ea typeface="Calibri" panose="020F0502020204030204" pitchFamily="34" charset="0"/>
                <a:cs typeface="TH SarabunPSK" panose="020B0500040200020003" pitchFamily="34" charset="-34"/>
              </a:rPr>
              <a:t>: </a:t>
            </a:r>
            <a:r>
              <a:rPr lang="th-TH" sz="1000" b="1" dirty="0">
                <a:latin typeface="TH SarabunPSK" panose="020B0500040200020003" pitchFamily="34" charset="-34"/>
                <a:ea typeface="Calibri" panose="020F0502020204030204" pitchFamily="34" charset="0"/>
                <a:cs typeface="TH SarabunPSK" panose="020B0500040200020003" pitchFamily="34" charset="-34"/>
              </a:rPr>
              <a:t>กจ.</a:t>
            </a:r>
            <a:endParaRPr lang="th-TH" sz="1000" b="1" dirty="0"/>
          </a:p>
        </p:txBody>
      </p:sp>
      <p:sp>
        <p:nvSpPr>
          <p:cNvPr id="17" name="กล่องข้อความ 16">
            <a:extLst>
              <a:ext uri="{FF2B5EF4-FFF2-40B4-BE49-F238E27FC236}">
                <a16:creationId xmlns:a16="http://schemas.microsoft.com/office/drawing/2014/main" id="{93CFBFC6-C6AC-34C3-DB55-A55FFF308F21}"/>
              </a:ext>
            </a:extLst>
          </p:cNvPr>
          <p:cNvSpPr txBox="1"/>
          <p:nvPr/>
        </p:nvSpPr>
        <p:spPr>
          <a:xfrm>
            <a:off x="4129882" y="1876233"/>
            <a:ext cx="738960" cy="246221"/>
          </a:xfrm>
          <a:prstGeom prst="rect">
            <a:avLst/>
          </a:prstGeom>
          <a:noFill/>
        </p:spPr>
        <p:txBody>
          <a:bodyPr wrap="square">
            <a:spAutoFit/>
          </a:bodyPr>
          <a:lstStyle/>
          <a:p>
            <a:r>
              <a:rPr lang="th-TH" sz="1000" b="1" dirty="0">
                <a:latin typeface="TH SarabunPSK" panose="020B0500040200020003" pitchFamily="34" charset="-34"/>
                <a:ea typeface="Calibri" panose="020F0502020204030204" pitchFamily="34" charset="0"/>
                <a:cs typeface="TH SarabunPSK" panose="020B0500040200020003" pitchFamily="34" charset="-34"/>
              </a:rPr>
              <a:t>ที่มา </a:t>
            </a:r>
            <a:r>
              <a:rPr lang="en-US" sz="1000" b="1" dirty="0">
                <a:latin typeface="TH SarabunPSK" panose="020B0500040200020003" pitchFamily="34" charset="-34"/>
                <a:ea typeface="Calibri" panose="020F0502020204030204" pitchFamily="34" charset="0"/>
                <a:cs typeface="TH SarabunPSK" panose="020B0500040200020003" pitchFamily="34" charset="-34"/>
              </a:rPr>
              <a:t>: </a:t>
            </a:r>
            <a:r>
              <a:rPr lang="th-TH" sz="1000" b="1" dirty="0" err="1">
                <a:latin typeface="TH SarabunPSK" panose="020B0500040200020003" pitchFamily="34" charset="-34"/>
                <a:ea typeface="Calibri" panose="020F0502020204030204" pitchFamily="34" charset="0"/>
                <a:cs typeface="TH SarabunPSK" panose="020B0500040200020003" pitchFamily="34" charset="-34"/>
              </a:rPr>
              <a:t>สศ</a:t>
            </a:r>
            <a:r>
              <a:rPr lang="th-TH" sz="1000" b="1" dirty="0">
                <a:latin typeface="TH SarabunPSK" panose="020B0500040200020003" pitchFamily="34" charset="-34"/>
                <a:ea typeface="Calibri" panose="020F0502020204030204" pitchFamily="34" charset="0"/>
                <a:cs typeface="TH SarabunPSK" panose="020B0500040200020003" pitchFamily="34" charset="-34"/>
              </a:rPr>
              <a:t>ก. 4</a:t>
            </a:r>
            <a:endParaRPr lang="th-TH" sz="1000" b="1" dirty="0"/>
          </a:p>
        </p:txBody>
      </p:sp>
      <p:sp>
        <p:nvSpPr>
          <p:cNvPr id="25" name="กล่องข้อความ 24">
            <a:extLst>
              <a:ext uri="{FF2B5EF4-FFF2-40B4-BE49-F238E27FC236}">
                <a16:creationId xmlns:a16="http://schemas.microsoft.com/office/drawing/2014/main" id="{41F5251F-45D6-B09C-5A1C-277B2E2E5A03}"/>
              </a:ext>
            </a:extLst>
          </p:cNvPr>
          <p:cNvSpPr txBox="1"/>
          <p:nvPr/>
        </p:nvSpPr>
        <p:spPr>
          <a:xfrm>
            <a:off x="6012180" y="1869302"/>
            <a:ext cx="815160" cy="246221"/>
          </a:xfrm>
          <a:prstGeom prst="rect">
            <a:avLst/>
          </a:prstGeom>
          <a:noFill/>
        </p:spPr>
        <p:txBody>
          <a:bodyPr wrap="square">
            <a:spAutoFit/>
          </a:bodyPr>
          <a:lstStyle/>
          <a:p>
            <a:r>
              <a:rPr lang="th-TH" sz="1000" b="1" dirty="0">
                <a:latin typeface="TH SarabunPSK" panose="020B0500040200020003" pitchFamily="34" charset="-34"/>
                <a:ea typeface="Calibri" panose="020F0502020204030204" pitchFamily="34" charset="0"/>
                <a:cs typeface="TH SarabunPSK" panose="020B0500040200020003" pitchFamily="34" charset="-34"/>
              </a:rPr>
              <a:t>ที่มา </a:t>
            </a:r>
            <a:r>
              <a:rPr lang="en-US" sz="1000" b="1" dirty="0">
                <a:latin typeface="TH SarabunPSK" panose="020B0500040200020003" pitchFamily="34" charset="-34"/>
                <a:ea typeface="Calibri" panose="020F0502020204030204" pitchFamily="34" charset="0"/>
                <a:cs typeface="TH SarabunPSK" panose="020B0500040200020003" pitchFamily="34" charset="-34"/>
              </a:rPr>
              <a:t>: </a:t>
            </a:r>
            <a:r>
              <a:rPr lang="th-TH" sz="1000" b="1" dirty="0">
                <a:latin typeface="TH SarabunPSK" panose="020B0500040200020003" pitchFamily="34" charset="-34"/>
                <a:ea typeface="Calibri" panose="020F0502020204030204" pitchFamily="34" charset="0"/>
                <a:cs typeface="TH SarabunPSK" panose="020B0500040200020003" pitchFamily="34" charset="-34"/>
              </a:rPr>
              <a:t>ปศ. / ปม.</a:t>
            </a:r>
            <a:endParaRPr lang="th-TH" sz="1000" b="1" dirty="0"/>
          </a:p>
        </p:txBody>
      </p:sp>
      <p:sp>
        <p:nvSpPr>
          <p:cNvPr id="26" name="กล่องข้อความ 25">
            <a:extLst>
              <a:ext uri="{FF2B5EF4-FFF2-40B4-BE49-F238E27FC236}">
                <a16:creationId xmlns:a16="http://schemas.microsoft.com/office/drawing/2014/main" id="{53B27B9F-182A-3D90-C035-93B27D6903E0}"/>
              </a:ext>
            </a:extLst>
          </p:cNvPr>
          <p:cNvSpPr txBox="1"/>
          <p:nvPr/>
        </p:nvSpPr>
        <p:spPr>
          <a:xfrm>
            <a:off x="2060622" y="3923392"/>
            <a:ext cx="851067" cy="246221"/>
          </a:xfrm>
          <a:prstGeom prst="rect">
            <a:avLst/>
          </a:prstGeom>
          <a:noFill/>
        </p:spPr>
        <p:txBody>
          <a:bodyPr wrap="square">
            <a:spAutoFit/>
          </a:bodyPr>
          <a:lstStyle/>
          <a:p>
            <a:r>
              <a:rPr lang="th-TH" sz="1000" b="1" dirty="0">
                <a:latin typeface="TH SarabunPSK" panose="020B0500040200020003" pitchFamily="34" charset="-34"/>
                <a:ea typeface="Calibri" panose="020F0502020204030204" pitchFamily="34" charset="0"/>
                <a:cs typeface="TH SarabunPSK" panose="020B0500040200020003" pitchFamily="34" charset="-34"/>
              </a:rPr>
              <a:t>ที่มา </a:t>
            </a:r>
            <a:r>
              <a:rPr lang="en-US" sz="1000" b="1" dirty="0">
                <a:latin typeface="TH SarabunPSK" panose="020B0500040200020003" pitchFamily="34" charset="-34"/>
                <a:ea typeface="Calibri" panose="020F0502020204030204" pitchFamily="34" charset="0"/>
                <a:cs typeface="TH SarabunPSK" panose="020B0500040200020003" pitchFamily="34" charset="-34"/>
              </a:rPr>
              <a:t>: </a:t>
            </a:r>
            <a:r>
              <a:rPr lang="th-TH" sz="1000" b="1" dirty="0">
                <a:latin typeface="TH SarabunPSK" panose="020B0500040200020003" pitchFamily="34" charset="-34"/>
                <a:ea typeface="Calibri" panose="020F0502020204030204" pitchFamily="34" charset="0"/>
                <a:cs typeface="TH SarabunPSK" panose="020B0500040200020003" pitchFamily="34" charset="-34"/>
              </a:rPr>
              <a:t>สศช. / </a:t>
            </a:r>
            <a:r>
              <a:rPr lang="th-TH" sz="1000" b="1" dirty="0" err="1">
                <a:latin typeface="TH SarabunPSK" panose="020B0500040200020003" pitchFamily="34" charset="-34"/>
                <a:ea typeface="Calibri" panose="020F0502020204030204" pitchFamily="34" charset="0"/>
                <a:cs typeface="TH SarabunPSK" panose="020B0500040200020003" pitchFamily="34" charset="-34"/>
              </a:rPr>
              <a:t>ชป</a:t>
            </a:r>
            <a:r>
              <a:rPr lang="th-TH" sz="1000" b="1" dirty="0">
                <a:latin typeface="TH SarabunPSK" panose="020B0500040200020003" pitchFamily="34" charset="-34"/>
                <a:ea typeface="Calibri" panose="020F0502020204030204" pitchFamily="34" charset="0"/>
                <a:cs typeface="TH SarabunPSK" panose="020B0500040200020003" pitchFamily="34" charset="-34"/>
              </a:rPr>
              <a:t>.</a:t>
            </a:r>
            <a:endParaRPr lang="th-TH" sz="1000" b="1" dirty="0"/>
          </a:p>
        </p:txBody>
      </p:sp>
      <p:sp>
        <p:nvSpPr>
          <p:cNvPr id="27" name="กล่องข้อความ 26">
            <a:extLst>
              <a:ext uri="{FF2B5EF4-FFF2-40B4-BE49-F238E27FC236}">
                <a16:creationId xmlns:a16="http://schemas.microsoft.com/office/drawing/2014/main" id="{176C6E5D-1397-1FCE-122B-C953B3321739}"/>
              </a:ext>
            </a:extLst>
          </p:cNvPr>
          <p:cNvSpPr txBox="1"/>
          <p:nvPr/>
        </p:nvSpPr>
        <p:spPr>
          <a:xfrm>
            <a:off x="4616458" y="3899485"/>
            <a:ext cx="605322" cy="246221"/>
          </a:xfrm>
          <a:prstGeom prst="rect">
            <a:avLst/>
          </a:prstGeom>
          <a:noFill/>
        </p:spPr>
        <p:txBody>
          <a:bodyPr wrap="square">
            <a:spAutoFit/>
          </a:bodyPr>
          <a:lstStyle/>
          <a:p>
            <a:r>
              <a:rPr lang="th-TH" sz="1000" b="1" dirty="0">
                <a:latin typeface="TH SarabunPSK" panose="020B0500040200020003" pitchFamily="34" charset="-34"/>
                <a:ea typeface="Calibri" panose="020F0502020204030204" pitchFamily="34" charset="0"/>
                <a:cs typeface="TH SarabunPSK" panose="020B0500040200020003" pitchFamily="34" charset="-34"/>
              </a:rPr>
              <a:t>ที่มา </a:t>
            </a:r>
            <a:r>
              <a:rPr lang="en-US" sz="1000" b="1" dirty="0">
                <a:latin typeface="TH SarabunPSK" panose="020B0500040200020003" pitchFamily="34" charset="-34"/>
                <a:ea typeface="Calibri" panose="020F0502020204030204" pitchFamily="34" charset="0"/>
                <a:cs typeface="TH SarabunPSK" panose="020B0500040200020003" pitchFamily="34" charset="-34"/>
              </a:rPr>
              <a:t>: </a:t>
            </a:r>
            <a:r>
              <a:rPr lang="th-TH" sz="1000" b="1" dirty="0">
                <a:latin typeface="TH SarabunPSK" panose="020B0500040200020003" pitchFamily="34" charset="-34"/>
                <a:ea typeface="Calibri" panose="020F0502020204030204" pitchFamily="34" charset="0"/>
                <a:cs typeface="TH SarabunPSK" panose="020B0500040200020003" pitchFamily="34" charset="-34"/>
              </a:rPr>
              <a:t>ศมม.</a:t>
            </a:r>
            <a:endParaRPr lang="th-TH" sz="1000" b="1" dirty="0"/>
          </a:p>
        </p:txBody>
      </p:sp>
      <p:sp>
        <p:nvSpPr>
          <p:cNvPr id="28" name="กล่องข้อความ 27">
            <a:extLst>
              <a:ext uri="{FF2B5EF4-FFF2-40B4-BE49-F238E27FC236}">
                <a16:creationId xmlns:a16="http://schemas.microsoft.com/office/drawing/2014/main" id="{FDD75982-1CD5-8A4D-D4C6-894ADE678D5A}"/>
              </a:ext>
            </a:extLst>
          </p:cNvPr>
          <p:cNvSpPr txBox="1"/>
          <p:nvPr/>
        </p:nvSpPr>
        <p:spPr>
          <a:xfrm>
            <a:off x="563880" y="8068976"/>
            <a:ext cx="701040" cy="246221"/>
          </a:xfrm>
          <a:prstGeom prst="rect">
            <a:avLst/>
          </a:prstGeom>
          <a:noFill/>
        </p:spPr>
        <p:txBody>
          <a:bodyPr wrap="square">
            <a:spAutoFit/>
          </a:bodyPr>
          <a:lstStyle/>
          <a:p>
            <a:r>
              <a:rPr lang="th-TH" sz="1000" b="1" dirty="0">
                <a:latin typeface="TH SarabunPSK" panose="020B0500040200020003" pitchFamily="34" charset="-34"/>
                <a:ea typeface="Calibri" panose="020F0502020204030204" pitchFamily="34" charset="0"/>
                <a:cs typeface="TH SarabunPSK" panose="020B0500040200020003" pitchFamily="34" charset="-34"/>
              </a:rPr>
              <a:t>ที่มา </a:t>
            </a:r>
            <a:r>
              <a:rPr lang="en-US" sz="1000" b="1" dirty="0">
                <a:latin typeface="TH SarabunPSK" panose="020B0500040200020003" pitchFamily="34" charset="-34"/>
                <a:ea typeface="Calibri" panose="020F0502020204030204" pitchFamily="34" charset="0"/>
                <a:cs typeface="TH SarabunPSK" panose="020B0500040200020003" pitchFamily="34" charset="-34"/>
              </a:rPr>
              <a:t>: </a:t>
            </a:r>
            <a:r>
              <a:rPr lang="th-TH" sz="1000" b="1" dirty="0" err="1">
                <a:latin typeface="TH SarabunPSK" panose="020B0500040200020003" pitchFamily="34" charset="-34"/>
                <a:ea typeface="Calibri" panose="020F0502020204030204" pitchFamily="34" charset="0"/>
                <a:cs typeface="TH SarabunPSK" panose="020B0500040200020003" pitchFamily="34" charset="-34"/>
              </a:rPr>
              <a:t>สวพ</a:t>
            </a:r>
            <a:r>
              <a:rPr lang="th-TH" sz="1000" b="1" dirty="0">
                <a:latin typeface="TH SarabunPSK" panose="020B0500040200020003" pitchFamily="34" charset="-34"/>
                <a:ea typeface="Calibri" panose="020F0502020204030204" pitchFamily="34" charset="0"/>
                <a:cs typeface="TH SarabunPSK" panose="020B0500040200020003" pitchFamily="34" charset="-34"/>
              </a:rPr>
              <a:t>. 3</a:t>
            </a:r>
            <a:endParaRPr lang="th-TH" sz="1000" b="1" dirty="0"/>
          </a:p>
        </p:txBody>
      </p:sp>
      <p:sp>
        <p:nvSpPr>
          <p:cNvPr id="29" name="กล่องข้อความ 28">
            <a:extLst>
              <a:ext uri="{FF2B5EF4-FFF2-40B4-BE49-F238E27FC236}">
                <a16:creationId xmlns:a16="http://schemas.microsoft.com/office/drawing/2014/main" id="{1340BA6C-C27D-9FEB-EDE0-7BAEF7BB3E68}"/>
              </a:ext>
            </a:extLst>
          </p:cNvPr>
          <p:cNvSpPr txBox="1"/>
          <p:nvPr/>
        </p:nvSpPr>
        <p:spPr>
          <a:xfrm>
            <a:off x="3875554" y="7802256"/>
            <a:ext cx="1130385" cy="246221"/>
          </a:xfrm>
          <a:prstGeom prst="rect">
            <a:avLst/>
          </a:prstGeom>
          <a:noFill/>
        </p:spPr>
        <p:txBody>
          <a:bodyPr wrap="square">
            <a:spAutoFit/>
          </a:bodyPr>
          <a:lstStyle/>
          <a:p>
            <a:pPr algn="r"/>
            <a:r>
              <a:rPr lang="th-TH" sz="1000" b="1" dirty="0">
                <a:latin typeface="TH SarabunPSK" panose="020B0500040200020003" pitchFamily="34" charset="-34"/>
                <a:ea typeface="Calibri" panose="020F0502020204030204" pitchFamily="34" charset="0"/>
                <a:cs typeface="TH SarabunPSK" panose="020B0500040200020003" pitchFamily="34" charset="-34"/>
              </a:rPr>
              <a:t>ที่มา </a:t>
            </a:r>
            <a:r>
              <a:rPr lang="en-US" sz="1000" b="1" dirty="0">
                <a:latin typeface="TH SarabunPSK" panose="020B0500040200020003" pitchFamily="34" charset="-34"/>
                <a:ea typeface="Calibri" panose="020F0502020204030204" pitchFamily="34" charset="0"/>
                <a:cs typeface="TH SarabunPSK" panose="020B0500040200020003" pitchFamily="34" charset="-34"/>
              </a:rPr>
              <a:t>: </a:t>
            </a:r>
            <a:r>
              <a:rPr lang="th-TH" sz="1000" b="1" dirty="0">
                <a:latin typeface="TH SarabunPSK" panose="020B0500040200020003" pitchFamily="34" charset="-34"/>
                <a:ea typeface="Calibri" panose="020F0502020204030204" pitchFamily="34" charset="0"/>
                <a:cs typeface="TH SarabunPSK" panose="020B0500040200020003" pitchFamily="34" charset="-34"/>
              </a:rPr>
              <a:t>กษ.</a:t>
            </a:r>
          </a:p>
        </p:txBody>
      </p:sp>
      <p:sp>
        <p:nvSpPr>
          <p:cNvPr id="33" name="กล่องข้อความ 32">
            <a:extLst>
              <a:ext uri="{FF2B5EF4-FFF2-40B4-BE49-F238E27FC236}">
                <a16:creationId xmlns:a16="http://schemas.microsoft.com/office/drawing/2014/main" id="{892F4C30-7131-12F9-E8DE-D65E244AEC22}"/>
              </a:ext>
            </a:extLst>
          </p:cNvPr>
          <p:cNvSpPr txBox="1"/>
          <p:nvPr/>
        </p:nvSpPr>
        <p:spPr>
          <a:xfrm>
            <a:off x="6231035" y="8523238"/>
            <a:ext cx="605322" cy="246221"/>
          </a:xfrm>
          <a:prstGeom prst="rect">
            <a:avLst/>
          </a:prstGeom>
          <a:noFill/>
        </p:spPr>
        <p:txBody>
          <a:bodyPr wrap="square">
            <a:spAutoFit/>
          </a:bodyPr>
          <a:lstStyle/>
          <a:p>
            <a:r>
              <a:rPr lang="th-TH" sz="1000" b="1" dirty="0">
                <a:latin typeface="TH SarabunPSK" panose="020B0500040200020003" pitchFamily="34" charset="-34"/>
                <a:ea typeface="Calibri" panose="020F0502020204030204" pitchFamily="34" charset="0"/>
                <a:cs typeface="TH SarabunPSK" panose="020B0500040200020003" pitchFamily="34" charset="-34"/>
              </a:rPr>
              <a:t>ที่มา </a:t>
            </a:r>
            <a:r>
              <a:rPr lang="en-US" sz="1000" b="1" dirty="0">
                <a:latin typeface="TH SarabunPSK" panose="020B0500040200020003" pitchFamily="34" charset="-34"/>
                <a:ea typeface="Calibri" panose="020F0502020204030204" pitchFamily="34" charset="0"/>
                <a:cs typeface="TH SarabunPSK" panose="020B0500040200020003" pitchFamily="34" charset="-34"/>
              </a:rPr>
              <a:t>: </a:t>
            </a:r>
            <a:r>
              <a:rPr lang="th-TH" sz="1000" b="1" dirty="0">
                <a:latin typeface="TH SarabunPSK" panose="020B0500040200020003" pitchFamily="34" charset="-34"/>
                <a:ea typeface="Calibri" panose="020F0502020204030204" pitchFamily="34" charset="0"/>
                <a:cs typeface="TH SarabunPSK" panose="020B0500040200020003" pitchFamily="34" charset="-34"/>
              </a:rPr>
              <a:t>กษ.</a:t>
            </a:r>
            <a:endParaRPr lang="th-TH" sz="1000" b="1" dirty="0"/>
          </a:p>
        </p:txBody>
      </p:sp>
      <p:graphicFrame>
        <p:nvGraphicFramePr>
          <p:cNvPr id="39" name="แผนภูมิ 38">
            <a:extLst>
              <a:ext uri="{FF2B5EF4-FFF2-40B4-BE49-F238E27FC236}">
                <a16:creationId xmlns:a16="http://schemas.microsoft.com/office/drawing/2014/main" id="{C9B879B8-94DC-B835-E043-F3BAB441E812}"/>
              </a:ext>
            </a:extLst>
          </p:cNvPr>
          <p:cNvGraphicFramePr>
            <a:graphicFrameLocks/>
          </p:cNvGraphicFramePr>
          <p:nvPr>
            <p:extLst>
              <p:ext uri="{D42A27DB-BD31-4B8C-83A1-F6EECF244321}">
                <p14:modId xmlns:p14="http://schemas.microsoft.com/office/powerpoint/2010/main" val="1331176440"/>
              </p:ext>
            </p:extLst>
          </p:nvPr>
        </p:nvGraphicFramePr>
        <p:xfrm>
          <a:off x="3875554" y="4138864"/>
          <a:ext cx="1279445" cy="1789695"/>
        </p:xfrm>
        <a:graphic>
          <a:graphicData uri="http://schemas.openxmlformats.org/drawingml/2006/chart">
            <c:chart xmlns:c="http://schemas.openxmlformats.org/drawingml/2006/chart" xmlns:r="http://schemas.openxmlformats.org/officeDocument/2006/relationships" r:id="rId10"/>
          </a:graphicData>
        </a:graphic>
      </p:graphicFrame>
      <p:sp>
        <p:nvSpPr>
          <p:cNvPr id="40" name="สี่เหลี่ยมผืนผ้า 39">
            <a:extLst>
              <a:ext uri="{FF2B5EF4-FFF2-40B4-BE49-F238E27FC236}">
                <a16:creationId xmlns:a16="http://schemas.microsoft.com/office/drawing/2014/main" id="{C7A47A19-EFC8-4069-9FA0-86F16E80EDD2}"/>
              </a:ext>
            </a:extLst>
          </p:cNvPr>
          <p:cNvSpPr/>
          <p:nvPr/>
        </p:nvSpPr>
        <p:spPr>
          <a:xfrm>
            <a:off x="5083260" y="6208296"/>
            <a:ext cx="1781763" cy="208372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th-TH" sz="1100" b="1" dirty="0">
                <a:solidFill>
                  <a:schemeClr val="tx1"/>
                </a:solidFill>
                <a:latin typeface="TH SarabunPSK" panose="020B0500040200020003" pitchFamily="34" charset="-34"/>
                <a:cs typeface="TH SarabunPSK" panose="020B0500040200020003" pitchFamily="34" charset="-34"/>
              </a:rPr>
              <a:t>แหล่งเก็บกักน้ำเพื่อการเกษตรในจังหวัด </a:t>
            </a:r>
            <a:r>
              <a:rPr lang="th-TH" sz="1100" dirty="0">
                <a:solidFill>
                  <a:schemeClr val="tx1"/>
                </a:solidFill>
                <a:latin typeface="TH SarabunPSK" panose="020B0500040200020003" pitchFamily="34" charset="-34"/>
                <a:cs typeface="TH SarabunPSK" panose="020B0500040200020003" pitchFamily="34" charset="-34"/>
              </a:rPr>
              <a:t>เป็นอ่างเก็บน้ำขนาดใหญ่ ได้แก่ เขื่อนอุบลรัตน์ (2,431 ล้าน ลบ.ม) ฝายหนองหวาย (81 ล้าน ลบ.ม) เขื่อนชนบท (16 ล้าน ลบ.ม) เขื่อนมหาสารคาม (24 ล้าน ลบ.ม) อ่างขนาดกลาง 14 แห่ง (105 ล้าน ลบ.ม) รวมปริมาณน้ำอ่างฯ ขนาดใหญ่และขนาดกลาง 18 แห่ง มีความจุเก็บกัก 2,658 ล้าน ลบ.ม. ความต้องการใช้น้ำเพื่อการเกษตรประมาณ 6,398 ล้าน ลบ.ม/ปี (แยกเป็นในเขตชลประทาน 1,067 นอกเขตฯ 5,331) </a:t>
            </a:r>
          </a:p>
          <a:p>
            <a:pPr algn="ctr"/>
            <a:endParaRPr lang="th-TH" sz="1100" dirty="0">
              <a:solidFill>
                <a:schemeClr val="tx1"/>
              </a:solidFill>
              <a:latin typeface="TH SarabunPSK" panose="020B0500040200020003" pitchFamily="34" charset="-34"/>
              <a:cs typeface="TH SarabunPSK" panose="020B0500040200020003" pitchFamily="34" charset="-34"/>
            </a:endParaRPr>
          </a:p>
        </p:txBody>
      </p:sp>
      <p:sp>
        <p:nvSpPr>
          <p:cNvPr id="44" name="กล่องข้อความ 43">
            <a:extLst>
              <a:ext uri="{FF2B5EF4-FFF2-40B4-BE49-F238E27FC236}">
                <a16:creationId xmlns:a16="http://schemas.microsoft.com/office/drawing/2014/main" id="{82674EFE-13BF-DF39-B0F0-431D25B8F5FF}"/>
              </a:ext>
            </a:extLst>
          </p:cNvPr>
          <p:cNvSpPr txBox="1"/>
          <p:nvPr/>
        </p:nvSpPr>
        <p:spPr>
          <a:xfrm>
            <a:off x="6316298" y="8103651"/>
            <a:ext cx="595418" cy="246221"/>
          </a:xfrm>
          <a:prstGeom prst="rect">
            <a:avLst/>
          </a:prstGeom>
          <a:noFill/>
        </p:spPr>
        <p:txBody>
          <a:bodyPr wrap="square">
            <a:spAutoFit/>
          </a:bodyPr>
          <a:lstStyle/>
          <a:p>
            <a:r>
              <a:rPr lang="th-TH" sz="1000" b="1" dirty="0">
                <a:latin typeface="TH SarabunPSK" panose="020B0500040200020003" pitchFamily="34" charset="-34"/>
                <a:ea typeface="Calibri" panose="020F0502020204030204" pitchFamily="34" charset="0"/>
                <a:cs typeface="TH SarabunPSK" panose="020B0500040200020003" pitchFamily="34" charset="-34"/>
              </a:rPr>
              <a:t>ที่มา </a:t>
            </a:r>
            <a:r>
              <a:rPr lang="en-US" sz="1000" b="1" dirty="0">
                <a:latin typeface="TH SarabunPSK" panose="020B0500040200020003" pitchFamily="34" charset="-34"/>
                <a:ea typeface="Calibri" panose="020F0502020204030204" pitchFamily="34" charset="0"/>
                <a:cs typeface="TH SarabunPSK" panose="020B0500040200020003" pitchFamily="34" charset="-34"/>
              </a:rPr>
              <a:t>: </a:t>
            </a:r>
            <a:r>
              <a:rPr lang="th-TH" sz="1000" b="1" dirty="0" err="1">
                <a:latin typeface="TH SarabunPSK" panose="020B0500040200020003" pitchFamily="34" charset="-34"/>
                <a:ea typeface="Calibri" panose="020F0502020204030204" pitchFamily="34" charset="0"/>
                <a:cs typeface="TH SarabunPSK" panose="020B0500040200020003" pitchFamily="34" charset="-34"/>
              </a:rPr>
              <a:t>ชป</a:t>
            </a:r>
            <a:r>
              <a:rPr lang="th-TH" sz="1000" b="1" dirty="0">
                <a:latin typeface="TH SarabunPSK" panose="020B0500040200020003" pitchFamily="34" charset="-34"/>
                <a:ea typeface="Calibri" panose="020F0502020204030204" pitchFamily="34" charset="0"/>
                <a:cs typeface="TH SarabunPSK" panose="020B0500040200020003" pitchFamily="34" charset="-34"/>
              </a:rPr>
              <a:t>.</a:t>
            </a:r>
            <a:endParaRPr lang="th-TH" sz="1000" b="1" dirty="0"/>
          </a:p>
        </p:txBody>
      </p:sp>
      <p:sp>
        <p:nvSpPr>
          <p:cNvPr id="19" name="สี่เหลี่ยมผืนผ้า 18">
            <a:extLst>
              <a:ext uri="{FF2B5EF4-FFF2-40B4-BE49-F238E27FC236}">
                <a16:creationId xmlns:a16="http://schemas.microsoft.com/office/drawing/2014/main" id="{F579858D-2E37-4068-8C31-7CC3201BF4B6}"/>
              </a:ext>
            </a:extLst>
          </p:cNvPr>
          <p:cNvSpPr/>
          <p:nvPr/>
        </p:nvSpPr>
        <p:spPr>
          <a:xfrm>
            <a:off x="1" y="2065421"/>
            <a:ext cx="3048198" cy="2057400"/>
          </a:xfrm>
          <a:prstGeom prst="rect">
            <a:avLst/>
          </a:prstGeom>
          <a:noFill/>
          <a:ln w="38100"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r>
              <a:rPr lang="th-TH" sz="1400" b="1" dirty="0">
                <a:solidFill>
                  <a:schemeClr val="tx1"/>
                </a:solidFill>
                <a:latin typeface="TH SarabunPSK" panose="020B0500040200020003" pitchFamily="34" charset="-34"/>
                <a:cs typeface="TH SarabunPSK" panose="020B0500040200020003" pitchFamily="34" charset="-34"/>
              </a:rPr>
              <a:t>พื้นที่จังหวัด 6.8 ล้านไร่</a:t>
            </a:r>
            <a:endParaRPr lang="en-US" sz="1400" b="1" dirty="0">
              <a:solidFill>
                <a:schemeClr val="tx1"/>
              </a:solidFill>
              <a:latin typeface="TH SarabunPSK" panose="020B0500040200020003" pitchFamily="34" charset="-34"/>
              <a:cs typeface="TH SarabunPSK" panose="020B0500040200020003" pitchFamily="34" charset="-34"/>
            </a:endParaRPr>
          </a:p>
          <a:p>
            <a:r>
              <a:rPr lang="en-US" sz="1400" b="1" dirty="0">
                <a:solidFill>
                  <a:schemeClr val="tx1"/>
                </a:solidFill>
                <a:latin typeface="TH SarabunPSK" panose="020B0500040200020003" pitchFamily="34" charset="-34"/>
                <a:cs typeface="TH SarabunPSK" panose="020B0500040200020003" pitchFamily="34" charset="-34"/>
              </a:rPr>
              <a:t>GPP </a:t>
            </a:r>
            <a:r>
              <a:rPr lang="th-TH" sz="1400" b="1" dirty="0">
                <a:solidFill>
                  <a:schemeClr val="tx1"/>
                </a:solidFill>
                <a:latin typeface="TH SarabunPSK" panose="020B0500040200020003" pitchFamily="34" charset="-34"/>
                <a:cs typeface="TH SarabunPSK" panose="020B0500040200020003" pitchFamily="34" charset="-34"/>
              </a:rPr>
              <a:t>มูลค่า </a:t>
            </a:r>
            <a:r>
              <a:rPr lang="th-TH" sz="1400" b="1" dirty="0">
                <a:solidFill>
                  <a:srgbClr val="000000"/>
                </a:solidFill>
                <a:effectLst/>
                <a:latin typeface="TH SarabunPSK" panose="020B0500040200020003" pitchFamily="34" charset="-34"/>
                <a:ea typeface="Calibri" panose="020F0502020204030204" pitchFamily="34" charset="0"/>
                <a:cs typeface="TH SarabunPSK" panose="020B0500040200020003" pitchFamily="34" charset="-34"/>
              </a:rPr>
              <a:t>216,367</a:t>
            </a:r>
            <a:r>
              <a:rPr lang="th-TH" sz="1400" b="1" dirty="0">
                <a:solidFill>
                  <a:schemeClr val="tx1"/>
                </a:solidFill>
                <a:latin typeface="TH SarabunPSK" panose="020B0500040200020003" pitchFamily="34" charset="-34"/>
                <a:cs typeface="TH SarabunPSK" panose="020B0500040200020003" pitchFamily="34" charset="-34"/>
              </a:rPr>
              <a:t> ล้านบาท (ปี 2565)</a:t>
            </a:r>
          </a:p>
          <a:p>
            <a:r>
              <a:rPr lang="th-TH" sz="1400" dirty="0">
                <a:solidFill>
                  <a:schemeClr val="tx1"/>
                </a:solidFill>
                <a:latin typeface="TH SarabunPSK" panose="020B0500040200020003" pitchFamily="34" charset="-34"/>
                <a:cs typeface="TH SarabunPSK" panose="020B0500040200020003" pitchFamily="34" charset="-34"/>
              </a:rPr>
              <a:t>จำนวนประชากร 1.784 ล้านคน (668,539 ครัวเรือน)</a:t>
            </a:r>
          </a:p>
          <a:p>
            <a:r>
              <a:rPr lang="en-US" sz="1400" dirty="0">
                <a:solidFill>
                  <a:schemeClr val="tx1"/>
                </a:solidFill>
                <a:latin typeface="TH SarabunPSK" panose="020B0500040200020003" pitchFamily="34" charset="-34"/>
                <a:cs typeface="TH SarabunPSK" panose="020B0500040200020003" pitchFamily="34" charset="-34"/>
              </a:rPr>
              <a:t>GDP </a:t>
            </a:r>
            <a:r>
              <a:rPr lang="th-TH" sz="1400" dirty="0">
                <a:solidFill>
                  <a:schemeClr val="tx1"/>
                </a:solidFill>
                <a:latin typeface="TH SarabunPSK" panose="020B0500040200020003" pitchFamily="34" charset="-34"/>
                <a:cs typeface="TH SarabunPSK" panose="020B0500040200020003" pitchFamily="34" charset="-34"/>
              </a:rPr>
              <a:t>ต่อหัว 126,636 บาท (ลำดับที่ 16 ของประเทศ)</a:t>
            </a:r>
          </a:p>
          <a:p>
            <a:r>
              <a:rPr lang="th-TH" sz="1400" dirty="0">
                <a:solidFill>
                  <a:schemeClr val="tx1"/>
                </a:solidFill>
                <a:latin typeface="TH SarabunPSK" panose="020B0500040200020003" pitchFamily="34" charset="-34"/>
                <a:cs typeface="TH SarabunPSK" panose="020B0500040200020003" pitchFamily="34" charset="-34"/>
              </a:rPr>
              <a:t>ครัวเรือนเกษตรกร จำนวน 416,950 ครัวเรือน (62.36</a:t>
            </a:r>
            <a:r>
              <a:rPr lang="en-US" sz="1400" dirty="0">
                <a:solidFill>
                  <a:schemeClr val="tx1"/>
                </a:solidFill>
                <a:latin typeface="TH SarabunPSK" panose="020B0500040200020003" pitchFamily="34" charset="-34"/>
                <a:cs typeface="TH SarabunPSK" panose="020B0500040200020003" pitchFamily="34" charset="-34"/>
              </a:rPr>
              <a:t>%</a:t>
            </a:r>
            <a:r>
              <a:rPr lang="th-TH" sz="1400" dirty="0">
                <a:solidFill>
                  <a:schemeClr val="tx1"/>
                </a:solidFill>
                <a:latin typeface="TH SarabunPSK" panose="020B0500040200020003" pitchFamily="34" charset="-34"/>
                <a:cs typeface="TH SarabunPSK" panose="020B0500040200020003" pitchFamily="34" charset="-34"/>
              </a:rPr>
              <a:t>)</a:t>
            </a:r>
          </a:p>
          <a:p>
            <a:r>
              <a:rPr lang="th-TH" sz="1400" dirty="0">
                <a:solidFill>
                  <a:schemeClr val="tx1"/>
                </a:solidFill>
                <a:latin typeface="TH SarabunPSK" panose="020B0500040200020003" pitchFamily="34" charset="-34"/>
                <a:cs typeface="TH SarabunPSK" panose="020B0500040200020003" pitchFamily="34" charset="-34"/>
              </a:rPr>
              <a:t>รายได้ภาคการเกษตร 21,743  ล้านบาท (</a:t>
            </a:r>
            <a:r>
              <a:rPr lang="en-US" sz="1400" dirty="0">
                <a:solidFill>
                  <a:schemeClr val="tx1"/>
                </a:solidFill>
                <a:latin typeface="TH SarabunPSK" panose="020B0500040200020003" pitchFamily="34" charset="-34"/>
                <a:cs typeface="TH SarabunPSK" panose="020B0500040200020003" pitchFamily="34" charset="-34"/>
              </a:rPr>
              <a:t>10.21%</a:t>
            </a:r>
            <a:r>
              <a:rPr lang="th-TH" sz="1400" dirty="0">
                <a:solidFill>
                  <a:schemeClr val="tx1"/>
                </a:solidFill>
                <a:latin typeface="TH SarabunPSK" panose="020B0500040200020003" pitchFamily="34" charset="-34"/>
                <a:cs typeface="TH SarabunPSK" panose="020B0500040200020003" pitchFamily="34" charset="-34"/>
              </a:rPr>
              <a:t>)</a:t>
            </a:r>
          </a:p>
          <a:p>
            <a:r>
              <a:rPr lang="th-TH" sz="1400" dirty="0">
                <a:solidFill>
                  <a:schemeClr val="tx1"/>
                </a:solidFill>
                <a:latin typeface="TH SarabunPSK" panose="020B0500040200020003" pitchFamily="34" charset="-34"/>
                <a:cs typeface="TH SarabunPSK" panose="020B0500040200020003" pitchFamily="34" charset="-34"/>
              </a:rPr>
              <a:t>รายได้นอกภาคการเกษตร </a:t>
            </a:r>
            <a:r>
              <a:rPr lang="th-TH" sz="1400" kern="1200" dirty="0">
                <a:solidFill>
                  <a:srgbClr val="000000"/>
                </a:solidFill>
                <a:effectLst/>
                <a:latin typeface="TH SarabunPSK" panose="020B0500040200020003" pitchFamily="34" charset="-34"/>
                <a:cs typeface="TH SarabunPSK" panose="020B0500040200020003" pitchFamily="34" charset="-34"/>
              </a:rPr>
              <a:t>194,624</a:t>
            </a:r>
            <a:r>
              <a:rPr lang="th-TH" sz="1400" dirty="0">
                <a:solidFill>
                  <a:schemeClr val="tx1"/>
                </a:solidFill>
                <a:latin typeface="TH SarabunPSK" panose="020B0500040200020003" pitchFamily="34" charset="-34"/>
                <a:cs typeface="TH SarabunPSK" panose="020B0500040200020003" pitchFamily="34" charset="-34"/>
              </a:rPr>
              <a:t> ล้านบาท (</a:t>
            </a:r>
            <a:r>
              <a:rPr lang="en-US" sz="1400" dirty="0">
                <a:solidFill>
                  <a:schemeClr val="tx1"/>
                </a:solidFill>
                <a:latin typeface="TH SarabunPSK" panose="020B0500040200020003" pitchFamily="34" charset="-34"/>
                <a:cs typeface="TH SarabunPSK" panose="020B0500040200020003" pitchFamily="34" charset="-34"/>
              </a:rPr>
              <a:t>89.78%</a:t>
            </a:r>
            <a:r>
              <a:rPr lang="th-TH" sz="1400" dirty="0">
                <a:solidFill>
                  <a:schemeClr val="tx1"/>
                </a:solidFill>
                <a:latin typeface="TH SarabunPSK" panose="020B0500040200020003" pitchFamily="34" charset="-34"/>
                <a:cs typeface="TH SarabunPSK" panose="020B0500040200020003" pitchFamily="34" charset="-34"/>
              </a:rPr>
              <a:t>)</a:t>
            </a:r>
          </a:p>
          <a:p>
            <a:r>
              <a:rPr lang="th-TH" sz="1400" dirty="0">
                <a:solidFill>
                  <a:schemeClr val="tx1"/>
                </a:solidFill>
                <a:latin typeface="TH SarabunPSK" panose="020B0500040200020003" pitchFamily="34" charset="-34"/>
                <a:cs typeface="TH SarabunPSK" panose="020B0500040200020003" pitchFamily="34" charset="-34"/>
              </a:rPr>
              <a:t>พื้นที่ภาคการเกษตร 4.2 ล้านไร่ (</a:t>
            </a:r>
            <a:r>
              <a:rPr lang="en-US" sz="1400" dirty="0">
                <a:solidFill>
                  <a:schemeClr val="tx1"/>
                </a:solidFill>
                <a:latin typeface="TH SarabunPSK" panose="020B0500040200020003" pitchFamily="34" charset="-34"/>
                <a:cs typeface="TH SarabunPSK" panose="020B0500040200020003" pitchFamily="34" charset="-34"/>
              </a:rPr>
              <a:t>61.76%</a:t>
            </a:r>
            <a:r>
              <a:rPr lang="th-TH" sz="1400" dirty="0">
                <a:solidFill>
                  <a:schemeClr val="tx1"/>
                </a:solidFill>
                <a:latin typeface="TH SarabunPSK" panose="020B0500040200020003" pitchFamily="34" charset="-34"/>
                <a:cs typeface="TH SarabunPSK" panose="020B0500040200020003" pitchFamily="34" charset="-34"/>
              </a:rPr>
              <a:t>)</a:t>
            </a:r>
          </a:p>
          <a:p>
            <a:r>
              <a:rPr lang="th-TH" sz="1400" dirty="0">
                <a:solidFill>
                  <a:schemeClr val="tx1"/>
                </a:solidFill>
                <a:latin typeface="TH SarabunPSK" panose="020B0500040200020003" pitchFamily="34" charset="-34"/>
                <a:cs typeface="TH SarabunPSK" panose="020B0500040200020003" pitchFamily="34" charset="-34"/>
              </a:rPr>
              <a:t>พื้นที่ชลประทาน </a:t>
            </a:r>
            <a:r>
              <a:rPr lang="en-US" sz="1400" dirty="0">
                <a:solidFill>
                  <a:schemeClr val="tx1"/>
                </a:solidFill>
                <a:latin typeface="TH SarabunPSK" panose="020B0500040200020003" pitchFamily="34" charset="-34"/>
                <a:cs typeface="TH SarabunPSK" panose="020B0500040200020003" pitchFamily="34" charset="-34"/>
              </a:rPr>
              <a:t>483</a:t>
            </a:r>
            <a:r>
              <a:rPr lang="en-US" sz="1400" kern="1200" dirty="0">
                <a:solidFill>
                  <a:schemeClr val="tx1"/>
                </a:solidFill>
                <a:effectLst/>
                <a:latin typeface="TH SarabunPSK" panose="020B0500040200020003" pitchFamily="34" charset="-34"/>
                <a:cs typeface="TH SarabunPSK" panose="020B0500040200020003" pitchFamily="34" charset="-34"/>
              </a:rPr>
              <a:t>,</a:t>
            </a:r>
            <a:r>
              <a:rPr lang="th-TH" sz="1400" kern="1200" dirty="0">
                <a:solidFill>
                  <a:schemeClr val="tx1"/>
                </a:solidFill>
                <a:effectLst/>
                <a:latin typeface="TH SarabunPSK" panose="020B0500040200020003" pitchFamily="34" charset="-34"/>
                <a:cs typeface="TH SarabunPSK" panose="020B0500040200020003" pitchFamily="34" charset="-34"/>
              </a:rPr>
              <a:t>552</a:t>
            </a:r>
            <a:r>
              <a:rPr lang="th-TH" sz="1400" dirty="0">
                <a:solidFill>
                  <a:schemeClr val="tx1"/>
                </a:solidFill>
                <a:latin typeface="TH SarabunPSK" panose="020B0500040200020003" pitchFamily="34" charset="-34"/>
                <a:cs typeface="TH SarabunPSK" panose="020B0500040200020003" pitchFamily="34" charset="-34"/>
              </a:rPr>
              <a:t> ไร่ (</a:t>
            </a:r>
            <a:r>
              <a:rPr lang="en-US" sz="1400" dirty="0">
                <a:solidFill>
                  <a:schemeClr val="tx1"/>
                </a:solidFill>
                <a:latin typeface="TH SarabunPSK" panose="020B0500040200020003" pitchFamily="34" charset="-34"/>
                <a:cs typeface="TH SarabunPSK" panose="020B0500040200020003" pitchFamily="34" charset="-34"/>
              </a:rPr>
              <a:t>12%</a:t>
            </a:r>
            <a:r>
              <a:rPr lang="th-TH" sz="1400" dirty="0">
                <a:solidFill>
                  <a:schemeClr val="tx1"/>
                </a:solidFill>
                <a:latin typeface="TH SarabunPSK" panose="020B0500040200020003" pitchFamily="34" charset="-34"/>
                <a:cs typeface="TH SarabunPSK" panose="020B0500040200020003" pitchFamily="34" charset="-34"/>
              </a:rPr>
              <a:t>)</a:t>
            </a:r>
          </a:p>
        </p:txBody>
      </p:sp>
      <p:sp>
        <p:nvSpPr>
          <p:cNvPr id="24" name="สี่เหลี่ยมผืนผ้า 23">
            <a:extLst>
              <a:ext uri="{FF2B5EF4-FFF2-40B4-BE49-F238E27FC236}">
                <a16:creationId xmlns:a16="http://schemas.microsoft.com/office/drawing/2014/main" id="{618C0C5B-9972-4585-BD96-DAB07F1AE243}"/>
              </a:ext>
            </a:extLst>
          </p:cNvPr>
          <p:cNvSpPr/>
          <p:nvPr/>
        </p:nvSpPr>
        <p:spPr>
          <a:xfrm>
            <a:off x="5095289" y="4138864"/>
            <a:ext cx="1750683" cy="2045375"/>
          </a:xfrm>
          <a:prstGeom prst="rect">
            <a:avLst/>
          </a:prstGeom>
          <a:ln/>
        </p:spPr>
        <p:style>
          <a:lnRef idx="0">
            <a:schemeClr val="accent5"/>
          </a:lnRef>
          <a:fillRef idx="3">
            <a:schemeClr val="accent5"/>
          </a:fillRef>
          <a:effectRef idx="3">
            <a:schemeClr val="accent5"/>
          </a:effectRef>
          <a:fontRef idx="minor">
            <a:schemeClr val="lt1"/>
          </a:fontRef>
        </p:style>
        <p:txBody>
          <a:bodyPr rtlCol="0" anchor="ctr"/>
          <a:lstStyle/>
          <a:p>
            <a:pPr algn="ctr"/>
            <a:r>
              <a:rPr lang="th-TH" sz="4800" dirty="0">
                <a:latin typeface="TH SarabunPSK" panose="020B0500040200020003" pitchFamily="34" charset="-34"/>
                <a:cs typeface="TH SarabunPSK" panose="020B0500040200020003" pitchFamily="34" charset="-34"/>
              </a:rPr>
              <a:t>ขอนแก่น</a:t>
            </a:r>
          </a:p>
          <a:p>
            <a:pPr algn="ctr"/>
            <a:r>
              <a:rPr lang="en-US" sz="2000" dirty="0">
                <a:latin typeface="TH SarabunPSK" panose="020B0500040200020003" pitchFamily="34" charset="-34"/>
                <a:cs typeface="TH SarabunPSK" panose="020B0500040200020003" pitchFamily="34" charset="-34"/>
              </a:rPr>
              <a:t>Info graphic</a:t>
            </a:r>
          </a:p>
          <a:p>
            <a:pPr algn="ctr"/>
            <a:r>
              <a:rPr lang="th-TH" sz="2400" dirty="0">
                <a:latin typeface="TH SarabunPSK" panose="020B0500040200020003" pitchFamily="34" charset="-34"/>
                <a:cs typeface="TH SarabunPSK" panose="020B0500040200020003" pitchFamily="34" charset="-34"/>
              </a:rPr>
              <a:t>ข้อมูลพื้นฐานจังหวัด</a:t>
            </a:r>
          </a:p>
          <a:p>
            <a:pPr algn="ctr"/>
            <a:endParaRPr lang="th-TH" sz="2400" dirty="0">
              <a:latin typeface="TH SarabunPSK" panose="020B0500040200020003" pitchFamily="34" charset="-34"/>
              <a:cs typeface="TH SarabunPSK" panose="020B0500040200020003" pitchFamily="34" charset="-34"/>
            </a:endParaRPr>
          </a:p>
        </p:txBody>
      </p:sp>
      <p:sp>
        <p:nvSpPr>
          <p:cNvPr id="9" name="กล่องข้อความ 8">
            <a:extLst>
              <a:ext uri="{FF2B5EF4-FFF2-40B4-BE49-F238E27FC236}">
                <a16:creationId xmlns:a16="http://schemas.microsoft.com/office/drawing/2014/main" id="{858EF115-7503-4403-C45E-01FD67237A10}"/>
              </a:ext>
            </a:extLst>
          </p:cNvPr>
          <p:cNvSpPr txBox="1"/>
          <p:nvPr/>
        </p:nvSpPr>
        <p:spPr>
          <a:xfrm>
            <a:off x="5095289" y="5813578"/>
            <a:ext cx="1750684" cy="338554"/>
          </a:xfrm>
          <a:prstGeom prst="rect">
            <a:avLst/>
          </a:prstGeom>
          <a:noFill/>
        </p:spPr>
        <p:txBody>
          <a:bodyPr wrap="square">
            <a:spAutoFit/>
          </a:bodyPr>
          <a:lstStyle/>
          <a:p>
            <a:pPr algn="ctr"/>
            <a:r>
              <a:rPr lang="th-TH" sz="1600" b="1" u="sng" dirty="0">
                <a:solidFill>
                  <a:schemeClr val="bg1"/>
                </a:solidFill>
                <a:latin typeface="TH SarabunPSK" panose="020B0500040200020003" pitchFamily="34" charset="-34"/>
                <a:cs typeface="TH SarabunPSK" panose="020B0500040200020003" pitchFamily="34" charset="-34"/>
              </a:rPr>
              <a:t>ข้อมูล ณ วันที่ 17 พ.ย. 68</a:t>
            </a:r>
          </a:p>
        </p:txBody>
      </p:sp>
      <p:sp>
        <p:nvSpPr>
          <p:cNvPr id="14" name="สี่เหลี่ยมผืนผ้า 13">
            <a:extLst>
              <a:ext uri="{FF2B5EF4-FFF2-40B4-BE49-F238E27FC236}">
                <a16:creationId xmlns:a16="http://schemas.microsoft.com/office/drawing/2014/main" id="{C6D388AC-F0A7-D8AC-D3B8-CE0B94BD3C7A}"/>
              </a:ext>
            </a:extLst>
          </p:cNvPr>
          <p:cNvSpPr/>
          <p:nvPr/>
        </p:nvSpPr>
        <p:spPr>
          <a:xfrm>
            <a:off x="1828799" y="4176265"/>
            <a:ext cx="3241763" cy="548655"/>
          </a:xfrm>
          <a:prstGeom prst="rect">
            <a:avLst/>
          </a:prstGeom>
          <a:solidFill>
            <a:srgbClr val="A1B8E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th-TH" sz="1400" dirty="0">
                <a:solidFill>
                  <a:schemeClr val="tx1"/>
                </a:solidFill>
                <a:latin typeface="TH SarabunPSK" panose="020B0500040200020003" pitchFamily="34" charset="-34"/>
                <a:cs typeface="TH SarabunPSK" panose="020B0500040200020003" pitchFamily="34" charset="-34"/>
              </a:rPr>
              <a:t>ประสิทธิภาพการผลิต</a:t>
            </a:r>
            <a:r>
              <a:rPr lang="en-US" sz="1400" dirty="0">
                <a:solidFill>
                  <a:schemeClr val="tx1"/>
                </a:solidFill>
                <a:latin typeface="TH SarabunPSK" panose="020B0500040200020003" pitchFamily="34" charset="-34"/>
                <a:cs typeface="TH SarabunPSK" panose="020B0500040200020003" pitchFamily="34" charset="-34"/>
              </a:rPr>
              <a:t>          Bench Mark  </a:t>
            </a:r>
            <a:endParaRPr lang="th-TH" sz="1400" dirty="0">
              <a:solidFill>
                <a:schemeClr val="tx1"/>
              </a:solidFill>
              <a:latin typeface="TH SarabunPSK" panose="020B0500040200020003" pitchFamily="34" charset="-34"/>
              <a:cs typeface="TH SarabunPSK" panose="020B0500040200020003" pitchFamily="34" charset="-34"/>
            </a:endParaRPr>
          </a:p>
        </p:txBody>
      </p:sp>
      <p:sp>
        <p:nvSpPr>
          <p:cNvPr id="30" name="สี่เหลี่ยมผืนผ้า 29">
            <a:extLst>
              <a:ext uri="{FF2B5EF4-FFF2-40B4-BE49-F238E27FC236}">
                <a16:creationId xmlns:a16="http://schemas.microsoft.com/office/drawing/2014/main" id="{BD9E4B8C-2ADC-F576-7714-43054547989D}"/>
              </a:ext>
            </a:extLst>
          </p:cNvPr>
          <p:cNvSpPr/>
          <p:nvPr/>
        </p:nvSpPr>
        <p:spPr>
          <a:xfrm>
            <a:off x="2281226" y="4368698"/>
            <a:ext cx="138112" cy="138112"/>
          </a:xfrm>
          <a:prstGeom prst="rect">
            <a:avLst/>
          </a:prstGeom>
          <a:solidFill>
            <a:srgbClr val="FFC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43" name="สี่เหลี่ยมผืนผ้า 42">
            <a:extLst>
              <a:ext uri="{FF2B5EF4-FFF2-40B4-BE49-F238E27FC236}">
                <a16:creationId xmlns:a16="http://schemas.microsoft.com/office/drawing/2014/main" id="{552A2EF0-8A37-398A-E637-1B5D5AE5750B}"/>
              </a:ext>
            </a:extLst>
          </p:cNvPr>
          <p:cNvSpPr/>
          <p:nvPr/>
        </p:nvSpPr>
        <p:spPr>
          <a:xfrm>
            <a:off x="3673853" y="4368698"/>
            <a:ext cx="138112" cy="138112"/>
          </a:xfrm>
          <a:prstGeom prst="rect">
            <a:avLst/>
          </a:prstGeom>
          <a:solidFill>
            <a:srgbClr val="ED7D3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h-TH"/>
          </a:p>
        </p:txBody>
      </p:sp>
      <p:cxnSp>
        <p:nvCxnSpPr>
          <p:cNvPr id="50" name="ตัวเชื่อมต่อตรง 49">
            <a:extLst>
              <a:ext uri="{FF2B5EF4-FFF2-40B4-BE49-F238E27FC236}">
                <a16:creationId xmlns:a16="http://schemas.microsoft.com/office/drawing/2014/main" id="{DFF422D1-CF27-1B27-749B-E1351FAB1944}"/>
              </a:ext>
            </a:extLst>
          </p:cNvPr>
          <p:cNvCxnSpPr/>
          <p:nvPr/>
        </p:nvCxnSpPr>
        <p:spPr>
          <a:xfrm flipH="1">
            <a:off x="5181762" y="847472"/>
            <a:ext cx="418938" cy="515754"/>
          </a:xfrm>
          <a:prstGeom prst="line">
            <a:avLst/>
          </a:prstGeom>
          <a:ln>
            <a:solidFill>
              <a:srgbClr val="ED7D31"/>
            </a:solidFill>
          </a:ln>
        </p:spPr>
        <p:style>
          <a:lnRef idx="1">
            <a:schemeClr val="accent1"/>
          </a:lnRef>
          <a:fillRef idx="0">
            <a:schemeClr val="accent1"/>
          </a:fillRef>
          <a:effectRef idx="0">
            <a:schemeClr val="accent1"/>
          </a:effectRef>
          <a:fontRef idx="minor">
            <a:schemeClr val="tx1"/>
          </a:fontRef>
        </p:style>
      </p:cxnSp>
      <p:cxnSp>
        <p:nvCxnSpPr>
          <p:cNvPr id="51" name="ตัวเชื่อมต่อตรง 50">
            <a:extLst>
              <a:ext uri="{FF2B5EF4-FFF2-40B4-BE49-F238E27FC236}">
                <a16:creationId xmlns:a16="http://schemas.microsoft.com/office/drawing/2014/main" id="{7AFFFF4C-0B61-6DC1-7369-4F070DFE0835}"/>
              </a:ext>
            </a:extLst>
          </p:cNvPr>
          <p:cNvCxnSpPr>
            <a:cxnSpLocks/>
          </p:cNvCxnSpPr>
          <p:nvPr/>
        </p:nvCxnSpPr>
        <p:spPr>
          <a:xfrm flipH="1" flipV="1">
            <a:off x="5915903" y="930968"/>
            <a:ext cx="386514" cy="621565"/>
          </a:xfrm>
          <a:prstGeom prst="line">
            <a:avLst/>
          </a:prstGeom>
          <a:ln>
            <a:solidFill>
              <a:srgbClr val="2698F6"/>
            </a:solidFill>
          </a:ln>
        </p:spPr>
        <p:style>
          <a:lnRef idx="1">
            <a:schemeClr val="accent1"/>
          </a:lnRef>
          <a:fillRef idx="0">
            <a:schemeClr val="accent1"/>
          </a:fillRef>
          <a:effectRef idx="0">
            <a:schemeClr val="accent1"/>
          </a:effectRef>
          <a:fontRef idx="minor">
            <a:schemeClr val="tx1"/>
          </a:fontRef>
        </p:style>
      </p:cxnSp>
      <p:cxnSp>
        <p:nvCxnSpPr>
          <p:cNvPr id="53" name="ตัวเชื่อมต่อตรง 52">
            <a:extLst>
              <a:ext uri="{FF2B5EF4-FFF2-40B4-BE49-F238E27FC236}">
                <a16:creationId xmlns:a16="http://schemas.microsoft.com/office/drawing/2014/main" id="{C66AC15D-E8D0-EED3-2B7E-5576C5C80FAB}"/>
              </a:ext>
            </a:extLst>
          </p:cNvPr>
          <p:cNvCxnSpPr>
            <a:cxnSpLocks/>
          </p:cNvCxnSpPr>
          <p:nvPr/>
        </p:nvCxnSpPr>
        <p:spPr>
          <a:xfrm flipH="1">
            <a:off x="5386535" y="1664354"/>
            <a:ext cx="148078" cy="133131"/>
          </a:xfrm>
          <a:prstGeom prst="line">
            <a:avLst/>
          </a:prstGeom>
          <a:ln>
            <a:solidFill>
              <a:schemeClr val="accent2">
                <a:lumMod val="50000"/>
              </a:schemeClr>
            </a:solidFill>
          </a:ln>
        </p:spPr>
        <p:style>
          <a:lnRef idx="1">
            <a:schemeClr val="accent1"/>
          </a:lnRef>
          <a:fillRef idx="0">
            <a:schemeClr val="accent1"/>
          </a:fillRef>
          <a:effectRef idx="0">
            <a:schemeClr val="accent1"/>
          </a:effectRef>
          <a:fontRef idx="minor">
            <a:schemeClr val="tx1"/>
          </a:fontRef>
        </p:style>
      </p:cxnSp>
      <p:cxnSp>
        <p:nvCxnSpPr>
          <p:cNvPr id="55" name="ตัวเชื่อมต่อตรง 54">
            <a:extLst>
              <a:ext uri="{FF2B5EF4-FFF2-40B4-BE49-F238E27FC236}">
                <a16:creationId xmlns:a16="http://schemas.microsoft.com/office/drawing/2014/main" id="{C66AC15D-E8D0-EED3-2B7E-5576C5C80FAB}"/>
              </a:ext>
            </a:extLst>
          </p:cNvPr>
          <p:cNvCxnSpPr>
            <a:cxnSpLocks/>
          </p:cNvCxnSpPr>
          <p:nvPr/>
        </p:nvCxnSpPr>
        <p:spPr>
          <a:xfrm>
            <a:off x="5970630" y="740328"/>
            <a:ext cx="449130" cy="214288"/>
          </a:xfrm>
          <a:prstGeom prst="line">
            <a:avLst/>
          </a:prstGeom>
          <a:ln>
            <a:solidFill>
              <a:schemeClr val="accent2">
                <a:lumMod val="50000"/>
              </a:schemeClr>
            </a:solidFill>
          </a:ln>
        </p:spPr>
        <p:style>
          <a:lnRef idx="1">
            <a:schemeClr val="accent1"/>
          </a:lnRef>
          <a:fillRef idx="0">
            <a:schemeClr val="accent1"/>
          </a:fillRef>
          <a:effectRef idx="0">
            <a:schemeClr val="accent1"/>
          </a:effectRef>
          <a:fontRef idx="minor">
            <a:schemeClr val="tx1"/>
          </a:fontRef>
        </p:style>
      </p:cxnSp>
      <p:cxnSp>
        <p:nvCxnSpPr>
          <p:cNvPr id="54" name="ตัวเชื่อมต่อตรง 53">
            <a:extLst>
              <a:ext uri="{FF2B5EF4-FFF2-40B4-BE49-F238E27FC236}">
                <a16:creationId xmlns:a16="http://schemas.microsoft.com/office/drawing/2014/main" id="{C66AC15D-E8D0-EED3-2B7E-5576C5C80FAB}"/>
              </a:ext>
            </a:extLst>
          </p:cNvPr>
          <p:cNvCxnSpPr>
            <a:cxnSpLocks/>
          </p:cNvCxnSpPr>
          <p:nvPr/>
        </p:nvCxnSpPr>
        <p:spPr>
          <a:xfrm flipH="1">
            <a:off x="5961083" y="607144"/>
            <a:ext cx="260935" cy="95299"/>
          </a:xfrm>
          <a:prstGeom prst="line">
            <a:avLst/>
          </a:prstGeom>
          <a:ln>
            <a:solidFill>
              <a:schemeClr val="accent2">
                <a:lumMod val="50000"/>
              </a:schemeClr>
            </a:solidFill>
          </a:ln>
        </p:spPr>
        <p:style>
          <a:lnRef idx="1">
            <a:schemeClr val="accent1"/>
          </a:lnRef>
          <a:fillRef idx="0">
            <a:schemeClr val="accent1"/>
          </a:fillRef>
          <a:effectRef idx="0">
            <a:schemeClr val="accent1"/>
          </a:effectRef>
          <a:fontRef idx="minor">
            <a:schemeClr val="tx1"/>
          </a:fontRef>
        </p:style>
      </p:cxnSp>
      <p:cxnSp>
        <p:nvCxnSpPr>
          <p:cNvPr id="56" name="ตัวเชื่อมต่อตรง 55">
            <a:extLst>
              <a:ext uri="{FF2B5EF4-FFF2-40B4-BE49-F238E27FC236}">
                <a16:creationId xmlns:a16="http://schemas.microsoft.com/office/drawing/2014/main" id="{C66AC15D-E8D0-EED3-2B7E-5576C5C80FAB}"/>
              </a:ext>
            </a:extLst>
          </p:cNvPr>
          <p:cNvCxnSpPr>
            <a:cxnSpLocks/>
          </p:cNvCxnSpPr>
          <p:nvPr/>
        </p:nvCxnSpPr>
        <p:spPr>
          <a:xfrm flipH="1">
            <a:off x="5140954" y="698459"/>
            <a:ext cx="645065" cy="298241"/>
          </a:xfrm>
          <a:prstGeom prst="line">
            <a:avLst/>
          </a:prstGeom>
          <a:ln>
            <a:solidFill>
              <a:schemeClr val="accent2">
                <a:lumMod val="50000"/>
              </a:schemeClr>
            </a:solidFill>
          </a:ln>
        </p:spPr>
        <p:style>
          <a:lnRef idx="1">
            <a:schemeClr val="accent1"/>
          </a:lnRef>
          <a:fillRef idx="0">
            <a:schemeClr val="accent1"/>
          </a:fillRef>
          <a:effectRef idx="0">
            <a:schemeClr val="accent1"/>
          </a:effectRef>
          <a:fontRef idx="minor">
            <a:schemeClr val="tx1"/>
          </a:fontRef>
        </p:style>
      </p:cxnSp>
      <p:cxnSp>
        <p:nvCxnSpPr>
          <p:cNvPr id="58" name="ตัวเชื่อมต่อตรง 57">
            <a:extLst>
              <a:ext uri="{FF2B5EF4-FFF2-40B4-BE49-F238E27FC236}">
                <a16:creationId xmlns:a16="http://schemas.microsoft.com/office/drawing/2014/main" id="{C66AC15D-E8D0-EED3-2B7E-5576C5C80FAB}"/>
              </a:ext>
            </a:extLst>
          </p:cNvPr>
          <p:cNvCxnSpPr>
            <a:cxnSpLocks/>
          </p:cNvCxnSpPr>
          <p:nvPr/>
        </p:nvCxnSpPr>
        <p:spPr>
          <a:xfrm flipH="1" flipV="1">
            <a:off x="5251062" y="740328"/>
            <a:ext cx="605448" cy="196264"/>
          </a:xfrm>
          <a:prstGeom prst="line">
            <a:avLst/>
          </a:prstGeom>
          <a:ln>
            <a:solidFill>
              <a:schemeClr val="accent2">
                <a:lumMod val="50000"/>
              </a:schemeClr>
            </a:solidFill>
          </a:ln>
        </p:spPr>
        <p:style>
          <a:lnRef idx="1">
            <a:schemeClr val="accent1"/>
          </a:lnRef>
          <a:fillRef idx="0">
            <a:schemeClr val="accent1"/>
          </a:fillRef>
          <a:effectRef idx="0">
            <a:schemeClr val="accent1"/>
          </a:effectRef>
          <a:fontRef idx="minor">
            <a:schemeClr val="tx1"/>
          </a:fontRef>
        </p:style>
      </p:cxnSp>
      <p:cxnSp>
        <p:nvCxnSpPr>
          <p:cNvPr id="60" name="ตัวเชื่อมต่อตรง 59">
            <a:extLst>
              <a:ext uri="{FF2B5EF4-FFF2-40B4-BE49-F238E27FC236}">
                <a16:creationId xmlns:a16="http://schemas.microsoft.com/office/drawing/2014/main" id="{C66AC15D-E8D0-EED3-2B7E-5576C5C80FAB}"/>
              </a:ext>
            </a:extLst>
          </p:cNvPr>
          <p:cNvCxnSpPr>
            <a:cxnSpLocks/>
          </p:cNvCxnSpPr>
          <p:nvPr/>
        </p:nvCxnSpPr>
        <p:spPr>
          <a:xfrm>
            <a:off x="5938489" y="472494"/>
            <a:ext cx="7255" cy="181324"/>
          </a:xfrm>
          <a:prstGeom prst="line">
            <a:avLst/>
          </a:prstGeom>
          <a:ln>
            <a:solidFill>
              <a:schemeClr val="accent2">
                <a:lumMod val="50000"/>
              </a:schemeClr>
            </a:solidFill>
          </a:ln>
        </p:spPr>
        <p:style>
          <a:lnRef idx="1">
            <a:schemeClr val="accent1"/>
          </a:lnRef>
          <a:fillRef idx="0">
            <a:schemeClr val="accent1"/>
          </a:fillRef>
          <a:effectRef idx="0">
            <a:schemeClr val="accent1"/>
          </a:effectRef>
          <a:fontRef idx="minor">
            <a:schemeClr val="tx1"/>
          </a:fontRef>
        </p:style>
      </p:cxnSp>
      <p:cxnSp>
        <p:nvCxnSpPr>
          <p:cNvPr id="64" name="ตัวเชื่อมต่อตรง 63">
            <a:extLst>
              <a:ext uri="{FF2B5EF4-FFF2-40B4-BE49-F238E27FC236}">
                <a16:creationId xmlns:a16="http://schemas.microsoft.com/office/drawing/2014/main" id="{C66AC15D-E8D0-EED3-2B7E-5576C5C80FAB}"/>
              </a:ext>
            </a:extLst>
          </p:cNvPr>
          <p:cNvCxnSpPr>
            <a:cxnSpLocks/>
          </p:cNvCxnSpPr>
          <p:nvPr/>
        </p:nvCxnSpPr>
        <p:spPr>
          <a:xfrm>
            <a:off x="5386535" y="507388"/>
            <a:ext cx="376587" cy="132875"/>
          </a:xfrm>
          <a:prstGeom prst="line">
            <a:avLst/>
          </a:prstGeom>
          <a:ln>
            <a:solidFill>
              <a:schemeClr val="accent2">
                <a:lumMod val="50000"/>
              </a:schemeClr>
            </a:solidFill>
          </a:ln>
        </p:spPr>
        <p:style>
          <a:lnRef idx="1">
            <a:schemeClr val="accent1"/>
          </a:lnRef>
          <a:fillRef idx="0">
            <a:schemeClr val="accent1"/>
          </a:fillRef>
          <a:effectRef idx="0">
            <a:schemeClr val="accent1"/>
          </a:effectRef>
          <a:fontRef idx="minor">
            <a:schemeClr val="tx1"/>
          </a:fontRef>
        </p:style>
      </p:cxnSp>
      <p:sp>
        <p:nvSpPr>
          <p:cNvPr id="48" name="กล่องข้อความ 47">
            <a:extLst>
              <a:ext uri="{FF2B5EF4-FFF2-40B4-BE49-F238E27FC236}">
                <a16:creationId xmlns:a16="http://schemas.microsoft.com/office/drawing/2014/main" id="{60E02116-011B-F354-A9E9-DD5821EE20D1}"/>
              </a:ext>
            </a:extLst>
          </p:cNvPr>
          <p:cNvSpPr txBox="1"/>
          <p:nvPr/>
        </p:nvSpPr>
        <p:spPr>
          <a:xfrm>
            <a:off x="5336539" y="2273124"/>
            <a:ext cx="1509432" cy="1754326"/>
          </a:xfrm>
          <a:prstGeom prst="rect">
            <a:avLst/>
          </a:prstGeom>
          <a:noFill/>
        </p:spPr>
        <p:txBody>
          <a:bodyPr wrap="square" rtlCol="0">
            <a:spAutoFit/>
          </a:bodyPr>
          <a:lstStyle/>
          <a:p>
            <a:r>
              <a:rPr lang="th-TH" sz="900" dirty="0">
                <a:latin typeface="TH SarabunPSK" panose="020B0500040200020003" pitchFamily="34" charset="-34"/>
                <a:cs typeface="TH SarabunPSK" panose="020B0500040200020003" pitchFamily="34" charset="-34"/>
              </a:rPr>
              <a:t>มะม่วงน้ำดอกไม้สีทองบ้านแฮด ได้รับการขึ้นทะเบียนเป็นสินค้า </a:t>
            </a:r>
            <a:r>
              <a:rPr lang="en-US" sz="900" dirty="0">
                <a:latin typeface="TH SarabunPSK" panose="020B0500040200020003" pitchFamily="34" charset="-34"/>
                <a:cs typeface="TH SarabunPSK" panose="020B0500040200020003" pitchFamily="34" charset="-34"/>
              </a:rPr>
              <a:t>GI </a:t>
            </a:r>
            <a:r>
              <a:rPr lang="th-TH" sz="900" dirty="0">
                <a:latin typeface="TH SarabunPSK" panose="020B0500040200020003" pitchFamily="34" charset="-34"/>
                <a:cs typeface="TH SarabunPSK" panose="020B0500040200020003" pitchFamily="34" charset="-34"/>
              </a:rPr>
              <a:t>ลำดับที่ 251 และเป็นสินค้า </a:t>
            </a:r>
            <a:r>
              <a:rPr lang="en-US" sz="900" dirty="0">
                <a:latin typeface="TH SarabunPSK" panose="020B0500040200020003" pitchFamily="34" charset="-34"/>
                <a:cs typeface="TH SarabunPSK" panose="020B0500040200020003" pitchFamily="34" charset="-34"/>
              </a:rPr>
              <a:t>GI </a:t>
            </a:r>
            <a:r>
              <a:rPr lang="th-TH" sz="900" dirty="0">
                <a:latin typeface="TH SarabunPSK" panose="020B0500040200020003" pitchFamily="34" charset="-34"/>
                <a:cs typeface="TH SarabunPSK" panose="020B0500040200020003" pitchFamily="34" charset="-34"/>
              </a:rPr>
              <a:t>ลำดับที่ 2 ของจังหวัดขอนแก่น  ต่อจากผ้าไหมมัดหมี่ชนบท โดยเป็นมะม่วงพันธุ์น้ำดอกไม้สีทองที่ปลูกในเขตพื้นที่</a:t>
            </a:r>
          </a:p>
          <a:p>
            <a:r>
              <a:rPr lang="th-TH" sz="900" dirty="0">
                <a:latin typeface="TH SarabunPSK" panose="020B0500040200020003" pitchFamily="34" charset="-34"/>
                <a:cs typeface="TH SarabunPSK" panose="020B0500040200020003" pitchFamily="34" charset="-34"/>
              </a:rPr>
              <a:t>อ.บ้านแฮด อ.เปือยน้อย และ อ.บ้านไผ่ </a:t>
            </a:r>
          </a:p>
          <a:p>
            <a:r>
              <a:rPr lang="th-TH" sz="900" dirty="0">
                <a:latin typeface="TH SarabunPSK" panose="020B0500040200020003" pitchFamily="34" charset="-34"/>
                <a:cs typeface="TH SarabunPSK" panose="020B0500040200020003" pitchFamily="34" charset="-34"/>
              </a:rPr>
              <a:t>จ.ขอนแก่น มีจุดเด่นคือ ผลใหญ่ มีน้ำหนักอยู่ในช่วง 250-600 กรัม/ผล เปลือก</a:t>
            </a:r>
          </a:p>
          <a:p>
            <a:r>
              <a:rPr lang="th-TH" sz="900" dirty="0">
                <a:latin typeface="TH SarabunPSK" panose="020B0500040200020003" pitchFamily="34" charset="-34"/>
                <a:cs typeface="TH SarabunPSK" panose="020B0500040200020003" pitchFamily="34" charset="-34"/>
              </a:rPr>
              <a:t>สีเหลืองทอง  ผิวบาง เนื้อสีเหลืองเข้ม </a:t>
            </a:r>
          </a:p>
          <a:p>
            <a:r>
              <a:rPr lang="th-TH" sz="900" dirty="0">
                <a:latin typeface="TH SarabunPSK" panose="020B0500040200020003" pitchFamily="34" charset="-34"/>
                <a:cs typeface="TH SarabunPSK" panose="020B0500040200020003" pitchFamily="34" charset="-34"/>
              </a:rPr>
              <a:t>เส้นใยน้อย ไม่มีเสี้ยน รสชาติหวานหอม </a:t>
            </a:r>
          </a:p>
          <a:p>
            <a:r>
              <a:rPr lang="th-TH" sz="900" dirty="0">
                <a:latin typeface="TH SarabunPSK" panose="020B0500040200020003" pitchFamily="34" charset="-34"/>
                <a:cs typeface="TH SarabunPSK" panose="020B0500040200020003" pitchFamily="34" charset="-34"/>
              </a:rPr>
              <a:t>วัดค่าความหวานได้ไม่น้อยกว่า </a:t>
            </a:r>
          </a:p>
          <a:p>
            <a:r>
              <a:rPr lang="th-TH" sz="900" dirty="0">
                <a:latin typeface="TH SarabunPSK" panose="020B0500040200020003" pitchFamily="34" charset="-34"/>
                <a:cs typeface="TH SarabunPSK" panose="020B0500040200020003" pitchFamily="34" charset="-34"/>
              </a:rPr>
              <a:t>19 องศาบริก</a:t>
            </a:r>
            <a:r>
              <a:rPr lang="th-TH" sz="900" dirty="0" err="1">
                <a:latin typeface="TH SarabunPSK" panose="020B0500040200020003" pitchFamily="34" charset="-34"/>
                <a:cs typeface="TH SarabunPSK" panose="020B0500040200020003" pitchFamily="34" charset="-34"/>
              </a:rPr>
              <a:t>ซ์</a:t>
            </a:r>
            <a:endParaRPr lang="th-TH" sz="900" dirty="0">
              <a:latin typeface="TH SarabunPSK" panose="020B0500040200020003" pitchFamily="34" charset="-34"/>
              <a:cs typeface="TH SarabunPSK" panose="020B0500040200020003" pitchFamily="34" charset="-34"/>
            </a:endParaRPr>
          </a:p>
        </p:txBody>
      </p:sp>
      <p:sp>
        <p:nvSpPr>
          <p:cNvPr id="52" name="กล่องข้อความ 51">
            <a:extLst>
              <a:ext uri="{FF2B5EF4-FFF2-40B4-BE49-F238E27FC236}">
                <a16:creationId xmlns:a16="http://schemas.microsoft.com/office/drawing/2014/main" id="{3A43651C-E8E7-1732-8C41-5D48A606F36F}"/>
              </a:ext>
            </a:extLst>
          </p:cNvPr>
          <p:cNvSpPr txBox="1"/>
          <p:nvPr/>
        </p:nvSpPr>
        <p:spPr>
          <a:xfrm>
            <a:off x="5762204" y="3918611"/>
            <a:ext cx="1281039" cy="230832"/>
          </a:xfrm>
          <a:prstGeom prst="rect">
            <a:avLst/>
          </a:prstGeom>
          <a:noFill/>
        </p:spPr>
        <p:txBody>
          <a:bodyPr wrap="square">
            <a:spAutoFit/>
          </a:bodyPr>
          <a:lstStyle/>
          <a:p>
            <a:r>
              <a:rPr lang="th-TH" sz="900" b="1" dirty="0">
                <a:latin typeface="TH SarabunPSK" panose="020B0500040200020003" pitchFamily="34" charset="-34"/>
                <a:ea typeface="Calibri" panose="020F0502020204030204" pitchFamily="34" charset="0"/>
                <a:cs typeface="TH SarabunPSK" panose="020B0500040200020003" pitchFamily="34" charset="-34"/>
              </a:rPr>
              <a:t>ที่มา </a:t>
            </a:r>
            <a:r>
              <a:rPr lang="en-US" sz="900" b="1" dirty="0">
                <a:latin typeface="TH SarabunPSK" panose="020B0500040200020003" pitchFamily="34" charset="-34"/>
                <a:ea typeface="Calibri" panose="020F0502020204030204" pitchFamily="34" charset="0"/>
                <a:cs typeface="TH SarabunPSK" panose="020B0500040200020003" pitchFamily="34" charset="-34"/>
              </a:rPr>
              <a:t>:</a:t>
            </a:r>
            <a:r>
              <a:rPr lang="th-TH" sz="900" b="1" dirty="0">
                <a:latin typeface="TH SarabunPSK" panose="020B0500040200020003" pitchFamily="34" charset="-34"/>
                <a:ea typeface="Calibri" panose="020F0502020204030204" pitchFamily="34" charset="0"/>
                <a:cs typeface="TH SarabunPSK" panose="020B0500040200020003" pitchFamily="34" charset="-34"/>
              </a:rPr>
              <a:t>กรมทรัพย์สินทางปัญญา</a:t>
            </a:r>
            <a:endParaRPr lang="th-TH" sz="900" b="1" dirty="0"/>
          </a:p>
        </p:txBody>
      </p:sp>
      <p:sp>
        <p:nvSpPr>
          <p:cNvPr id="59" name="กล่องข้อความ 58">
            <a:extLst>
              <a:ext uri="{FF2B5EF4-FFF2-40B4-BE49-F238E27FC236}">
                <a16:creationId xmlns:a16="http://schemas.microsoft.com/office/drawing/2014/main" id="{1F794679-3819-75C6-C4B1-9C6A42BB3B90}"/>
              </a:ext>
            </a:extLst>
          </p:cNvPr>
          <p:cNvSpPr txBox="1"/>
          <p:nvPr/>
        </p:nvSpPr>
        <p:spPr>
          <a:xfrm>
            <a:off x="3066615" y="2282071"/>
            <a:ext cx="2230388" cy="1811265"/>
          </a:xfrm>
          <a:prstGeom prst="rect">
            <a:avLst/>
          </a:prstGeom>
          <a:noFill/>
          <a:ln w="28575">
            <a:solidFill>
              <a:srgbClr val="FFDC72"/>
            </a:solidFill>
          </a:ln>
        </p:spPr>
        <p:txBody>
          <a:bodyPr wrap="square" rtlCol="0">
            <a:spAutoFit/>
          </a:bodyPr>
          <a:lstStyle/>
          <a:p>
            <a:r>
              <a:rPr lang="th-TH" sz="970" dirty="0">
                <a:latin typeface="TH SarabunPSK" panose="020B0500040200020003" pitchFamily="34" charset="-34"/>
                <a:ea typeface="Calibri" panose="020F0502020204030204" pitchFamily="34" charset="0"/>
                <a:cs typeface="TH SarabunPSK" panose="020B0500040200020003" pitchFamily="34" charset="-34"/>
              </a:rPr>
              <a:t>สินค้า </a:t>
            </a:r>
            <a:r>
              <a:rPr lang="en-US" sz="970" dirty="0">
                <a:latin typeface="TH SarabunPSK" panose="020B0500040200020003" pitchFamily="34" charset="-34"/>
                <a:ea typeface="Calibri" panose="020F0502020204030204" pitchFamily="34" charset="0"/>
                <a:cs typeface="TH SarabunPSK" panose="020B0500040200020003" pitchFamily="34" charset="-34"/>
              </a:rPr>
              <a:t>GI </a:t>
            </a:r>
            <a:r>
              <a:rPr lang="th-TH" sz="970" dirty="0">
                <a:latin typeface="TH SarabunPSK" panose="020B0500040200020003" pitchFamily="34" charset="-34"/>
                <a:ea typeface="Calibri" panose="020F0502020204030204" pitchFamily="34" charset="0"/>
                <a:cs typeface="TH SarabunPSK" panose="020B0500040200020003" pitchFamily="34" charset="-34"/>
              </a:rPr>
              <a:t>เส้นไหมไทยพื้นบ้านอีสาน เป็นเส้นไหมดิบ ผ่านการสาวไหมด้วยมือที่ได้จากตัวไหมพันธุ์พื้นบ้าน คุณภาพเส้นไหมที่ได้มีเอกลักษณ์โดดเด่น คือ มีสีเหลืองดุจทอง มีความมัน เลื่อม นุ่มนวล เหนียว และขนาดของเส้น มีความสม่ำเสมอกัน และผลิตในเขตภาคอีสานทั้ง 20 จังหวัด ส่วนจังหวัดขอนแก่น นั้น </a:t>
            </a:r>
          </a:p>
          <a:p>
            <a:r>
              <a:rPr lang="th-TH" sz="970" dirty="0">
                <a:latin typeface="TH SarabunPSK" panose="020B0500040200020003" pitchFamily="34" charset="-34"/>
                <a:ea typeface="Calibri" panose="020F0502020204030204" pitchFamily="34" charset="0"/>
                <a:cs typeface="TH SarabunPSK" panose="020B0500040200020003" pitchFamily="34" charset="-34"/>
              </a:rPr>
              <a:t>มีกลุ่มผู้ผลิตเส้นไหม ที่ได้การรับรองเส้นไหม</a:t>
            </a:r>
            <a:r>
              <a:rPr lang="en-US" sz="970" dirty="0">
                <a:latin typeface="TH SarabunPSK" panose="020B0500040200020003" pitchFamily="34" charset="-34"/>
                <a:ea typeface="Calibri" panose="020F0502020204030204" pitchFamily="34" charset="0"/>
                <a:cs typeface="TH SarabunPSK" panose="020B0500040200020003" pitchFamily="34" charset="-34"/>
              </a:rPr>
              <a:t> GI</a:t>
            </a:r>
            <a:r>
              <a:rPr lang="th-TH" sz="970" dirty="0">
                <a:latin typeface="TH SarabunPSK" panose="020B0500040200020003" pitchFamily="34" charset="-34"/>
                <a:ea typeface="Calibri" panose="020F0502020204030204" pitchFamily="34" charset="0"/>
                <a:cs typeface="TH SarabunPSK" panose="020B0500040200020003" pitchFamily="34" charset="-34"/>
              </a:rPr>
              <a:t> ไทยพื้นบ้านอีสาน แล้ว 3 หมู่บ้าน คือบ้านสวนสวรรค์ ต.บ้านใหม่ อ.สีชมพู</a:t>
            </a:r>
            <a:r>
              <a:rPr lang="en-US" sz="970" dirty="0">
                <a:latin typeface="TH SarabunPSK" panose="020B0500040200020003" pitchFamily="34" charset="-34"/>
                <a:ea typeface="Calibri" panose="020F0502020204030204" pitchFamily="34" charset="0"/>
                <a:cs typeface="TH SarabunPSK" panose="020B0500040200020003" pitchFamily="34" charset="-34"/>
              </a:rPr>
              <a:t>,</a:t>
            </a:r>
            <a:r>
              <a:rPr lang="th-TH" sz="970" dirty="0">
                <a:latin typeface="TH SarabunPSK" panose="020B0500040200020003" pitchFamily="34" charset="-34"/>
                <a:ea typeface="Calibri" panose="020F0502020204030204" pitchFamily="34" charset="0"/>
                <a:cs typeface="TH SarabunPSK" panose="020B0500040200020003" pitchFamily="34" charset="-34"/>
              </a:rPr>
              <a:t> บ้านปอแดง อ.หนองสองห้อง</a:t>
            </a:r>
            <a:r>
              <a:rPr lang="en-US" sz="970" dirty="0">
                <a:latin typeface="TH SarabunPSK" panose="020B0500040200020003" pitchFamily="34" charset="-34"/>
                <a:ea typeface="Calibri" panose="020F0502020204030204" pitchFamily="34" charset="0"/>
                <a:cs typeface="TH SarabunPSK" panose="020B0500040200020003" pitchFamily="34" charset="-34"/>
              </a:rPr>
              <a:t>, </a:t>
            </a:r>
            <a:r>
              <a:rPr lang="th-TH" sz="970" dirty="0">
                <a:latin typeface="TH SarabunPSK" panose="020B0500040200020003" pitchFamily="34" charset="-34"/>
                <a:ea typeface="Calibri" panose="020F0502020204030204" pitchFamily="34" charset="0"/>
                <a:cs typeface="TH SarabunPSK" panose="020B0500040200020003" pitchFamily="34" charset="-34"/>
              </a:rPr>
              <a:t>บ้านหนองไผ่น้อย ต.</a:t>
            </a:r>
            <a:r>
              <a:rPr lang="th-TH" sz="970" dirty="0" err="1">
                <a:latin typeface="TH SarabunPSK" panose="020B0500040200020003" pitchFamily="34" charset="-34"/>
                <a:ea typeface="Calibri" panose="020F0502020204030204" pitchFamily="34" charset="0"/>
                <a:cs typeface="TH SarabunPSK" panose="020B0500040200020003" pitchFamily="34" charset="-34"/>
              </a:rPr>
              <a:t>คึม</a:t>
            </a:r>
            <a:r>
              <a:rPr lang="th-TH" sz="970" dirty="0">
                <a:latin typeface="TH SarabunPSK" panose="020B0500040200020003" pitchFamily="34" charset="-34"/>
                <a:ea typeface="Calibri" panose="020F0502020204030204" pitchFamily="34" charset="0"/>
                <a:cs typeface="TH SarabunPSK" panose="020B0500040200020003" pitchFamily="34" charset="-34"/>
              </a:rPr>
              <a:t>ชาด ม. 4 </a:t>
            </a:r>
          </a:p>
          <a:p>
            <a:r>
              <a:rPr lang="th-TH" sz="970" dirty="0">
                <a:latin typeface="TH SarabunPSK" panose="020B0500040200020003" pitchFamily="34" charset="-34"/>
                <a:ea typeface="Calibri" panose="020F0502020204030204" pitchFamily="34" charset="0"/>
                <a:cs typeface="TH SarabunPSK" panose="020B0500040200020003" pitchFamily="34" charset="-34"/>
              </a:rPr>
              <a:t>ต.ดอนดู่ อ.หนองห้อง (ตค. 67-สค.68  มียอดจำหน่าย รวม </a:t>
            </a:r>
          </a:p>
          <a:p>
            <a:r>
              <a:rPr lang="th-TH" sz="970" dirty="0">
                <a:latin typeface="TH SarabunPSK" panose="020B0500040200020003" pitchFamily="34" charset="-34"/>
                <a:ea typeface="Calibri" panose="020F0502020204030204" pitchFamily="34" charset="0"/>
                <a:cs typeface="TH SarabunPSK" panose="020B0500040200020003" pitchFamily="34" charset="-34"/>
              </a:rPr>
              <a:t>34 กก. รวม 78,200 บาท) ซึ่งราคาเส้นไหมน้อยโดยทั่วไปจะอยู่ที่ราคาประมาณ 1</a:t>
            </a:r>
            <a:r>
              <a:rPr lang="en-US" sz="970" dirty="0">
                <a:latin typeface="TH SarabunPSK" panose="020B0500040200020003" pitchFamily="34" charset="-34"/>
                <a:ea typeface="Calibri" panose="020F0502020204030204" pitchFamily="34" charset="0"/>
                <a:cs typeface="TH SarabunPSK" panose="020B0500040200020003" pitchFamily="34" charset="-34"/>
              </a:rPr>
              <a:t>,</a:t>
            </a:r>
            <a:r>
              <a:rPr lang="th-TH" sz="970" dirty="0">
                <a:latin typeface="TH SarabunPSK" panose="020B0500040200020003" pitchFamily="34" charset="-34"/>
                <a:ea typeface="Calibri" panose="020F0502020204030204" pitchFamily="34" charset="0"/>
                <a:cs typeface="TH SarabunPSK" panose="020B0500040200020003" pitchFamily="34" charset="-34"/>
              </a:rPr>
              <a:t>500-1</a:t>
            </a:r>
            <a:r>
              <a:rPr lang="en-US" sz="970" dirty="0">
                <a:latin typeface="TH SarabunPSK" panose="020B0500040200020003" pitchFamily="34" charset="-34"/>
                <a:ea typeface="Calibri" panose="020F0502020204030204" pitchFamily="34" charset="0"/>
                <a:cs typeface="TH SarabunPSK" panose="020B0500040200020003" pitchFamily="34" charset="-34"/>
              </a:rPr>
              <a:t>,</a:t>
            </a:r>
            <a:r>
              <a:rPr lang="th-TH" sz="970" dirty="0">
                <a:latin typeface="TH SarabunPSK" panose="020B0500040200020003" pitchFamily="34" charset="-34"/>
                <a:ea typeface="Calibri" panose="020F0502020204030204" pitchFamily="34" charset="0"/>
                <a:cs typeface="TH SarabunPSK" panose="020B0500040200020003" pitchFamily="34" charset="-34"/>
              </a:rPr>
              <a:t>800 บาท /กิโลกรัม) </a:t>
            </a:r>
          </a:p>
          <a:p>
            <a:r>
              <a:rPr lang="th-TH" sz="200" dirty="0">
                <a:latin typeface="TH SarabunPSK" panose="020B0500040200020003" pitchFamily="34" charset="-34"/>
                <a:cs typeface="TH SarabunPSK" panose="020B0500040200020003" pitchFamily="34" charset="-34"/>
              </a:rPr>
              <a:t> </a:t>
            </a:r>
          </a:p>
        </p:txBody>
      </p:sp>
      <p:graphicFrame>
        <p:nvGraphicFramePr>
          <p:cNvPr id="63" name="แผนภูมิ 62">
            <a:extLst>
              <a:ext uri="{FF2B5EF4-FFF2-40B4-BE49-F238E27FC236}">
                <a16:creationId xmlns:a16="http://schemas.microsoft.com/office/drawing/2014/main" id="{AE1BBE71-86EB-BFE6-B102-D8050BF425D4}"/>
              </a:ext>
            </a:extLst>
          </p:cNvPr>
          <p:cNvGraphicFramePr>
            <a:graphicFrameLocks/>
          </p:cNvGraphicFramePr>
          <p:nvPr>
            <p:extLst>
              <p:ext uri="{D42A27DB-BD31-4B8C-83A1-F6EECF244321}">
                <p14:modId xmlns:p14="http://schemas.microsoft.com/office/powerpoint/2010/main" val="3684777442"/>
              </p:ext>
            </p:extLst>
          </p:nvPr>
        </p:nvGraphicFramePr>
        <p:xfrm>
          <a:off x="2793057" y="4251819"/>
          <a:ext cx="1279445" cy="167609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65" name="แผนภูมิ 64">
            <a:extLst>
              <a:ext uri="{FF2B5EF4-FFF2-40B4-BE49-F238E27FC236}">
                <a16:creationId xmlns:a16="http://schemas.microsoft.com/office/drawing/2014/main" id="{33CC4515-C758-B4FF-9B42-B0F97443B566}"/>
              </a:ext>
            </a:extLst>
          </p:cNvPr>
          <p:cNvGraphicFramePr>
            <a:graphicFrameLocks/>
          </p:cNvGraphicFramePr>
          <p:nvPr>
            <p:extLst>
              <p:ext uri="{D42A27DB-BD31-4B8C-83A1-F6EECF244321}">
                <p14:modId xmlns:p14="http://schemas.microsoft.com/office/powerpoint/2010/main" val="714162586"/>
              </p:ext>
            </p:extLst>
          </p:nvPr>
        </p:nvGraphicFramePr>
        <p:xfrm>
          <a:off x="1810422" y="4251627"/>
          <a:ext cx="1279445" cy="1676094"/>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132028762"/>
      </p:ext>
    </p:extLst>
  </p:cSld>
  <p:clrMapOvr>
    <a:masterClrMapping/>
  </p:clrMapOvr>
</p:sld>
</file>

<file path=ppt/theme/theme1.xml><?xml version="1.0" encoding="utf-8"?>
<a:theme xmlns:a="http://schemas.openxmlformats.org/drawingml/2006/main" name="ธีมของ Office">
  <a:themeElements>
    <a:clrScheme name="ธีมของ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ธีมของ 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ธีมของ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5017</TotalTime>
  <Words>1026</Words>
  <Application>Microsoft Office PowerPoint</Application>
  <PresentationFormat>กระดาษ A4 (210x297 มม.)</PresentationFormat>
  <Paragraphs>90</Paragraphs>
  <Slides>1</Slides>
  <Notes>0</Notes>
  <HiddenSlides>0</HiddenSlides>
  <MMClips>0</MMClips>
  <ScaleCrop>false</ScaleCrop>
  <HeadingPairs>
    <vt:vector size="6" baseType="variant">
      <vt:variant>
        <vt:lpstr>ฟอนต์ที่ถูกใช้</vt:lpstr>
      </vt:variant>
      <vt:variant>
        <vt:i4>4</vt:i4>
      </vt:variant>
      <vt:variant>
        <vt:lpstr>ธีม</vt:lpstr>
      </vt:variant>
      <vt:variant>
        <vt:i4>1</vt:i4>
      </vt:variant>
      <vt:variant>
        <vt:lpstr>ชื่อเรื่องสไลด์</vt:lpstr>
      </vt:variant>
      <vt:variant>
        <vt:i4>1</vt:i4>
      </vt:variant>
    </vt:vector>
  </HeadingPairs>
  <TitlesOfParts>
    <vt:vector size="6" baseType="lpstr">
      <vt:lpstr>Arial</vt:lpstr>
      <vt:lpstr>Calibri</vt:lpstr>
      <vt:lpstr>Calibri Light</vt:lpstr>
      <vt:lpstr>TH SarabunPSK</vt:lpstr>
      <vt:lpstr>ธีมของ Office</vt:lpstr>
      <vt:lpstr>งานนำเสนอ PowerPoint</vt:lpstr>
    </vt:vector>
  </TitlesOfParts>
  <Company>www.easyosteam.com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งานนำเสนอ PowerPoint</dc:title>
  <dc:creator>KKD Windows7 V.11_x64</dc:creator>
  <cp:lastModifiedBy>Agriculture Office</cp:lastModifiedBy>
  <cp:revision>552</cp:revision>
  <cp:lastPrinted>2023-04-25T07:07:38Z</cp:lastPrinted>
  <dcterms:created xsi:type="dcterms:W3CDTF">2018-01-04T03:14:36Z</dcterms:created>
  <dcterms:modified xsi:type="dcterms:W3CDTF">2025-11-18T02:58:09Z</dcterms:modified>
</cp:coreProperties>
</file>