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30"/>
  </p:notesMasterIdLst>
  <p:handoutMasterIdLst>
    <p:handoutMasterId r:id="rId31"/>
  </p:handoutMasterIdLst>
  <p:sldIdLst>
    <p:sldId id="377" r:id="rId5"/>
    <p:sldId id="378" r:id="rId6"/>
    <p:sldId id="379" r:id="rId7"/>
    <p:sldId id="380" r:id="rId8"/>
    <p:sldId id="381" r:id="rId9"/>
    <p:sldId id="371" r:id="rId10"/>
    <p:sldId id="382" r:id="rId11"/>
    <p:sldId id="372" r:id="rId12"/>
    <p:sldId id="373" r:id="rId13"/>
    <p:sldId id="374" r:id="rId14"/>
    <p:sldId id="397" r:id="rId15"/>
    <p:sldId id="398" r:id="rId16"/>
    <p:sldId id="399" r:id="rId17"/>
    <p:sldId id="375" r:id="rId18"/>
    <p:sldId id="384" r:id="rId19"/>
    <p:sldId id="345" r:id="rId20"/>
    <p:sldId id="383" r:id="rId21"/>
    <p:sldId id="346" r:id="rId22"/>
    <p:sldId id="389" r:id="rId23"/>
    <p:sldId id="390" r:id="rId24"/>
    <p:sldId id="391" r:id="rId25"/>
    <p:sldId id="392" r:id="rId26"/>
    <p:sldId id="393" r:id="rId27"/>
    <p:sldId id="394" r:id="rId28"/>
    <p:sldId id="395" r:id="rId29"/>
  </p:sldIdLst>
  <p:sldSz cx="9144000" cy="5143500" type="screen16x9"/>
  <p:notesSz cx="6881813" cy="10002838"/>
  <p:defaultTextStyle>
    <a:defPPr>
      <a:defRPr lang="th-TH"/>
    </a:defPPr>
    <a:lvl1pPr marL="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788"/>
    <a:srgbClr val="FFFFFF"/>
    <a:srgbClr val="9966FF"/>
    <a:srgbClr val="FDBBD9"/>
    <a:srgbClr val="FC9EC9"/>
    <a:srgbClr val="FF79A6"/>
    <a:srgbClr val="FF5B9D"/>
    <a:srgbClr val="FF99FF"/>
    <a:srgbClr val="FF93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753"/>
    <p:restoredTop sz="94648"/>
  </p:normalViewPr>
  <p:slideViewPr>
    <p:cSldViewPr snapToGrid="0" snapToObjects="1">
      <p:cViewPr>
        <p:scale>
          <a:sx n="101" d="100"/>
          <a:sy n="101" d="100"/>
        </p:scale>
        <p:origin x="-108" y="-7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4"/>
            <a:ext cx="2981638" cy="499823"/>
          </a:xfrm>
          <a:prstGeom prst="rect">
            <a:avLst/>
          </a:prstGeom>
        </p:spPr>
        <p:txBody>
          <a:bodyPr vert="horz" lIns="92064" tIns="46032" rIns="92064" bIns="4603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98573" y="4"/>
            <a:ext cx="2981638" cy="499823"/>
          </a:xfrm>
          <a:prstGeom prst="rect">
            <a:avLst/>
          </a:prstGeom>
        </p:spPr>
        <p:txBody>
          <a:bodyPr vert="horz" lIns="92064" tIns="46032" rIns="92064" bIns="46032" rtlCol="0"/>
          <a:lstStyle>
            <a:lvl1pPr algn="r">
              <a:defRPr sz="1200"/>
            </a:lvl1pPr>
          </a:lstStyle>
          <a:p>
            <a:fld id="{17ACE471-68CD-4271-9C3E-52538FEAE9D2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4" y="9501424"/>
            <a:ext cx="2981638" cy="499823"/>
          </a:xfrm>
          <a:prstGeom prst="rect">
            <a:avLst/>
          </a:prstGeom>
        </p:spPr>
        <p:txBody>
          <a:bodyPr vert="horz" lIns="92064" tIns="46032" rIns="92064" bIns="4603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98573" y="9501424"/>
            <a:ext cx="2981638" cy="499823"/>
          </a:xfrm>
          <a:prstGeom prst="rect">
            <a:avLst/>
          </a:prstGeom>
        </p:spPr>
        <p:txBody>
          <a:bodyPr vert="horz" lIns="92064" tIns="46032" rIns="92064" bIns="46032" rtlCol="0" anchor="b"/>
          <a:lstStyle>
            <a:lvl1pPr algn="r">
              <a:defRPr sz="1200"/>
            </a:lvl1pPr>
          </a:lstStyle>
          <a:p>
            <a:fld id="{994E21B5-2B79-4A52-93E7-5234560F9D8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65614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6" y="0"/>
            <a:ext cx="2982116" cy="500142"/>
          </a:xfrm>
          <a:prstGeom prst="rect">
            <a:avLst/>
          </a:prstGeom>
        </p:spPr>
        <p:txBody>
          <a:bodyPr vert="horz" lIns="96352" tIns="48180" rIns="96352" bIns="48180" rtlCol="0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98108" y="0"/>
            <a:ext cx="2982116" cy="500142"/>
          </a:xfrm>
          <a:prstGeom prst="rect">
            <a:avLst/>
          </a:prstGeom>
        </p:spPr>
        <p:txBody>
          <a:bodyPr vert="horz" lIns="96352" tIns="48180" rIns="96352" bIns="48180" rtlCol="0"/>
          <a:lstStyle>
            <a:lvl1pPr algn="r">
              <a:defRPr sz="1300"/>
            </a:lvl1pPr>
          </a:lstStyle>
          <a:p>
            <a:fld id="{6961E587-B865-4A39-9EF0-1301B801F7AF}" type="datetimeFigureOut">
              <a:rPr lang="th-TH" smtClean="0"/>
              <a:pPr/>
              <a:t>07/09/60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2" tIns="48180" rIns="96352" bIns="4818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8182" y="4751356"/>
            <a:ext cx="5505450" cy="4501277"/>
          </a:xfrm>
          <a:prstGeom prst="rect">
            <a:avLst/>
          </a:prstGeom>
        </p:spPr>
        <p:txBody>
          <a:bodyPr vert="horz" lIns="96352" tIns="48180" rIns="96352" bIns="4818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6" y="9500960"/>
            <a:ext cx="2982116" cy="500142"/>
          </a:xfrm>
          <a:prstGeom prst="rect">
            <a:avLst/>
          </a:prstGeom>
        </p:spPr>
        <p:txBody>
          <a:bodyPr vert="horz" lIns="96352" tIns="48180" rIns="96352" bIns="48180" rtlCol="0" anchor="b"/>
          <a:lstStyle>
            <a:lvl1pPr algn="l">
              <a:defRPr sz="13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98108" y="9500960"/>
            <a:ext cx="2982116" cy="500142"/>
          </a:xfrm>
          <a:prstGeom prst="rect">
            <a:avLst/>
          </a:prstGeom>
        </p:spPr>
        <p:txBody>
          <a:bodyPr vert="horz" lIns="96352" tIns="48180" rIns="96352" bIns="48180" rtlCol="0" anchor="b"/>
          <a:lstStyle>
            <a:lvl1pPr algn="r">
              <a:defRPr sz="1300"/>
            </a:lvl1pPr>
          </a:lstStyle>
          <a:p>
            <a:fld id="{C2C32E0F-0162-4EBC-867E-A346D174FB8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894422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3F61F-2351-4D69-80EE-E2CAC2A0DB68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0808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5749E-80AC-4E36-91F6-EC15F794D361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43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9C394-EE92-4037-B676-BA293F68FA36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0123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114A7-2416-4C75-AA76-BCC5D098FBF6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8768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A752-1809-443D-BD0C-8885C8784818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4582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BA47B-95C9-4057-9D75-D81BEF9890CE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025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ADB-4600-4557-BE2B-CC34AD3870B2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6981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65FA2-58D2-472C-9C9B-D6402C234133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9121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9A14-0594-4577-9B14-38BE1E08A73D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208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9C554-8326-4001-A0B2-0C478B575DCD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5729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35CB3-4D00-4642-A47F-B503C9D9A5DE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44926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3F61F-2351-4D69-80EE-E2CAC2A0DB6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2558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5749E-80AC-4E36-91F6-EC15F794D36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594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9C394-EE92-4037-B676-BA293F68FA3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7484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114A7-2416-4C75-AA76-BCC5D098FBF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729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A752-1809-443D-BD0C-8885C878481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579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BA47B-95C9-4057-9D75-D81BEF9890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1248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ADB-4600-4557-BE2B-CC34AD3870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43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65FA2-58D2-472C-9C9B-D6402C23413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482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9A14-0594-4577-9B14-38BE1E08A73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412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9C554-8326-4001-A0B2-0C478B575DC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8621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35CB3-4D00-4642-A47F-B503C9D9A5D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3761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3F61F-2351-4D69-80EE-E2CAC2A0DB6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9112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5749E-80AC-4E36-91F6-EC15F794D36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232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9C394-EE92-4037-B676-BA293F68FA3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1609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114A7-2416-4C75-AA76-BCC5D098FBF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2073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A752-1809-443D-BD0C-8885C878481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3296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BA47B-95C9-4057-9D75-D81BEF9890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5901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ADB-4600-4557-BE2B-CC34AD3870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6323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65FA2-58D2-472C-9C9B-D6402C23413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7507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9A14-0594-4577-9B14-38BE1E08A73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3392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9C554-8326-4001-A0B2-0C478B575DC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846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35CB3-4D00-4642-A47F-B503C9D9A5D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38099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3F61F-2351-4D69-80EE-E2CAC2A0DB6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8044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5749E-80AC-4E36-91F6-EC15F794D361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3110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3887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3887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9C394-EE92-4037-B676-BA293F68FA3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8718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6286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29150" y="1369218"/>
            <a:ext cx="3886200" cy="3263504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114A7-2416-4C75-AA76-BCC5D098FBF6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77774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EA752-1809-443D-BD0C-8885C8784818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4652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BA47B-95C9-4057-9D75-D81BEF9890C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05078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EEADB-4600-4557-BE2B-CC34AD3870B2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7933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565FA2-58D2-472C-9C9B-D6402C234133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54511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9A14-0594-4577-9B14-38BE1E08A73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4297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9C554-8326-4001-A0B2-0C478B575DCD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684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43675" y="273843"/>
            <a:ext cx="1971675" cy="4358879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628650" y="273843"/>
            <a:ext cx="5800725" cy="4358879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35CB3-4D00-4642-A47F-B503C9D9A5D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79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E9C89-1C20-42A9-BADA-5D48CA80923E}" type="datetime1">
              <a:rPr lang="th-TH" smtClean="0"/>
              <a:pPr/>
              <a:t>07/09/60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slide</a:t>
            </a:r>
            <a:endParaRPr lang="th-TH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B3A74-DF8F-7140-9280-5FCDEEBEFCD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69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E9C89-1C20-42A9-BADA-5D48CA80923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30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E9C89-1C20-42A9-BADA-5D48CA80923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054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628650" y="1369218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E9C89-1C20-42A9-BADA-5D48CA80923E}" type="datetime1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07/09/60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slide</a:t>
            </a:r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B3A74-DF8F-7140-9280-5FCDEEBEFC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181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procurement.go.th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0.xml"/><Relationship Id="rId4" Type="http://schemas.openxmlformats.org/officeDocument/2006/relationships/hyperlink" Target="http://www.nacc.go.th/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5"/>
          <p:cNvSpPr txBox="1"/>
          <p:nvPr/>
        </p:nvSpPr>
        <p:spPr>
          <a:xfrm>
            <a:off x="364670" y="1158642"/>
            <a:ext cx="8612062" cy="219290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th-TH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การจัดหาพัสดุ</a:t>
            </a:r>
          </a:p>
          <a:p>
            <a:r>
              <a:rPr lang="th-TH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ภายใต้กฎระเบียบที่เกี่ยวข้อง</a:t>
            </a:r>
            <a:endParaRPr lang="th-TH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0003771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5"/>
          <p:cNvSpPr txBox="1"/>
          <p:nvPr/>
        </p:nvSpPr>
        <p:spPr>
          <a:xfrm>
            <a:off x="189571" y="411511"/>
            <a:ext cx="876485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th-TH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กฎ ระเบียบ คำสั่ง </a:t>
            </a:r>
            <a:r>
              <a:rPr lang="th-TH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กษ</a:t>
            </a:r>
            <a:r>
              <a:rPr lang="th-TH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./</a:t>
            </a:r>
            <a:r>
              <a:rPr lang="th-TH" sz="36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สป.กษ</a:t>
            </a:r>
            <a:r>
              <a:rPr lang="th-TH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. ที่เกี่ยวข้องกับงานพัสดุ</a:t>
            </a:r>
            <a:endParaRPr lang="th-TH" sz="36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  <p:sp>
        <p:nvSpPr>
          <p:cNvPr id="3" name="กล่องข้อความ 5"/>
          <p:cNvSpPr txBox="1"/>
          <p:nvPr/>
        </p:nvSpPr>
        <p:spPr>
          <a:xfrm>
            <a:off x="189571" y="992852"/>
            <a:ext cx="8764858" cy="31470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กฎหมายที่เกี่ยวกับการพัสดุ</a:t>
            </a:r>
          </a:p>
          <a:p>
            <a:pPr marL="446088" indent="-268288">
              <a:buFont typeface="+mj-lt"/>
              <a:buAutoNum type="arabicParenR"/>
            </a:pP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ระเบียบสำนักนายกรัฐมนตรี ว่าด้วยการพัสดุ พ.ศ. 2535 และที่แก้ไขเพิ่มเติม    ทุกฉบับ</a:t>
            </a:r>
          </a:p>
          <a:p>
            <a:pPr marL="446088" indent="-268288">
              <a:buFont typeface="+mj-lt"/>
              <a:buAutoNum type="arabicParenR"/>
            </a:pP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ประกาศสำนักนายกรัฐมนตรี เรื่อง แนวทางปฏิบัติในการจัดหาพัสดุด้วยวิธีตลาดอิเล็กทรอนิกส์ </a:t>
            </a:r>
            <a:r>
              <a:rPr lang="en-US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(e-market)</a:t>
            </a: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 และด้วยวิธีประกวดราคาอิเล็กทรอนิกส์</a:t>
            </a:r>
            <a:r>
              <a:rPr lang="en-US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 (e-bidding)</a:t>
            </a:r>
            <a:endParaRPr lang="th-TH" sz="2800" b="1" dirty="0" smtClean="0">
              <a:latin typeface="DilleniaUPC" pitchFamily="18" charset="-34"/>
              <a:ea typeface="Pahnto" charset="0"/>
              <a:cs typeface="DilleniaUPC" pitchFamily="18" charset="-34"/>
            </a:endParaRPr>
          </a:p>
          <a:p>
            <a:pPr marL="446088" indent="-268288">
              <a:buFont typeface="+mj-lt"/>
              <a:buAutoNum type="arabicParenR"/>
            </a:pP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มติคณะรัฐมนตรี</a:t>
            </a:r>
          </a:p>
          <a:p>
            <a:pPr marL="446088" indent="-268288">
              <a:buFont typeface="+mj-lt"/>
              <a:buAutoNum type="arabicParenR"/>
            </a:pP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หนังสือเวียนคณะกรรมการว่าด้วยการพัสดุ (</a:t>
            </a:r>
            <a:r>
              <a:rPr lang="th-TH" sz="2800" b="1" dirty="0" err="1" smtClean="0">
                <a:latin typeface="DilleniaUPC" pitchFamily="18" charset="-34"/>
                <a:ea typeface="Pahnto" charset="0"/>
                <a:cs typeface="DilleniaUPC" pitchFamily="18" charset="-34"/>
              </a:rPr>
              <a:t>กวพ</a:t>
            </a: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.)</a:t>
            </a:r>
          </a:p>
          <a:p>
            <a:pPr marL="446088" indent="-268288">
              <a:buFont typeface="+mj-lt"/>
              <a:buAutoNum type="arabicParenR"/>
            </a:pPr>
            <a:r>
              <a:rPr lang="th-TH" sz="2800" b="1" dirty="0" smtClean="0">
                <a:latin typeface="DilleniaUPC" pitchFamily="18" charset="-34"/>
                <a:ea typeface="Pahnto" charset="0"/>
                <a:cs typeface="DilleniaUPC" pitchFamily="18" charset="-34"/>
              </a:rPr>
              <a:t>คำวินิจฉัยศาลปกครอง ประมวลกฎหมายแพ่งและพาณิชย์ และอื่นๆ</a:t>
            </a:r>
            <a:endParaRPr lang="th-TH" sz="2800" b="1" dirty="0">
              <a:latin typeface="DilleniaUPC" pitchFamily="18" charset="-34"/>
              <a:ea typeface="Pahnto" charset="0"/>
              <a:cs typeface="Dilleni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 rot="20440715">
            <a:off x="7022419" y="4315522"/>
            <a:ext cx="18622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กลุ่มบริหารงานพัสดุ</a:t>
            </a:r>
          </a:p>
          <a:p>
            <a:pPr algn="r"/>
            <a:r>
              <a:rPr lang="th-TH" dirty="0" smtClean="0"/>
              <a:t>กองคลัง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7472537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5"/>
          <p:cNvSpPr txBox="1"/>
          <p:nvPr/>
        </p:nvSpPr>
        <p:spPr>
          <a:xfrm>
            <a:off x="185854" y="941833"/>
            <a:ext cx="8764858" cy="320857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กฎหมายที่เกี่ยวกับการพัสดุ (ต่อ)</a:t>
            </a:r>
          </a:p>
          <a:p>
            <a:pPr marL="446088" indent="-268288">
              <a:buFont typeface="+mj-lt"/>
              <a:buAutoNum type="arabicParenR" startAt="6"/>
            </a:pPr>
            <a:r>
              <a:rPr lang="th-TH" sz="28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กฎหมายและระเบียบอื่นๆ</a:t>
            </a:r>
          </a:p>
          <a:p>
            <a:pPr marL="977900" lvl="1" indent="-457200">
              <a:buFont typeface="Wingdings" pitchFamily="2" charset="2"/>
              <a:buChar char="q"/>
            </a:pP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พ.ร.บ. ข้อมูลข่าวสารของทางราชการ พ.ศ. 2540</a:t>
            </a:r>
          </a:p>
          <a:p>
            <a:pPr marL="977900" lvl="1" indent="-457200">
              <a:buFont typeface="Wingdings" pitchFamily="2" charset="2"/>
              <a:buChar char="q"/>
            </a:pP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พ.ร.บ. ว่าด้วยความผิดเกี่ยวกับการเสนอราคาต่อหน่วยงานของรัฐ พ.ศ. 2542</a:t>
            </a:r>
          </a:p>
          <a:p>
            <a:pPr marL="977900" lvl="1" indent="-457200">
              <a:buFont typeface="Wingdings" pitchFamily="2" charset="2"/>
              <a:buChar char="q"/>
            </a:pP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ประกาศคณะกรรมการป้องกันและปราบปรามทุจริตแห่งชาติ เรื่อง หลักเกณฑ์และวิธีการจัดทำและแสดงบัญชีรายชื่อการรับจ่ายของโครงการที่บุคคลหรือนิติบุคคลเป็นคู่สัญญากับหน่วยงานของรัฐ พ.ศ. 2554 และที่แก้ไขเพิ่มเติม</a:t>
            </a:r>
          </a:p>
          <a:p>
            <a:pPr marL="977900" lvl="1" indent="-457200">
              <a:buFont typeface="Wingdings" pitchFamily="2" charset="2"/>
              <a:buChar char="q"/>
            </a:pP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หลักเกณฑ์ แนวทางและวิธีปฏิบัติในการเปิดเผยราคากลาง การคำนวณราคากลางของทางราชการ</a:t>
            </a:r>
            <a:endParaRPr lang="th-TH" sz="2400" b="1" dirty="0">
              <a:solidFill>
                <a:prstClr val="black"/>
              </a:solidFill>
              <a:latin typeface="DilleniaUPC" pitchFamily="18" charset="-34"/>
              <a:ea typeface="Pahnto" charset="0"/>
              <a:cs typeface="DilleniaUPC" pitchFamily="18" charset="-34"/>
            </a:endParaRPr>
          </a:p>
        </p:txBody>
      </p:sp>
      <p:sp>
        <p:nvSpPr>
          <p:cNvPr id="6" name="กล่องข้อความ 5"/>
          <p:cNvSpPr txBox="1"/>
          <p:nvPr/>
        </p:nvSpPr>
        <p:spPr>
          <a:xfrm>
            <a:off x="185854" y="418944"/>
            <a:ext cx="876485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กฎ ระเบียบ คำสั่ง </a:t>
            </a:r>
            <a:r>
              <a:rPr kumimoji="0" lang="th-TH" sz="3600" b="1" i="0" u="none" strike="noStrike" kern="0" cap="none" spc="50" normalizeH="0" baseline="0" noProof="0" dirty="0" err="1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กษ</a:t>
            </a: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./</a:t>
            </a:r>
            <a:r>
              <a:rPr kumimoji="0" lang="th-TH" sz="3600" b="1" i="0" u="none" strike="noStrike" kern="0" cap="none" spc="50" normalizeH="0" baseline="0" noProof="0" dirty="0" err="1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สป.กษ</a:t>
            </a: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. ที่เกี่ยวข้องกับงานพัสดุ (ต่อ)</a:t>
            </a:r>
            <a:endParaRPr kumimoji="0" lang="th-TH" sz="3600" b="1" i="0" u="none" strike="noStrike" kern="0" cap="none" spc="50" normalizeH="0" baseline="0" noProof="0" dirty="0">
              <a:ln w="12700" cmpd="sng">
                <a:solidFill>
                  <a:srgbClr val="00349E">
                    <a:satMod val="120000"/>
                    <a:shade val="80000"/>
                  </a:srgbClr>
                </a:solidFill>
                <a:prstDash val="solid"/>
              </a:ln>
              <a:solidFill>
                <a:srgbClr val="00349E">
                  <a:tint val="1000"/>
                </a:srgbClr>
              </a:solidFill>
              <a:effectLst>
                <a:glow rad="53100">
                  <a:srgbClr val="00349E">
                    <a:satMod val="180000"/>
                    <a:alpha val="30000"/>
                  </a:srgbClr>
                </a:glow>
              </a:effectLst>
              <a:uLnTx/>
              <a:uFillTx/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 rot="20440715">
            <a:off x="7022419" y="4315522"/>
            <a:ext cx="18622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กลุ่มบริหารงานพัสดุ</a:t>
            </a:r>
          </a:p>
          <a:p>
            <a:pPr algn="r"/>
            <a:r>
              <a:rPr lang="th-TH" dirty="0" smtClean="0"/>
              <a:t>กองคลัง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75183894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5"/>
          <p:cNvSpPr txBox="1"/>
          <p:nvPr/>
        </p:nvSpPr>
        <p:spPr>
          <a:xfrm>
            <a:off x="189571" y="919531"/>
            <a:ext cx="8764858" cy="35779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th-TH" sz="3200" b="1" dirty="0" smtClean="0">
                <a:solidFill>
                  <a:srgbClr val="C00000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คำสั่งที่เกี่ยวข้อง</a:t>
            </a:r>
          </a:p>
          <a:p>
            <a:pPr marL="534988" indent="-357188">
              <a:buFont typeface="+mj-lt"/>
              <a:buAutoNum type="arabicParenR"/>
            </a:pPr>
            <a:r>
              <a:rPr lang="th-TH" sz="28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การมอบอำนาจ</a:t>
            </a:r>
          </a:p>
          <a:p>
            <a:pPr marL="803275" lvl="1" indent="-282575"/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1.1	คำสั่ง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กษ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ที่ 782/2559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ลว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3 ต.ค. 59 เรื่อง มอบอำนาจหน้าที่ในการสั่งและปฏิบัติราชการแทนปลัดกระทรวงเกษตรและสหกรณ์</a:t>
            </a:r>
          </a:p>
          <a:p>
            <a:pPr marL="803275" lvl="1" indent="-282575"/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1.2	คำสั่ง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สป.กษ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ที่ 937/2559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ลว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17 พ.ย. 59 เรื่อง แก้ไขเพิ่มเติมคำสั่งสอบหมายอำนาจหน้าที่ในการสั่งและปฏิบัติราชการแทนปลัดกระทรวงเกษตรและสหกรณ์</a:t>
            </a:r>
          </a:p>
          <a:p>
            <a:pPr marL="803275" lvl="1" indent="-282575"/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1.3	</a:t>
            </a:r>
            <a:r>
              <a:rPr lang="th-TH" sz="2400" b="1" spc="-50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คำสั่ง </a:t>
            </a:r>
            <a:r>
              <a:rPr lang="th-TH" sz="2400" b="1" spc="-50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สป.กษ</a:t>
            </a:r>
            <a:r>
              <a:rPr lang="th-TH" sz="2400" b="1" spc="-50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ที่ 1084/2559 </a:t>
            </a:r>
            <a:r>
              <a:rPr lang="th-TH" sz="2400" b="1" spc="-50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ลว</a:t>
            </a:r>
            <a:r>
              <a:rPr lang="th-TH" sz="2400" b="1" spc="-50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7 พ.ย. 59 เรื่อง มอบอำนาจในการสั่งการและดำเนินการเกี่ยวกับการพัสดุ</a:t>
            </a:r>
          </a:p>
          <a:p>
            <a:pPr marL="803275" lvl="1" indent="-282575"/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1.4	คำสั่ง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สป.กษ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ที่ 226/2560 </a:t>
            </a:r>
            <a:r>
              <a:rPr lang="th-TH" sz="2400" b="1" dirty="0" err="1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ลว</a:t>
            </a:r>
            <a:r>
              <a:rPr lang="th-TH" sz="2400" b="1" dirty="0" smtClean="0">
                <a:solidFill>
                  <a:prstClr val="black"/>
                </a:solidFill>
                <a:latin typeface="DilleniaUPC" pitchFamily="18" charset="-34"/>
                <a:ea typeface="Pahnto" charset="0"/>
                <a:cs typeface="DilleniaUPC" pitchFamily="18" charset="-34"/>
              </a:rPr>
              <a:t>. 20 ก.พ. 60 เรื่อง แก้ไขคำสั่งมอบอำนาจหน้าที่ในการสั่ง                และปฏิบัติราชการแทนปลัดกระทรวงเกษตรและสหกรณ์</a:t>
            </a:r>
          </a:p>
        </p:txBody>
      </p:sp>
      <p:sp>
        <p:nvSpPr>
          <p:cNvPr id="4" name="TextBox 3"/>
          <p:cNvSpPr txBox="1"/>
          <p:nvPr/>
        </p:nvSpPr>
        <p:spPr>
          <a:xfrm rot="20440715">
            <a:off x="7022419" y="4315522"/>
            <a:ext cx="18622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dirty="0" smtClean="0"/>
              <a:t>กลุ่มบริหารงานพัสดุ</a:t>
            </a:r>
          </a:p>
          <a:p>
            <a:pPr algn="r"/>
            <a:r>
              <a:rPr lang="th-TH" dirty="0" smtClean="0"/>
              <a:t>กองคลัง</a:t>
            </a:r>
            <a:endParaRPr lang="th-TH" dirty="0"/>
          </a:p>
        </p:txBody>
      </p:sp>
      <p:sp>
        <p:nvSpPr>
          <p:cNvPr id="5" name="กล่องข้อความ 5"/>
          <p:cNvSpPr txBox="1"/>
          <p:nvPr/>
        </p:nvSpPr>
        <p:spPr>
          <a:xfrm>
            <a:off x="185854" y="418944"/>
            <a:ext cx="8764858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กฎ ระเบียบ คำสั่ง </a:t>
            </a:r>
            <a:r>
              <a:rPr kumimoji="0" lang="th-TH" sz="3600" b="1" i="0" u="none" strike="noStrike" kern="0" cap="none" spc="50" normalizeH="0" baseline="0" noProof="0" dirty="0" err="1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กษ</a:t>
            </a: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./</a:t>
            </a:r>
            <a:r>
              <a:rPr kumimoji="0" lang="th-TH" sz="3600" b="1" i="0" u="none" strike="noStrike" kern="0" cap="none" spc="50" normalizeH="0" baseline="0" noProof="0" dirty="0" err="1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สป.กษ</a:t>
            </a:r>
            <a:r>
              <a:rPr kumimoji="0" lang="th-TH" sz="3600" b="1" i="0" u="none" strike="noStrike" kern="0" cap="none" spc="50" normalizeH="0" baseline="0" noProof="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00349E">
                    <a:tint val="1000"/>
                  </a:srgbClr>
                </a:solidFill>
                <a:effectLst>
                  <a:glow rad="53100">
                    <a:srgbClr val="00349E">
                      <a:satMod val="180000"/>
                      <a:alpha val="30000"/>
                    </a:srgbClr>
                  </a:glow>
                </a:effectLst>
                <a:uLnTx/>
                <a:uFillTx/>
                <a:latin typeface="Browallia New" pitchFamily="34" charset="-34"/>
                <a:ea typeface="Pahnto" charset="0"/>
                <a:cs typeface="Browallia New" pitchFamily="34" charset="-34"/>
              </a:rPr>
              <a:t>. ที่เกี่ยวข้องกับงานพัสดุ (ต่อ)</a:t>
            </a:r>
            <a:endParaRPr kumimoji="0" lang="th-TH" sz="3600" b="1" i="0" u="none" strike="noStrike" kern="0" cap="none" spc="50" normalizeH="0" baseline="0" noProof="0" dirty="0">
              <a:ln w="12700" cmpd="sng">
                <a:solidFill>
                  <a:srgbClr val="00349E">
                    <a:satMod val="120000"/>
                    <a:shade val="80000"/>
                  </a:srgbClr>
                </a:solidFill>
                <a:prstDash val="solid"/>
              </a:ln>
              <a:solidFill>
                <a:srgbClr val="00349E">
                  <a:tint val="1000"/>
                </a:srgbClr>
              </a:solidFill>
              <a:effectLst>
                <a:glow rad="53100">
                  <a:srgbClr val="00349E">
                    <a:satMod val="180000"/>
                    <a:alpha val="30000"/>
                  </a:srgbClr>
                </a:glow>
              </a:effectLst>
              <a:uLnTx/>
              <a:uFillTx/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33657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กลุ่ม 6"/>
          <p:cNvGrpSpPr/>
          <p:nvPr/>
        </p:nvGrpSpPr>
        <p:grpSpPr>
          <a:xfrm>
            <a:off x="655374" y="3217290"/>
            <a:ext cx="6637524" cy="1440453"/>
            <a:chOff x="655374" y="3217290"/>
            <a:chExt cx="6637524" cy="1440453"/>
          </a:xfrm>
        </p:grpSpPr>
        <p:sp>
          <p:nvSpPr>
            <p:cNvPr id="41" name="모서리가 둥근 직사각형 58"/>
            <p:cNvSpPr/>
            <p:nvPr/>
          </p:nvSpPr>
          <p:spPr>
            <a:xfrm>
              <a:off x="1629368" y="3990725"/>
              <a:ext cx="5663530" cy="531343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타원 43"/>
            <p:cNvSpPr/>
            <p:nvPr/>
          </p:nvSpPr>
          <p:spPr>
            <a:xfrm>
              <a:off x="655374" y="3217290"/>
              <a:ext cx="1384097" cy="1384097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scene3d>
              <a:camera prst="orthographicFront">
                <a:rot lat="17699987" lon="0" rev="0"/>
              </a:camera>
              <a:lightRig rig="threePt" dir="t"/>
            </a:scene3d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116740" y="4242245"/>
              <a:ext cx="44753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latin typeface="Arial" pitchFamily="34" charset="0"/>
                  <a:cs typeface="Arial" pitchFamily="34" charset="0"/>
                </a:rPr>
                <a:t>5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2039471" y="3965945"/>
              <a:ext cx="4606656" cy="523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altLang="ko-KR" sz="2800" b="1" dirty="0" smtClean="0">
                  <a:latin typeface="Browallia New" pitchFamily="34" charset="-34"/>
                  <a:cs typeface="Browallia New" pitchFamily="34" charset="-34"/>
                </a:rPr>
                <a:t>การควบคุม และ จำหน่ายพัสดุ</a:t>
              </a:r>
              <a:endParaRPr lang="en-US" altLang="ko-KR" sz="2000" b="1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5" name="กลุ่ม 4"/>
          <p:cNvGrpSpPr/>
          <p:nvPr/>
        </p:nvGrpSpPr>
        <p:grpSpPr>
          <a:xfrm>
            <a:off x="655374" y="2654811"/>
            <a:ext cx="7083572" cy="1415073"/>
            <a:chOff x="655374" y="2654811"/>
            <a:chExt cx="7083572" cy="1415073"/>
          </a:xfrm>
        </p:grpSpPr>
        <p:sp>
          <p:nvSpPr>
            <p:cNvPr id="40" name="모서리가 둥근 직사각형 56"/>
            <p:cNvSpPr/>
            <p:nvPr/>
          </p:nvSpPr>
          <p:spPr>
            <a:xfrm>
              <a:off x="1629368" y="3414017"/>
              <a:ext cx="6109578" cy="531343"/>
            </a:xfrm>
            <a:prstGeom prst="roundRect">
              <a:avLst/>
            </a:prstGeom>
            <a:solidFill>
              <a:srgbClr val="9966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타원 42"/>
            <p:cNvSpPr/>
            <p:nvPr/>
          </p:nvSpPr>
          <p:spPr>
            <a:xfrm>
              <a:off x="655374" y="2654811"/>
              <a:ext cx="1384097" cy="1384097"/>
            </a:xfrm>
            <a:prstGeom prst="ellipse">
              <a:avLst/>
            </a:prstGeom>
            <a:solidFill>
              <a:srgbClr val="9966FF"/>
            </a:solidFill>
            <a:ln>
              <a:noFill/>
            </a:ln>
            <a:scene3d>
              <a:camera prst="orthographicFront">
                <a:rot lat="17699987" lon="0" rev="0"/>
              </a:camera>
              <a:lightRig rig="threePt" dir="t"/>
            </a:scene3d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116740" y="3654386"/>
              <a:ext cx="44753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latin typeface="Arial" pitchFamily="34" charset="0"/>
                  <a:cs typeface="Arial" pitchFamily="34" charset="0"/>
                </a:rPr>
                <a:t>4</a:t>
              </a: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034359" y="3414017"/>
              <a:ext cx="5258540" cy="523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altLang="ko-KR" sz="2800" b="1" dirty="0" smtClean="0">
                  <a:latin typeface="Browallia New" pitchFamily="34" charset="-34"/>
                  <a:cs typeface="Browallia New" pitchFamily="34" charset="-34"/>
                </a:rPr>
                <a:t>การบริหารสัญญา</a:t>
              </a:r>
              <a:endParaRPr lang="en-US" altLang="ko-KR" sz="2000" b="1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64" name="กล่องข้อความ 5"/>
          <p:cNvSpPr txBox="1"/>
          <p:nvPr/>
        </p:nvSpPr>
        <p:spPr>
          <a:xfrm>
            <a:off x="312234" y="159154"/>
            <a:ext cx="8831766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th-TH" sz="4000" b="1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wallia New" pitchFamily="34" charset="-34"/>
                <a:ea typeface="Pahnto" charset="0"/>
                <a:cs typeface="Browallia New" pitchFamily="34" charset="-34"/>
              </a:rPr>
              <a:t>การจัดซื้อจัดจ้างและการบริหารพัสดุ</a:t>
            </a:r>
            <a:endParaRPr lang="th-TH" sz="3600" b="1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655374" y="2079919"/>
            <a:ext cx="7451563" cy="1433092"/>
            <a:chOff x="655374" y="2079919"/>
            <a:chExt cx="7451563" cy="1433092"/>
          </a:xfrm>
        </p:grpSpPr>
        <p:sp>
          <p:nvSpPr>
            <p:cNvPr id="39" name="모서리가 둥근 직사각형 55"/>
            <p:cNvSpPr/>
            <p:nvPr/>
          </p:nvSpPr>
          <p:spPr>
            <a:xfrm>
              <a:off x="1629368" y="2837310"/>
              <a:ext cx="6477569" cy="531343"/>
            </a:xfrm>
            <a:prstGeom prst="roundRect">
              <a:avLst/>
            </a:prstGeom>
            <a:solidFill>
              <a:srgbClr val="00B0F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타원 41"/>
            <p:cNvSpPr/>
            <p:nvPr/>
          </p:nvSpPr>
          <p:spPr>
            <a:xfrm>
              <a:off x="655374" y="2079919"/>
              <a:ext cx="1384097" cy="138409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  <a:scene3d>
              <a:camera prst="orthographicFront">
                <a:rot lat="17699987" lon="0" rev="0"/>
              </a:camera>
              <a:lightRig rig="threePt" dir="t"/>
            </a:scene3d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116740" y="3097513"/>
              <a:ext cx="44753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2071359" y="2840385"/>
              <a:ext cx="5667587" cy="523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altLang="ko-KR" sz="2800" b="1" dirty="0" smtClean="0">
                  <a:latin typeface="Browallia New" pitchFamily="34" charset="-34"/>
                  <a:cs typeface="Browallia New" pitchFamily="34" charset="-34"/>
                </a:rPr>
                <a:t>การจัดซื้อ / จัดจ้าง</a:t>
              </a:r>
              <a:endParaRPr lang="en-US" altLang="ko-KR" sz="2000" b="1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grpSp>
        <p:nvGrpSpPr>
          <p:cNvPr id="3" name="กลุ่ม 2"/>
          <p:cNvGrpSpPr/>
          <p:nvPr/>
        </p:nvGrpSpPr>
        <p:grpSpPr>
          <a:xfrm>
            <a:off x="655374" y="1539161"/>
            <a:ext cx="7830704" cy="1404563"/>
            <a:chOff x="655374" y="1539161"/>
            <a:chExt cx="7830704" cy="1404563"/>
          </a:xfrm>
        </p:grpSpPr>
        <p:sp>
          <p:nvSpPr>
            <p:cNvPr id="38" name="모서리가 둥근 직사각형 54"/>
            <p:cNvSpPr/>
            <p:nvPr/>
          </p:nvSpPr>
          <p:spPr>
            <a:xfrm>
              <a:off x="1629368" y="2260603"/>
              <a:ext cx="6856710" cy="531343"/>
            </a:xfrm>
            <a:prstGeom prst="roundRect">
              <a:avLst/>
            </a:prstGeom>
            <a:solidFill>
              <a:srgbClr val="92D05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5" name="타원 40"/>
            <p:cNvSpPr/>
            <p:nvPr/>
          </p:nvSpPr>
          <p:spPr>
            <a:xfrm>
              <a:off x="655374" y="1539161"/>
              <a:ext cx="1384097" cy="1384097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  <a:scene3d>
              <a:camera prst="orthographicFront">
                <a:rot lat="17699987" lon="0" rev="0"/>
              </a:camera>
              <a:lightRig rig="threePt" dir="t"/>
            </a:scene3d>
            <a:sp3d extrusionH="5080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2090734" y="2259773"/>
              <a:ext cx="6016203" cy="52321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altLang="ko-KR" sz="2800" b="1" dirty="0" smtClean="0">
                  <a:latin typeface="Browallia New" pitchFamily="34" charset="-34"/>
                  <a:cs typeface="Browallia New" pitchFamily="34" charset="-34"/>
                </a:rPr>
                <a:t>การเตรียมการจัดซื้อ / จัดจ้าง</a:t>
              </a:r>
              <a:endParaRPr lang="en-US" altLang="ko-KR" sz="2000" b="1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116740" y="2528226"/>
              <a:ext cx="447532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b="1" dirty="0" smtClean="0">
                  <a:latin typeface="Arial" pitchFamily="34" charset="0"/>
                  <a:cs typeface="Arial" pitchFamily="34" charset="0"/>
                </a:rPr>
                <a:t>2</a:t>
              </a:r>
            </a:p>
          </p:txBody>
        </p:sp>
      </p:grpSp>
      <p:grpSp>
        <p:nvGrpSpPr>
          <p:cNvPr id="8" name="กลุ่ม 7"/>
          <p:cNvGrpSpPr/>
          <p:nvPr/>
        </p:nvGrpSpPr>
        <p:grpSpPr>
          <a:xfrm>
            <a:off x="655374" y="992459"/>
            <a:ext cx="8253323" cy="1446499"/>
            <a:chOff x="655374" y="992459"/>
            <a:chExt cx="8253323" cy="1446499"/>
          </a:xfrm>
        </p:grpSpPr>
        <p:sp>
          <p:nvSpPr>
            <p:cNvPr id="32" name="모서리가 둥근 직사각형 44"/>
            <p:cNvSpPr/>
            <p:nvPr/>
          </p:nvSpPr>
          <p:spPr>
            <a:xfrm>
              <a:off x="1629368" y="1683896"/>
              <a:ext cx="7279329" cy="531343"/>
            </a:xfrm>
            <a:prstGeom prst="roundRect">
              <a:avLst/>
            </a:pr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" name="กลุ่ม 1"/>
            <p:cNvGrpSpPr/>
            <p:nvPr/>
          </p:nvGrpSpPr>
          <p:grpSpPr>
            <a:xfrm>
              <a:off x="655374" y="992459"/>
              <a:ext cx="8253323" cy="1446499"/>
              <a:chOff x="655374" y="992459"/>
              <a:chExt cx="8253323" cy="1446499"/>
            </a:xfrm>
          </p:grpSpPr>
          <p:sp>
            <p:nvSpPr>
              <p:cNvPr id="37" name="모서리가 둥근 직사각형 53"/>
              <p:cNvSpPr/>
              <p:nvPr/>
            </p:nvSpPr>
            <p:spPr>
              <a:xfrm>
                <a:off x="1629367" y="1683896"/>
                <a:ext cx="7279330" cy="531343"/>
              </a:xfrm>
              <a:prstGeom prst="roundRect">
                <a:avLst/>
              </a:prstGeom>
              <a:solidFill>
                <a:srgbClr val="FF3788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39700" h="139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6" name="타원 39"/>
              <p:cNvSpPr/>
              <p:nvPr/>
            </p:nvSpPr>
            <p:spPr>
              <a:xfrm>
                <a:off x="655374" y="992459"/>
                <a:ext cx="1384097" cy="138409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  <a:scene3d>
                <a:camera prst="orthographicFront">
                  <a:rot lat="17699987" lon="0" rev="0"/>
                </a:camera>
                <a:lightRig rig="threePt" dir="t"/>
              </a:scene3d>
              <a:sp3d extrusionH="508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2090733" y="1683896"/>
                <a:ext cx="6395345" cy="523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th-TH" altLang="ko-KR" sz="2800" b="1" dirty="0" smtClean="0">
                    <a:latin typeface="Browallia New" pitchFamily="34" charset="-34"/>
                    <a:cs typeface="Browallia New" pitchFamily="34" charset="-34"/>
                  </a:rPr>
                  <a:t>การกำหนดความต้องการ และการของบประมาณ</a:t>
                </a:r>
                <a:endParaRPr lang="en-US" altLang="ko-KR" sz="2000" b="1" dirty="0">
                  <a:latin typeface="Browallia New" pitchFamily="34" charset="-34"/>
                  <a:cs typeface="Browallia New" pitchFamily="34" charset="-34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1123656" y="2023460"/>
                <a:ext cx="447532" cy="4154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b="1" dirty="0" smtClean="0">
                    <a:latin typeface="Arial" pitchFamily="34" charset="0"/>
                    <a:cs typeface="Arial" pitchFamily="34" charset="0"/>
                  </a:rPr>
                  <a:t>1</a:t>
                </a: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655373" y="1476147"/>
            <a:ext cx="1378985" cy="54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altLang="ko-KR" b="1" dirty="0" smtClean="0">
                <a:latin typeface="Arial" pitchFamily="34" charset="0"/>
                <a:cs typeface="Arial" pitchFamily="34" charset="0"/>
              </a:rPr>
              <a:t>ระยะที่</a:t>
            </a:r>
            <a:endParaRPr lang="en-US" altLang="ko-KR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71181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10243" y="225776"/>
            <a:ext cx="8499443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ระยะที่ </a:t>
            </a:r>
            <a:r>
              <a:rPr lang="en-US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1</a:t>
            </a:r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 การกำหนดความต้องการ และการของบประมาณ</a:t>
            </a:r>
            <a:endParaRPr lang="th-TH" sz="36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grpSp>
        <p:nvGrpSpPr>
          <p:cNvPr id="14" name="กลุ่ม 13"/>
          <p:cNvGrpSpPr/>
          <p:nvPr/>
        </p:nvGrpSpPr>
        <p:grpSpPr>
          <a:xfrm>
            <a:off x="457199" y="1406424"/>
            <a:ext cx="8565400" cy="1890112"/>
            <a:chOff x="457199" y="1406424"/>
            <a:chExt cx="8565400" cy="1890112"/>
          </a:xfrm>
        </p:grpSpPr>
        <p:sp>
          <p:nvSpPr>
            <p:cNvPr id="4" name="สี่เหลี่ยมผืนผ้า 3"/>
            <p:cNvSpPr/>
            <p:nvPr/>
          </p:nvSpPr>
          <p:spPr>
            <a:xfrm>
              <a:off x="5345816" y="1726876"/>
              <a:ext cx="3676783" cy="1569660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 w="28575">
              <a:prstDash val="sysDot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266700" lvl="0" indent="-266700"/>
              <a:r>
                <a:rPr lang="en-US" sz="3200" b="1" dirty="0" smtClean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1 </a:t>
              </a:r>
              <a:r>
                <a:rPr lang="th-TH" sz="3200" b="1" dirty="0" smtClean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ตามนโยบาย</a:t>
              </a:r>
            </a:p>
            <a:p>
              <a:pPr marL="266700" lvl="0" indent="-266700"/>
              <a:r>
                <a:rPr lang="th-TH" sz="3200" b="1" dirty="0" smtClean="0">
                  <a:solidFill>
                    <a:schemeClr val="tx1"/>
                  </a:solidFill>
                  <a:latin typeface="Browallia New" pitchFamily="34" charset="-34"/>
                  <a:cs typeface="Browallia New" pitchFamily="34" charset="-34"/>
                </a:rPr>
                <a:t>2 เพื่อใช้ในการปฏิบัติงานปกติ</a:t>
              </a:r>
              <a:endParaRPr lang="th-TH" sz="3200" b="1" dirty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5" name="ตัวเชื่อมต่อหักมุม 4"/>
            <p:cNvCxnSpPr>
              <a:stCxn id="6" idx="3"/>
              <a:endCxn id="4" idx="1"/>
            </p:cNvCxnSpPr>
            <p:nvPr/>
          </p:nvCxnSpPr>
          <p:spPr>
            <a:xfrm>
              <a:off x="4178460" y="1959065"/>
              <a:ext cx="1167356" cy="552641"/>
            </a:xfrm>
            <a:prstGeom prst="bentConnector3">
              <a:avLst>
                <a:gd name="adj1" fmla="val 50000"/>
              </a:avLst>
            </a:prstGeom>
            <a:ln w="28575">
              <a:prstDash val="sysDash"/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6" name="สี่เหลี่ยมผืนผ้า 5"/>
            <p:cNvSpPr/>
            <p:nvPr/>
          </p:nvSpPr>
          <p:spPr>
            <a:xfrm>
              <a:off x="457199" y="1406424"/>
              <a:ext cx="3721261" cy="110528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357188" indent="-357188">
                <a:tabLst>
                  <a:tab pos="357188" algn="l"/>
                </a:tabLst>
              </a:pPr>
              <a:r>
                <a:rPr lang="th-TH" sz="3600" b="1" dirty="0" smtClean="0">
                  <a:latin typeface="Browallia New" pitchFamily="34" charset="-34"/>
                  <a:cs typeface="Browallia New" pitchFamily="34" charset="-34"/>
                </a:rPr>
                <a:t>1.	การกำหนด</a:t>
              </a:r>
            </a:p>
            <a:p>
              <a:pPr marL="357188" indent="-357188">
                <a:tabLst>
                  <a:tab pos="357188" algn="l"/>
                </a:tabLst>
              </a:pPr>
              <a:r>
                <a:rPr lang="th-TH" sz="3600" b="1" dirty="0" smtClean="0">
                  <a:latin typeface="Browallia New" pitchFamily="34" charset="-34"/>
                  <a:cs typeface="Browallia New" pitchFamily="34" charset="-34"/>
                </a:rPr>
                <a:t>	ความต้องการ</a:t>
              </a:r>
              <a:endParaRPr lang="th-TH" sz="3600" b="1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8" name="สี่เหลี่ยมผืนผ้า 7"/>
          <p:cNvSpPr/>
          <p:nvPr/>
        </p:nvSpPr>
        <p:spPr>
          <a:xfrm>
            <a:off x="457200" y="2966032"/>
            <a:ext cx="3721260" cy="106556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2.	การของบประมาณ</a:t>
            </a:r>
            <a:endParaRPr lang="th-TH" sz="36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10243" y="225776"/>
            <a:ext cx="5416868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ระยะที่ </a:t>
            </a:r>
            <a:r>
              <a:rPr lang="th-TH" sz="3600" b="1" spc="50" dirty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2</a:t>
            </a:r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 การเตรียมการจัดซื้อจัดจ้าง</a:t>
            </a:r>
            <a:endParaRPr lang="th-TH" sz="36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635620" y="1272524"/>
            <a:ext cx="85083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600" b="1" dirty="0" smtClean="0">
                <a:latin typeface="Browallia New" pitchFamily="34" charset="-34"/>
                <a:cs typeface="Browallia New" pitchFamily="34" charset="-34"/>
              </a:rPr>
              <a:t>1 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จัดทำแผนการจัดซื้อจัดจ้าง</a:t>
            </a:r>
          </a:p>
          <a:p>
            <a:r>
              <a:rPr lang="en-US" sz="3600" b="1" dirty="0" smtClean="0">
                <a:latin typeface="Browallia New" pitchFamily="34" charset="-34"/>
                <a:cs typeface="Browallia New" pitchFamily="34" charset="-34"/>
              </a:rPr>
              <a:t>2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3600" b="1" dirty="0">
                <a:latin typeface="Browallia New" pitchFamily="34" charset="-34"/>
                <a:cs typeface="Browallia New" pitchFamily="34" charset="-34"/>
              </a:rPr>
              <a:t>กำหนดรายละเอียดคุณลักษณะ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เฉพาะของพัสดุที่จะจัดหา</a:t>
            </a:r>
          </a:p>
          <a:p>
            <a:pPr lvl="0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3 แบบรูปรายการ รายละเอียด (สำหรับงานก่อสร้าง)</a:t>
            </a:r>
          </a:p>
          <a:p>
            <a:pPr lvl="0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4 ราคากลางตามแบบ </a:t>
            </a:r>
            <a:r>
              <a:rPr lang="th-TH" sz="3600" b="1" dirty="0" err="1" smtClean="0">
                <a:latin typeface="Browallia New" pitchFamily="34" charset="-34"/>
                <a:cs typeface="Browallia New" pitchFamily="34" charset="-34"/>
              </a:rPr>
              <a:t>ปปช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. กำหนด เช่น</a:t>
            </a:r>
          </a:p>
          <a:p>
            <a:pPr>
              <a:tabLst>
                <a:tab pos="268288" algn="l"/>
              </a:tabLst>
            </a:pPr>
            <a:r>
              <a:rPr lang="th-TH" sz="3600" b="1" dirty="0">
                <a:latin typeface="Browallia New" pitchFamily="34" charset="-34"/>
                <a:cs typeface="Browallia New" pitchFamily="34" charset="-34"/>
              </a:rPr>
              <a:t>	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ราคา</a:t>
            </a:r>
            <a:r>
              <a:rPr lang="th-TH" sz="3600" b="1" dirty="0">
                <a:latin typeface="Browallia New" pitchFamily="34" charset="-34"/>
                <a:cs typeface="Browallia New" pitchFamily="34" charset="-34"/>
              </a:rPr>
              <a:t>กลาง (งานก่อสร้าง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) ราคากลาง (ราคาอ้างอิง) </a:t>
            </a:r>
          </a:p>
          <a:p>
            <a:pPr>
              <a:tabLst>
                <a:tab pos="268288" algn="l"/>
              </a:tabLst>
            </a:pPr>
            <a:r>
              <a:rPr lang="th-TH" sz="3600" b="1" dirty="0">
                <a:latin typeface="Browallia New" pitchFamily="34" charset="-34"/>
                <a:cs typeface="Browallia New" pitchFamily="34" charset="-34"/>
              </a:rPr>
              <a:t>	</a:t>
            </a:r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การจัดซื้อ/จ้าง ที่มิใช่งานก่อสร้าง และอื่นๆ</a:t>
            </a:r>
            <a:endParaRPr lang="th-TH" sz="36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สี่เหลี่ยมผืนผ้ามุมมน 4">
            <a:hlinkClick r:id="rId2" action="ppaction://hlinksldjump"/>
          </p:cNvPr>
          <p:cNvSpPr/>
          <p:nvPr/>
        </p:nvSpPr>
        <p:spPr>
          <a:xfrm>
            <a:off x="4735289" y="1373911"/>
            <a:ext cx="1783644" cy="400417"/>
          </a:xfrm>
          <a:prstGeom prst="roundRect">
            <a:avLst/>
          </a:prstGeom>
          <a:ln>
            <a:noFill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สี่เหลี่ยมผืนผ้ามุมมน 5">
            <a:hlinkClick r:id="rId3" action="ppaction://hlinksldjump"/>
          </p:cNvPr>
          <p:cNvSpPr/>
          <p:nvPr/>
        </p:nvSpPr>
        <p:spPr>
          <a:xfrm>
            <a:off x="6274157" y="3024292"/>
            <a:ext cx="1783644" cy="400417"/>
          </a:xfrm>
          <a:prstGeom prst="roundRect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ตัวอย่าง</a:t>
            </a:r>
            <a:endParaRPr lang="th-TH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718619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5345816" y="1396373"/>
            <a:ext cx="3676783" cy="3108543"/>
          </a:xfrm>
          <a:prstGeom prst="rect">
            <a:avLst/>
          </a:prstGeom>
          <a:solidFill>
            <a:srgbClr val="FFFFFF">
              <a:alpha val="60000"/>
            </a:srgbClr>
          </a:solidFill>
          <a:ln w="28575"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1 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เหตุผลและความจำเป็น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2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รายละเอียดของพัสดุ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3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ราคามาตรฐาน/ราคากลาง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4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วงเงิน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5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กำหนดเวลาที่ต้องการใช้พัสดุ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6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วิธีที่จะซื้อ / จ้าง</a:t>
            </a:r>
          </a:p>
          <a:p>
            <a:pPr lvl="0"/>
            <a:r>
              <a:rPr lang="en-US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7</a:t>
            </a:r>
            <a:r>
              <a:rPr lang="th-TH" sz="2800" b="1" dirty="0" smtClean="0">
                <a:solidFill>
                  <a:schemeClr val="tx1"/>
                </a:solidFill>
                <a:latin typeface="Browallia New" pitchFamily="34" charset="-34"/>
                <a:cs typeface="Browallia New" pitchFamily="34" charset="-34"/>
              </a:rPr>
              <a:t> ข้อเสนออื่นๆ</a:t>
            </a:r>
            <a:endParaRPr lang="th-TH" sz="2800" b="1" dirty="0">
              <a:solidFill>
                <a:schemeClr val="tx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9" name="ตัวเชื่อมต่อหักมุม 8"/>
          <p:cNvCxnSpPr>
            <a:stCxn id="3" idx="3"/>
          </p:cNvCxnSpPr>
          <p:nvPr/>
        </p:nvCxnSpPr>
        <p:spPr>
          <a:xfrm>
            <a:off x="4788142" y="1728778"/>
            <a:ext cx="461190" cy="322353"/>
          </a:xfrm>
          <a:prstGeom prst="bentConnector3">
            <a:avLst>
              <a:gd name="adj1" fmla="val 50000"/>
            </a:avLst>
          </a:prstGeom>
          <a:ln w="28575">
            <a:prstDash val="sysDash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สี่เหลี่ยมผืนผ้า 9"/>
          <p:cNvSpPr/>
          <p:nvPr/>
        </p:nvSpPr>
        <p:spPr>
          <a:xfrm>
            <a:off x="210243" y="225776"/>
            <a:ext cx="3882794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ระยะที่ 3 การจัดซื้อจัดจ้าง</a:t>
            </a:r>
            <a:endParaRPr lang="th-TH" sz="36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57200" y="1406424"/>
            <a:ext cx="4330942" cy="6447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1.	ก่อนดำเนินการซื้อ / จ้าง ทุกวิธี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57200" y="2382619"/>
            <a:ext cx="4330942" cy="113605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2.	เอกสารดำเนินการ</a:t>
            </a:r>
          </a:p>
          <a:p>
            <a:pPr marL="357188" indent="-357188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	จัดซื้อจัดจ้าง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457200" y="3860210"/>
            <a:ext cx="4330942" cy="64470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3.	การทำสัญญา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7814477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210243" y="225776"/>
            <a:ext cx="4004622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ระยะที่ 4 การบริหารสัญญา</a:t>
            </a:r>
            <a:endParaRPr lang="th-TH" sz="36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657330" y="1640167"/>
            <a:ext cx="3557535" cy="119196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(1)</a:t>
            </a:r>
          </a:p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การแก้ไขสัญญา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57330" y="3045501"/>
            <a:ext cx="3557535" cy="1191962"/>
          </a:xfrm>
          <a:prstGeom prst="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(2)</a:t>
            </a:r>
          </a:p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การตรวจรับ</a:t>
            </a:r>
            <a:endParaRPr lang="th-TH" sz="3200" b="1" dirty="0">
              <a:solidFill>
                <a:schemeClr val="bg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4459896" y="1664814"/>
            <a:ext cx="3557535" cy="1191962"/>
          </a:xfrm>
          <a:prstGeom prst="rect">
            <a:avLst/>
          </a:prstGeom>
          <a:solidFill>
            <a:schemeClr val="tx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(3)</a:t>
            </a:r>
          </a:p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rPr>
              <a:t>ค่าปรับ</a:t>
            </a:r>
            <a:endParaRPr lang="th-TH" sz="3200" b="1" dirty="0">
              <a:solidFill>
                <a:schemeClr val="bg1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4459896" y="3045501"/>
            <a:ext cx="3557535" cy="1191962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(4)</a:t>
            </a:r>
          </a:p>
          <a:p>
            <a:pPr marL="357188" indent="-357188" algn="ctr">
              <a:tabLst>
                <a:tab pos="357188" algn="l"/>
              </a:tabLst>
            </a:pPr>
            <a:r>
              <a:rPr lang="th-TH" sz="3200" b="1" dirty="0" smtClean="0">
                <a:latin typeface="Browallia New" pitchFamily="34" charset="-34"/>
                <a:cs typeface="Browallia New" pitchFamily="34" charset="-34"/>
              </a:rPr>
              <a:t>การยกเลิกสัญญา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7814477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210243" y="225776"/>
            <a:ext cx="5737468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6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ระยะที่ 5 การควบคุม และจำหน่ายพัสดุ</a:t>
            </a:r>
            <a:endParaRPr lang="th-TH" sz="36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780588" y="2687329"/>
            <a:ext cx="3780265" cy="734892"/>
          </a:xfrm>
          <a:prstGeom prst="rect">
            <a:avLst/>
          </a:prstGeom>
          <a:solidFill>
            <a:srgbClr val="92D050"/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4000" b="1" dirty="0" smtClean="0">
                <a:latin typeface="Browallia New" pitchFamily="34" charset="-34"/>
                <a:cs typeface="Browallia New" pitchFamily="34" charset="-34"/>
              </a:rPr>
              <a:t>2.	การบำรุงรักษา</a:t>
            </a: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780588" y="3712958"/>
            <a:ext cx="3780265" cy="7348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7188" indent="-357188">
              <a:tabLst>
                <a:tab pos="357188" algn="l"/>
              </a:tabLst>
            </a:pPr>
            <a:r>
              <a:rPr lang="th-TH" sz="4000" b="1" dirty="0" smtClean="0">
                <a:latin typeface="Browallia New" pitchFamily="34" charset="-34"/>
                <a:cs typeface="Browallia New" pitchFamily="34" charset="-34"/>
              </a:rPr>
              <a:t>3.	การจำหน่าย</a:t>
            </a:r>
          </a:p>
        </p:txBody>
      </p:sp>
      <p:grpSp>
        <p:nvGrpSpPr>
          <p:cNvPr id="8" name="กลุ่ม 7"/>
          <p:cNvGrpSpPr/>
          <p:nvPr/>
        </p:nvGrpSpPr>
        <p:grpSpPr>
          <a:xfrm>
            <a:off x="780586" y="1605777"/>
            <a:ext cx="7304048" cy="1363799"/>
            <a:chOff x="457201" y="1605777"/>
            <a:chExt cx="7304048" cy="1363799"/>
          </a:xfrm>
        </p:grpSpPr>
        <p:sp>
          <p:nvSpPr>
            <p:cNvPr id="6" name="สี่เหลี่ยมผืนผ้า 5"/>
            <p:cNvSpPr/>
            <p:nvPr/>
          </p:nvSpPr>
          <p:spPr>
            <a:xfrm>
              <a:off x="457201" y="1605777"/>
              <a:ext cx="3780266" cy="825190"/>
            </a:xfrm>
            <a:prstGeom prst="rect">
              <a:avLst/>
            </a:prstGeom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 prst="convex"/>
            </a:sp3d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357188" indent="-357188">
                <a:tabLst>
                  <a:tab pos="357188" algn="l"/>
                </a:tabLst>
              </a:pPr>
              <a:r>
                <a:rPr lang="th-TH" sz="4000" b="1" dirty="0" smtClean="0">
                  <a:latin typeface="Browallia New" pitchFamily="34" charset="-34"/>
                  <a:cs typeface="Browallia New" pitchFamily="34" charset="-34"/>
                </a:rPr>
                <a:t>1.	การควบคุม</a:t>
              </a:r>
            </a:p>
          </p:txBody>
        </p:sp>
        <p:sp>
          <p:nvSpPr>
            <p:cNvPr id="2" name="สี่เหลี่ยมผืนผ้า 1"/>
            <p:cNvSpPr/>
            <p:nvPr/>
          </p:nvSpPr>
          <p:spPr>
            <a:xfrm>
              <a:off x="5330283" y="1892358"/>
              <a:ext cx="2430966" cy="107721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prstDash val="sysDot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marL="534988" indent="-534988">
                <a:tabLst>
                  <a:tab pos="981075" algn="l"/>
                </a:tabLst>
              </a:pPr>
              <a:r>
                <a:rPr lang="th-TH" sz="3200" b="1" dirty="0">
                  <a:latin typeface="Browallia New" pitchFamily="34" charset="-34"/>
                  <a:cs typeface="Browallia New" pitchFamily="34" charset="-34"/>
                </a:rPr>
                <a:t>	1.1	วัสดุ</a:t>
              </a:r>
            </a:p>
            <a:p>
              <a:pPr marL="534988" indent="-534988">
                <a:tabLst>
                  <a:tab pos="981075" algn="l"/>
                </a:tabLst>
              </a:pPr>
              <a:r>
                <a:rPr lang="th-TH" sz="3200" b="1" dirty="0">
                  <a:latin typeface="Browallia New" pitchFamily="34" charset="-34"/>
                  <a:cs typeface="Browallia New" pitchFamily="34" charset="-34"/>
                </a:rPr>
                <a:t>	1.2	ครุภัณฑ์</a:t>
              </a:r>
            </a:p>
          </p:txBody>
        </p:sp>
        <p:cxnSp>
          <p:nvCxnSpPr>
            <p:cNvPr id="4" name="ตัวเชื่อมต่อหักมุม 3"/>
            <p:cNvCxnSpPr>
              <a:stCxn id="6" idx="3"/>
              <a:endCxn id="2" idx="1"/>
            </p:cNvCxnSpPr>
            <p:nvPr/>
          </p:nvCxnSpPr>
          <p:spPr>
            <a:xfrm>
              <a:off x="4237467" y="2018372"/>
              <a:ext cx="1092816" cy="412595"/>
            </a:xfrm>
            <a:prstGeom prst="bentConnector3">
              <a:avLst/>
            </a:prstGeom>
            <a:ln>
              <a:prstDash val="sysDash"/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814477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สี่เหลี่ยมผืนผ้า 6"/>
          <p:cNvSpPr/>
          <p:nvPr/>
        </p:nvSpPr>
        <p:spPr>
          <a:xfrm>
            <a:off x="4183639" y="928556"/>
            <a:ext cx="4562467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60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Browallia New" pitchFamily="34" charset="-34"/>
                <a:cs typeface="Browallia New" pitchFamily="34" charset="-34"/>
              </a:rPr>
              <a:t>จรรยาบรรณ</a:t>
            </a:r>
          </a:p>
          <a:p>
            <a:r>
              <a:rPr lang="th-TH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Browallia New" pitchFamily="34" charset="-34"/>
                <a:cs typeface="Browallia New" pitchFamily="34" charset="-34"/>
              </a:rPr>
              <a:t>ของผู้ปฏิบัติงานด้านพัสดุ</a:t>
            </a:r>
            <a:endParaRPr lang="th-TH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6388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สี่เหลี่ยมผืนผ้า 2"/>
          <p:cNvSpPr/>
          <p:nvPr/>
        </p:nvSpPr>
        <p:spPr>
          <a:xfrm rot="21296260">
            <a:off x="7330683" y="4583155"/>
            <a:ext cx="18133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Browallia New" pitchFamily="34" charset="-34"/>
                <a:cs typeface="Browallia New" pitchFamily="34" charset="-34"/>
              </a:rPr>
              <a:t>จรรยาบรรณ</a:t>
            </a:r>
          </a:p>
        </p:txBody>
      </p:sp>
      <p:sp>
        <p:nvSpPr>
          <p:cNvPr id="4" name="กล่องข้อความ 9"/>
          <p:cNvSpPr txBox="1"/>
          <p:nvPr/>
        </p:nvSpPr>
        <p:spPr>
          <a:xfrm>
            <a:off x="507642" y="280173"/>
            <a:ext cx="8358955" cy="431656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360363" indent="-360363">
              <a:buFont typeface="+mj-lt"/>
              <a:buAutoNum type="arabicPeriod"/>
            </a:pPr>
            <a:r>
              <a:rPr lang="th-TH" sz="2300" b="1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วางตัวเป็นกลางในการดำเนินการเกี่ยวกับการพัสดุ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ปฏิบัติหน้าที่ด้วย</a:t>
            </a: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จิตสำนึก </a:t>
            </a: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และด้วยความโปร่งใส สามารถให้ผู้มีส่วนเกี่ยวข้องตรวจสอบได้ทุกเวลา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spc="-10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มี</a:t>
            </a:r>
            <a:r>
              <a:rPr lang="th-TH" sz="2300" b="1" spc="-10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ความมุ่งมั่นในการที่จะพัฒนาตนเอง และพัฒนางานโดยเรียนรู้ถึงเทคนิควิทยาการใหม่ๆ เพิ่มเติมอยู่เสมอ และมาใช้ปฏิบัติงานให้รวดเร็ว ประสิทธิภาพและประสิทธิผลดียิ่งขึ้น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ปฏิบัติหน้าที่โดยยึดถือกฎหมาย กฎ ระเบียบปฏิบัติงานของทางราชการอย่าง</a:t>
            </a: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เคร่งครัด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ดำเนินการ</a:t>
            </a:r>
            <a:r>
              <a:rPr lang="th-TH" sz="2300" b="1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ให้มีการใช้จ่ายเงิน และทรัพย์สินของหน่วยงานอย่างประหยัดคุ้มค่า และให้เกิดประโยชน์สูงสุด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คำนึงถึง</a:t>
            </a: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ประโยชน์ของหน่วยงานและประโยชน์ส่วนรวมของทางราชการเป็นหลัก โดย</a:t>
            </a: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คำนึง</a:t>
            </a: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ความ</a:t>
            </a: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ถูกต้องยุติธรรม</a:t>
            </a:r>
            <a:r>
              <a:rPr lang="th-TH" sz="2300" b="1" dirty="0">
                <a:latin typeface="Browallia New" pitchFamily="34" charset="-34"/>
                <a:ea typeface="Pahnto" charset="0"/>
                <a:cs typeface="Browallia New" pitchFamily="34" charset="-34"/>
              </a:rPr>
              <a:t>และความสมเหตุสมผล</a:t>
            </a:r>
            <a:r>
              <a:rPr lang="th-TH" sz="2300" b="1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ประกอบด้วย</a:t>
            </a:r>
          </a:p>
          <a:p>
            <a:pPr marL="360363" indent="-360363">
              <a:buFont typeface="+mj-lt"/>
              <a:buAutoNum type="arabicPeriod"/>
            </a:pPr>
            <a:r>
              <a:rPr lang="th-TH" sz="2300" b="1" spc="-10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ปฏิบัติงานร่วมกับผู้บังคับบัญชาและผู้ร่วมงานด้วยความเอาใจใส่ โดยให้ความร่วมมือช่วยเหลือในเรื่องการให้ความคิดเห็นตามหลักวิชาการ แก้ไขปัญหาร่วมกัน และการพัฒนางาน</a:t>
            </a:r>
          </a:p>
        </p:txBody>
      </p:sp>
    </p:spTree>
    <p:extLst>
      <p:ext uri="{BB962C8B-B14F-4D97-AF65-F5344CB8AC3E}">
        <p14:creationId xmlns:p14="http://schemas.microsoft.com/office/powerpoint/2010/main" val="51630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สี่เหลี่ยมผืนผ้า 2"/>
          <p:cNvSpPr/>
          <p:nvPr/>
        </p:nvSpPr>
        <p:spPr>
          <a:xfrm rot="21296260">
            <a:off x="7330683" y="4583155"/>
            <a:ext cx="18133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th-TH" sz="32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Browallia New" pitchFamily="34" charset="-34"/>
                <a:cs typeface="Browallia New" pitchFamily="34" charset="-34"/>
              </a:rPr>
              <a:t>จรรยาบรรณ</a:t>
            </a:r>
          </a:p>
        </p:txBody>
      </p:sp>
      <p:sp>
        <p:nvSpPr>
          <p:cNvPr id="4" name="กล่องข้อความ 9"/>
          <p:cNvSpPr txBox="1"/>
          <p:nvPr/>
        </p:nvSpPr>
        <p:spPr>
          <a:xfrm>
            <a:off x="456272" y="218529"/>
            <a:ext cx="8358955" cy="467050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360363" indent="-360363">
              <a:buFont typeface="+mj-lt"/>
              <a:buAutoNum type="arabicPeriod" startAt="8"/>
            </a:pP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ไม่เรียก รับ หรือยอมรับทรัพย์สิน หรือผลประโยชน์อย่างใดทั้งโดยตรงและโดย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อ้อม จาก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ผู้ขาย หรือผู้รับ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จ้างหรือ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ผู้มีส่วนเกี่ยวข้องที่เข้ามามีนิติสัมพันธ์กับทางราชการเกี่ยวกับการพัสดุ เพื่อตนเองหรือผู้อื่นโดยมิ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ชอบ</a:t>
            </a:r>
          </a:p>
          <a:p>
            <a:pPr marL="360363" indent="-360363">
              <a:buFont typeface="+mj-lt"/>
              <a:buAutoNum type="arabicPeriod" startAt="8"/>
            </a:pP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ปฏิบัติต่อผู้ขาย ผู้รับจ้าง หรือผู้มีส่วนเกี่ยวข้องที่เข้ามามีนิติสัมพันธ์กับทางราชการเกี่ยวกับการพัสดุ 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รวมถึงการ</a:t>
            </a: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รับฟังผู้มาร้องเรียน ร้องทุกข์ ด้วยความเป็นธรรม เอื้อเฟื้อ 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มีน้ำใจ </a:t>
            </a: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แต่ทั้งนี้ การปฏิบัติดังกล่าวต้อง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ไม่เป็น</a:t>
            </a: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ปฏิปักษ์ต่อการแข่งขันอย่างเสรีและเป็น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ธรรม</a:t>
            </a:r>
          </a:p>
          <a:p>
            <a:pPr marL="360363" indent="-360363">
              <a:buFont typeface="+mj-lt"/>
              <a:buAutoNum type="arabicPeriod" startAt="8"/>
            </a:pP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ให้ความร่วมมือกับทุกฝ่ายในการเสริมสร้างมาตรฐานการปฏิบัติงานของเจ้าหน้าที่ผู้เกี่ยวข้องกับ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งานพัสดุ ให้สามารถ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พัฒนางานจนเป็นที่ยอมรับโดยทั่วไปว่าเป็นวิชาชีพเฉพาะสาขา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หนึ่ง</a:t>
            </a:r>
          </a:p>
          <a:p>
            <a:pPr marL="360363" indent="-360363">
              <a:buFont typeface="+mj-lt"/>
              <a:buAutoNum type="arabicPeriod" startAt="8"/>
            </a:pP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ผู้บังคับบัญชา</a:t>
            </a: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ด้านพัสดุพึงใช้ดุลพินิจในการปฏิบัติงาน และในการส่งเสริม สนับสนุน การ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ให้คำปรึกษาคำแนะนำ และ</a:t>
            </a:r>
            <a:r>
              <a:rPr lang="th-TH" sz="2300" b="1" spc="-150" dirty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รับฟังความคิดเห็นของผู้ปฏิบัติงานอย่างมี</a:t>
            </a:r>
            <a:r>
              <a:rPr lang="th-TH" sz="2300" b="1" spc="-150" dirty="0" smtClean="0">
                <a:solidFill>
                  <a:srgbClr val="FF6699"/>
                </a:solidFill>
                <a:latin typeface="Browallia New" pitchFamily="34" charset="-34"/>
                <a:ea typeface="Pahnto" charset="0"/>
                <a:cs typeface="Browallia New" pitchFamily="34" charset="-34"/>
              </a:rPr>
              <a:t>เหตุผล</a:t>
            </a:r>
          </a:p>
          <a:p>
            <a:pPr marL="360363" indent="-360363">
              <a:buFont typeface="+mj-lt"/>
              <a:buAutoNum type="arabicPeriod" startAt="8"/>
            </a:pP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ผู้บังคับบัญชา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ด้านพัสดุพึงควบคุม ตรวจสอบ ดูแล 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และกำกับ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ให้ผู้ปฏิบัติงาน ประพฤติปฏิบัติ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ตามจรรยาบรรณ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นี้อย่างเคร่งครัด ในกรณีพบว่ามีการประพฤติปฏิบัติที่ไม่เป็นไปตามจรรยาบรรณนี้ 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ให้ดำเนินการ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ตามสมควรแก่กรณี เพื่อให้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มีการดำเนินการ</a:t>
            </a:r>
            <a:r>
              <a:rPr lang="th-TH" sz="2300" b="1" spc="-150" dirty="0">
                <a:latin typeface="Browallia New" pitchFamily="34" charset="-34"/>
                <a:ea typeface="Pahnto" charset="0"/>
                <a:cs typeface="Browallia New" pitchFamily="34" charset="-34"/>
              </a:rPr>
              <a:t>ให้ถูกต้องตามจรรยาบรรณนี้</a:t>
            </a:r>
            <a:r>
              <a:rPr lang="th-TH" sz="2300" b="1" spc="-150" dirty="0" smtClean="0">
                <a:latin typeface="Browallia New" pitchFamily="34" charset="-34"/>
                <a:ea typeface="Pahnto" charset="0"/>
                <a:cs typeface="Browallia New" pitchFamily="34" charset="-34"/>
              </a:rPr>
              <a:t>ต่อไป</a:t>
            </a:r>
            <a:endParaRPr lang="th-TH" sz="2300" b="1" spc="-150" dirty="0">
              <a:latin typeface="Browallia New" pitchFamily="34" charset="-34"/>
              <a:ea typeface="Pahnto" charset="0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0452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432364" y="1931661"/>
            <a:ext cx="6279283" cy="166199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tx1">
                      <a:alpha val="30000"/>
                    </a:schemeClr>
                  </a:glow>
                </a:effectLst>
                <a:latin typeface="JasmineUPC" pitchFamily="18" charset="-34"/>
                <a:cs typeface="JasmineUPC" pitchFamily="18" charset="-34"/>
              </a:rPr>
              <a:t>จบการนำเสนอ</a:t>
            </a:r>
          </a:p>
          <a:p>
            <a:pPr algn="ctr"/>
            <a:r>
              <a:rPr lang="th-TH" sz="4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tx1">
                      <a:alpha val="30000"/>
                    </a:schemeClr>
                  </a:glow>
                </a:effectLst>
                <a:latin typeface="JasmineUPC" pitchFamily="18" charset="-34"/>
                <a:cs typeface="JasmineUPC" pitchFamily="18" charset="-34"/>
              </a:rPr>
              <a:t>กลุ่มบริหารงานพัสดุ  กองคลัง</a:t>
            </a:r>
            <a:endParaRPr lang="th-TH" sz="48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schemeClr val="tx1">
                    <a:alpha val="30000"/>
                  </a:schemeClr>
                </a:glow>
              </a:effectLst>
              <a:latin typeface="JasmineUPC" pitchFamily="18" charset="-34"/>
              <a:cs typeface="JasmineUPC" pitchFamily="18" charset="-34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2450275" y="1931661"/>
            <a:ext cx="424346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JasmineUPC" pitchFamily="18" charset="-34"/>
                <a:cs typeface="JasmineUPC" pitchFamily="18" charset="-34"/>
              </a:rPr>
              <a:t>Links Page</a:t>
            </a:r>
            <a:endParaRPr lang="th-TH" sz="88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JasmineUPC" pitchFamily="18" charset="-34"/>
              <a:cs typeface="Jasmine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3863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289931" y="125415"/>
            <a:ext cx="8073483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4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จัดทำแผนจัดซื้อจัดจ้าง</a:t>
            </a:r>
            <a:endParaRPr lang="th-TH" sz="44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35620" y="1272524"/>
            <a:ext cx="808463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แผนปฏิบัติการจัดซื้อจัดจ้าง และ</a:t>
            </a:r>
          </a:p>
          <a:p>
            <a:pPr lvl="0" algn="ctr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รายงานผลการปฏิบัติตามแผน</a:t>
            </a:r>
          </a:p>
          <a:p>
            <a:pPr lvl="0" algn="ctr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ตามประกาศคณะกรรมการตรวจเงินแผ่นดิน</a:t>
            </a:r>
          </a:p>
          <a:p>
            <a:pPr lvl="0" algn="ctr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เรื่องการจัดทำแผนปฏิบัติการจัดซื้อจัดจ้าง พ.ศ. 2546</a:t>
            </a:r>
          </a:p>
          <a:p>
            <a:pPr lvl="0" algn="ctr"/>
            <a:r>
              <a:rPr lang="th-TH" sz="3600" b="1" dirty="0" smtClean="0">
                <a:latin typeface="Browallia New" pitchFamily="34" charset="-34"/>
                <a:cs typeface="Browallia New" pitchFamily="34" charset="-34"/>
              </a:rPr>
              <a:t>ลงวันที่ 29 มกราคม 2546</a:t>
            </a:r>
          </a:p>
        </p:txBody>
      </p:sp>
    </p:spTree>
    <p:extLst>
      <p:ext uri="{BB962C8B-B14F-4D97-AF65-F5344CB8AC3E}">
        <p14:creationId xmlns:p14="http://schemas.microsoft.com/office/powerpoint/2010/main" val="333300406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/>
          <p:nvPr/>
        </p:nvPicPr>
        <p:blipFill>
          <a:blip r:embed="rId2" cstate="print"/>
          <a:srcRect l="25063" t="26748" r="11735" b="6463"/>
          <a:stretch>
            <a:fillRect/>
          </a:stretch>
        </p:blipFill>
        <p:spPr bwMode="auto">
          <a:xfrm>
            <a:off x="89211" y="740969"/>
            <a:ext cx="8965580" cy="429938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289931" y="125415"/>
            <a:ext cx="8073483" cy="6155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ตัวอย่าง </a:t>
            </a:r>
            <a:r>
              <a:rPr lang="en-US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:</a:t>
            </a:r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 รายงานแผนการจัดซื้อจัดจ้างตามประกาศ </a:t>
            </a:r>
            <a:r>
              <a:rPr lang="th-TH" sz="3400" b="1" spc="50" dirty="0" err="1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คตง</a:t>
            </a:r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.</a:t>
            </a:r>
            <a:endParaRPr lang="th-TH" sz="34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688556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/>
          <p:cNvPicPr/>
          <p:nvPr/>
        </p:nvPicPr>
        <p:blipFill>
          <a:blip r:embed="rId2" cstate="print"/>
          <a:srcRect l="26995" t="33681" r="13852" b="4935"/>
          <a:stretch>
            <a:fillRect/>
          </a:stretch>
        </p:blipFill>
        <p:spPr bwMode="auto">
          <a:xfrm>
            <a:off x="106878" y="740968"/>
            <a:ext cx="8942119" cy="428229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8" name="สี่เหลี่ยมผืนผ้า 7">
            <a:hlinkClick r:id="rId3" action="ppaction://hlinksldjump"/>
          </p:cNvPr>
          <p:cNvSpPr/>
          <p:nvPr/>
        </p:nvSpPr>
        <p:spPr>
          <a:xfrm>
            <a:off x="203596" y="296883"/>
            <a:ext cx="8722520" cy="456862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289931" y="125415"/>
            <a:ext cx="8073483" cy="61555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ตัวอย่าง </a:t>
            </a:r>
            <a:r>
              <a:rPr lang="en-US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:</a:t>
            </a:r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 รายงานผลการจัดซื้อจัดจ้างตามประกาศ </a:t>
            </a:r>
            <a:r>
              <a:rPr lang="th-TH" sz="3400" b="1" spc="50" dirty="0" err="1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คตง</a:t>
            </a:r>
            <a:r>
              <a:rPr lang="th-TH" sz="3400" b="1" spc="50" dirty="0" smtClean="0">
                <a:ln w="11430"/>
                <a:solidFill>
                  <a:srgbClr val="0000FF"/>
                </a:solidFill>
                <a:effectLst>
                  <a:innerShdw blurRad="114300">
                    <a:prstClr val="black"/>
                  </a:innerShdw>
                </a:effectLst>
                <a:latin typeface="Browallia New" pitchFamily="34" charset="-34"/>
                <a:cs typeface="Browallia New" pitchFamily="34" charset="-34"/>
              </a:rPr>
              <a:t>.</a:t>
            </a:r>
            <a:endParaRPr lang="th-TH" sz="3400" b="1" spc="50" dirty="0">
              <a:ln w="11430"/>
              <a:solidFill>
                <a:srgbClr val="0000FF"/>
              </a:solidFill>
              <a:effectLst>
                <a:innerShdw blurRad="114300">
                  <a:prstClr val="black"/>
                </a:innerShdw>
              </a:effectLst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26473561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1353022" y="1931661"/>
            <a:ext cx="64379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5400" b="1" spc="5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prstClr val="black">
                      <a:alpha val="30000"/>
                    </a:prstClr>
                  </a:glow>
                </a:effectLst>
                <a:latin typeface="JasmineUPC" pitchFamily="18" charset="-34"/>
                <a:cs typeface="JasmineUPC" pitchFamily="18" charset="-34"/>
              </a:rPr>
              <a:t>การจัดทำและเผยแพร่</a:t>
            </a:r>
          </a:p>
          <a:p>
            <a:pPr algn="ctr"/>
            <a:r>
              <a:rPr lang="th-TH" sz="5400" b="1" spc="50" dirty="0" smtClean="0">
                <a:ln w="12700" cmpd="sng">
                  <a:solidFill>
                    <a:srgbClr val="00349E">
                      <a:satMod val="120000"/>
                      <a:shade val="80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prstClr val="black">
                      <a:alpha val="30000"/>
                    </a:prstClr>
                  </a:glow>
                </a:effectLst>
                <a:latin typeface="JasmineUPC" pitchFamily="18" charset="-34"/>
                <a:cs typeface="JasmineUPC" pitchFamily="18" charset="-34"/>
              </a:rPr>
              <a:t>ราคากลางการจัดซื้อจัดจ้าง</a:t>
            </a:r>
            <a:endParaRPr lang="th-TH" sz="4800" b="1" spc="50" dirty="0">
              <a:ln w="12700" cmpd="sng">
                <a:solidFill>
                  <a:srgbClr val="00349E">
                    <a:satMod val="120000"/>
                    <a:shade val="80000"/>
                  </a:srgbClr>
                </a:solidFill>
                <a:prstDash val="solid"/>
              </a:ln>
              <a:solidFill>
                <a:srgbClr val="FFFF00"/>
              </a:solidFill>
              <a:effectLst>
                <a:glow rad="53100">
                  <a:prstClr val="black">
                    <a:alpha val="30000"/>
                  </a:prstClr>
                </a:glow>
              </a:effectLst>
              <a:latin typeface="JasmineUPC" pitchFamily="18" charset="-34"/>
              <a:cs typeface="Jasmine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04081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710733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4375" indent="-357188">
              <a:spcBef>
                <a:spcPts val="1200"/>
              </a:spcBef>
              <a:buFont typeface="Courier New" pitchFamily="49" charset="0"/>
              <a:buChar char="o"/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มติคณะรัฐมนตรีเมื่อวันที่ 13 มี.ค. 55 แจ้งตามหนังสือกระทรวงการคลัง ด่วนที่สุด ที่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กค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0421.5/ว27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ลว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. 30 มี.ค. 55</a:t>
            </a:r>
          </a:p>
          <a:p>
            <a:pPr marL="714375" indent="-357188">
              <a:spcBef>
                <a:spcPts val="1200"/>
              </a:spcBef>
              <a:buFont typeface="Courier New" pitchFamily="49" charset="0"/>
              <a:buChar char="o"/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หนังสือกระทรวงการคลัง ด่วนที่สุด ที่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กค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. 0421.3/ว111                  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ลว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. 17 ก.ย. 56 เรื่อง ซ้อมความเข้าใจแนวทางปฏิบัติในการเปิดเผยราคากลางของทางราชการ</a:t>
            </a:r>
            <a:endParaRPr lang="th-TH" sz="3200" b="1" dirty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290910"/>
            <a:ext cx="57438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>
                <a:solidFill>
                  <a:srgbClr val="FF3788"/>
                </a:solidFill>
                <a:latin typeface="Browallia New" pitchFamily="34" charset="-34"/>
                <a:cs typeface="Browallia New" pitchFamily="34" charset="-34"/>
              </a:rPr>
              <a:t>มติคณะรัฐมนตรี และหนังสือเวียนที่เกี่ยวข้อง</a:t>
            </a:r>
          </a:p>
        </p:txBody>
      </p:sp>
    </p:spTree>
    <p:extLst>
      <p:ext uri="{BB962C8B-B14F-4D97-AF65-F5344CB8AC3E}">
        <p14:creationId xmlns:p14="http://schemas.microsoft.com/office/powerpoint/2010/main" val="34964509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71073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14375" indent="-357188">
              <a:spcBef>
                <a:spcPts val="1200"/>
              </a:spcBef>
              <a:buFont typeface="Courier New" pitchFamily="49" charset="0"/>
              <a:buChar char="o"/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สำหรับการจัดซื้อจัดจ้างที่มีวงเงินเกิน 1 แสนบาท ให้หน่วยงานของรัฐฯ ประกาศราคากลางและรายละเอียดการคำนวณราคากลางไว้ในเว็บไซต์ของหน่วยงาน และ เว็บไซต์ศูนย์ข้อมูลการจัดซื้อจัดจ้างภาครัฐ</a:t>
            </a:r>
            <a:r>
              <a:rPr lang="en-US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  <a:hlinkClick r:id="rId3"/>
              </a:rPr>
              <a:t>www.gprocurement.go.th</a:t>
            </a:r>
            <a:endParaRPr lang="en-US" sz="3200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  <a:p>
            <a:pPr marL="714375" indent="-357188">
              <a:spcBef>
                <a:spcPts val="1200"/>
              </a:spcBef>
              <a:buFont typeface="Courier New" pitchFamily="49" charset="0"/>
              <a:buChar char="o"/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สำหรับคู่มือแนวทางการเปิดเผยรายละเอียดค่าใช้จ่ายเกี่ยวกับการจัดซื้อจัดจ้างราคากลาง และการคำนวณราคากลางของสำนักงาน ป.ป.ช. สามารถดาวน์โหลดได้ที่</a:t>
            </a:r>
            <a:r>
              <a:rPr lang="en-US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  <a:hlinkClick r:id="rId4"/>
              </a:rPr>
              <a:t>www.nacc.go.th</a:t>
            </a:r>
            <a:endParaRPr lang="en-US" sz="3200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290910"/>
            <a:ext cx="5194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3788"/>
                </a:solidFill>
                <a:latin typeface="Browallia New" pitchFamily="34" charset="-34"/>
                <a:cs typeface="Browallia New" pitchFamily="34" charset="-34"/>
              </a:rPr>
              <a:t>แนวทางจัดทำและการเปิดเผยราคากลาง</a:t>
            </a:r>
            <a:endParaRPr lang="th-TH" sz="3200" b="1" dirty="0">
              <a:solidFill>
                <a:srgbClr val="FF3788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149906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822246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th-TH" sz="2800" b="1" dirty="0" smtClean="0">
                <a:solidFill>
                  <a:srgbClr val="FF3788"/>
                </a:solidFill>
                <a:latin typeface="Browallia New" pitchFamily="34" charset="-34"/>
                <a:cs typeface="Browallia New" pitchFamily="34" charset="-34"/>
              </a:rPr>
              <a:t>มติคณะรัฐมนตรี เมื่อวันที่ 13 มี.ค. 2555</a:t>
            </a:r>
            <a:endParaRPr lang="en-US" sz="2800" b="1" dirty="0" smtClean="0">
              <a:solidFill>
                <a:srgbClr val="FF3788"/>
              </a:solidFill>
              <a:latin typeface="Browallia New" pitchFamily="34" charset="-34"/>
              <a:cs typeface="Browallia New" pitchFamily="34" charset="-34"/>
            </a:endParaRP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การจ้างก่อสร้างทุกครั้ง ต้องจัดทำราคากลางงานก่อสร้าง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หัวหน้าส่วนราชการ แต่งตั้งคณะกรรมการกำหนดราคากลาง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เมื่อคณะกรรมการกำหนดราคากลางจัดทำราคากลางแล้วเสร็จ ให้นำเสนอหัวหน้าส่วนราชการพิจารณาให้ความเห็นชอบ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ให้ทบทวนราคากลางให้เป็นปัจจุบัน มีระยะเวลาภายใน 30 วัน นับแต่วันที่หัวหน้าส่วนราชการให้ความเห็นชอบ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วิธีสอบราคา/ประกวดราคา นับถึงวันประกาศสอบราคาหรือประกวดราคา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วิธี</a:t>
            </a:r>
            <a:r>
              <a:rPr lang="en-US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e-Auction</a:t>
            </a: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นับถึงวันประกาศร่าง</a:t>
            </a:r>
            <a:r>
              <a:rPr lang="en-US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TOR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วิธี </a:t>
            </a:r>
            <a:r>
              <a:rPr lang="en-US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e-</a:t>
            </a:r>
            <a:r>
              <a:rPr lang="en-US" sz="23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biddint</a:t>
            </a: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</a:t>
            </a:r>
            <a:r>
              <a:rPr lang="th-TH" sz="23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นนับ</a:t>
            </a: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ถึงวันประกาศวิจารณ์ หรือวันประกาศประกวดราคา (แล้วแต่กรณี)</a:t>
            </a:r>
          </a:p>
          <a:p>
            <a:pPr marL="446088" indent="-268288">
              <a:buFont typeface="Courier New" pitchFamily="49" charset="0"/>
              <a:buChar char="o"/>
            </a:pPr>
            <a:r>
              <a:rPr lang="th-TH" sz="23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วิธีพิเศษ นับถึงวันที่มีหนังสือเชิญชวนผู้เสนอราคา (เทียบเคียง)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290910"/>
            <a:ext cx="70166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3788"/>
                </a:solidFill>
                <a:latin typeface="Browallia New" pitchFamily="34" charset="-34"/>
                <a:cs typeface="Browallia New" pitchFamily="34" charset="-34"/>
              </a:rPr>
              <a:t>แนวทางปฏิบัติเกี่ยวกับการจัดทำราคากลางงานก่อสร้าง</a:t>
            </a:r>
            <a:endParaRPr lang="th-TH" sz="3200" b="1" dirty="0">
              <a:solidFill>
                <a:srgbClr val="FF3788"/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37816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71073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4988" indent="-357188">
              <a:buFont typeface="+mj-lt"/>
              <a:buAutoNum type="arabicPeriod"/>
            </a:pP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ราคามาตรฐานของสำนักงบประมาณ หรือกระทรวง </a:t>
            </a:r>
            <a:r>
              <a:rPr lang="en-US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ICT</a:t>
            </a:r>
            <a:endParaRPr lang="th-TH" sz="2800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  <a:p>
            <a:pPr marL="534988" indent="-357188">
              <a:buFont typeface="+mj-lt"/>
              <a:buAutoNum type="arabicPeriod"/>
            </a:pP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ถ้าไม่มีตามข้อ 1.</a:t>
            </a:r>
          </a:p>
          <a:p>
            <a:pPr marL="177800"/>
            <a:r>
              <a:rPr lang="th-TH" sz="2800" b="1" dirty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2.1	ให้ใช้ราคาที่เคยซื้อครั้งหลังสุดภายใน 2 ปีงบประมาณ หรือ</a:t>
            </a:r>
          </a:p>
          <a:p>
            <a:pPr marL="177800" algn="thaiDist"/>
            <a:r>
              <a:rPr lang="th-TH" sz="2800" b="1" dirty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	</a:t>
            </a: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2.2	สืบราคาจากท้องตลาด รวมทั้งเว็บไซต์ต่างๆ เป็นราคาอ้างอิง      (จะทำการสืบราคากี่ราย และจะใช้ราคาใดเป็นราคาอ้างอิง เช่น ราคาต่ำสุด หรือราคาเฉลี่ยเป็นต้น ให้เป็นไปตามระเบียบ ข้อบังคับ กฎ แนวทางปฏิบัติของหน่วยงานของรัฐนั้นๆ) ทั้งนี้ให้พิจารณาจากความเหมาะสมของประเภทครุภัณฑ์ และเป็นประโยชน์ต่อทางราชการ</a:t>
            </a:r>
          </a:p>
          <a:p>
            <a:pPr marL="177800"/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**หนังสือกระทรวงการคลัง ด่วนที่สุด ที่ </a:t>
            </a:r>
            <a:r>
              <a:rPr lang="th-TH" sz="28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กค</a:t>
            </a: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0421.3/ว111 </a:t>
            </a:r>
            <a:r>
              <a:rPr lang="th-TH" sz="28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ลว</a:t>
            </a:r>
            <a:r>
              <a:rPr lang="th-TH" sz="28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. 17 ก.ย. 2556</a:t>
            </a:r>
            <a:endParaRPr lang="en-US" sz="2800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290910"/>
            <a:ext cx="65533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388C">
                    <a:lumMod val="75000"/>
                  </a:srgbClr>
                </a:solidFill>
                <a:latin typeface="Browallia New" pitchFamily="34" charset="-34"/>
                <a:cs typeface="Browallia New" pitchFamily="34" charset="-34"/>
              </a:rPr>
              <a:t>แนวทางปฏิบัติเกี่ยวกับการจัดทำราคากลางครุภัณฑ์</a:t>
            </a:r>
            <a:endParaRPr lang="th-TH" sz="3200" b="1" dirty="0">
              <a:solidFill>
                <a:srgbClr val="FF388C">
                  <a:lumMod val="75000"/>
                </a:srgbClr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29811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7107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ไม่มีแนวทางกำหนด</a:t>
            </a:r>
          </a:p>
          <a:p>
            <a:pPr algn="ctr">
              <a:lnSpc>
                <a:spcPct val="150000"/>
              </a:lnSpc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ใช้แนวทางตามหนังสือกระทรวงการคลัง</a:t>
            </a:r>
          </a:p>
          <a:p>
            <a:pPr algn="ctr">
              <a:lnSpc>
                <a:spcPct val="150000"/>
              </a:lnSpc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ด่วนที่สุด ที่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กค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 0421.3/ว 111 </a:t>
            </a:r>
            <a:r>
              <a:rPr lang="th-TH" sz="3200" b="1" dirty="0" err="1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ลว</a:t>
            </a: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. 17 ก.ย. 2556</a:t>
            </a:r>
          </a:p>
          <a:p>
            <a:pPr algn="ctr">
              <a:lnSpc>
                <a:spcPct val="150000"/>
              </a:lnSpc>
            </a:pPr>
            <a:r>
              <a:rPr lang="th-TH" sz="32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มาใช้โดยอนุโลม</a:t>
            </a:r>
            <a:endParaRPr lang="en-US" sz="3200" b="1" dirty="0" smtClean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290910"/>
            <a:ext cx="60644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200" b="1" dirty="0" smtClean="0">
                <a:solidFill>
                  <a:srgbClr val="FF388C">
                    <a:lumMod val="75000"/>
                  </a:srgbClr>
                </a:solidFill>
                <a:latin typeface="Browallia New" pitchFamily="34" charset="-34"/>
                <a:cs typeface="Browallia New" pitchFamily="34" charset="-34"/>
              </a:rPr>
              <a:t>แนวทางปฏิบัติเกี่ยวกับการจัดทำราคากลางวัสดุ</a:t>
            </a:r>
            <a:endParaRPr lang="th-TH" sz="3200" b="1" dirty="0">
              <a:solidFill>
                <a:srgbClr val="FF388C">
                  <a:lumMod val="75000"/>
                </a:srgbClr>
              </a:solidFill>
              <a:latin typeface="Browallia New" pitchFamily="34" charset="-34"/>
              <a:cs typeface="Browall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435198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/>
          <p:cNvSpPr/>
          <p:nvPr/>
        </p:nvSpPr>
        <p:spPr>
          <a:xfrm>
            <a:off x="210242" y="1007204"/>
            <a:ext cx="871073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ตามเอกสารคู่มือ แนวทางการเปิดเผย รายละเอียดค่าใช้จ่าย</a:t>
            </a:r>
          </a:p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เกี่ยวกับการจัดซื้อจัดจ้าง ราคากลาง และการคำนวณราคากลาง</a:t>
            </a:r>
          </a:p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ของศูนย์กำกับดูแลการจัดซื้อจัดจ้างภาครัฐ สำนักงาน ป.ป.ช. </a:t>
            </a:r>
          </a:p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กำหนดมาตรการให้หน่วยงานของรัฐ ถือปฏิบัติ โดยเคร่งครัด</a:t>
            </a:r>
          </a:p>
          <a:p>
            <a:endParaRPr lang="th-TH" sz="2400" b="1" dirty="0">
              <a:solidFill>
                <a:srgbClr val="0000FF"/>
              </a:solidFill>
              <a:latin typeface="Browallia New" pitchFamily="34" charset="-34"/>
              <a:cs typeface="Browallia New" pitchFamily="34" charset="-34"/>
            </a:endParaRPr>
          </a:p>
          <a:p>
            <a:r>
              <a:rPr lang="th-TH" sz="2800" b="1" dirty="0" smtClean="0">
                <a:solidFill>
                  <a:srgbClr val="005BD3">
                    <a:lumMod val="60000"/>
                    <a:lumOff val="40000"/>
                  </a:srgbClr>
                </a:solidFill>
                <a:latin typeface="Browallia New" pitchFamily="34" charset="-34"/>
                <a:cs typeface="Browallia New" pitchFamily="34" charset="-34"/>
              </a:rPr>
              <a:t>การจัดทำรายละเอียดคุณลักษณะเฉพาะและ</a:t>
            </a:r>
          </a:p>
          <a:p>
            <a:r>
              <a:rPr lang="th-TH" sz="2800" b="1" dirty="0" smtClean="0">
                <a:solidFill>
                  <a:srgbClr val="005BD3">
                    <a:lumMod val="60000"/>
                    <a:lumOff val="40000"/>
                  </a:srgbClr>
                </a:solidFill>
                <a:latin typeface="Browallia New" pitchFamily="34" charset="-34"/>
                <a:cs typeface="Browallia New" pitchFamily="34" charset="-34"/>
              </a:rPr>
              <a:t>การกำหนดคุณสมบัติผู้เสนอราคา</a:t>
            </a:r>
          </a:p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หน่วยงานผู้ใช้พัสดุ เป็นผู้รับผิดชอบในการจัดทำรายละเอียดคุณลักษณะเฉพาะ</a:t>
            </a:r>
          </a:p>
          <a:p>
            <a:r>
              <a:rPr lang="th-TH" sz="2400" b="1" dirty="0" smtClean="0">
                <a:solidFill>
                  <a:srgbClr val="0000FF"/>
                </a:solidFill>
                <a:latin typeface="Browallia New" pitchFamily="34" charset="-34"/>
                <a:cs typeface="Browallia New" pitchFamily="34" charset="-34"/>
              </a:rPr>
              <a:t>ของพัสดุที่จะจัดหานั้น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203597" y="937241"/>
            <a:ext cx="6632101" cy="0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สี่เหลี่ยมผืนผ้า 5"/>
          <p:cNvSpPr/>
          <p:nvPr/>
        </p:nvSpPr>
        <p:spPr>
          <a:xfrm>
            <a:off x="203597" y="134796"/>
            <a:ext cx="554671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 smtClean="0">
                <a:solidFill>
                  <a:srgbClr val="FF388C">
                    <a:lumMod val="75000"/>
                  </a:srgbClr>
                </a:solidFill>
                <a:latin typeface="Browallia New" pitchFamily="34" charset="-34"/>
                <a:cs typeface="Browallia New" pitchFamily="34" charset="-34"/>
              </a:rPr>
              <a:t>แนวทางปฏิบัติในการจัดทำและเปิดเผยราคากลาง</a:t>
            </a:r>
          </a:p>
          <a:p>
            <a:r>
              <a:rPr lang="th-TH" sz="2800" b="1" dirty="0" smtClean="0">
                <a:solidFill>
                  <a:srgbClr val="FF388C">
                    <a:lumMod val="75000"/>
                  </a:srgbClr>
                </a:solidFill>
                <a:latin typeface="Browallia New" pitchFamily="34" charset="-34"/>
                <a:cs typeface="Browallia New" pitchFamily="34" charset="-34"/>
              </a:rPr>
              <a:t>การจัดซื้อจัดจ้างของทางราชการ</a:t>
            </a:r>
            <a:endParaRPr lang="th-TH" sz="2800" b="1" dirty="0">
              <a:solidFill>
                <a:srgbClr val="FF388C">
                  <a:lumMod val="75000"/>
                </a:srgbClr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สี่เหลี่ยมผืนผ้า 6">
            <a:hlinkClick r:id="rId3" action="ppaction://hlinksldjump"/>
          </p:cNvPr>
          <p:cNvSpPr/>
          <p:nvPr/>
        </p:nvSpPr>
        <p:spPr>
          <a:xfrm>
            <a:off x="203596" y="296883"/>
            <a:ext cx="8722520" cy="4568628"/>
          </a:xfrm>
          <a:prstGeom prst="rect">
            <a:avLst/>
          </a:prstGeom>
          <a:solidFill>
            <a:srgbClr val="FFFFFF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24664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ธีมของ Office">
  <a:themeElements>
    <a:clrScheme name="ชีวิตชีวา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ธีมของ Office">
  <a:themeElements>
    <a:clrScheme name="ชีวิตชีวา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ธีมของ Office">
  <a:themeElements>
    <a:clrScheme name="ชีวิตชีวา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2977</TotalTime>
  <Words>1260</Words>
  <Application>Microsoft Office PowerPoint</Application>
  <PresentationFormat>นำเสนอทางหน้าจอ (16:9)</PresentationFormat>
  <Paragraphs>150</Paragraphs>
  <Slides>25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4</vt:i4>
      </vt:variant>
      <vt:variant>
        <vt:lpstr>ชื่อเรื่องภาพนิ่ง</vt:lpstr>
      </vt:variant>
      <vt:variant>
        <vt:i4>25</vt:i4>
      </vt:variant>
    </vt:vector>
  </HeadingPairs>
  <TitlesOfParts>
    <vt:vector size="29" baseType="lpstr">
      <vt:lpstr>ธีมของ Office</vt:lpstr>
      <vt:lpstr>1_ธีมของ Office</vt:lpstr>
      <vt:lpstr>2_ธีมของ Office</vt:lpstr>
      <vt:lpstr>3_ธีมของ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คเณศ อธิรัตนกรัณฑ์</dc:creator>
  <cp:lastModifiedBy>User</cp:lastModifiedBy>
  <cp:revision>161</cp:revision>
  <cp:lastPrinted>2017-03-13T10:26:12Z</cp:lastPrinted>
  <dcterms:created xsi:type="dcterms:W3CDTF">2016-11-20T09:55:18Z</dcterms:created>
  <dcterms:modified xsi:type="dcterms:W3CDTF">2017-09-07T02:42:55Z</dcterms:modified>
</cp:coreProperties>
</file>