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327" r:id="rId3"/>
    <p:sldId id="268" r:id="rId4"/>
    <p:sldId id="324" r:id="rId5"/>
    <p:sldId id="325" r:id="rId6"/>
    <p:sldId id="326" r:id="rId7"/>
    <p:sldId id="323" r:id="rId8"/>
  </p:sldIdLst>
  <p:sldSz cx="9144000" cy="5143500" type="screen16x9"/>
  <p:notesSz cx="6815138" cy="99441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CE1"/>
    <a:srgbClr val="99FFCC"/>
    <a:srgbClr val="CCFFCC"/>
    <a:srgbClr val="FFFFCC"/>
    <a:srgbClr val="0000CC"/>
    <a:srgbClr val="E9EDF4"/>
    <a:srgbClr val="F8F8F8"/>
    <a:srgbClr val="FF0066"/>
    <a:srgbClr val="66CCFF"/>
    <a:srgbClr val="DAF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ลักษณะสีเข้ม 2 - เน้น 5/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03447BB-5D67-496B-8E87-E561075AD55C}" styleName="ลักษณะสีเข้ม 1 - เน้น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ลักษณะสีเข้ม 1 - เน้น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505E3EF-67EA-436B-97B2-0124C06EBD24}" styleName="ลักษณะสีปานกลาง 4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91" autoAdjust="0"/>
    <p:restoredTop sz="92362" autoAdjust="0"/>
  </p:normalViewPr>
  <p:slideViewPr>
    <p:cSldViewPr>
      <p:cViewPr>
        <p:scale>
          <a:sx n="100" d="100"/>
          <a:sy n="100" d="100"/>
        </p:scale>
        <p:origin x="-444" y="-6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6080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A1D78-48F5-4791-8345-01D18E9F20F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53062" cy="44751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5625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60800" y="9445625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A5965-E8A1-4B7A-8AF1-82ADE7DBE45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9309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A5965-E8A1-4B7A-8AF1-82ADE7DBE452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59860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2" y="1597820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2" y="204789"/>
            <a:ext cx="5111749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399" y="205979"/>
            <a:ext cx="2057401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1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BB2F1-FF60-4DDD-AB2B-98BE5FE70517}" type="datetimeFigureOut">
              <a:rPr lang="ko-KR" altLang="en-US" smtClean="0"/>
              <a:pPr/>
              <a:t>2017-09-07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2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6732F-87C5-47C0-A794-88ECCA231A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3" name="직사각형 42"/>
          <p:cNvSpPr/>
          <p:nvPr/>
        </p:nvSpPr>
        <p:spPr>
          <a:xfrm>
            <a:off x="0" y="0"/>
            <a:ext cx="9144000" cy="6994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สี่เหลี่ยมผืนผ้า 31"/>
          <p:cNvSpPr/>
          <p:nvPr/>
        </p:nvSpPr>
        <p:spPr>
          <a:xfrm>
            <a:off x="924428" y="1923660"/>
            <a:ext cx="3096430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40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Chakra Petch" pitchFamily="2" charset="-34"/>
                <a:cs typeface="TH Chakra Petch" pitchFamily="2" charset="-34"/>
              </a:rPr>
              <a:t>เรื่อง</a:t>
            </a: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4714748" y="1158910"/>
            <a:ext cx="3096430" cy="129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2600" b="1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Chakra Petch" pitchFamily="2" charset="-34"/>
                <a:cs typeface="TH Chakra Petch" pitchFamily="2" charset="-34"/>
              </a:rPr>
              <a:t>พระราชกฤษฎีกาค่าใช้จ่ายในการเดินทางไปราชการ (ฉบับที่ 9) พ.ศ. 2560</a:t>
            </a:r>
            <a:endParaRPr lang="th-TH" sz="2600" b="1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Chakra Petch" pitchFamily="2" charset="-34"/>
              <a:cs typeface="TH Chakra Petch" pitchFamily="2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712628"/>
              </p:ext>
            </p:extLst>
          </p:nvPr>
        </p:nvGraphicFramePr>
        <p:xfrm>
          <a:off x="827480" y="339502"/>
          <a:ext cx="7705070" cy="4572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04560"/>
                <a:gridCol w="3600510"/>
              </a:tblGrid>
              <a:tr h="675721"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พระราชกฤษฎีกาค่าใช้จ่ายในการเดินทางไปราชการ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 (ฉบับที่ 9) พ.ศ. 2560</a:t>
                      </a: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แก้ไขเพิ่มเติม</a:t>
                      </a:r>
                      <a:r>
                        <a:rPr lang="th-TH" sz="2400" i="1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มาตรา 4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การเปลี่ยนแปลง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       </a:t>
                      </a:r>
                      <a:r>
                        <a:rPr lang="th-TH" sz="2400" b="1" dirty="0" smtClean="0"/>
                        <a:t>ข้าราชการ หมายความว่า </a:t>
                      </a:r>
                      <a:r>
                        <a:rPr lang="en-US" sz="2400" b="1" dirty="0" smtClean="0"/>
                        <a:t>:</a:t>
                      </a:r>
                      <a:endParaRPr lang="th-TH" sz="2400" b="1" dirty="0" smtClean="0"/>
                    </a:p>
                    <a:p>
                      <a:r>
                        <a:rPr lang="th-TH" sz="2400" dirty="0" smtClean="0"/>
                        <a:t>       - ข้าราชการ</a:t>
                      </a:r>
                      <a:r>
                        <a:rPr lang="th-TH" sz="2400" dirty="0" err="1" smtClean="0"/>
                        <a:t>พลเรือน</a:t>
                      </a:r>
                      <a:r>
                        <a:rPr lang="th-TH" sz="2400" dirty="0" smtClean="0"/>
                        <a:t>สามัญ</a:t>
                      </a:r>
                    </a:p>
                    <a:p>
                      <a:r>
                        <a:rPr lang="th-TH" sz="2400" dirty="0" smtClean="0"/>
                        <a:t>       - ข้าราชการครู และบุคลากรทางการศึกษา</a:t>
                      </a:r>
                    </a:p>
                    <a:p>
                      <a:r>
                        <a:rPr lang="th-TH" sz="2400" dirty="0" smtClean="0"/>
                        <a:t>       - ข้าราชการ</a:t>
                      </a:r>
                      <a:r>
                        <a:rPr lang="th-TH" sz="2400" dirty="0" err="1" smtClean="0"/>
                        <a:t>พลเรือน</a:t>
                      </a:r>
                      <a:r>
                        <a:rPr lang="th-TH" sz="2400" dirty="0" smtClean="0"/>
                        <a:t>ในสถาบันอุดมศึกษา</a:t>
                      </a:r>
                    </a:p>
                    <a:p>
                      <a:r>
                        <a:rPr lang="th-TH" sz="2400" dirty="0" smtClean="0"/>
                        <a:t>       - ข้าราชการรัฐสภา</a:t>
                      </a:r>
                    </a:p>
                    <a:p>
                      <a:r>
                        <a:rPr lang="th-TH" sz="2400" baseline="0" dirty="0" smtClean="0"/>
                        <a:t>       - ข้าราชการตำรวจ</a:t>
                      </a:r>
                    </a:p>
                    <a:p>
                      <a:r>
                        <a:rPr lang="th-TH" sz="2400" baseline="0" dirty="0" smtClean="0"/>
                        <a:t>       - ข้าราชการทหาร</a:t>
                      </a:r>
                      <a:endParaRPr lang="th-TH" sz="2400" dirty="0" smtClean="0"/>
                    </a:p>
                    <a:p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1. กำหนดให้บังคับใช้กับข้าราชการเฉพาะตามที่กำหนดในมาตรา</a:t>
                      </a:r>
                      <a:r>
                        <a:rPr lang="th-TH" sz="2400" baseline="0" dirty="0" smtClean="0"/>
                        <a:t> 4</a:t>
                      </a:r>
                      <a:endParaRPr lang="th-TH" sz="2400" dirty="0" smtClean="0"/>
                    </a:p>
                    <a:p>
                      <a:r>
                        <a:rPr lang="th-TH" sz="2400" dirty="0" smtClean="0"/>
                        <a:t>2.</a:t>
                      </a:r>
                      <a:r>
                        <a:rPr lang="th-TH" sz="2400" baseline="0" dirty="0" smtClean="0"/>
                        <a:t> ตัดข้าราชการตุลากร </a:t>
                      </a:r>
                      <a:r>
                        <a:rPr lang="th-TH" sz="2400" baseline="0" smtClean="0"/>
                        <a:t>และข้าราชการอัยการ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591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ตัวเชื่อมต่อตรง 3"/>
          <p:cNvCxnSpPr/>
          <p:nvPr/>
        </p:nvCxnSpPr>
        <p:spPr>
          <a:xfrm flipH="1">
            <a:off x="0" y="699490"/>
            <a:ext cx="914400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842505"/>
              </p:ext>
            </p:extLst>
          </p:nvPr>
        </p:nvGraphicFramePr>
        <p:xfrm>
          <a:off x="827480" y="339502"/>
          <a:ext cx="7705070" cy="4572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52535"/>
                <a:gridCol w="3852535"/>
              </a:tblGrid>
              <a:tr h="675721"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พระราชกฤษฎีกาค่าใช้จ่ายในการเดินทางไปราชการ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 (ฉบับที่ 9) พ.ศ. 2560</a:t>
                      </a: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แก้ไขเพิ่มเติม</a:t>
                      </a:r>
                      <a:r>
                        <a:rPr lang="th-TH" sz="2400" i="1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มาตรา 22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การเปลี่ยนแปลง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       การเดินทางไปราชการ โดยปกติให้ใช้ยานพาหนะประจำทาง และให้เบิกค่าพาหนะได้โดยประหยัด</a:t>
                      </a:r>
                    </a:p>
                    <a:p>
                      <a:r>
                        <a:rPr lang="th-TH" sz="2400" dirty="0" smtClean="0"/>
                        <a:t>       ในกรณีที่ไม่มีพาหนะประจำทางหรือมีแต่ต้องการความรวดเร็วเพื่อประโยชน์แก่ราชการ ให้ใช้พาหนะอื่นได้ แต่ผู้เดินทางไปราชการจะต้องชี้แจงเหตุผลและความจำเป็นไว้ในหลักฐานการขอเบิกค่าพาหนะนั้น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-  ยกเลิกการกำหนดตำแหน่งผู้มีสิทธิเบิกค่าพาหนะรับจ้าง</a:t>
                      </a:r>
                    </a:p>
                    <a:p>
                      <a:r>
                        <a:rPr lang="th-TH" sz="2400" dirty="0" smtClean="0"/>
                        <a:t>-</a:t>
                      </a:r>
                      <a:r>
                        <a:rPr lang="th-TH" sz="2400" baseline="0" dirty="0" smtClean="0"/>
                        <a:t>  ทุกตำแหน่งมีสิทธิเบิกค่าพาหนะรับจ้างโดย</a:t>
                      </a:r>
                      <a:r>
                        <a:rPr lang="th-TH" sz="2400" dirty="0" smtClean="0"/>
                        <a:t>ต้องชี้แจงเหตุผลความจำเป็นในหลักฐานการเบิกค่าพาหนะ (แบบ บก.111)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968044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270150"/>
              </p:ext>
            </p:extLst>
          </p:nvPr>
        </p:nvGraphicFramePr>
        <p:xfrm>
          <a:off x="827480" y="195486"/>
          <a:ext cx="7705070" cy="4861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60550"/>
                <a:gridCol w="3744520"/>
              </a:tblGrid>
              <a:tr h="675721"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พระราชกฤษฎีกาค่าใช้จ่ายในการเดินทางไปราชการ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 (ฉบับที่ 9) พ.ศ. 2560</a:t>
                      </a: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แก้ไขเพิ่มเติม มาตรา</a:t>
                      </a:r>
                      <a:r>
                        <a:rPr lang="th-TH" sz="2400" i="1" baseline="0" dirty="0" smtClean="0">
                          <a:solidFill>
                            <a:srgbClr val="7030A0"/>
                          </a:solidFill>
                        </a:rPr>
                        <a:t> 25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การเปลี่ยนแปลง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th-TH" sz="1700" dirty="0" smtClean="0"/>
                        <a:t>      การใช้ยานพาหนะส่วนตัวเดินทางไปราชการ  ผู้เดินทางจะต้องได้รับอนุญาตจากผู้บังคับบัญชาดังต่อไปนี้ และ</a:t>
                      </a:r>
                      <a:r>
                        <a:rPr lang="th-TH" sz="1700" baseline="0" dirty="0" smtClean="0"/>
                        <a:t>ต้องใช้พาหนะนั้นตลอดเส้นทาง จึงจะมีสิทธิเบิกเงินชดเชยเป็นค่าพาหนะเหมาจ่ายได้</a:t>
                      </a:r>
                    </a:p>
                    <a:p>
                      <a:r>
                        <a:rPr lang="th-TH" sz="1700" baseline="0" dirty="0" smtClean="0"/>
                        <a:t> (1) อธิบดีขึ้นไป สำหรับราชการบริหารส่วนกลาง</a:t>
                      </a:r>
                    </a:p>
                    <a:p>
                      <a:r>
                        <a:rPr lang="th-TH" sz="1700" baseline="0" dirty="0" smtClean="0"/>
                        <a:t> (2) หัวหน้าสำนักงาน สำหรับราชการบริหารส่วนกลางที่มีสำนักงานในส่วนภูมิภาค</a:t>
                      </a:r>
                    </a:p>
                    <a:p>
                      <a:r>
                        <a:rPr lang="th-TH" sz="1700" baseline="0" dirty="0" smtClean="0"/>
                        <a:t> (3) หัวหน้าส่วนราชการในภูมิภาค สำหรับราชการบริหารส่วนภูมิภาค</a:t>
                      </a:r>
                    </a:p>
                    <a:p>
                      <a:r>
                        <a:rPr lang="th-TH" sz="1700" dirty="0" smtClean="0"/>
                        <a:t>       กรณีไม่สามารถใช้พาหนะส่วนตัวได้ตลอดเส้นทาง</a:t>
                      </a:r>
                      <a:r>
                        <a:rPr lang="th-TH" sz="1700" baseline="0" dirty="0" smtClean="0"/>
                        <a:t> ต้องชี้แจงเหตุผลความจำเป็นต่อผู้บังคับบัญชาเพื่อพิจารณาอนุญาต</a:t>
                      </a:r>
                    </a:p>
                    <a:p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     - </a:t>
                      </a:r>
                      <a:r>
                        <a:rPr lang="th-TH" sz="1800" dirty="0" smtClean="0"/>
                        <a:t>เพิ่มเงื่อนไข</a:t>
                      </a:r>
                      <a:r>
                        <a:rPr lang="th-TH" sz="1800" baseline="0" dirty="0" smtClean="0"/>
                        <a:t> ต้องใช้พาหนะส่วนตัวนั้นตลอดเส้นทาง จึงจะเบิกเงินชดเชยเป็นค่าพาหนะในลักษณะเหมาจ่ายได้</a:t>
                      </a:r>
                    </a:p>
                    <a:p>
                      <a:r>
                        <a:rPr lang="th-TH" sz="1800" baseline="0" dirty="0" smtClean="0"/>
                        <a:t>       -  กรณีไม่สามารถใช้พาหนะส่วนตัวได้ตลอดเส้นทางต้องชี้แจงเหตุผลความจำเป็น ต่อผู้บังคับบัญชาเพื่อพิจารณาอนุญาต</a:t>
                      </a:r>
                      <a:endParaRPr lang="th-TH" sz="18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310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410504"/>
              </p:ext>
            </p:extLst>
          </p:nvPr>
        </p:nvGraphicFramePr>
        <p:xfrm>
          <a:off x="107504" y="214870"/>
          <a:ext cx="8928992" cy="4517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750248"/>
                <a:gridCol w="4178744"/>
              </a:tblGrid>
              <a:tr h="1238565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พระราชกฤษฎีกาค่าใช้จ่ายในการเดินทางไปราชการ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 (ฉบับที่ 9) พ.ศ. 2560</a:t>
                      </a: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แก้ไขเพิ่มเติม</a:t>
                      </a:r>
                      <a:r>
                        <a:rPr lang="th-TH" sz="2400" i="1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มาตรา 27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การเปลี่ยนแปลง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555">
                <a:tc>
                  <a:txBody>
                    <a:bodyPr/>
                    <a:lstStyle/>
                    <a:p>
                      <a:r>
                        <a:rPr lang="th-TH" sz="1800" dirty="0" smtClean="0"/>
                        <a:t>การเดินทางไปราชการโดยเครื่องบินในประเทศ ปฏิบัติตามหลักเกณฑ์ดังนี้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th-TH" sz="1900" dirty="0" smtClean="0"/>
                        <a:t>- กำหนดให้สิทธิชั้นธุรกิจ เฉพาะรัฐมนตรี และ</a:t>
                      </a:r>
                      <a:r>
                        <a:rPr lang="th-TH" sz="1900" baseline="0" dirty="0" smtClean="0"/>
                        <a:t>หัวหน้าส่วนราชการระดับกระทรวง</a:t>
                      </a:r>
                      <a:endParaRPr lang="th-TH" sz="1900" dirty="0" smtClean="0"/>
                    </a:p>
                    <a:p>
                      <a:pPr>
                        <a:buFontTx/>
                        <a:buNone/>
                      </a:pPr>
                      <a:r>
                        <a:rPr lang="th-TH" sz="1900" baseline="0" dirty="0" smtClean="0"/>
                        <a:t>- ตามข้อ 2 สิทธิชั้นประหยัด (แต่หากมีความจำเป็นต้องเดินทางชั้นที่สูงกว่าสิทธิ ต้องได้รับอนุมัติจากปลัดกระทรวงเจ้าสังกัด)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th-TH" sz="1900" dirty="0" smtClean="0"/>
                        <a:t>-</a:t>
                      </a:r>
                      <a:r>
                        <a:rPr lang="th-TH" sz="1900" baseline="0" dirty="0" smtClean="0"/>
                        <a:t> </a:t>
                      </a:r>
                      <a:r>
                        <a:rPr lang="th-TH" sz="1900" dirty="0" smtClean="0"/>
                        <a:t>ตามข้อ 3  สิทธิชั้นประหยัด และไม่สามารถขออนุมัติ</a:t>
                      </a:r>
                    </a:p>
                    <a:p>
                      <a:r>
                        <a:rPr lang="th-TH" sz="1900" dirty="0" smtClean="0"/>
                        <a:t>ในชั้นที่สูงกว่าได้</a:t>
                      </a:r>
                    </a:p>
                    <a:p>
                      <a:r>
                        <a:rPr lang="th-TH" sz="1900" baseline="0" dirty="0" smtClean="0"/>
                        <a:t>- ผู้ดำรงตำแหน่งที่ต่ำกว่าที่ระบุในข้อ 3 เฉพาะกรณีที่มี</a:t>
                      </a:r>
                    </a:p>
                    <a:p>
                      <a:r>
                        <a:rPr lang="th-TH" sz="1900" baseline="0" dirty="0" smtClean="0"/>
                        <a:t>ความจำเป็นเร่งด่วนเพื่อประโยชน์แก่ทางราชการ</a:t>
                      </a:r>
                      <a:endParaRPr lang="th-TH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453574"/>
              </p:ext>
            </p:extLst>
          </p:nvPr>
        </p:nvGraphicFramePr>
        <p:xfrm>
          <a:off x="161894" y="1856317"/>
          <a:ext cx="4643470" cy="2787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10"/>
                <a:gridCol w="1428760"/>
              </a:tblGrid>
              <a:tr h="3490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ตำแหน่ง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ระดับชั้นตามสิทธิ</a:t>
                      </a:r>
                      <a:endParaRPr lang="th-TH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84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รัฐมนตรี   ปลัดกระทรวง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ชั้นธุรกิจ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434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 บริหารระดับสูง ได้แก่ รองปลัดกระทรวง  ผู้ตรวจราชการ  อธิบดี   วิชาการระดับทรงคุณวุฒิ   บริหารระดับต้น   และอำนวยการระดับสูง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ชั้นประหยัด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(หากจำเป็นต้องโดยสารเครื่องบินชั้นสูงกว่าต้องได้รับอนุมัติจากปลัดกระทรวง)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37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3. วิชาการระดับเชี่ยวชาญ  ทั่วไประดับทักษะพิเศษ   อำนวยการระดับต้น  วิชาการระดับชำนาญการพิเศษ และระดับชำนาญการ ทั่วไประดับอาวุโส และระดับชำนาญงาน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ชั้นประหยัด</a:t>
                      </a:r>
                    </a:p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9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265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69945"/>
              </p:ext>
            </p:extLst>
          </p:nvPr>
        </p:nvGraphicFramePr>
        <p:xfrm>
          <a:off x="71406" y="-20610"/>
          <a:ext cx="8965214" cy="516412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86478"/>
                <a:gridCol w="3178736"/>
              </a:tblGrid>
              <a:tr h="1205893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พระราชกฤษฎีกาค่าใช้จ่ายในการเดินทางไปราชการ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(ฉบับที่ 9) พ.ศ. 2560</a:t>
                      </a: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แก้ไขเพิ่มเติม</a:t>
                      </a:r>
                      <a:r>
                        <a:rPr lang="th-TH" sz="2400" i="1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มาตรา</a:t>
                      </a:r>
                      <a:r>
                        <a:rPr lang="th-TH" sz="2400" i="1" baseline="0" dirty="0" smtClean="0">
                          <a:solidFill>
                            <a:srgbClr val="7030A0"/>
                          </a:solidFill>
                        </a:rPr>
                        <a:t> 53  53/1 และ 53/2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r>
                        <a:rPr lang="th-TH" sz="2400" i="1" dirty="0" smtClean="0">
                          <a:solidFill>
                            <a:srgbClr val="7030A0"/>
                          </a:solidFill>
                        </a:rPr>
                        <a:t>การเปลี่ยนแปลง</a:t>
                      </a:r>
                      <a:endParaRPr lang="th-TH" sz="2400" i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8235">
                <a:tc>
                  <a:txBody>
                    <a:bodyPr/>
                    <a:lstStyle/>
                    <a:p>
                      <a:r>
                        <a:rPr lang="th-TH" sz="1800" dirty="0" smtClean="0"/>
                        <a:t>     </a:t>
                      </a:r>
                      <a:r>
                        <a:rPr lang="th-TH" sz="1700" dirty="0" smtClean="0"/>
                        <a:t>การเดินทางไปราชการต่างประเทศโดยเครื่องบินจากประเทศไทยไปต่างประเทศ</a:t>
                      </a:r>
                      <a:r>
                        <a:rPr lang="th-TH" sz="1700" baseline="0" dirty="0" smtClean="0"/>
                        <a:t> หรือจากต่างประเทศกลับไทย หรือการเดินทางในต่างประเทศ สำหรับผู้ดำรงตำแหน่ง ดังนี้</a:t>
                      </a:r>
                      <a:endParaRPr lang="th-TH" sz="1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/>
                        <a:t>1.</a:t>
                      </a:r>
                      <a:r>
                        <a:rPr lang="th-TH" sz="1800" baseline="0" dirty="0" smtClean="0"/>
                        <a:t> </a:t>
                      </a:r>
                      <a:r>
                        <a:rPr lang="th-TH" sz="1800" dirty="0" smtClean="0"/>
                        <a:t>กำหนดผู้มีสิทธิเดินทางชั้นหนึ่ง  </a:t>
                      </a:r>
                      <a:r>
                        <a:rPr lang="th-TH" sz="1800" baseline="0" dirty="0" smtClean="0"/>
                        <a:t>เฉพาะรัฐมนตรีและหัวหน้าส่วนราชการระดับกระทรวง</a:t>
                      </a:r>
                    </a:p>
                    <a:p>
                      <a:r>
                        <a:rPr lang="th-TH" sz="1800" baseline="0" dirty="0" smtClean="0"/>
                        <a:t>2. ใช้ระยะเวลาในการเดินทางเป็นตัวกำหนดสิทธิการโดยสารเครื่องบิน</a:t>
                      </a:r>
                    </a:p>
                    <a:p>
                      <a:r>
                        <a:rPr lang="th-TH" sz="1800" baseline="0" dirty="0" smtClean="0"/>
                        <a:t>3. ผู้บริหารระดับสูง ได้แก่ รองปลัดกระทรวง ผู้ตรวจราชการ อธิบดี และระดับทรงคุณวุฒิ  </a:t>
                      </a:r>
                      <a:r>
                        <a:rPr lang="en-US" sz="1800" baseline="0" dirty="0" smtClean="0"/>
                        <a:t>  </a:t>
                      </a:r>
                      <a:r>
                        <a:rPr lang="th-TH" sz="1800" baseline="0" dirty="0" smtClean="0"/>
                        <a:t>  ได้สิทธินั่งชั้นหนึ่งเฉพาะการเดินทางตั้งแต่           9 ชั่วโมงขึ้นไป แต่กรณีเดินทางต่ำกว่า 9 ชั่วโมง สิทธิชั้นธุรกิจ (แต่หากจำเป็นต้องเดินทางชั้นที่สูงกว่าต้องได้รับอนุมัติจากปลัดกระทรวงเจ้าสังกัด)</a:t>
                      </a:r>
                    </a:p>
                    <a:p>
                      <a:r>
                        <a:rPr lang="th-TH" sz="1800" baseline="0" dirty="0" smtClean="0"/>
                        <a:t>4. ระดับเชี่ยวชาญ และทักษะพิเศษ เดินทางโดยชั้นประหยัด</a:t>
                      </a:r>
                      <a:endParaRPr lang="th-TH" sz="18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268913"/>
              </p:ext>
            </p:extLst>
          </p:nvPr>
        </p:nvGraphicFramePr>
        <p:xfrm>
          <a:off x="109506" y="1920256"/>
          <a:ext cx="5715040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2000264"/>
                <a:gridCol w="1785950"/>
              </a:tblGrid>
              <a:tr h="317083">
                <a:tc rowSpan="2">
                  <a:txBody>
                    <a:bodyPr/>
                    <a:lstStyle/>
                    <a:p>
                      <a:pPr algn="ctr"/>
                      <a:endParaRPr lang="th-TH" sz="1500" dirty="0" smtClean="0"/>
                    </a:p>
                    <a:p>
                      <a:pPr algn="ctr"/>
                      <a:r>
                        <a:rPr lang="th-TH" sz="1500" dirty="0" smtClean="0"/>
                        <a:t>ตำแหน่ง</a:t>
                      </a:r>
                      <a:endParaRPr lang="th-TH" sz="1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ระยะเวลาโดยสารเครื่องบิน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180026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 smtClean="0"/>
                        <a:t>ตั้งแต่ 9 ชั่วโมงขึ้นไป</a:t>
                      </a:r>
                      <a:endParaRPr lang="th-TH" sz="1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 smtClean="0"/>
                        <a:t>ต่ำกว่า 9 ชั่วโมง</a:t>
                      </a:r>
                      <a:endParaRPr lang="th-TH" sz="1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0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 รัฐมนตรี ปลัดกระทรวง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ชั้นหนึ่ง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ชั้นหนึ่ง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5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 บริหารระดับสูงได้แก่รองปลัด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5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กระทรวง ผู้ตรวจราชการ อธิบดี  และวิชาการระดับทรงคุณวุฒิ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ชั้นหนึ่ง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ชั้นธุรกิจ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(หากจำเป็นต้องโดยสารเครื่องบินชั้นสูงกว่าต้องได้รับอนุมัติจากปลัดกระทรวง)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05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3. บริหารระดับต้น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อำนวยการระดับสูง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ชั้นธุรกิจ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(หากจำเป็นต้องโดยสารเครื่องบินชั้นสูงกว่าต้องได้รับอนุมัติจากปลัดกระทรวง</a:t>
                      </a:r>
                      <a:r>
                        <a:rPr kumimoji="0" lang="th-TH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ชั้นประหยัด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(หากจำเป็นต้องโดยสารเครื่องบินชั้นสูงกว่าต้องได้รับอนุมัติจากปลัดกระทรวง)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7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4. ผู้ดำรงตำแหน่งนอกจากที่ระบุในข้อ 2 - 3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ชั้นประหยัด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ชั้นประหยัด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737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042" y="3795920"/>
            <a:ext cx="4733925" cy="866775"/>
          </a:xfrm>
          <a:prstGeom prst="rect">
            <a:avLst/>
          </a:prstGeom>
        </p:spPr>
      </p:pic>
      <p:sp>
        <p:nvSpPr>
          <p:cNvPr id="2" name="สี่เหลี่ยมผืนผ้า 1">
            <a:hlinkClick r:id="rId4" action="ppaction://hlinksldjump"/>
          </p:cNvPr>
          <p:cNvSpPr/>
          <p:nvPr/>
        </p:nvSpPr>
        <p:spPr>
          <a:xfrm>
            <a:off x="179390" y="195420"/>
            <a:ext cx="8857230" cy="4824670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Aft>
                <a:spcPts val="1200"/>
              </a:spcAft>
            </a:pPr>
            <a:r>
              <a:rPr lang="th-TH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H Chakra Petch" pitchFamily="2" charset="-34"/>
                <a:cs typeface="TH Chakra Petch" pitchFamily="2" charset="-34"/>
              </a:rPr>
              <a:t>จบการนำเสนอ</a:t>
            </a:r>
            <a:endParaRPr lang="en-U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H Chakra Petch" pitchFamily="2" charset="-34"/>
              <a:cs typeface="TH Chakra Petch" pitchFamily="2" charset="-34"/>
            </a:endParaRPr>
          </a:p>
          <a:p>
            <a:pPr algn="ctr"/>
            <a:endParaRPr lang="en-US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5" name="สี่เหลี่ยมผืนผ้า 4">
            <a:hlinkClick r:id="rId4" action="ppaction://hlinksldjump"/>
          </p:cNvPr>
          <p:cNvSpPr/>
          <p:nvPr/>
        </p:nvSpPr>
        <p:spPr>
          <a:xfrm>
            <a:off x="-36640" y="1923660"/>
            <a:ext cx="9144000" cy="3096430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439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3633</TotalTime>
  <Words>829</Words>
  <Application>Microsoft Office PowerPoint</Application>
  <PresentationFormat>นำเสนอทางหน้าจอ (16:9)</PresentationFormat>
  <Paragraphs>91</Paragraphs>
  <Slides>7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7</vt:i4>
      </vt:variant>
    </vt:vector>
  </HeadingPairs>
  <TitlesOfParts>
    <vt:vector size="8" baseType="lpstr">
      <vt:lpstr>Office 테마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</dc:creator>
  <cp:lastModifiedBy>User</cp:lastModifiedBy>
  <cp:revision>295</cp:revision>
  <cp:lastPrinted>2016-03-18T00:25:07Z</cp:lastPrinted>
  <dcterms:created xsi:type="dcterms:W3CDTF">2010-08-14T06:45:49Z</dcterms:created>
  <dcterms:modified xsi:type="dcterms:W3CDTF">2017-09-07T02:45:20Z</dcterms:modified>
</cp:coreProperties>
</file>