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"/>
  </p:notesMasterIdLst>
  <p:sldIdLst>
    <p:sldId id="260" r:id="rId2"/>
    <p:sldId id="261" r:id="rId3"/>
    <p:sldId id="262" r:id="rId4"/>
  </p:sldIdLst>
  <p:sldSz cx="9144000" cy="6858000" type="screen4x3"/>
  <p:notesSz cx="6807200" cy="9939338"/>
  <p:defaultTextStyle>
    <a:defPPr>
      <a:defRPr lang="th-TH"/>
    </a:defPPr>
    <a:lvl1pPr marL="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ลักษณะสีปานกลาง 2 - เน้น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8" autoAdjust="0"/>
    <p:restoredTop sz="92832" autoAdjust="0"/>
  </p:normalViewPr>
  <p:slideViewPr>
    <p:cSldViewPr>
      <p:cViewPr>
        <p:scale>
          <a:sx n="66" d="100"/>
          <a:sy n="66" d="100"/>
        </p:scale>
        <p:origin x="-1506" y="-15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หัวกระดาษ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49786" cy="496967"/>
          </a:xfrm>
          <a:prstGeom prst="rect">
            <a:avLst/>
          </a:prstGeom>
        </p:spPr>
        <p:txBody>
          <a:bodyPr vert="horz" lIns="91550" tIns="45775" rIns="91550" bIns="45775" rtlCol="0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3" name="ตัวยึดวันที่ 2"/>
          <p:cNvSpPr>
            <a:spLocks noGrp="1"/>
          </p:cNvSpPr>
          <p:nvPr>
            <p:ph type="dt" idx="1"/>
          </p:nvPr>
        </p:nvSpPr>
        <p:spPr>
          <a:xfrm>
            <a:off x="3855839" y="0"/>
            <a:ext cx="2949786" cy="496967"/>
          </a:xfrm>
          <a:prstGeom prst="rect">
            <a:avLst/>
          </a:prstGeom>
        </p:spPr>
        <p:txBody>
          <a:bodyPr vert="horz" lIns="91550" tIns="45775" rIns="91550" bIns="45775" rtlCol="0"/>
          <a:lstStyle>
            <a:lvl1pPr algn="r">
              <a:defRPr sz="1200"/>
            </a:lvl1pPr>
          </a:lstStyle>
          <a:p>
            <a:fld id="{2C2CA659-86A2-46BF-B417-B9FCB95FD5C1}" type="datetimeFigureOut">
              <a:rPr lang="th-TH" smtClean="0"/>
              <a:pPr/>
              <a:t>08/06/61</a:t>
            </a:fld>
            <a:endParaRPr lang="th-TH"/>
          </a:p>
        </p:txBody>
      </p:sp>
      <p:sp>
        <p:nvSpPr>
          <p:cNvPr id="4" name="ตัวยึดรูปบนภาพนิ่ง 3"/>
          <p:cNvSpPr>
            <a:spLocks noGrp="1" noRot="1" noChangeAspect="1"/>
          </p:cNvSpPr>
          <p:nvPr>
            <p:ph type="sldImg" idx="2"/>
          </p:nvPr>
        </p:nvSpPr>
        <p:spPr>
          <a:xfrm>
            <a:off x="919163" y="746125"/>
            <a:ext cx="4968875" cy="37258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550" tIns="45775" rIns="91550" bIns="45775" rtlCol="0" anchor="ctr"/>
          <a:lstStyle/>
          <a:p>
            <a:endParaRPr lang="th-TH"/>
          </a:p>
        </p:txBody>
      </p:sp>
      <p:sp>
        <p:nvSpPr>
          <p:cNvPr id="5" name="ตัวยึดบันทึกย่อ 4"/>
          <p:cNvSpPr>
            <a:spLocks noGrp="1"/>
          </p:cNvSpPr>
          <p:nvPr>
            <p:ph type="body" sz="quarter" idx="3"/>
          </p:nvPr>
        </p:nvSpPr>
        <p:spPr>
          <a:xfrm>
            <a:off x="680721" y="4721186"/>
            <a:ext cx="5445760" cy="4472702"/>
          </a:xfrm>
          <a:prstGeom prst="rect">
            <a:avLst/>
          </a:prstGeom>
        </p:spPr>
        <p:txBody>
          <a:bodyPr vert="horz" lIns="91550" tIns="45775" rIns="91550" bIns="45775" rtlCol="0">
            <a:normAutofit/>
          </a:bodyPr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4"/>
          </p:nvPr>
        </p:nvSpPr>
        <p:spPr>
          <a:xfrm>
            <a:off x="1" y="9440647"/>
            <a:ext cx="2949786" cy="496967"/>
          </a:xfrm>
          <a:prstGeom prst="rect">
            <a:avLst/>
          </a:prstGeom>
        </p:spPr>
        <p:txBody>
          <a:bodyPr vert="horz" lIns="91550" tIns="45775" rIns="91550" bIns="45775" rtlCol="0" anchor="b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5"/>
          </p:nvPr>
        </p:nvSpPr>
        <p:spPr>
          <a:xfrm>
            <a:off x="3855839" y="9440647"/>
            <a:ext cx="2949786" cy="496967"/>
          </a:xfrm>
          <a:prstGeom prst="rect">
            <a:avLst/>
          </a:prstGeom>
        </p:spPr>
        <p:txBody>
          <a:bodyPr vert="horz" lIns="91550" tIns="45775" rIns="91550" bIns="45775" rtlCol="0" anchor="b"/>
          <a:lstStyle>
            <a:lvl1pPr algn="r">
              <a:defRPr sz="1200"/>
            </a:lvl1pPr>
          </a:lstStyle>
          <a:p>
            <a:fld id="{D95E458E-B405-4FDF-90D4-ABF3FA8D136F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04910982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ภาพนิ่ง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ชื่อเรื่องรอง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th-TH" smtClean="0"/>
              <a:t>คลิกเพื่อแก้ไขลักษณะชื่อเรื่องรองต้นแบบ</a:t>
            </a:r>
            <a:endParaRPr lang="th-TH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A8E493-6594-4A78-9B69-098C28ED57B2}" type="datetimeFigureOut">
              <a:rPr lang="th-TH" smtClean="0"/>
              <a:pPr/>
              <a:t>08/06/61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50ACE8-8E3A-441D-BFB2-0D6BDF9FE56F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A8E493-6594-4A78-9B69-098C28ED57B2}" type="datetimeFigureOut">
              <a:rPr lang="th-TH" smtClean="0"/>
              <a:pPr/>
              <a:t>08/06/61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50ACE8-8E3A-441D-BFB2-0D6BDF9FE56F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A8E493-6594-4A78-9B69-098C28ED57B2}" type="datetimeFigureOut">
              <a:rPr lang="th-TH" smtClean="0"/>
              <a:pPr/>
              <a:t>08/06/61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50ACE8-8E3A-441D-BFB2-0D6BDF9FE56F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A8E493-6594-4A78-9B69-098C28ED57B2}" type="datetimeFigureOut">
              <a:rPr lang="th-TH" smtClean="0"/>
              <a:pPr/>
              <a:t>08/06/61</a:t>
            </a:fld>
            <a:endParaRPr lang="th-TH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50ACE8-8E3A-441D-BFB2-0D6BDF9FE56F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5" name="ตัวยึดข้อความ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6" name="ตัวยึดเนื้อหา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7" name="ตัวยึดวันที่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A8E493-6594-4A78-9B69-098C28ED57B2}" type="datetimeFigureOut">
              <a:rPr lang="th-TH" smtClean="0"/>
              <a:pPr/>
              <a:t>08/06/61</a:t>
            </a:fld>
            <a:endParaRPr lang="th-TH"/>
          </a:p>
        </p:txBody>
      </p:sp>
      <p:sp>
        <p:nvSpPr>
          <p:cNvPr id="8" name="ตัวยึดท้ายกระดา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9" name="ตัวยึดหมายเลขภาพนิ่ง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50ACE8-8E3A-441D-BFB2-0D6BDF9FE56F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วันที่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A8E493-6594-4A78-9B69-098C28ED57B2}" type="datetimeFigureOut">
              <a:rPr lang="th-TH" smtClean="0"/>
              <a:pPr/>
              <a:t>08/06/61</a:t>
            </a:fld>
            <a:endParaRPr lang="th-TH"/>
          </a:p>
        </p:txBody>
      </p:sp>
      <p:sp>
        <p:nvSpPr>
          <p:cNvPr id="4" name="ตัวยึดท้ายกระดา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ตัวยึดหมายเลขภาพนิ่ง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50ACE8-8E3A-441D-BFB2-0D6BDF9FE56F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วันที่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A8E493-6594-4A78-9B69-098C28ED57B2}" type="datetimeFigureOut">
              <a:rPr lang="th-TH" smtClean="0"/>
              <a:pPr/>
              <a:t>08/06/61</a:t>
            </a:fld>
            <a:endParaRPr lang="th-TH"/>
          </a:p>
        </p:txBody>
      </p:sp>
      <p:sp>
        <p:nvSpPr>
          <p:cNvPr id="3" name="ตัวยึดท้ายกระดา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ตัวยึดหมายเลขภาพนิ่ง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50ACE8-8E3A-441D-BFB2-0D6BDF9FE56F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A8E493-6594-4A78-9B69-098C28ED57B2}" type="datetimeFigureOut">
              <a:rPr lang="th-TH" smtClean="0"/>
              <a:pPr/>
              <a:t>08/06/61</a:t>
            </a:fld>
            <a:endParaRPr lang="th-TH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50ACE8-8E3A-441D-BFB2-0D6BDF9FE56F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รูปภาพ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h-TH"/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A8E493-6594-4A78-9B69-098C28ED57B2}" type="datetimeFigureOut">
              <a:rPr lang="th-TH" smtClean="0"/>
              <a:pPr/>
              <a:t>08/06/61</a:t>
            </a:fld>
            <a:endParaRPr lang="th-TH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50ACE8-8E3A-441D-BFB2-0D6BDF9FE56F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A8E493-6594-4A78-9B69-098C28ED57B2}" type="datetimeFigureOut">
              <a:rPr lang="th-TH" smtClean="0"/>
              <a:pPr/>
              <a:t>08/06/61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50ACE8-8E3A-441D-BFB2-0D6BDF9FE56F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แนวตั้ง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A8E493-6594-4A78-9B69-098C28ED57B2}" type="datetimeFigureOut">
              <a:rPr lang="th-TH" smtClean="0"/>
              <a:pPr/>
              <a:t>08/06/61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50ACE8-8E3A-441D-BFB2-0D6BDF9FE56F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ชื่อเรื่อง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5A8E493-6594-4A78-9B69-098C28ED57B2}" type="datetimeFigureOut">
              <a:rPr lang="th-TH" smtClean="0"/>
              <a:pPr/>
              <a:t>08/06/61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450ACE8-8E3A-441D-BFB2-0D6BDF9FE56F}" type="slidenum">
              <a:rPr lang="th-TH" smtClean="0"/>
              <a:pPr/>
              <a:t>‹#›</a:t>
            </a:fld>
            <a:endParaRPr 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214282" y="334012"/>
            <a:ext cx="87154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3600" b="1" dirty="0" smtClean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กระบวนการเสนอ</a:t>
            </a:r>
            <a:r>
              <a:rPr lang="th-TH" sz="3600" b="1" dirty="0" smtClean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เรื่องเข้า ครม.</a:t>
            </a:r>
            <a:endParaRPr lang="th-TH" sz="3600" b="1" dirty="0">
              <a:solidFill>
                <a:srgbClr val="FF000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85720" y="1000108"/>
            <a:ext cx="2786082" cy="390295"/>
          </a:xfrm>
          <a:prstGeom prst="rect">
            <a:avLst/>
          </a:prstGeo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</p:spPr>
        <p:txBody>
          <a:bodyPr wrap="square" lIns="36000" tIns="36000" rIns="36000" bIns="36000" rtlCol="0">
            <a:spAutoFit/>
          </a:bodyPr>
          <a:lstStyle/>
          <a:p>
            <a:pPr algn="ctr"/>
            <a:r>
              <a:rPr lang="th-TH" sz="2000" dirty="0" smtClean="0">
                <a:latin typeface="TH SarabunPSK" pitchFamily="34" charset="-34"/>
                <a:cs typeface="TH SarabunPSK" pitchFamily="34" charset="-34"/>
              </a:rPr>
              <a:t>ขั้นตอนการเสนอคณะรัฐมนตรี (ทั่วไป)</a:t>
            </a:r>
            <a:endParaRPr lang="th-TH" sz="1800" dirty="0" smtClean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5720" y="3691462"/>
            <a:ext cx="3571900" cy="380480"/>
          </a:xfrm>
          <a:prstGeom prst="rect">
            <a:avLst/>
          </a:prstGeo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</p:spPr>
        <p:txBody>
          <a:bodyPr wrap="square" lIns="36000" tIns="36000" rIns="36000" bIns="36000" rtlCol="0">
            <a:spAutoFit/>
          </a:bodyPr>
          <a:lstStyle/>
          <a:p>
            <a:pPr algn="ctr"/>
            <a:r>
              <a:rPr lang="th-TH" sz="2000" dirty="0" smtClean="0">
                <a:latin typeface="TH SarabunPSK" pitchFamily="34" charset="-34"/>
                <a:cs typeface="TH SarabunPSK" pitchFamily="34" charset="-34"/>
              </a:rPr>
              <a:t>ขั้นตอนการเสนอคณะรัฐมนตรี (งบประมาณ)</a:t>
            </a:r>
            <a:endParaRPr lang="th-TH" sz="1800" dirty="0" smtClean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85720" y="1571612"/>
            <a:ext cx="1357322" cy="503590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16200000" scaled="1"/>
            <a:tileRect/>
          </a:gradFill>
        </p:spPr>
        <p:txBody>
          <a:bodyPr wrap="square" lIns="36000" tIns="36000" rIns="36000" bIns="36000" rtlCol="0">
            <a:spAutoFit/>
          </a:bodyPr>
          <a:lstStyle/>
          <a:p>
            <a:pPr algn="ctr"/>
            <a:r>
              <a:rPr lang="th-TH" sz="1400" dirty="0" smtClean="0">
                <a:latin typeface="TH SarabunPSK" pitchFamily="34" charset="-34"/>
                <a:cs typeface="TH SarabunPSK" pitchFamily="34" charset="-34"/>
              </a:rPr>
              <a:t>กรม/รัฐวิสาหกิจ/</a:t>
            </a:r>
            <a:r>
              <a:rPr lang="th-TH" sz="1400" dirty="0" err="1" smtClean="0">
                <a:latin typeface="TH SarabunPSK" pitchFamily="34" charset="-34"/>
                <a:cs typeface="TH SarabunPSK" pitchFamily="34" charset="-34"/>
              </a:rPr>
              <a:t>สป.กษ.</a:t>
            </a:r>
            <a:endParaRPr lang="th-TH" sz="1400" dirty="0" smtClean="0">
              <a:latin typeface="TH SarabunPSK" pitchFamily="34" charset="-34"/>
              <a:cs typeface="TH SarabunPSK" pitchFamily="34" charset="-34"/>
            </a:endParaRPr>
          </a:p>
          <a:p>
            <a:pPr algn="ctr"/>
            <a:r>
              <a:rPr lang="th-TH" sz="1400" dirty="0" smtClean="0">
                <a:latin typeface="TH SarabunPSK" pitchFamily="34" charset="-34"/>
                <a:cs typeface="TH SarabunPSK" pitchFamily="34" charset="-34"/>
              </a:rPr>
              <a:t>เสนอเรื่องนำเรียนปลัด </a:t>
            </a:r>
            <a:r>
              <a:rPr lang="th-TH" sz="1400" dirty="0" err="1" smtClean="0">
                <a:latin typeface="TH SarabunPSK" pitchFamily="34" charset="-34"/>
                <a:cs typeface="TH SarabunPSK" pitchFamily="34" charset="-34"/>
              </a:rPr>
              <a:t>กษ.</a:t>
            </a:r>
            <a:endParaRPr lang="th-TH" sz="1400" dirty="0" smtClean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85918" y="1571612"/>
            <a:ext cx="1357322" cy="503590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16200000" scaled="1"/>
            <a:tileRect/>
          </a:gradFill>
        </p:spPr>
        <p:txBody>
          <a:bodyPr wrap="square" lIns="36000" tIns="36000" rIns="36000" bIns="36000" rtlCol="0">
            <a:spAutoFit/>
          </a:bodyPr>
          <a:lstStyle/>
          <a:p>
            <a:pPr algn="ctr"/>
            <a:r>
              <a:rPr lang="th-TH" sz="1400" dirty="0" smtClean="0">
                <a:latin typeface="TH SarabunPSK" pitchFamily="34" charset="-34"/>
                <a:cs typeface="TH SarabunPSK" pitchFamily="34" charset="-34"/>
              </a:rPr>
              <a:t>ปลัดหรือรองปลัด </a:t>
            </a:r>
          </a:p>
          <a:p>
            <a:pPr algn="ctr"/>
            <a:r>
              <a:rPr lang="th-TH" sz="1400" dirty="0" smtClean="0">
                <a:latin typeface="TH SarabunPSK" pitchFamily="34" charset="-34"/>
                <a:cs typeface="TH SarabunPSK" pitchFamily="34" charset="-34"/>
              </a:rPr>
              <a:t>นำเรียน </a:t>
            </a:r>
            <a:r>
              <a:rPr lang="th-TH" sz="1400" dirty="0" err="1" smtClean="0">
                <a:latin typeface="TH SarabunPSK" pitchFamily="34" charset="-34"/>
                <a:cs typeface="TH SarabunPSK" pitchFamily="34" charset="-34"/>
              </a:rPr>
              <a:t>รมว.กษ.</a:t>
            </a:r>
            <a:r>
              <a:rPr lang="th-TH" sz="1400" dirty="0" smtClean="0">
                <a:latin typeface="TH SarabunPSK" pitchFamily="34" charset="-34"/>
                <a:cs typeface="TH SarabunPSK" pitchFamily="34" charset="-34"/>
              </a:rPr>
              <a:t> พิจารณา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3286116" y="1571612"/>
            <a:ext cx="1785950" cy="934478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16200000" scaled="1"/>
            <a:tileRect/>
          </a:gradFill>
        </p:spPr>
        <p:txBody>
          <a:bodyPr wrap="square" lIns="36000" tIns="36000" rIns="36000" bIns="36000" rtlCol="0">
            <a:spAutoFit/>
          </a:bodyPr>
          <a:lstStyle/>
          <a:p>
            <a:r>
              <a:rPr lang="th-TH" sz="1400" dirty="0" smtClean="0">
                <a:latin typeface="TH SarabunPSK" pitchFamily="34" charset="-34"/>
                <a:cs typeface="TH SarabunPSK" pitchFamily="34" charset="-34"/>
              </a:rPr>
              <a:t>หน่วยงานในกำกับดูแลของ </a:t>
            </a:r>
            <a:r>
              <a:rPr lang="th-TH" sz="1400" dirty="0" err="1" smtClean="0">
                <a:latin typeface="TH SarabunPSK" pitchFamily="34" charset="-34"/>
                <a:cs typeface="TH SarabunPSK" pitchFamily="34" charset="-34"/>
              </a:rPr>
              <a:t>รมช.กษ.</a:t>
            </a:r>
            <a:endParaRPr lang="th-TH" sz="1400" dirty="0" smtClean="0">
              <a:latin typeface="TH SarabunPSK" pitchFamily="34" charset="-34"/>
              <a:cs typeface="TH SarabunPSK" pitchFamily="34" charset="-34"/>
            </a:endParaRPr>
          </a:p>
          <a:p>
            <a:pPr>
              <a:buFontTx/>
              <a:buChar char="-"/>
            </a:pPr>
            <a:r>
              <a:rPr lang="th-TH" sz="1400" dirty="0" smtClean="0">
                <a:latin typeface="TH SarabunPSK" pitchFamily="34" charset="-34"/>
                <a:cs typeface="TH SarabunPSK" pitchFamily="34" charset="-34"/>
              </a:rPr>
              <a:t> นำเรียน ผู้ช่วยเลขาฯ พิจารณา</a:t>
            </a:r>
          </a:p>
          <a:p>
            <a:pPr>
              <a:buFontTx/>
              <a:buChar char="-"/>
            </a:pPr>
            <a:r>
              <a:rPr lang="th-TH" sz="1400" dirty="0" smtClean="0">
                <a:latin typeface="TH SarabunPSK" pitchFamily="34" charset="-34"/>
                <a:cs typeface="TH SarabunPSK" pitchFamily="34" charset="-34"/>
              </a:rPr>
              <a:t> นำเรียน </a:t>
            </a:r>
            <a:r>
              <a:rPr lang="th-TH" sz="1400" dirty="0" err="1" smtClean="0">
                <a:latin typeface="TH SarabunPSK" pitchFamily="34" charset="-34"/>
                <a:cs typeface="TH SarabunPSK" pitchFamily="34" charset="-34"/>
              </a:rPr>
              <a:t>รมช.กษ.</a:t>
            </a:r>
            <a:r>
              <a:rPr lang="th-TH" sz="1400" dirty="0" smtClean="0">
                <a:latin typeface="TH SarabunPSK" pitchFamily="34" charset="-34"/>
                <a:cs typeface="TH SarabunPSK" pitchFamily="34" charset="-34"/>
              </a:rPr>
              <a:t> พิจารณานำเรียน </a:t>
            </a:r>
          </a:p>
          <a:p>
            <a:r>
              <a:rPr lang="th-TH" sz="1400" dirty="0" smtClean="0">
                <a:latin typeface="TH SarabunPSK" pitchFamily="34" charset="-34"/>
                <a:cs typeface="TH SarabunPSK" pitchFamily="34" charset="-34"/>
              </a:rPr>
              <a:t>  </a:t>
            </a:r>
            <a:r>
              <a:rPr lang="th-TH" sz="1400" dirty="0" err="1" smtClean="0">
                <a:latin typeface="TH SarabunPSK" pitchFamily="34" charset="-34"/>
                <a:cs typeface="TH SarabunPSK" pitchFamily="34" charset="-34"/>
              </a:rPr>
              <a:t>รมว.กษ.</a:t>
            </a:r>
            <a:endParaRPr lang="th-TH" sz="1400" dirty="0" smtClean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5214942" y="1571612"/>
            <a:ext cx="1714512" cy="934478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16200000" scaled="1"/>
            <a:tileRect/>
          </a:gradFill>
        </p:spPr>
        <p:txBody>
          <a:bodyPr wrap="square" lIns="36000" tIns="36000" rIns="36000" bIns="36000" rtlCol="0">
            <a:spAutoFit/>
          </a:bodyPr>
          <a:lstStyle/>
          <a:p>
            <a:r>
              <a:rPr lang="th-TH" sz="1400" dirty="0" err="1" smtClean="0">
                <a:latin typeface="TH SarabunPSK" pitchFamily="34" charset="-34"/>
                <a:cs typeface="TH SarabunPSK" pitchFamily="34" charset="-34"/>
              </a:rPr>
              <a:t>รมว.กษ.</a:t>
            </a:r>
            <a:r>
              <a:rPr lang="th-TH" sz="1400" dirty="0" smtClean="0">
                <a:latin typeface="TH SarabunPSK" pitchFamily="34" charset="-34"/>
                <a:cs typeface="TH SarabunPSK" pitchFamily="34" charset="-34"/>
              </a:rPr>
              <a:t> พิจารณา</a:t>
            </a:r>
          </a:p>
          <a:p>
            <a:r>
              <a:rPr lang="th-TH" sz="1400" dirty="0" smtClean="0">
                <a:latin typeface="TH SarabunPSK" pitchFamily="34" charset="-34"/>
                <a:cs typeface="TH SarabunPSK" pitchFamily="34" charset="-34"/>
              </a:rPr>
              <a:t>เห็นชอบลงนามในหนังสือ</a:t>
            </a:r>
          </a:p>
          <a:p>
            <a:r>
              <a:rPr lang="th-TH" sz="1400" dirty="0" smtClean="0">
                <a:latin typeface="TH SarabunPSK" pitchFamily="34" charset="-34"/>
                <a:cs typeface="TH SarabunPSK" pitchFamily="34" charset="-34"/>
              </a:rPr>
              <a:t>- รอง </a:t>
            </a:r>
            <a:r>
              <a:rPr lang="th-TH" sz="1400" dirty="0" err="1" smtClean="0">
                <a:latin typeface="TH SarabunPSK" pitchFamily="34" charset="-34"/>
                <a:cs typeface="TH SarabunPSK" pitchFamily="34" charset="-34"/>
              </a:rPr>
              <a:t>นรม.</a:t>
            </a:r>
            <a:r>
              <a:rPr lang="th-TH" sz="1400" dirty="0" smtClean="0">
                <a:latin typeface="TH SarabunPSK" pitchFamily="34" charset="-34"/>
                <a:cs typeface="TH SarabunPSK" pitchFamily="34" charset="-34"/>
              </a:rPr>
              <a:t> ที่กำกับดูแล</a:t>
            </a:r>
          </a:p>
          <a:p>
            <a:pPr>
              <a:buFontTx/>
              <a:buChar char="-"/>
            </a:pPr>
            <a:r>
              <a:rPr lang="th-TH" sz="1400" dirty="0" smtClean="0">
                <a:latin typeface="TH SarabunPSK" pitchFamily="34" charset="-34"/>
                <a:cs typeface="TH SarabunPSK" pitchFamily="34" charset="-34"/>
              </a:rPr>
              <a:t> เลขาธิการคณะรัฐมนตรี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2857488" y="2714620"/>
            <a:ext cx="1214446" cy="503590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16200000" scaled="1"/>
            <a:tileRect/>
          </a:gradFill>
        </p:spPr>
        <p:txBody>
          <a:bodyPr wrap="square" lIns="36000" tIns="36000" rIns="36000" bIns="36000" rtlCol="0">
            <a:spAutoFit/>
          </a:bodyPr>
          <a:lstStyle/>
          <a:p>
            <a:pPr algn="ctr"/>
            <a:r>
              <a:rPr lang="th-TH" sz="1400" dirty="0" smtClean="0">
                <a:latin typeface="TH SarabunPSK" pitchFamily="34" charset="-34"/>
                <a:cs typeface="TH SarabunPSK" pitchFamily="34" charset="-34"/>
              </a:rPr>
              <a:t>เสนอ กรม/รัฐวิสาหกิจ</a:t>
            </a:r>
          </a:p>
          <a:p>
            <a:pPr algn="ctr"/>
            <a:r>
              <a:rPr lang="th-TH" sz="1400" dirty="0" smtClean="0">
                <a:latin typeface="TH SarabunPSK" pitchFamily="34" charset="-34"/>
                <a:cs typeface="TH SarabunPSK" pitchFamily="34" charset="-34"/>
              </a:rPr>
              <a:t>ที่เสนอเรื่อง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7072330" y="2143116"/>
            <a:ext cx="1357322" cy="288147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16200000" scaled="1"/>
            <a:tileRect/>
          </a:gradFill>
        </p:spPr>
        <p:txBody>
          <a:bodyPr wrap="square" lIns="36000" tIns="36000" rIns="36000" bIns="36000" rtlCol="0">
            <a:spAutoFit/>
          </a:bodyPr>
          <a:lstStyle/>
          <a:p>
            <a:r>
              <a:rPr lang="th-TH" sz="1400" dirty="0" smtClean="0">
                <a:latin typeface="TH SarabunPSK" pitchFamily="34" charset="-34"/>
                <a:cs typeface="TH SarabunPSK" pitchFamily="34" charset="-34"/>
              </a:rPr>
              <a:t>เสนอ รอง </a:t>
            </a:r>
            <a:r>
              <a:rPr lang="th-TH" sz="1400" dirty="0" err="1" smtClean="0">
                <a:latin typeface="TH SarabunPSK" pitchFamily="34" charset="-34"/>
                <a:cs typeface="TH SarabunPSK" pitchFamily="34" charset="-34"/>
              </a:rPr>
              <a:t>นรม.</a:t>
            </a:r>
            <a:r>
              <a:rPr lang="th-TH" sz="1400" dirty="0" smtClean="0">
                <a:latin typeface="TH SarabunPSK" pitchFamily="34" charset="-34"/>
                <a:cs typeface="TH SarabunPSK" pitchFamily="34" charset="-34"/>
              </a:rPr>
              <a:t> พิจารณา 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4357686" y="2714620"/>
            <a:ext cx="1357322" cy="503590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16200000" scaled="1"/>
            <a:tileRect/>
          </a:gradFill>
        </p:spPr>
        <p:txBody>
          <a:bodyPr wrap="square" lIns="36000" tIns="36000" rIns="36000" bIns="36000" rtlCol="0">
            <a:spAutoFit/>
          </a:bodyPr>
          <a:lstStyle/>
          <a:p>
            <a:pPr algn="ctr"/>
            <a:r>
              <a:rPr lang="th-TH" sz="1400" dirty="0" smtClean="0">
                <a:latin typeface="TH SarabunPSK" pitchFamily="34" charset="-34"/>
                <a:cs typeface="TH SarabunPSK" pitchFamily="34" charset="-34"/>
              </a:rPr>
              <a:t>ไม่เห็นชอบ/มีบัญชาเพิ่มเติม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6929454" y="2639658"/>
            <a:ext cx="928694" cy="503590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16200000" scaled="1"/>
            <a:tileRect/>
          </a:gradFill>
        </p:spPr>
        <p:txBody>
          <a:bodyPr wrap="square" lIns="36000" tIns="36000" rIns="36000" bIns="36000" rtlCol="0">
            <a:spAutoFit/>
          </a:bodyPr>
          <a:lstStyle/>
          <a:p>
            <a:pPr algn="ctr"/>
            <a:r>
              <a:rPr lang="th-TH" sz="1400" dirty="0" smtClean="0">
                <a:latin typeface="TH SarabunPSK" pitchFamily="34" charset="-34"/>
                <a:cs typeface="TH SarabunPSK" pitchFamily="34" charset="-34"/>
              </a:rPr>
              <a:t>ไม่เห็นชอบ/</a:t>
            </a:r>
          </a:p>
          <a:p>
            <a:pPr algn="ctr"/>
            <a:r>
              <a:rPr lang="th-TH" sz="1400" dirty="0" smtClean="0">
                <a:latin typeface="TH SarabunPSK" pitchFamily="34" charset="-34"/>
                <a:cs typeface="TH SarabunPSK" pitchFamily="34" charset="-34"/>
              </a:rPr>
              <a:t>มีข้อเสนอเพิ่มเติม</a:t>
            </a:r>
          </a:p>
        </p:txBody>
      </p:sp>
      <p:cxnSp>
        <p:nvCxnSpPr>
          <p:cNvPr id="24" name="ลูกศรเชื่อมต่อแบบตรง 23"/>
          <p:cNvCxnSpPr/>
          <p:nvPr/>
        </p:nvCxnSpPr>
        <p:spPr>
          <a:xfrm>
            <a:off x="3143240" y="1714488"/>
            <a:ext cx="142876" cy="1588"/>
          </a:xfrm>
          <a:prstGeom prst="straightConnector1">
            <a:avLst/>
          </a:prstGeom>
          <a:ln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ลูกศรเชื่อมต่อแบบตรง 24"/>
          <p:cNvCxnSpPr/>
          <p:nvPr/>
        </p:nvCxnSpPr>
        <p:spPr>
          <a:xfrm>
            <a:off x="1643042" y="1714488"/>
            <a:ext cx="142876" cy="1588"/>
          </a:xfrm>
          <a:prstGeom prst="straightConnector1">
            <a:avLst/>
          </a:prstGeom>
          <a:ln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ลูกศรเชื่อมต่อแบบตรง 25"/>
          <p:cNvCxnSpPr/>
          <p:nvPr/>
        </p:nvCxnSpPr>
        <p:spPr>
          <a:xfrm>
            <a:off x="5072066" y="1714488"/>
            <a:ext cx="142876" cy="1588"/>
          </a:xfrm>
          <a:prstGeom prst="straightConnector1">
            <a:avLst/>
          </a:prstGeom>
          <a:ln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ลูกศรเชื่อมต่อแบบตรง 26"/>
          <p:cNvCxnSpPr/>
          <p:nvPr/>
        </p:nvCxnSpPr>
        <p:spPr>
          <a:xfrm>
            <a:off x="6929454" y="1714488"/>
            <a:ext cx="142876" cy="1588"/>
          </a:xfrm>
          <a:prstGeom prst="straightConnector1">
            <a:avLst/>
          </a:prstGeom>
          <a:ln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ลูกศรเชื่อมต่อแบบตรง 28"/>
          <p:cNvCxnSpPr/>
          <p:nvPr/>
        </p:nvCxnSpPr>
        <p:spPr>
          <a:xfrm rot="5400000">
            <a:off x="5393934" y="2607066"/>
            <a:ext cx="214314" cy="794"/>
          </a:xfrm>
          <a:prstGeom prst="straightConnector1">
            <a:avLst/>
          </a:prstGeom>
          <a:ln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ลูกศรเชื่อมต่อแบบตรง 29"/>
          <p:cNvCxnSpPr/>
          <p:nvPr/>
        </p:nvCxnSpPr>
        <p:spPr>
          <a:xfrm rot="10800000">
            <a:off x="4071934" y="3000372"/>
            <a:ext cx="285752" cy="1588"/>
          </a:xfrm>
          <a:prstGeom prst="straightConnector1">
            <a:avLst/>
          </a:prstGeom>
          <a:ln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ลูกศรเชื่อมต่อแบบตรง 44"/>
          <p:cNvCxnSpPr/>
          <p:nvPr/>
        </p:nvCxnSpPr>
        <p:spPr>
          <a:xfrm rot="5400000">
            <a:off x="7573190" y="1999446"/>
            <a:ext cx="285752" cy="1588"/>
          </a:xfrm>
          <a:prstGeom prst="straightConnector1">
            <a:avLst/>
          </a:prstGeom>
          <a:ln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0" name="TextBox 49"/>
          <p:cNvSpPr txBox="1"/>
          <p:nvPr/>
        </p:nvSpPr>
        <p:spPr>
          <a:xfrm>
            <a:off x="7072330" y="1571612"/>
            <a:ext cx="1357322" cy="288147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16200000" scaled="1"/>
            <a:tileRect/>
          </a:gradFill>
        </p:spPr>
        <p:txBody>
          <a:bodyPr wrap="square" lIns="36000" tIns="36000" rIns="36000" bIns="36000" rtlCol="0">
            <a:spAutoFit/>
          </a:bodyPr>
          <a:lstStyle/>
          <a:p>
            <a:pPr algn="ctr"/>
            <a:r>
              <a:rPr lang="th-TH" sz="1400" dirty="0" smtClean="0">
                <a:latin typeface="TH SarabunPSK" pitchFamily="34" charset="-34"/>
                <a:cs typeface="TH SarabunPSK" pitchFamily="34" charset="-34"/>
              </a:rPr>
              <a:t>เรื่องเก็บที่ </a:t>
            </a:r>
            <a:r>
              <a:rPr lang="th-TH" sz="1400" dirty="0" err="1" smtClean="0">
                <a:latin typeface="TH SarabunPSK" pitchFamily="34" charset="-34"/>
                <a:cs typeface="TH SarabunPSK" pitchFamily="34" charset="-34"/>
              </a:rPr>
              <a:t>สร.กษ.</a:t>
            </a:r>
            <a:endParaRPr lang="th-TH" sz="1400" dirty="0" smtClean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55" name="TextBox 54"/>
          <p:cNvSpPr txBox="1"/>
          <p:nvPr/>
        </p:nvSpPr>
        <p:spPr>
          <a:xfrm>
            <a:off x="7929586" y="2640787"/>
            <a:ext cx="500066" cy="288147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16200000" scaled="1"/>
            <a:tileRect/>
          </a:gradFill>
        </p:spPr>
        <p:txBody>
          <a:bodyPr wrap="square" lIns="36000" tIns="36000" rIns="36000" bIns="36000" rtlCol="0">
            <a:spAutoFit/>
          </a:bodyPr>
          <a:lstStyle/>
          <a:p>
            <a:pPr algn="ctr"/>
            <a:r>
              <a:rPr lang="th-TH" sz="1400" dirty="0" smtClean="0">
                <a:latin typeface="TH SarabunPSK" pitchFamily="34" charset="-34"/>
                <a:cs typeface="TH SarabunPSK" pitchFamily="34" charset="-34"/>
              </a:rPr>
              <a:t>เห็นชอบ</a:t>
            </a:r>
          </a:p>
        </p:txBody>
      </p:sp>
      <p:cxnSp>
        <p:nvCxnSpPr>
          <p:cNvPr id="65" name="ลูกศรเชื่อมต่อแบบตรง 64"/>
          <p:cNvCxnSpPr/>
          <p:nvPr/>
        </p:nvCxnSpPr>
        <p:spPr>
          <a:xfrm rot="5400000">
            <a:off x="4750992" y="2607066"/>
            <a:ext cx="214314" cy="794"/>
          </a:xfrm>
          <a:prstGeom prst="straightConnector1">
            <a:avLst/>
          </a:prstGeom>
          <a:ln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7" name="TextBox 66"/>
          <p:cNvSpPr txBox="1"/>
          <p:nvPr/>
        </p:nvSpPr>
        <p:spPr>
          <a:xfrm>
            <a:off x="7215206" y="3286124"/>
            <a:ext cx="1357322" cy="1149921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16200000" scaled="1"/>
            <a:tileRect/>
          </a:gradFill>
        </p:spPr>
        <p:txBody>
          <a:bodyPr wrap="square" lIns="36000" tIns="36000" rIns="36000" bIns="36000" rtlCol="0">
            <a:spAutoFit/>
          </a:bodyPr>
          <a:lstStyle/>
          <a:p>
            <a:pPr algn="ctr"/>
            <a:r>
              <a:rPr lang="th-TH" sz="1400" dirty="0" smtClean="0">
                <a:latin typeface="TH SarabunPSK" pitchFamily="34" charset="-34"/>
                <a:cs typeface="TH SarabunPSK" pitchFamily="34" charset="-34"/>
              </a:rPr>
              <a:t>แจ้งกรมทำเอกสารตาม</a:t>
            </a:r>
            <a:r>
              <a:rPr lang="th-TH" sz="1400" dirty="0" smtClean="0">
                <a:latin typeface="TH SarabunIT๙" pitchFamily="34" charset="-34"/>
                <a:cs typeface="TH SarabunIT๙" pitchFamily="34" charset="-34"/>
              </a:rPr>
              <a:t>หนังสือ </a:t>
            </a:r>
            <a:r>
              <a:rPr lang="th-TH" sz="1400" dirty="0" err="1" smtClean="0">
                <a:latin typeface="TH SarabunIT๙" pitchFamily="34" charset="-34"/>
                <a:cs typeface="TH SarabunIT๙" pitchFamily="34" charset="-34"/>
              </a:rPr>
              <a:t>นร</a:t>
            </a:r>
            <a:r>
              <a:rPr lang="th-TH" sz="1400" dirty="0" smtClean="0">
                <a:latin typeface="TH SarabunIT๙" pitchFamily="34" charset="-34"/>
                <a:cs typeface="TH SarabunIT๙" pitchFamily="34" charset="-34"/>
              </a:rPr>
              <a:t> 0505/ว 89</a:t>
            </a:r>
          </a:p>
          <a:p>
            <a:pPr algn="ctr"/>
            <a:r>
              <a:rPr lang="th-TH" sz="1400" dirty="0" err="1" smtClean="0">
                <a:latin typeface="TH SarabunIT๙" pitchFamily="34" charset="-34"/>
                <a:cs typeface="TH SarabunIT๙" pitchFamily="34" charset="-34"/>
              </a:rPr>
              <a:t>ลว</a:t>
            </a:r>
            <a:r>
              <a:rPr lang="th-TH" sz="1400" dirty="0" smtClean="0">
                <a:latin typeface="TH SarabunIT๙" pitchFamily="34" charset="-34"/>
                <a:cs typeface="TH SarabunIT๙" pitchFamily="34" charset="-34"/>
              </a:rPr>
              <a:t> 21 ก.พ. 61</a:t>
            </a:r>
          </a:p>
          <a:p>
            <a:pPr algn="ctr"/>
            <a:r>
              <a:rPr lang="th-TH" sz="1400" dirty="0" smtClean="0">
                <a:latin typeface="TH SarabunPSK" pitchFamily="34" charset="-34"/>
                <a:cs typeface="TH SarabunPSK" pitchFamily="34" charset="-34"/>
              </a:rPr>
              <a:t>และส่งสำนักเลขาธิการคณะรัฐมนตรี</a:t>
            </a:r>
          </a:p>
        </p:txBody>
      </p:sp>
      <p:cxnSp>
        <p:nvCxnSpPr>
          <p:cNvPr id="71" name="ลูกศรเชื่อมต่อแบบตรง 70"/>
          <p:cNvCxnSpPr/>
          <p:nvPr/>
        </p:nvCxnSpPr>
        <p:spPr>
          <a:xfrm rot="16200000" flipV="1">
            <a:off x="3321438" y="3322240"/>
            <a:ext cx="215902" cy="794"/>
          </a:xfrm>
          <a:prstGeom prst="straightConnector1">
            <a:avLst/>
          </a:prstGeom>
          <a:ln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4" name="ตัวเชื่อมต่อตรง 73"/>
          <p:cNvCxnSpPr/>
          <p:nvPr/>
        </p:nvCxnSpPr>
        <p:spPr>
          <a:xfrm rot="5400000">
            <a:off x="6858016" y="3285330"/>
            <a:ext cx="285752" cy="1588"/>
          </a:xfrm>
          <a:prstGeom prst="line">
            <a:avLst/>
          </a:prstGeom>
          <a:ln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5" name="ตัวเชื่อมต่อตรง 74"/>
          <p:cNvCxnSpPr/>
          <p:nvPr/>
        </p:nvCxnSpPr>
        <p:spPr>
          <a:xfrm rot="10800000" flipV="1">
            <a:off x="3428992" y="3428998"/>
            <a:ext cx="3573488" cy="1"/>
          </a:xfrm>
          <a:prstGeom prst="line">
            <a:avLst/>
          </a:prstGeom>
          <a:ln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9" name="ตัวเชื่อมต่อตรง 78"/>
          <p:cNvCxnSpPr/>
          <p:nvPr/>
        </p:nvCxnSpPr>
        <p:spPr>
          <a:xfrm rot="5400000">
            <a:off x="8071668" y="2285992"/>
            <a:ext cx="1000132" cy="1588"/>
          </a:xfrm>
          <a:prstGeom prst="line">
            <a:avLst/>
          </a:prstGeom>
          <a:ln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2" name="ลูกศรเชื่อมต่อแบบตรง 81"/>
          <p:cNvCxnSpPr/>
          <p:nvPr/>
        </p:nvCxnSpPr>
        <p:spPr>
          <a:xfrm rot="10800000" flipV="1">
            <a:off x="8429652" y="1785926"/>
            <a:ext cx="142876" cy="1588"/>
          </a:xfrm>
          <a:prstGeom prst="straightConnector1">
            <a:avLst/>
          </a:prstGeom>
          <a:ln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4" name="ตัวเชื่อมต่อตรง 83"/>
          <p:cNvCxnSpPr/>
          <p:nvPr/>
        </p:nvCxnSpPr>
        <p:spPr>
          <a:xfrm rot="10800000">
            <a:off x="8429652" y="2786058"/>
            <a:ext cx="144464" cy="1588"/>
          </a:xfrm>
          <a:prstGeom prst="line">
            <a:avLst/>
          </a:prstGeom>
          <a:ln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6" name="ลูกศรเชื่อมต่อแบบตรง 85"/>
          <p:cNvCxnSpPr/>
          <p:nvPr/>
        </p:nvCxnSpPr>
        <p:spPr>
          <a:xfrm rot="5400000">
            <a:off x="7251719" y="2535231"/>
            <a:ext cx="214314" cy="1588"/>
          </a:xfrm>
          <a:prstGeom prst="straightConnector1">
            <a:avLst/>
          </a:prstGeom>
          <a:ln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8" name="ลูกศรเชื่อมต่อแบบตรง 87"/>
          <p:cNvCxnSpPr/>
          <p:nvPr/>
        </p:nvCxnSpPr>
        <p:spPr>
          <a:xfrm rot="5400000">
            <a:off x="8037537" y="2535231"/>
            <a:ext cx="214314" cy="1588"/>
          </a:xfrm>
          <a:prstGeom prst="straightConnector1">
            <a:avLst/>
          </a:prstGeom>
          <a:ln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1" name="ตัวเชื่อมต่อตรง 90"/>
          <p:cNvCxnSpPr/>
          <p:nvPr/>
        </p:nvCxnSpPr>
        <p:spPr>
          <a:xfrm rot="10800000">
            <a:off x="8429652" y="1643050"/>
            <a:ext cx="285752" cy="1588"/>
          </a:xfrm>
          <a:prstGeom prst="line">
            <a:avLst/>
          </a:prstGeom>
          <a:ln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3" name="ตัวเชื่อมต่อตรง 92"/>
          <p:cNvCxnSpPr/>
          <p:nvPr/>
        </p:nvCxnSpPr>
        <p:spPr>
          <a:xfrm rot="5400000">
            <a:off x="7644628" y="2713826"/>
            <a:ext cx="2143140" cy="1588"/>
          </a:xfrm>
          <a:prstGeom prst="line">
            <a:avLst/>
          </a:prstGeom>
          <a:ln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5" name="ลูกศรเชื่อมต่อแบบตรง 94"/>
          <p:cNvCxnSpPr/>
          <p:nvPr/>
        </p:nvCxnSpPr>
        <p:spPr>
          <a:xfrm rot="10800000" flipV="1">
            <a:off x="8572528" y="3786190"/>
            <a:ext cx="142876" cy="1588"/>
          </a:xfrm>
          <a:prstGeom prst="straightConnector1">
            <a:avLst/>
          </a:prstGeom>
          <a:ln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7" name="TextBox 96"/>
          <p:cNvSpPr txBox="1"/>
          <p:nvPr/>
        </p:nvSpPr>
        <p:spPr>
          <a:xfrm>
            <a:off x="285720" y="4143380"/>
            <a:ext cx="1357322" cy="503590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16200000" scaled="1"/>
            <a:tileRect/>
          </a:gradFill>
        </p:spPr>
        <p:txBody>
          <a:bodyPr wrap="square" lIns="36000" tIns="36000" rIns="36000" bIns="36000" rtlCol="0">
            <a:spAutoFit/>
          </a:bodyPr>
          <a:lstStyle/>
          <a:p>
            <a:pPr algn="ctr"/>
            <a:r>
              <a:rPr lang="th-TH" sz="1400" dirty="0" smtClean="0">
                <a:latin typeface="TH SarabunPSK" pitchFamily="34" charset="-34"/>
                <a:cs typeface="TH SarabunPSK" pitchFamily="34" charset="-34"/>
              </a:rPr>
              <a:t>กรม/รัฐวิสาหกิจ/</a:t>
            </a:r>
            <a:r>
              <a:rPr lang="th-TH" sz="1400" dirty="0" err="1" smtClean="0">
                <a:latin typeface="TH SarabunPSK" pitchFamily="34" charset="-34"/>
                <a:cs typeface="TH SarabunPSK" pitchFamily="34" charset="-34"/>
              </a:rPr>
              <a:t>สป.กษ.</a:t>
            </a:r>
            <a:endParaRPr lang="th-TH" sz="1400" dirty="0" smtClean="0">
              <a:latin typeface="TH SarabunPSK" pitchFamily="34" charset="-34"/>
              <a:cs typeface="TH SarabunPSK" pitchFamily="34" charset="-34"/>
            </a:endParaRPr>
          </a:p>
          <a:p>
            <a:pPr algn="ctr"/>
            <a:r>
              <a:rPr lang="th-TH" sz="1400" dirty="0" smtClean="0">
                <a:latin typeface="TH SarabunPSK" pitchFamily="34" charset="-34"/>
                <a:cs typeface="TH SarabunPSK" pitchFamily="34" charset="-34"/>
              </a:rPr>
              <a:t>เสนอเรื่องนำเรียนปลัด </a:t>
            </a:r>
            <a:r>
              <a:rPr lang="th-TH" sz="1400" dirty="0" err="1" smtClean="0">
                <a:latin typeface="TH SarabunPSK" pitchFamily="34" charset="-34"/>
                <a:cs typeface="TH SarabunPSK" pitchFamily="34" charset="-34"/>
              </a:rPr>
              <a:t>กษ.</a:t>
            </a:r>
            <a:endParaRPr lang="th-TH" sz="1400" dirty="0" smtClean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98" name="TextBox 97"/>
          <p:cNvSpPr txBox="1"/>
          <p:nvPr/>
        </p:nvSpPr>
        <p:spPr>
          <a:xfrm>
            <a:off x="1785918" y="4143380"/>
            <a:ext cx="1357322" cy="503590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16200000" scaled="1"/>
            <a:tileRect/>
          </a:gradFill>
        </p:spPr>
        <p:txBody>
          <a:bodyPr wrap="square" lIns="36000" tIns="36000" rIns="36000" bIns="36000" rtlCol="0">
            <a:spAutoFit/>
          </a:bodyPr>
          <a:lstStyle/>
          <a:p>
            <a:pPr algn="ctr"/>
            <a:r>
              <a:rPr lang="th-TH" sz="1400" dirty="0" smtClean="0">
                <a:latin typeface="TH SarabunPSK" pitchFamily="34" charset="-34"/>
                <a:cs typeface="TH SarabunPSK" pitchFamily="34" charset="-34"/>
              </a:rPr>
              <a:t>ปลัดหรือรองปลัด </a:t>
            </a:r>
          </a:p>
          <a:p>
            <a:pPr algn="ctr"/>
            <a:r>
              <a:rPr lang="th-TH" sz="1400" dirty="0" smtClean="0">
                <a:latin typeface="TH SarabunPSK" pitchFamily="34" charset="-34"/>
                <a:cs typeface="TH SarabunPSK" pitchFamily="34" charset="-34"/>
              </a:rPr>
              <a:t>นำเรียน </a:t>
            </a:r>
            <a:r>
              <a:rPr lang="th-TH" sz="1400" dirty="0" err="1" smtClean="0">
                <a:latin typeface="TH SarabunPSK" pitchFamily="34" charset="-34"/>
                <a:cs typeface="TH SarabunPSK" pitchFamily="34" charset="-34"/>
              </a:rPr>
              <a:t>รมว.กษ.</a:t>
            </a:r>
            <a:r>
              <a:rPr lang="th-TH" sz="1400" dirty="0" smtClean="0">
                <a:latin typeface="TH SarabunPSK" pitchFamily="34" charset="-34"/>
                <a:cs typeface="TH SarabunPSK" pitchFamily="34" charset="-34"/>
              </a:rPr>
              <a:t> พิจารณา</a:t>
            </a:r>
          </a:p>
        </p:txBody>
      </p:sp>
      <p:sp>
        <p:nvSpPr>
          <p:cNvPr id="99" name="TextBox 98"/>
          <p:cNvSpPr txBox="1"/>
          <p:nvPr/>
        </p:nvSpPr>
        <p:spPr>
          <a:xfrm>
            <a:off x="3286116" y="4143380"/>
            <a:ext cx="1785950" cy="934478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16200000" scaled="1"/>
            <a:tileRect/>
          </a:gradFill>
        </p:spPr>
        <p:txBody>
          <a:bodyPr wrap="square" lIns="36000" tIns="36000" rIns="36000" bIns="36000" rtlCol="0">
            <a:spAutoFit/>
          </a:bodyPr>
          <a:lstStyle/>
          <a:p>
            <a:r>
              <a:rPr lang="th-TH" sz="1400" dirty="0" smtClean="0">
                <a:latin typeface="TH SarabunPSK" pitchFamily="34" charset="-34"/>
                <a:cs typeface="TH SarabunPSK" pitchFamily="34" charset="-34"/>
              </a:rPr>
              <a:t>หน่วยงานในกำกับดูแลของ </a:t>
            </a:r>
            <a:r>
              <a:rPr lang="th-TH" sz="1400" dirty="0" err="1" smtClean="0">
                <a:latin typeface="TH SarabunPSK" pitchFamily="34" charset="-34"/>
                <a:cs typeface="TH SarabunPSK" pitchFamily="34" charset="-34"/>
              </a:rPr>
              <a:t>รมช.กษ.</a:t>
            </a:r>
            <a:endParaRPr lang="th-TH" sz="1400" dirty="0" smtClean="0">
              <a:latin typeface="TH SarabunPSK" pitchFamily="34" charset="-34"/>
              <a:cs typeface="TH SarabunPSK" pitchFamily="34" charset="-34"/>
            </a:endParaRPr>
          </a:p>
          <a:p>
            <a:pPr>
              <a:buFontTx/>
              <a:buChar char="-"/>
            </a:pPr>
            <a:r>
              <a:rPr lang="th-TH" sz="1400" dirty="0" smtClean="0">
                <a:latin typeface="TH SarabunPSK" pitchFamily="34" charset="-34"/>
                <a:cs typeface="TH SarabunPSK" pitchFamily="34" charset="-34"/>
              </a:rPr>
              <a:t> นำเรียน ผู้ช่วยเลขาฯ พิจารณา</a:t>
            </a:r>
          </a:p>
          <a:p>
            <a:pPr>
              <a:buFontTx/>
              <a:buChar char="-"/>
            </a:pPr>
            <a:r>
              <a:rPr lang="th-TH" sz="1400" dirty="0" smtClean="0">
                <a:latin typeface="TH SarabunPSK" pitchFamily="34" charset="-34"/>
                <a:cs typeface="TH SarabunPSK" pitchFamily="34" charset="-34"/>
              </a:rPr>
              <a:t> นำเรียน </a:t>
            </a:r>
            <a:r>
              <a:rPr lang="th-TH" sz="1400" dirty="0" err="1" smtClean="0">
                <a:latin typeface="TH SarabunPSK" pitchFamily="34" charset="-34"/>
                <a:cs typeface="TH SarabunPSK" pitchFamily="34" charset="-34"/>
              </a:rPr>
              <a:t>รมช.กษ.</a:t>
            </a:r>
            <a:r>
              <a:rPr lang="th-TH" sz="1400" dirty="0" smtClean="0">
                <a:latin typeface="TH SarabunPSK" pitchFamily="34" charset="-34"/>
                <a:cs typeface="TH SarabunPSK" pitchFamily="34" charset="-34"/>
              </a:rPr>
              <a:t> พิจารณานำเรียน </a:t>
            </a:r>
          </a:p>
          <a:p>
            <a:r>
              <a:rPr lang="th-TH" sz="1400" dirty="0" smtClean="0">
                <a:latin typeface="TH SarabunPSK" pitchFamily="34" charset="-34"/>
                <a:cs typeface="TH SarabunPSK" pitchFamily="34" charset="-34"/>
              </a:rPr>
              <a:t>  </a:t>
            </a:r>
            <a:r>
              <a:rPr lang="th-TH" sz="1400" dirty="0" err="1" smtClean="0">
                <a:latin typeface="TH SarabunPSK" pitchFamily="34" charset="-34"/>
                <a:cs typeface="TH SarabunPSK" pitchFamily="34" charset="-34"/>
              </a:rPr>
              <a:t>รมว.กษ.</a:t>
            </a:r>
            <a:endParaRPr lang="th-TH" sz="1400" dirty="0" smtClean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00" name="TextBox 99"/>
          <p:cNvSpPr txBox="1"/>
          <p:nvPr/>
        </p:nvSpPr>
        <p:spPr>
          <a:xfrm>
            <a:off x="5214942" y="4143380"/>
            <a:ext cx="1714512" cy="288147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16200000" scaled="1"/>
            <a:tileRect/>
          </a:gradFill>
        </p:spPr>
        <p:txBody>
          <a:bodyPr wrap="square" lIns="36000" tIns="36000" rIns="36000" bIns="36000" rtlCol="0">
            <a:spAutoFit/>
          </a:bodyPr>
          <a:lstStyle/>
          <a:p>
            <a:r>
              <a:rPr lang="th-TH" sz="1400" dirty="0" err="1" smtClean="0">
                <a:latin typeface="TH SarabunPSK" pitchFamily="34" charset="-34"/>
                <a:cs typeface="TH SarabunPSK" pitchFamily="34" charset="-34"/>
              </a:rPr>
              <a:t>รมว.กษ.</a:t>
            </a:r>
            <a:r>
              <a:rPr lang="th-TH" sz="1400" dirty="0" smtClean="0">
                <a:latin typeface="TH SarabunPSK" pitchFamily="34" charset="-34"/>
                <a:cs typeface="TH SarabunPSK" pitchFamily="34" charset="-34"/>
              </a:rPr>
              <a:t> พิจารณาให้ความเห็นชอบ</a:t>
            </a:r>
          </a:p>
        </p:txBody>
      </p:sp>
      <p:cxnSp>
        <p:nvCxnSpPr>
          <p:cNvPr id="101" name="ลูกศรเชื่อมต่อแบบตรง 100"/>
          <p:cNvCxnSpPr/>
          <p:nvPr/>
        </p:nvCxnSpPr>
        <p:spPr>
          <a:xfrm>
            <a:off x="1643042" y="4286256"/>
            <a:ext cx="142876" cy="1588"/>
          </a:xfrm>
          <a:prstGeom prst="straightConnector1">
            <a:avLst/>
          </a:prstGeom>
          <a:ln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2" name="ลูกศรเชื่อมต่อแบบตรง 101"/>
          <p:cNvCxnSpPr/>
          <p:nvPr/>
        </p:nvCxnSpPr>
        <p:spPr>
          <a:xfrm>
            <a:off x="3143240" y="4286256"/>
            <a:ext cx="142876" cy="1588"/>
          </a:xfrm>
          <a:prstGeom prst="straightConnector1">
            <a:avLst/>
          </a:prstGeom>
          <a:ln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3" name="ลูกศรเชื่อมต่อแบบตรง 102"/>
          <p:cNvCxnSpPr/>
          <p:nvPr/>
        </p:nvCxnSpPr>
        <p:spPr>
          <a:xfrm>
            <a:off x="5072066" y="4286256"/>
            <a:ext cx="142876" cy="1588"/>
          </a:xfrm>
          <a:prstGeom prst="straightConnector1">
            <a:avLst/>
          </a:prstGeom>
          <a:ln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4" name="TextBox 103"/>
          <p:cNvSpPr txBox="1"/>
          <p:nvPr/>
        </p:nvSpPr>
        <p:spPr>
          <a:xfrm>
            <a:off x="4286248" y="5286388"/>
            <a:ext cx="1357322" cy="503590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16200000" scaled="1"/>
            <a:tileRect/>
          </a:gradFill>
        </p:spPr>
        <p:txBody>
          <a:bodyPr wrap="square" lIns="36000" tIns="36000" rIns="36000" bIns="36000" rtlCol="0">
            <a:spAutoFit/>
          </a:bodyPr>
          <a:lstStyle/>
          <a:p>
            <a:pPr algn="ctr"/>
            <a:r>
              <a:rPr lang="th-TH" sz="1400" dirty="0" smtClean="0">
                <a:latin typeface="TH SarabunPSK" pitchFamily="34" charset="-34"/>
                <a:cs typeface="TH SarabunPSK" pitchFamily="34" charset="-34"/>
              </a:rPr>
              <a:t>ไม่เห็นชอบ/มีบัญชาเพิ่มเติม</a:t>
            </a:r>
          </a:p>
        </p:txBody>
      </p:sp>
      <p:cxnSp>
        <p:nvCxnSpPr>
          <p:cNvPr id="105" name="ลูกศรเชื่อมต่อแบบตรง 104"/>
          <p:cNvCxnSpPr/>
          <p:nvPr/>
        </p:nvCxnSpPr>
        <p:spPr>
          <a:xfrm rot="5400000">
            <a:off x="4929190" y="4856966"/>
            <a:ext cx="857256" cy="1588"/>
          </a:xfrm>
          <a:prstGeom prst="straightConnector1">
            <a:avLst/>
          </a:prstGeom>
          <a:ln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6" name="ลูกศรเชื่อมต่อแบบตรง 105"/>
          <p:cNvCxnSpPr/>
          <p:nvPr/>
        </p:nvCxnSpPr>
        <p:spPr>
          <a:xfrm rot="5400000">
            <a:off x="4608116" y="5178834"/>
            <a:ext cx="214314" cy="794"/>
          </a:xfrm>
          <a:prstGeom prst="straightConnector1">
            <a:avLst/>
          </a:prstGeom>
          <a:ln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7" name="TextBox 106"/>
          <p:cNvSpPr txBox="1"/>
          <p:nvPr/>
        </p:nvSpPr>
        <p:spPr>
          <a:xfrm>
            <a:off x="2857488" y="5286388"/>
            <a:ext cx="1214446" cy="503590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16200000" scaled="1"/>
            <a:tileRect/>
          </a:gradFill>
        </p:spPr>
        <p:txBody>
          <a:bodyPr wrap="square" lIns="36000" tIns="36000" rIns="36000" bIns="36000" rtlCol="0">
            <a:spAutoFit/>
          </a:bodyPr>
          <a:lstStyle/>
          <a:p>
            <a:pPr algn="ctr"/>
            <a:r>
              <a:rPr lang="th-TH" sz="1400" dirty="0" smtClean="0">
                <a:latin typeface="TH SarabunPSK" pitchFamily="34" charset="-34"/>
                <a:cs typeface="TH SarabunPSK" pitchFamily="34" charset="-34"/>
              </a:rPr>
              <a:t>เสนอ กรม/รัฐวิสาหกิจ</a:t>
            </a:r>
          </a:p>
          <a:p>
            <a:pPr algn="ctr"/>
            <a:r>
              <a:rPr lang="th-TH" sz="1400" dirty="0" smtClean="0">
                <a:latin typeface="TH SarabunPSK" pitchFamily="34" charset="-34"/>
                <a:cs typeface="TH SarabunPSK" pitchFamily="34" charset="-34"/>
              </a:rPr>
              <a:t>ที่เสนอเรื่อง</a:t>
            </a:r>
          </a:p>
        </p:txBody>
      </p:sp>
      <p:cxnSp>
        <p:nvCxnSpPr>
          <p:cNvPr id="112" name="ลูกศรเชื่อมต่อแบบตรง 111"/>
          <p:cNvCxnSpPr/>
          <p:nvPr/>
        </p:nvCxnSpPr>
        <p:spPr>
          <a:xfrm rot="10800000">
            <a:off x="4071934" y="5500702"/>
            <a:ext cx="214314" cy="1588"/>
          </a:xfrm>
          <a:prstGeom prst="straightConnector1">
            <a:avLst/>
          </a:prstGeom>
          <a:ln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6" name="TextBox 115"/>
          <p:cNvSpPr txBox="1"/>
          <p:nvPr/>
        </p:nvSpPr>
        <p:spPr>
          <a:xfrm>
            <a:off x="6215074" y="4714884"/>
            <a:ext cx="500066" cy="288147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16200000" scaled="1"/>
            <a:tileRect/>
          </a:gradFill>
        </p:spPr>
        <p:txBody>
          <a:bodyPr wrap="square" lIns="36000" tIns="36000" rIns="36000" bIns="36000" rtlCol="0">
            <a:spAutoFit/>
          </a:bodyPr>
          <a:lstStyle/>
          <a:p>
            <a:pPr algn="ctr"/>
            <a:r>
              <a:rPr lang="th-TH" sz="1400" dirty="0" smtClean="0">
                <a:latin typeface="TH SarabunPSK" pitchFamily="34" charset="-34"/>
                <a:cs typeface="TH SarabunPSK" pitchFamily="34" charset="-34"/>
              </a:rPr>
              <a:t>เห็นชอบ</a:t>
            </a:r>
          </a:p>
        </p:txBody>
      </p:sp>
      <p:cxnSp>
        <p:nvCxnSpPr>
          <p:cNvPr id="117" name="ลูกศรเชื่อมต่อแบบตรง 116"/>
          <p:cNvCxnSpPr/>
          <p:nvPr/>
        </p:nvCxnSpPr>
        <p:spPr>
          <a:xfrm rot="5400000">
            <a:off x="6287306" y="4571214"/>
            <a:ext cx="285752" cy="1588"/>
          </a:xfrm>
          <a:prstGeom prst="straightConnector1">
            <a:avLst/>
          </a:prstGeom>
          <a:ln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9" name="ตัวเชื่อมต่อตรง 118"/>
          <p:cNvCxnSpPr/>
          <p:nvPr/>
        </p:nvCxnSpPr>
        <p:spPr>
          <a:xfrm rot="10800000">
            <a:off x="2786052" y="5929330"/>
            <a:ext cx="3643337" cy="1588"/>
          </a:xfrm>
          <a:prstGeom prst="line">
            <a:avLst/>
          </a:prstGeom>
          <a:ln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0" name="ตัวเชื่อมต่อตรง 119"/>
          <p:cNvCxnSpPr/>
          <p:nvPr/>
        </p:nvCxnSpPr>
        <p:spPr>
          <a:xfrm rot="5400000">
            <a:off x="5965835" y="5464189"/>
            <a:ext cx="928694" cy="1588"/>
          </a:xfrm>
          <a:prstGeom prst="line">
            <a:avLst/>
          </a:prstGeom>
          <a:ln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4" name="ลูกศรเชื่อมต่อแบบตรง 123"/>
          <p:cNvCxnSpPr/>
          <p:nvPr/>
        </p:nvCxnSpPr>
        <p:spPr>
          <a:xfrm rot="5400000" flipH="1" flipV="1">
            <a:off x="2142314" y="5285594"/>
            <a:ext cx="1285884" cy="1588"/>
          </a:xfrm>
          <a:prstGeom prst="straightConnector1">
            <a:avLst/>
          </a:prstGeom>
          <a:ln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7" name="ลูกศรเชื่อมต่อแบบตรง 126"/>
          <p:cNvCxnSpPr/>
          <p:nvPr/>
        </p:nvCxnSpPr>
        <p:spPr>
          <a:xfrm rot="5400000">
            <a:off x="1929191" y="4714487"/>
            <a:ext cx="142876" cy="794"/>
          </a:xfrm>
          <a:prstGeom prst="straightConnector1">
            <a:avLst/>
          </a:prstGeom>
          <a:ln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9" name="TextBox 128"/>
          <p:cNvSpPr txBox="1"/>
          <p:nvPr/>
        </p:nvSpPr>
        <p:spPr>
          <a:xfrm>
            <a:off x="285720" y="4786322"/>
            <a:ext cx="2428892" cy="2011695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16200000" scaled="1"/>
            <a:tileRect/>
          </a:gradFill>
        </p:spPr>
        <p:txBody>
          <a:bodyPr wrap="square" lIns="36000" tIns="36000" rIns="36000" bIns="36000" rtlCol="0">
            <a:spAutoFit/>
          </a:bodyPr>
          <a:lstStyle/>
          <a:p>
            <a:r>
              <a:rPr lang="th-TH" sz="1400" dirty="0" smtClean="0">
                <a:latin typeface="TH SarabunPSK" pitchFamily="34" charset="-34"/>
                <a:cs typeface="TH SarabunPSK" pitchFamily="34" charset="-34"/>
              </a:rPr>
              <a:t>ลงนามหนังสือ</a:t>
            </a:r>
          </a:p>
          <a:p>
            <a:pPr>
              <a:buFontTx/>
              <a:buChar char="-"/>
            </a:pPr>
            <a:r>
              <a:rPr lang="th-TH" sz="1400" dirty="0" smtClean="0">
                <a:latin typeface="TH SarabunPSK" pitchFamily="34" charset="-34"/>
                <a:cs typeface="TH SarabunPSK" pitchFamily="34" charset="-34"/>
              </a:rPr>
              <a:t> เสนอกระทรวงการคลัง และ/หรือสำนัก</a:t>
            </a:r>
          </a:p>
          <a:p>
            <a:r>
              <a:rPr lang="th-TH" sz="1400" dirty="0" smtClean="0">
                <a:latin typeface="TH SarabunPSK" pitchFamily="34" charset="-34"/>
                <a:cs typeface="TH SarabunPSK" pitchFamily="34" charset="-34"/>
              </a:rPr>
              <a:t>  งบประมาณ ตามมติ </a:t>
            </a:r>
            <a:r>
              <a:rPr lang="th-TH" sz="1400" dirty="0" smtClean="0">
                <a:latin typeface="TH SarabunIT๙" pitchFamily="34" charset="-34"/>
                <a:cs typeface="TH SarabunIT๙" pitchFamily="34" charset="-34"/>
              </a:rPr>
              <a:t>ครม. 28 พ.ค. 61</a:t>
            </a:r>
          </a:p>
          <a:p>
            <a:r>
              <a:rPr lang="th-TH" sz="1400" dirty="0" smtClean="0">
                <a:latin typeface="TH SarabunIT๙" pitchFamily="34" charset="-34"/>
                <a:cs typeface="TH SarabunIT๙" pitchFamily="34" charset="-34"/>
              </a:rPr>
              <a:t>  (</a:t>
            </a:r>
            <a:r>
              <a:rPr lang="th-TH" sz="1200" dirty="0" smtClean="0">
                <a:latin typeface="TH SarabunIT๙" pitchFamily="34" charset="-34"/>
                <a:cs typeface="TH SarabunIT๙" pitchFamily="34" charset="-34"/>
              </a:rPr>
              <a:t>เกี่ยวกับ </a:t>
            </a:r>
            <a:r>
              <a:rPr lang="th-TH" sz="1200" dirty="0" err="1" smtClean="0">
                <a:latin typeface="TH SarabunIT๙" pitchFamily="34" charset="-34"/>
                <a:cs typeface="TH SarabunIT๙" pitchFamily="34" charset="-34"/>
              </a:rPr>
              <a:t>พรบ.</a:t>
            </a:r>
            <a:r>
              <a:rPr lang="th-TH" sz="1200" dirty="0" smtClean="0">
                <a:latin typeface="TH SarabunIT๙" pitchFamily="34" charset="-34"/>
                <a:cs typeface="TH SarabunIT๙" pitchFamily="34" charset="-34"/>
              </a:rPr>
              <a:t> วินัยการเงินการคลังของรัฐ พ.ศ. 2561)</a:t>
            </a:r>
          </a:p>
          <a:p>
            <a:r>
              <a:rPr lang="th-TH" sz="1400" dirty="0" smtClean="0">
                <a:latin typeface="TH SarabunPSK" pitchFamily="34" charset="-34"/>
                <a:cs typeface="TH SarabunPSK" pitchFamily="34" charset="-34"/>
              </a:rPr>
              <a:t>- สำนักงบประมาณ</a:t>
            </a:r>
          </a:p>
          <a:p>
            <a:r>
              <a:rPr lang="th-TH" sz="1400" dirty="0" smtClean="0">
                <a:latin typeface="TH SarabunPSK" pitchFamily="34" charset="-34"/>
                <a:cs typeface="TH SarabunPSK" pitchFamily="34" charset="-34"/>
              </a:rPr>
              <a:t>  1) กรณีวงเงินไม่เกิน 10 ล้าน</a:t>
            </a:r>
          </a:p>
          <a:p>
            <a:r>
              <a:rPr lang="th-TH" sz="1400" dirty="0" smtClean="0">
                <a:latin typeface="TH SarabunPSK" pitchFamily="34" charset="-34"/>
                <a:cs typeface="TH SarabunPSK" pitchFamily="34" charset="-34"/>
              </a:rPr>
              <a:t>  2) กรณีวงเงินเกิน 10 -100 ล้าน</a:t>
            </a:r>
          </a:p>
          <a:p>
            <a:r>
              <a:rPr lang="th-TH" sz="1400" dirty="0" smtClean="0">
                <a:latin typeface="TH SarabunPSK" pitchFamily="34" charset="-34"/>
                <a:cs typeface="TH SarabunPSK" pitchFamily="34" charset="-34"/>
              </a:rPr>
              <a:t>  3) กรณีวงเงินเกิน 100 ล้าน</a:t>
            </a:r>
          </a:p>
          <a:p>
            <a:r>
              <a:rPr lang="th-TH" sz="1400" dirty="0" smtClean="0">
                <a:latin typeface="TH SarabunPSK" pitchFamily="34" charset="-34"/>
                <a:cs typeface="TH SarabunPSK" pitchFamily="34" charset="-34"/>
              </a:rPr>
              <a:t>   </a:t>
            </a:r>
            <a:r>
              <a:rPr lang="th-TH" sz="1200" dirty="0" smtClean="0">
                <a:latin typeface="TH SarabunPSK" pitchFamily="34" charset="-34"/>
                <a:cs typeface="TH SarabunPSK" pitchFamily="34" charset="-34"/>
              </a:rPr>
              <a:t>(รายละเอียดเอกสารถัดไป)</a:t>
            </a:r>
            <a:endParaRPr lang="th-TH" sz="1400" dirty="0" smtClean="0"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131" name="TextBox 130"/>
          <p:cNvSpPr txBox="1"/>
          <p:nvPr/>
        </p:nvSpPr>
        <p:spPr>
          <a:xfrm>
            <a:off x="3000364" y="6143644"/>
            <a:ext cx="785818" cy="288147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16200000" scaled="1"/>
            <a:tileRect/>
          </a:gradFill>
        </p:spPr>
        <p:txBody>
          <a:bodyPr wrap="square" lIns="36000" tIns="36000" rIns="36000" bIns="36000" rtlCol="0">
            <a:spAutoFit/>
          </a:bodyPr>
          <a:lstStyle/>
          <a:p>
            <a:pPr algn="ctr"/>
            <a:r>
              <a:rPr lang="th-TH" sz="1400" dirty="0" smtClean="0">
                <a:latin typeface="TH SarabunPSK" pitchFamily="34" charset="-34"/>
                <a:cs typeface="TH SarabunPSK" pitchFamily="34" charset="-34"/>
              </a:rPr>
              <a:t>เห็นชอบ</a:t>
            </a:r>
          </a:p>
        </p:txBody>
      </p:sp>
      <p:sp>
        <p:nvSpPr>
          <p:cNvPr id="132" name="TextBox 131"/>
          <p:cNvSpPr txBox="1"/>
          <p:nvPr/>
        </p:nvSpPr>
        <p:spPr>
          <a:xfrm>
            <a:off x="4143372" y="6000768"/>
            <a:ext cx="2214578" cy="719034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16200000" scaled="1"/>
            <a:tileRect/>
          </a:gradFill>
        </p:spPr>
        <p:txBody>
          <a:bodyPr wrap="square" lIns="36000" tIns="36000" rIns="36000" bIns="36000" rtlCol="0">
            <a:spAutoFit/>
          </a:bodyPr>
          <a:lstStyle/>
          <a:p>
            <a:pPr algn="ctr"/>
            <a:r>
              <a:rPr lang="th-TH" sz="1400" dirty="0" smtClean="0">
                <a:latin typeface="TH SarabunPSK" pitchFamily="34" charset="-34"/>
                <a:cs typeface="TH SarabunPSK" pitchFamily="34" charset="-34"/>
              </a:rPr>
              <a:t>กรม/รัฐวิสาหกิจ ดำเนินการตามขั้นตอนเสนอ ครม. (ทั่วไป) โดยมีความเห็นของ </a:t>
            </a:r>
            <a:r>
              <a:rPr lang="th-TH" sz="1400" dirty="0" err="1" smtClean="0">
                <a:latin typeface="TH SarabunPSK" pitchFamily="34" charset="-34"/>
                <a:cs typeface="TH SarabunPSK" pitchFamily="34" charset="-34"/>
              </a:rPr>
              <a:t>กค</a:t>
            </a:r>
            <a:r>
              <a:rPr lang="th-TH" sz="1400" dirty="0" smtClean="0">
                <a:latin typeface="TH SarabunPSK" pitchFamily="34" charset="-34"/>
                <a:cs typeface="TH SarabunPSK" pitchFamily="34" charset="-34"/>
              </a:rPr>
              <a:t> และ/หรือ </a:t>
            </a:r>
            <a:r>
              <a:rPr lang="th-TH" sz="1400" dirty="0" err="1" smtClean="0">
                <a:latin typeface="TH SarabunPSK" pitchFamily="34" charset="-34"/>
                <a:cs typeface="TH SarabunPSK" pitchFamily="34" charset="-34"/>
              </a:rPr>
              <a:t>สงป.</a:t>
            </a:r>
            <a:r>
              <a:rPr lang="th-TH" sz="1400" smtClean="0">
                <a:latin typeface="TH SarabunPSK" pitchFamily="34" charset="-34"/>
                <a:cs typeface="TH SarabunPSK" pitchFamily="34" charset="-34"/>
              </a:rPr>
              <a:t> ประกอบ</a:t>
            </a:r>
            <a:r>
              <a:rPr lang="th-TH" sz="1400" dirty="0" smtClean="0">
                <a:latin typeface="TH SarabunPSK" pitchFamily="34" charset="-34"/>
                <a:cs typeface="TH SarabunPSK" pitchFamily="34" charset="-34"/>
              </a:rPr>
              <a:t>ในหนังสือ</a:t>
            </a:r>
          </a:p>
        </p:txBody>
      </p:sp>
      <p:cxnSp>
        <p:nvCxnSpPr>
          <p:cNvPr id="133" name="ลูกศรเชื่อมต่อแบบตรง 132"/>
          <p:cNvCxnSpPr/>
          <p:nvPr/>
        </p:nvCxnSpPr>
        <p:spPr>
          <a:xfrm>
            <a:off x="2714612" y="6286520"/>
            <a:ext cx="285752" cy="1588"/>
          </a:xfrm>
          <a:prstGeom prst="straightConnector1">
            <a:avLst/>
          </a:prstGeom>
          <a:ln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5" name="ลูกศรเชื่อมต่อแบบตรง 134"/>
          <p:cNvCxnSpPr/>
          <p:nvPr/>
        </p:nvCxnSpPr>
        <p:spPr>
          <a:xfrm>
            <a:off x="3786182" y="6286520"/>
            <a:ext cx="357190" cy="1198"/>
          </a:xfrm>
          <a:prstGeom prst="straightConnector1">
            <a:avLst/>
          </a:prstGeom>
          <a:ln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ชื่อเรื่องรอง 2"/>
          <p:cNvSpPr>
            <a:spLocks noGrp="1"/>
          </p:cNvSpPr>
          <p:nvPr>
            <p:ph type="subTitle" idx="1"/>
          </p:nvPr>
        </p:nvSpPr>
        <p:spPr>
          <a:xfrm>
            <a:off x="1214462" y="142852"/>
            <a:ext cx="6858000" cy="785813"/>
          </a:xfrm>
        </p:spPr>
        <p:txBody>
          <a:bodyPr>
            <a:noAutofit/>
          </a:bodyPr>
          <a:lstStyle/>
          <a:p>
            <a:r>
              <a:rPr lang="th-TH" sz="2400" b="1" dirty="0" smtClean="0">
                <a:solidFill>
                  <a:srgbClr val="FF0000"/>
                </a:solidFill>
                <a:latin typeface="TH SarabunIT๙" pitchFamily="34" charset="-34"/>
                <a:cs typeface="TH SarabunIT๙" pitchFamily="34" charset="-34"/>
              </a:rPr>
              <a:t>ขั้นตอนการขออนุมัติงบกลาง รายการเงินสำรองจ่ายเพื่อกรณีฉุกเฉินหรือจำเป็น</a:t>
            </a:r>
          </a:p>
          <a:p>
            <a:r>
              <a:rPr lang="th-TH" sz="2400" b="1" dirty="0" smtClean="0">
                <a:solidFill>
                  <a:srgbClr val="FF0000"/>
                </a:solidFill>
                <a:latin typeface="TH SarabunIT๙" pitchFamily="34" charset="-34"/>
                <a:cs typeface="TH SarabunIT๙" pitchFamily="34" charset="-34"/>
              </a:rPr>
              <a:t>ตามมติคณะรัฐมนตรี เมื่อวันที่ 12 พฤษภาคม 2558</a:t>
            </a:r>
          </a:p>
        </p:txBody>
      </p:sp>
      <p:sp>
        <p:nvSpPr>
          <p:cNvPr id="2051" name="TextBox 3"/>
          <p:cNvSpPr txBox="1">
            <a:spLocks noChangeArrowheads="1"/>
          </p:cNvSpPr>
          <p:nvPr/>
        </p:nvSpPr>
        <p:spPr bwMode="auto">
          <a:xfrm>
            <a:off x="285750" y="1568450"/>
            <a:ext cx="1643063" cy="503238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16200000" scaled="1"/>
            <a:tileRect/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lIns="36000" tIns="36000" rIns="36000" bIns="36000">
            <a:spAutoFit/>
          </a:bodyPr>
          <a:lstStyle/>
          <a:p>
            <a:r>
              <a:rPr lang="th-TH" sz="1400" dirty="0">
                <a:latin typeface="TH SarabunIT๙" pitchFamily="34" charset="-34"/>
                <a:cs typeface="TH SarabunIT๙" pitchFamily="34" charset="-34"/>
              </a:rPr>
              <a:t>ส่วนราชการ/รัฐวิสาหกิจเสนอ</a:t>
            </a:r>
          </a:p>
          <a:p>
            <a:r>
              <a:rPr lang="th-TH" sz="1400" dirty="0">
                <a:latin typeface="TH SarabunIT๙" pitchFamily="34" charset="-34"/>
                <a:cs typeface="TH SarabunIT๙" pitchFamily="34" charset="-34"/>
              </a:rPr>
              <a:t>เรื่องผ่านรัฐมนตรีเจ้าสังกัด</a:t>
            </a:r>
          </a:p>
        </p:txBody>
      </p:sp>
      <p:sp>
        <p:nvSpPr>
          <p:cNvPr id="2052" name="TextBox 4"/>
          <p:cNvSpPr txBox="1">
            <a:spLocks noChangeArrowheads="1"/>
          </p:cNvSpPr>
          <p:nvPr/>
        </p:nvSpPr>
        <p:spPr bwMode="auto">
          <a:xfrm>
            <a:off x="2214563" y="1285875"/>
            <a:ext cx="1857375" cy="503238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16200000" scaled="1"/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lIns="36000" tIns="36000" rIns="36000" bIns="36000">
            <a:spAutoFit/>
          </a:bodyPr>
          <a:lstStyle/>
          <a:p>
            <a:r>
              <a:rPr lang="th-TH" sz="1400">
                <a:latin typeface="TH SarabunIT๙" pitchFamily="34" charset="-34"/>
                <a:cs typeface="TH SarabunIT๙" pitchFamily="34" charset="-34"/>
              </a:rPr>
              <a:t>1.1 สำนักงบประมาณพิจารณา</a:t>
            </a:r>
          </a:p>
          <a:p>
            <a:r>
              <a:rPr lang="th-TH" sz="1400">
                <a:latin typeface="TH SarabunIT๙" pitchFamily="34" charset="-34"/>
                <a:cs typeface="TH SarabunIT๙" pitchFamily="34" charset="-34"/>
              </a:rPr>
              <a:t>     เห็นชอบและเสนอนายกรัฐมนตรี</a:t>
            </a:r>
          </a:p>
        </p:txBody>
      </p:sp>
      <p:sp>
        <p:nvSpPr>
          <p:cNvPr id="2053" name="TextBox 5"/>
          <p:cNvSpPr txBox="1">
            <a:spLocks noChangeArrowheads="1"/>
          </p:cNvSpPr>
          <p:nvPr/>
        </p:nvSpPr>
        <p:spPr bwMode="auto">
          <a:xfrm>
            <a:off x="2214563" y="1857375"/>
            <a:ext cx="1857375" cy="503238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16200000" scaled="1"/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lIns="36000" tIns="36000" rIns="36000" bIns="36000">
            <a:spAutoFit/>
          </a:bodyPr>
          <a:lstStyle/>
          <a:p>
            <a:r>
              <a:rPr lang="th-TH" sz="1400">
                <a:latin typeface="TH SarabunIT๙" pitchFamily="34" charset="-34"/>
                <a:cs typeface="TH SarabunIT๙" pitchFamily="34" charset="-34"/>
              </a:rPr>
              <a:t>1.2 สำนักงบประมาณพิจารณา</a:t>
            </a:r>
          </a:p>
          <a:p>
            <a:r>
              <a:rPr lang="th-TH" sz="1400">
                <a:latin typeface="TH SarabunIT๙" pitchFamily="34" charset="-34"/>
                <a:cs typeface="TH SarabunIT๙" pitchFamily="34" charset="-34"/>
              </a:rPr>
              <a:t>     ส่วนราชการ/รัฐวิสาหกิจปรับแผน</a:t>
            </a:r>
          </a:p>
        </p:txBody>
      </p:sp>
      <p:sp>
        <p:nvSpPr>
          <p:cNvPr id="2054" name="TextBox 6"/>
          <p:cNvSpPr txBox="1">
            <a:spLocks noChangeArrowheads="1"/>
          </p:cNvSpPr>
          <p:nvPr/>
        </p:nvSpPr>
        <p:spPr bwMode="auto">
          <a:xfrm>
            <a:off x="4429125" y="1357313"/>
            <a:ext cx="1785938" cy="288925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16200000" scaled="1"/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lIns="36000" tIns="36000" rIns="36000" bIns="36000">
            <a:spAutoFit/>
          </a:bodyPr>
          <a:lstStyle/>
          <a:p>
            <a:pPr algn="ctr"/>
            <a:r>
              <a:rPr lang="th-TH" sz="1400">
                <a:latin typeface="TH SarabunIT๙" pitchFamily="34" charset="-34"/>
                <a:cs typeface="TH SarabunIT๙" pitchFamily="34" charset="-34"/>
              </a:rPr>
              <a:t>นายกรัฐมนตรีรับทราบ</a:t>
            </a:r>
          </a:p>
        </p:txBody>
      </p:sp>
      <p:sp>
        <p:nvSpPr>
          <p:cNvPr id="2055" name="TextBox 7"/>
          <p:cNvSpPr txBox="1">
            <a:spLocks noChangeArrowheads="1"/>
          </p:cNvSpPr>
          <p:nvPr/>
        </p:nvSpPr>
        <p:spPr bwMode="auto">
          <a:xfrm>
            <a:off x="4429125" y="1928813"/>
            <a:ext cx="1785938" cy="288925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16200000" scaled="1"/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lIns="36000" tIns="36000" rIns="36000" bIns="36000">
            <a:spAutoFit/>
          </a:bodyPr>
          <a:lstStyle/>
          <a:p>
            <a:pPr algn="ctr"/>
            <a:r>
              <a:rPr lang="th-TH" sz="1400">
                <a:latin typeface="TH SarabunIT๙" pitchFamily="34" charset="-34"/>
                <a:cs typeface="TH SarabunIT๙" pitchFamily="34" charset="-34"/>
              </a:rPr>
              <a:t>นายกรัฐมนตรีรับทราบ</a:t>
            </a:r>
          </a:p>
        </p:txBody>
      </p:sp>
      <p:sp>
        <p:nvSpPr>
          <p:cNvPr id="2056" name="TextBox 8"/>
          <p:cNvSpPr txBox="1">
            <a:spLocks noChangeArrowheads="1"/>
          </p:cNvSpPr>
          <p:nvPr/>
        </p:nvSpPr>
        <p:spPr bwMode="auto">
          <a:xfrm>
            <a:off x="6500813" y="1285875"/>
            <a:ext cx="1857375" cy="503238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16200000" scaled="1"/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lIns="36000" tIns="36000" rIns="36000" bIns="36000">
            <a:spAutoFit/>
          </a:bodyPr>
          <a:lstStyle/>
          <a:p>
            <a:pPr algn="ctr"/>
            <a:r>
              <a:rPr lang="th-TH" sz="1400">
                <a:latin typeface="TH SarabunIT๙" pitchFamily="34" charset="-34"/>
                <a:cs typeface="TH SarabunIT๙" pitchFamily="34" charset="-34"/>
              </a:rPr>
              <a:t>สำนักงบประมาณพิจารณา</a:t>
            </a:r>
          </a:p>
          <a:p>
            <a:r>
              <a:rPr lang="th-TH" sz="1400">
                <a:latin typeface="TH SarabunIT๙" pitchFamily="34" charset="-34"/>
                <a:cs typeface="TH SarabunIT๙" pitchFamily="34" charset="-34"/>
              </a:rPr>
              <a:t>      อนุมัติจัดสรรงบประมาณ</a:t>
            </a:r>
          </a:p>
        </p:txBody>
      </p:sp>
      <p:sp>
        <p:nvSpPr>
          <p:cNvPr id="2057" name="TextBox 9"/>
          <p:cNvSpPr txBox="1">
            <a:spLocks noChangeArrowheads="1"/>
          </p:cNvSpPr>
          <p:nvPr/>
        </p:nvSpPr>
        <p:spPr bwMode="auto">
          <a:xfrm>
            <a:off x="6500813" y="1857375"/>
            <a:ext cx="1857375" cy="503238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16200000" scaled="1"/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lIns="36000" tIns="36000" rIns="36000" bIns="36000">
            <a:spAutoFit/>
          </a:bodyPr>
          <a:lstStyle/>
          <a:p>
            <a:pPr algn="ctr"/>
            <a:r>
              <a:rPr lang="th-TH" sz="1400">
                <a:latin typeface="TH SarabunIT๙" pitchFamily="34" charset="-34"/>
                <a:cs typeface="TH SarabunIT๙" pitchFamily="34" charset="-34"/>
              </a:rPr>
              <a:t>สำนักงบประมาณแจ้ง</a:t>
            </a:r>
          </a:p>
          <a:p>
            <a:pPr algn="ctr"/>
            <a:r>
              <a:rPr lang="th-TH" sz="1400">
                <a:latin typeface="TH SarabunIT๙" pitchFamily="34" charset="-34"/>
                <a:cs typeface="TH SarabunIT๙" pitchFamily="34" charset="-34"/>
              </a:rPr>
              <a:t>ส่วนราชการ</a:t>
            </a:r>
          </a:p>
        </p:txBody>
      </p:sp>
      <p:sp>
        <p:nvSpPr>
          <p:cNvPr id="2058" name="TextBox 10"/>
          <p:cNvSpPr txBox="1">
            <a:spLocks noChangeArrowheads="1"/>
          </p:cNvSpPr>
          <p:nvPr/>
        </p:nvSpPr>
        <p:spPr bwMode="auto">
          <a:xfrm>
            <a:off x="214313" y="996950"/>
            <a:ext cx="2286000" cy="288925"/>
          </a:xfrm>
          <a:prstGeom prst="rect">
            <a:avLst/>
          </a:prstGeom>
          <a:gradFill>
            <a:gsLst>
              <a:gs pos="0">
                <a:schemeClr val="tx2">
                  <a:lumMod val="60000"/>
                  <a:lumOff val="4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ln w="9525">
            <a:noFill/>
            <a:miter lim="800000"/>
            <a:headEnd/>
            <a:tailEnd/>
          </a:ln>
        </p:spPr>
        <p:txBody>
          <a:bodyPr lIns="36000" tIns="36000" rIns="36000" bIns="36000">
            <a:spAutoFit/>
          </a:bodyPr>
          <a:lstStyle/>
          <a:p>
            <a:r>
              <a:rPr lang="th-TH" sz="1400" dirty="0">
                <a:latin typeface="TH SarabunIT๙" pitchFamily="34" charset="-34"/>
                <a:cs typeface="TH SarabunIT๙" pitchFamily="34" charset="-34"/>
              </a:rPr>
              <a:t>1. กรณีวงเงินไม่เกิน 10 ล้านบาท</a:t>
            </a:r>
          </a:p>
        </p:txBody>
      </p:sp>
      <p:sp>
        <p:nvSpPr>
          <p:cNvPr id="2059" name="TextBox 11"/>
          <p:cNvSpPr txBox="1">
            <a:spLocks noChangeArrowheads="1"/>
          </p:cNvSpPr>
          <p:nvPr/>
        </p:nvSpPr>
        <p:spPr bwMode="auto">
          <a:xfrm>
            <a:off x="214313" y="2428868"/>
            <a:ext cx="2286000" cy="288925"/>
          </a:xfrm>
          <a:prstGeom prst="rect">
            <a:avLst/>
          </a:prstGeom>
          <a:gradFill>
            <a:gsLst>
              <a:gs pos="0">
                <a:schemeClr val="tx2">
                  <a:lumMod val="60000"/>
                  <a:lumOff val="4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ln w="9525">
            <a:noFill/>
            <a:miter lim="800000"/>
            <a:headEnd/>
            <a:tailEnd/>
          </a:ln>
        </p:spPr>
        <p:txBody>
          <a:bodyPr lIns="36000" tIns="36000" rIns="36000" bIns="36000">
            <a:spAutoFit/>
          </a:bodyPr>
          <a:lstStyle/>
          <a:p>
            <a:r>
              <a:rPr lang="th-TH" sz="1400" dirty="0">
                <a:latin typeface="TH SarabunIT๙" pitchFamily="34" charset="-34"/>
                <a:cs typeface="TH SarabunIT๙" pitchFamily="34" charset="-34"/>
              </a:rPr>
              <a:t>2. กรณีวงเงินไม่เกิน 10 - 100 ล้านบาท</a:t>
            </a:r>
          </a:p>
        </p:txBody>
      </p:sp>
      <p:sp>
        <p:nvSpPr>
          <p:cNvPr id="2060" name="TextBox 12"/>
          <p:cNvSpPr txBox="1">
            <a:spLocks noChangeArrowheads="1"/>
          </p:cNvSpPr>
          <p:nvPr/>
        </p:nvSpPr>
        <p:spPr bwMode="auto">
          <a:xfrm>
            <a:off x="285750" y="2786063"/>
            <a:ext cx="1643063" cy="503237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16200000" scaled="1"/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lIns="36000" tIns="36000" rIns="36000" bIns="36000">
            <a:spAutoFit/>
          </a:bodyPr>
          <a:lstStyle/>
          <a:p>
            <a:r>
              <a:rPr lang="th-TH" sz="1400">
                <a:latin typeface="TH SarabunIT๙" pitchFamily="34" charset="-34"/>
                <a:cs typeface="TH SarabunIT๙" pitchFamily="34" charset="-34"/>
              </a:rPr>
              <a:t>ส่วนราชการ/รัฐวิสาหกิจเสนอ</a:t>
            </a:r>
          </a:p>
          <a:p>
            <a:r>
              <a:rPr lang="th-TH" sz="1400">
                <a:latin typeface="TH SarabunIT๙" pitchFamily="34" charset="-34"/>
                <a:cs typeface="TH SarabunIT๙" pitchFamily="34" charset="-34"/>
              </a:rPr>
              <a:t>เรื่องผ่านรัฐมนตรีเจ้าสังกัด</a:t>
            </a:r>
          </a:p>
        </p:txBody>
      </p:sp>
      <p:sp>
        <p:nvSpPr>
          <p:cNvPr id="2061" name="TextBox 13"/>
          <p:cNvSpPr txBox="1">
            <a:spLocks noChangeArrowheads="1"/>
          </p:cNvSpPr>
          <p:nvPr/>
        </p:nvSpPr>
        <p:spPr bwMode="auto">
          <a:xfrm>
            <a:off x="2143125" y="2786063"/>
            <a:ext cx="1714500" cy="719137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16200000" scaled="1"/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lIns="36000" tIns="36000" rIns="36000" bIns="36000">
            <a:spAutoFit/>
          </a:bodyPr>
          <a:lstStyle/>
          <a:p>
            <a:r>
              <a:rPr lang="th-TH" sz="1400">
                <a:latin typeface="TH SarabunIT๙" pitchFamily="34" charset="-34"/>
                <a:cs typeface="TH SarabunIT๙" pitchFamily="34" charset="-34"/>
              </a:rPr>
              <a:t>สำนักงบประมาณพิจารณาความ</a:t>
            </a:r>
          </a:p>
          <a:p>
            <a:r>
              <a:rPr lang="th-TH" sz="1400">
                <a:latin typeface="TH SarabunIT๙" pitchFamily="34" charset="-34"/>
                <a:cs typeface="TH SarabunIT๙" pitchFamily="34" charset="-34"/>
              </a:rPr>
              <a:t>เหมาะสมและเสนอเรื่องต่อ</a:t>
            </a:r>
          </a:p>
          <a:p>
            <a:r>
              <a:rPr lang="th-TH" sz="1400">
                <a:latin typeface="TH SarabunIT๙" pitchFamily="34" charset="-34"/>
                <a:cs typeface="TH SarabunIT๙" pitchFamily="34" charset="-34"/>
              </a:rPr>
              <a:t>นายกรัฐมนตรีเพื่อให้ความเห็นชอบ</a:t>
            </a:r>
          </a:p>
        </p:txBody>
      </p:sp>
      <p:sp>
        <p:nvSpPr>
          <p:cNvPr id="2062" name="TextBox 14"/>
          <p:cNvSpPr txBox="1">
            <a:spLocks noChangeArrowheads="1"/>
          </p:cNvSpPr>
          <p:nvPr/>
        </p:nvSpPr>
        <p:spPr bwMode="auto">
          <a:xfrm>
            <a:off x="4071938" y="2786063"/>
            <a:ext cx="1714500" cy="288925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16200000" scaled="1"/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lIns="36000" tIns="36000" rIns="36000" bIns="36000">
            <a:spAutoFit/>
          </a:bodyPr>
          <a:lstStyle/>
          <a:p>
            <a:r>
              <a:rPr lang="th-TH" sz="1400">
                <a:latin typeface="TH SarabunIT๙" pitchFamily="34" charset="-34"/>
                <a:cs typeface="TH SarabunIT๙" pitchFamily="34" charset="-34"/>
              </a:rPr>
              <a:t>2.1 นายรัฐมนตรีให้ความเห็นชอบ</a:t>
            </a:r>
          </a:p>
        </p:txBody>
      </p:sp>
      <p:sp>
        <p:nvSpPr>
          <p:cNvPr id="2063" name="TextBox 15"/>
          <p:cNvSpPr txBox="1">
            <a:spLocks noChangeArrowheads="1"/>
          </p:cNvSpPr>
          <p:nvPr/>
        </p:nvSpPr>
        <p:spPr bwMode="auto">
          <a:xfrm>
            <a:off x="4071938" y="3211513"/>
            <a:ext cx="1714500" cy="503237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16200000" scaled="1"/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lIns="36000" tIns="36000" rIns="36000" bIns="36000">
            <a:spAutoFit/>
          </a:bodyPr>
          <a:lstStyle/>
          <a:p>
            <a:r>
              <a:rPr lang="th-TH" sz="1400">
                <a:latin typeface="TH SarabunIT๙" pitchFamily="34" charset="-34"/>
                <a:cs typeface="TH SarabunIT๙" pitchFamily="34" charset="-34"/>
              </a:rPr>
              <a:t>2.2 นายรัฐมนตรีให้ความเห็นชอบ</a:t>
            </a:r>
          </a:p>
          <a:p>
            <a:r>
              <a:rPr lang="th-TH" sz="1400">
                <a:latin typeface="TH SarabunIT๙" pitchFamily="34" charset="-34"/>
                <a:cs typeface="TH SarabunIT๙" pitchFamily="34" charset="-34"/>
              </a:rPr>
              <a:t>และให้นำเสนอคณะรัฐมนตรีอนุมัติ</a:t>
            </a:r>
          </a:p>
        </p:txBody>
      </p:sp>
      <p:sp>
        <p:nvSpPr>
          <p:cNvPr id="2064" name="TextBox 16"/>
          <p:cNvSpPr txBox="1">
            <a:spLocks noChangeArrowheads="1"/>
          </p:cNvSpPr>
          <p:nvPr/>
        </p:nvSpPr>
        <p:spPr bwMode="auto">
          <a:xfrm>
            <a:off x="4071938" y="3783013"/>
            <a:ext cx="1714500" cy="288925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16200000" scaled="1"/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lIns="36000" tIns="36000" rIns="36000" bIns="36000">
            <a:spAutoFit/>
          </a:bodyPr>
          <a:lstStyle/>
          <a:p>
            <a:r>
              <a:rPr lang="th-TH" sz="1400">
                <a:latin typeface="TH SarabunIT๙" pitchFamily="34" charset="-34"/>
                <a:cs typeface="TH SarabunIT๙" pitchFamily="34" charset="-34"/>
              </a:rPr>
              <a:t>2.3 นายกรัฐมนตรีไม่เห็นชอบ</a:t>
            </a:r>
          </a:p>
        </p:txBody>
      </p:sp>
      <p:sp>
        <p:nvSpPr>
          <p:cNvPr id="2065" name="TextBox 17"/>
          <p:cNvSpPr txBox="1">
            <a:spLocks noChangeArrowheads="1"/>
          </p:cNvSpPr>
          <p:nvPr/>
        </p:nvSpPr>
        <p:spPr bwMode="auto">
          <a:xfrm>
            <a:off x="6000750" y="2571750"/>
            <a:ext cx="1643063" cy="503238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16200000" scaled="1"/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lIns="36000" tIns="36000" rIns="36000" bIns="36000">
            <a:spAutoFit/>
          </a:bodyPr>
          <a:lstStyle/>
          <a:p>
            <a:r>
              <a:rPr lang="th-TH" sz="1400">
                <a:latin typeface="TH SarabunIT๙" pitchFamily="34" charset="-34"/>
                <a:cs typeface="TH SarabunIT๙" pitchFamily="34" charset="-34"/>
              </a:rPr>
              <a:t>สำนักงบประมาณพิจารณา</a:t>
            </a:r>
          </a:p>
          <a:p>
            <a:r>
              <a:rPr lang="th-TH" sz="1400">
                <a:latin typeface="TH SarabunIT๙" pitchFamily="34" charset="-34"/>
                <a:cs typeface="TH SarabunIT๙" pitchFamily="34" charset="-34"/>
              </a:rPr>
              <a:t>อนุมัติจัดสรรงบประมาณ</a:t>
            </a:r>
          </a:p>
        </p:txBody>
      </p:sp>
      <p:sp>
        <p:nvSpPr>
          <p:cNvPr id="2066" name="TextBox 18"/>
          <p:cNvSpPr txBox="1">
            <a:spLocks noChangeArrowheads="1"/>
          </p:cNvSpPr>
          <p:nvPr/>
        </p:nvSpPr>
        <p:spPr bwMode="auto">
          <a:xfrm>
            <a:off x="6000750" y="3143250"/>
            <a:ext cx="1643063" cy="719138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16200000" scaled="1"/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lIns="36000" tIns="36000" rIns="36000" bIns="36000">
            <a:spAutoFit/>
          </a:bodyPr>
          <a:lstStyle/>
          <a:p>
            <a:r>
              <a:rPr lang="th-TH" sz="1400">
                <a:latin typeface="TH SarabunIT๙" pitchFamily="34" charset="-34"/>
                <a:cs typeface="TH SarabunIT๙" pitchFamily="34" charset="-34"/>
              </a:rPr>
              <a:t>สำนักงบประมาณแจ้งส่วนราชการ</a:t>
            </a:r>
          </a:p>
          <a:p>
            <a:r>
              <a:rPr lang="th-TH" sz="1400">
                <a:latin typeface="TH SarabunIT๙" pitchFamily="34" charset="-34"/>
                <a:cs typeface="TH SarabunIT๙" pitchFamily="34" charset="-34"/>
              </a:rPr>
              <a:t>ให้เสนอรองนายกฯ เพื่อนำเสนอ</a:t>
            </a:r>
          </a:p>
          <a:p>
            <a:r>
              <a:rPr lang="th-TH" sz="1400">
                <a:latin typeface="TH SarabunIT๙" pitchFamily="34" charset="-34"/>
                <a:cs typeface="TH SarabunIT๙" pitchFamily="34" charset="-34"/>
              </a:rPr>
              <a:t>คณะรัฐมนตรีอนุมัติหลักการ</a:t>
            </a:r>
          </a:p>
        </p:txBody>
      </p:sp>
      <p:sp>
        <p:nvSpPr>
          <p:cNvPr id="2067" name="TextBox 19"/>
          <p:cNvSpPr txBox="1">
            <a:spLocks noChangeArrowheads="1"/>
          </p:cNvSpPr>
          <p:nvPr/>
        </p:nvSpPr>
        <p:spPr bwMode="auto">
          <a:xfrm>
            <a:off x="6000750" y="3929063"/>
            <a:ext cx="1643063" cy="288925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16200000" scaled="1"/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lIns="36000" tIns="36000" rIns="36000" bIns="36000">
            <a:spAutoFit/>
          </a:bodyPr>
          <a:lstStyle/>
          <a:p>
            <a:r>
              <a:rPr lang="th-TH" sz="1400">
                <a:latin typeface="TH SarabunIT๙" pitchFamily="34" charset="-34"/>
                <a:cs typeface="TH SarabunIT๙" pitchFamily="34" charset="-34"/>
              </a:rPr>
              <a:t>สำนักงบประมาณแจ้งส่วนราชการ</a:t>
            </a:r>
          </a:p>
        </p:txBody>
      </p:sp>
      <p:sp>
        <p:nvSpPr>
          <p:cNvPr id="2068" name="TextBox 20"/>
          <p:cNvSpPr txBox="1">
            <a:spLocks noChangeArrowheads="1"/>
          </p:cNvSpPr>
          <p:nvPr/>
        </p:nvSpPr>
        <p:spPr bwMode="auto">
          <a:xfrm>
            <a:off x="7858125" y="2786063"/>
            <a:ext cx="1000125" cy="1149350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16200000" scaled="1"/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lIns="36000" tIns="36000" rIns="36000" bIns="36000">
            <a:spAutoFit/>
          </a:bodyPr>
          <a:lstStyle/>
          <a:p>
            <a:r>
              <a:rPr lang="th-TH" sz="1400">
                <a:latin typeface="TH SarabunIT๙" pitchFamily="34" charset="-34"/>
                <a:cs typeface="TH SarabunIT๙" pitchFamily="34" charset="-34"/>
              </a:rPr>
              <a:t>สำนักงบประมาณ</a:t>
            </a:r>
          </a:p>
          <a:p>
            <a:r>
              <a:rPr lang="th-TH" sz="1400">
                <a:latin typeface="TH SarabunIT๙" pitchFamily="34" charset="-34"/>
                <a:cs typeface="TH SarabunIT๙" pitchFamily="34" charset="-34"/>
              </a:rPr>
              <a:t>พิจารณาอนุมัติ</a:t>
            </a:r>
          </a:p>
          <a:p>
            <a:r>
              <a:rPr lang="th-TH" sz="1400">
                <a:latin typeface="TH SarabunIT๙" pitchFamily="34" charset="-34"/>
                <a:cs typeface="TH SarabunIT๙" pitchFamily="34" charset="-34"/>
              </a:rPr>
              <a:t>จัดสรรงบประมาณ</a:t>
            </a:r>
          </a:p>
          <a:p>
            <a:r>
              <a:rPr lang="th-TH" sz="1400">
                <a:latin typeface="TH SarabunIT๙" pitchFamily="34" charset="-34"/>
                <a:cs typeface="TH SarabunIT๙" pitchFamily="34" charset="-34"/>
              </a:rPr>
              <a:t>เมื่อคณะรัฐมนตรี</a:t>
            </a:r>
          </a:p>
          <a:p>
            <a:r>
              <a:rPr lang="th-TH" sz="1400">
                <a:latin typeface="TH SarabunIT๙" pitchFamily="34" charset="-34"/>
                <a:cs typeface="TH SarabunIT๙" pitchFamily="34" charset="-34"/>
              </a:rPr>
              <a:t>อนุมัติหลักการแล้ว</a:t>
            </a:r>
          </a:p>
        </p:txBody>
      </p:sp>
      <p:sp>
        <p:nvSpPr>
          <p:cNvPr id="2069" name="TextBox 21"/>
          <p:cNvSpPr txBox="1">
            <a:spLocks noChangeArrowheads="1"/>
          </p:cNvSpPr>
          <p:nvPr/>
        </p:nvSpPr>
        <p:spPr bwMode="auto">
          <a:xfrm>
            <a:off x="214313" y="4357694"/>
            <a:ext cx="2286000" cy="288925"/>
          </a:xfrm>
          <a:prstGeom prst="rect">
            <a:avLst/>
          </a:prstGeom>
          <a:gradFill>
            <a:gsLst>
              <a:gs pos="0">
                <a:schemeClr val="tx2">
                  <a:lumMod val="60000"/>
                  <a:lumOff val="4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ln w="9525">
            <a:noFill/>
            <a:miter lim="800000"/>
            <a:headEnd/>
            <a:tailEnd/>
          </a:ln>
        </p:spPr>
        <p:txBody>
          <a:bodyPr lIns="36000" tIns="36000" rIns="36000" bIns="36000">
            <a:spAutoFit/>
          </a:bodyPr>
          <a:lstStyle/>
          <a:p>
            <a:r>
              <a:rPr lang="th-TH" sz="1400" dirty="0">
                <a:latin typeface="TH SarabunIT๙" pitchFamily="34" charset="-34"/>
                <a:cs typeface="TH SarabunIT๙" pitchFamily="34" charset="-34"/>
              </a:rPr>
              <a:t>3. กรณีวงเงินเกิน 100 ล้านบาท</a:t>
            </a:r>
          </a:p>
        </p:txBody>
      </p:sp>
      <p:sp>
        <p:nvSpPr>
          <p:cNvPr id="2070" name="TextBox 22"/>
          <p:cNvSpPr txBox="1">
            <a:spLocks noChangeArrowheads="1"/>
          </p:cNvSpPr>
          <p:nvPr/>
        </p:nvSpPr>
        <p:spPr bwMode="auto">
          <a:xfrm>
            <a:off x="285750" y="4714875"/>
            <a:ext cx="1643063" cy="503238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16200000" scaled="1"/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lIns="36000" tIns="36000" rIns="36000" bIns="36000">
            <a:spAutoFit/>
          </a:bodyPr>
          <a:lstStyle/>
          <a:p>
            <a:r>
              <a:rPr lang="th-TH" sz="1400">
                <a:latin typeface="TH SarabunIT๙" pitchFamily="34" charset="-34"/>
                <a:cs typeface="TH SarabunIT๙" pitchFamily="34" charset="-34"/>
              </a:rPr>
              <a:t>ส่วนราชการ/รัฐวิสาหกิจเสนอ</a:t>
            </a:r>
          </a:p>
          <a:p>
            <a:r>
              <a:rPr lang="th-TH" sz="1400">
                <a:latin typeface="TH SarabunIT๙" pitchFamily="34" charset="-34"/>
                <a:cs typeface="TH SarabunIT๙" pitchFamily="34" charset="-34"/>
              </a:rPr>
              <a:t>เรื่องผ่านรัฐมนตรีเจ้าสังกัด</a:t>
            </a:r>
          </a:p>
        </p:txBody>
      </p:sp>
      <p:sp>
        <p:nvSpPr>
          <p:cNvPr id="2071" name="TextBox 23"/>
          <p:cNvSpPr txBox="1">
            <a:spLocks noChangeArrowheads="1"/>
          </p:cNvSpPr>
          <p:nvPr/>
        </p:nvSpPr>
        <p:spPr bwMode="auto">
          <a:xfrm>
            <a:off x="2071688" y="4710113"/>
            <a:ext cx="1714500" cy="719137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16200000" scaled="1"/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lIns="36000" tIns="36000" rIns="36000" bIns="36000">
            <a:spAutoFit/>
          </a:bodyPr>
          <a:lstStyle/>
          <a:p>
            <a:r>
              <a:rPr lang="th-TH" sz="1400">
                <a:latin typeface="TH SarabunIT๙" pitchFamily="34" charset="-34"/>
                <a:cs typeface="TH SarabunIT๙" pitchFamily="34" charset="-34"/>
              </a:rPr>
              <a:t>สำนักงบประมาณพิจารณาความ</a:t>
            </a:r>
          </a:p>
          <a:p>
            <a:r>
              <a:rPr lang="th-TH" sz="1400">
                <a:latin typeface="TH SarabunIT๙" pitchFamily="34" charset="-34"/>
                <a:cs typeface="TH SarabunIT๙" pitchFamily="34" charset="-34"/>
              </a:rPr>
              <a:t>เหมาะสมและเสนอเรื่องต่อ</a:t>
            </a:r>
          </a:p>
          <a:p>
            <a:r>
              <a:rPr lang="th-TH" sz="1400">
                <a:latin typeface="TH SarabunIT๙" pitchFamily="34" charset="-34"/>
                <a:cs typeface="TH SarabunIT๙" pitchFamily="34" charset="-34"/>
              </a:rPr>
              <a:t>นายกรัฐมนตรีเพื่อให้ความเห็นชอบ</a:t>
            </a:r>
          </a:p>
        </p:txBody>
      </p:sp>
      <p:sp>
        <p:nvSpPr>
          <p:cNvPr id="2072" name="TextBox 24"/>
          <p:cNvSpPr txBox="1">
            <a:spLocks noChangeArrowheads="1"/>
          </p:cNvSpPr>
          <p:nvPr/>
        </p:nvSpPr>
        <p:spPr bwMode="auto">
          <a:xfrm>
            <a:off x="4000500" y="4711700"/>
            <a:ext cx="1714500" cy="288925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16200000" scaled="1"/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lIns="36000" tIns="36000" rIns="36000" bIns="36000">
            <a:spAutoFit/>
          </a:bodyPr>
          <a:lstStyle/>
          <a:p>
            <a:r>
              <a:rPr lang="th-TH" sz="1400">
                <a:latin typeface="TH SarabunIT๙" pitchFamily="34" charset="-34"/>
                <a:cs typeface="TH SarabunIT๙" pitchFamily="34" charset="-34"/>
              </a:rPr>
              <a:t>3.1 นายรัฐมนตรีให้ความเห็นชอบ</a:t>
            </a:r>
          </a:p>
        </p:txBody>
      </p:sp>
      <p:sp>
        <p:nvSpPr>
          <p:cNvPr id="2073" name="TextBox 25"/>
          <p:cNvSpPr txBox="1">
            <a:spLocks noChangeArrowheads="1"/>
          </p:cNvSpPr>
          <p:nvPr/>
        </p:nvSpPr>
        <p:spPr bwMode="auto">
          <a:xfrm>
            <a:off x="4000500" y="5140325"/>
            <a:ext cx="1714500" cy="288925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16200000" scaled="1"/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lIns="36000" tIns="36000" rIns="36000" bIns="36000">
            <a:spAutoFit/>
          </a:bodyPr>
          <a:lstStyle/>
          <a:p>
            <a:r>
              <a:rPr lang="th-TH" sz="1400">
                <a:latin typeface="TH SarabunIT๙" pitchFamily="34" charset="-34"/>
                <a:cs typeface="TH SarabunIT๙" pitchFamily="34" charset="-34"/>
              </a:rPr>
              <a:t>3.2 นายรัฐมนตรีไม่เห็นชอบ</a:t>
            </a:r>
          </a:p>
        </p:txBody>
      </p:sp>
      <p:sp>
        <p:nvSpPr>
          <p:cNvPr id="2074" name="TextBox 26"/>
          <p:cNvSpPr txBox="1">
            <a:spLocks noChangeArrowheads="1"/>
          </p:cNvSpPr>
          <p:nvPr/>
        </p:nvSpPr>
        <p:spPr bwMode="auto">
          <a:xfrm>
            <a:off x="5857875" y="4429125"/>
            <a:ext cx="1785938" cy="719138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16200000" scaled="1"/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lIns="36000" tIns="36000" rIns="36000" bIns="36000">
            <a:spAutoFit/>
          </a:bodyPr>
          <a:lstStyle/>
          <a:p>
            <a:r>
              <a:rPr lang="th-TH" sz="1400" dirty="0">
                <a:latin typeface="TH SarabunIT๙" pitchFamily="34" charset="-34"/>
                <a:cs typeface="TH SarabunIT๙" pitchFamily="34" charset="-34"/>
              </a:rPr>
              <a:t>สำนักงบประมาณแจ้งส่วนราชการให้</a:t>
            </a:r>
          </a:p>
          <a:p>
            <a:r>
              <a:rPr lang="th-TH" sz="1400" dirty="0">
                <a:latin typeface="TH SarabunIT๙" pitchFamily="34" charset="-34"/>
                <a:cs typeface="TH SarabunIT๙" pitchFamily="34" charset="-34"/>
              </a:rPr>
              <a:t>เสนอรองนายกฯ เพื่อนำเสนอ</a:t>
            </a:r>
          </a:p>
          <a:p>
            <a:r>
              <a:rPr lang="th-TH" sz="1400" dirty="0">
                <a:latin typeface="TH SarabunIT๙" pitchFamily="34" charset="-34"/>
                <a:cs typeface="TH SarabunIT๙" pitchFamily="34" charset="-34"/>
              </a:rPr>
              <a:t>คณะรัฐมนตรีอนุมัติหลักการ</a:t>
            </a:r>
          </a:p>
        </p:txBody>
      </p:sp>
      <p:sp>
        <p:nvSpPr>
          <p:cNvPr id="2075" name="TextBox 27"/>
          <p:cNvSpPr txBox="1">
            <a:spLocks noChangeArrowheads="1"/>
          </p:cNvSpPr>
          <p:nvPr/>
        </p:nvSpPr>
        <p:spPr bwMode="auto">
          <a:xfrm>
            <a:off x="5857875" y="5214938"/>
            <a:ext cx="1785938" cy="288925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16200000" scaled="1"/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lIns="36000" tIns="36000" rIns="36000" bIns="36000">
            <a:spAutoFit/>
          </a:bodyPr>
          <a:lstStyle/>
          <a:p>
            <a:r>
              <a:rPr lang="th-TH" sz="1400">
                <a:latin typeface="TH SarabunIT๙" pitchFamily="34" charset="-34"/>
                <a:cs typeface="TH SarabunIT๙" pitchFamily="34" charset="-34"/>
              </a:rPr>
              <a:t>สำนักงบประมาณแจ้งส่วนราชการ</a:t>
            </a:r>
          </a:p>
        </p:txBody>
      </p:sp>
      <p:sp>
        <p:nvSpPr>
          <p:cNvPr id="2076" name="TextBox 28"/>
          <p:cNvSpPr txBox="1">
            <a:spLocks noChangeArrowheads="1"/>
          </p:cNvSpPr>
          <p:nvPr/>
        </p:nvSpPr>
        <p:spPr bwMode="auto">
          <a:xfrm>
            <a:off x="7858125" y="4429125"/>
            <a:ext cx="1000125" cy="1149350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16200000" scaled="1"/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lIns="36000" tIns="36000" rIns="36000" bIns="36000">
            <a:spAutoFit/>
          </a:bodyPr>
          <a:lstStyle/>
          <a:p>
            <a:r>
              <a:rPr lang="th-TH" sz="1400">
                <a:latin typeface="TH SarabunIT๙" pitchFamily="34" charset="-34"/>
                <a:cs typeface="TH SarabunIT๙" pitchFamily="34" charset="-34"/>
              </a:rPr>
              <a:t>สำนักงบประมาณ</a:t>
            </a:r>
          </a:p>
          <a:p>
            <a:r>
              <a:rPr lang="th-TH" sz="1400">
                <a:latin typeface="TH SarabunIT๙" pitchFamily="34" charset="-34"/>
                <a:cs typeface="TH SarabunIT๙" pitchFamily="34" charset="-34"/>
              </a:rPr>
              <a:t>พิจารณาอนุมัติ</a:t>
            </a:r>
          </a:p>
          <a:p>
            <a:r>
              <a:rPr lang="th-TH" sz="1400">
                <a:latin typeface="TH SarabunIT๙" pitchFamily="34" charset="-34"/>
                <a:cs typeface="TH SarabunIT๙" pitchFamily="34" charset="-34"/>
              </a:rPr>
              <a:t>จัดสรรงบประมาณ</a:t>
            </a:r>
          </a:p>
          <a:p>
            <a:r>
              <a:rPr lang="th-TH" sz="1400">
                <a:latin typeface="TH SarabunIT๙" pitchFamily="34" charset="-34"/>
                <a:cs typeface="TH SarabunIT๙" pitchFamily="34" charset="-34"/>
              </a:rPr>
              <a:t>เมื่อคณะรัฐมนตรี</a:t>
            </a:r>
          </a:p>
          <a:p>
            <a:r>
              <a:rPr lang="th-TH" sz="1400">
                <a:latin typeface="TH SarabunIT๙" pitchFamily="34" charset="-34"/>
                <a:cs typeface="TH SarabunIT๙" pitchFamily="34" charset="-34"/>
              </a:rPr>
              <a:t>อนุมัติหลักการแล้ว</a:t>
            </a:r>
          </a:p>
        </p:txBody>
      </p:sp>
      <p:sp>
        <p:nvSpPr>
          <p:cNvPr id="2077" name="TextBox 29"/>
          <p:cNvSpPr txBox="1">
            <a:spLocks noChangeArrowheads="1"/>
          </p:cNvSpPr>
          <p:nvPr/>
        </p:nvSpPr>
        <p:spPr bwMode="auto">
          <a:xfrm>
            <a:off x="571500" y="5929313"/>
            <a:ext cx="8001000" cy="503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36000" tIns="36000" rIns="36000" bIns="36000">
            <a:spAutoFit/>
          </a:bodyPr>
          <a:lstStyle/>
          <a:p>
            <a:r>
              <a:rPr lang="th-TH" sz="1400">
                <a:latin typeface="TH SarabunIT๙" pitchFamily="34" charset="-34"/>
                <a:cs typeface="TH SarabunIT๙" pitchFamily="34" charset="-34"/>
              </a:rPr>
              <a:t>หมายหตุ </a:t>
            </a:r>
            <a:r>
              <a:rPr lang="en-US" sz="1400">
                <a:latin typeface="TH SarabunIT๙" pitchFamily="34" charset="-34"/>
                <a:cs typeface="TH SarabunIT๙" pitchFamily="34" charset="-34"/>
              </a:rPr>
              <a:t>:</a:t>
            </a:r>
            <a:r>
              <a:rPr lang="th-TH" sz="1400">
                <a:latin typeface="TH SarabunIT๙" pitchFamily="34" charset="-34"/>
                <a:cs typeface="TH SarabunIT๙" pitchFamily="34" charset="-34"/>
              </a:rPr>
              <a:t> การขออนุมัติดังกล่าวไม่รวมองค์กรอิสระตามรัฐธรรมนูญ และหน่วยงานที่ไม่อยู่ภายใต้กำกับของฝ่ายบริหาร และไม่รวมการขออนุมัติงบกลาง</a:t>
            </a:r>
          </a:p>
          <a:p>
            <a:r>
              <a:rPr lang="th-TH" sz="1400">
                <a:latin typeface="TH SarabunIT๙" pitchFamily="34" charset="-34"/>
                <a:cs typeface="TH SarabunIT๙" pitchFamily="34" charset="-34"/>
              </a:rPr>
              <a:t>              รายการเงินสำรองจ่ายเพื่อกรณีฉุกเฉินหรือจำเป็นในส่วนที่เป็นอำนาจของรองนายกรัฐมนตรี ในการกำกับและติดตามการปฏิบัติราชการในภูมิภาค</a:t>
            </a:r>
          </a:p>
        </p:txBody>
      </p:sp>
      <p:cxnSp>
        <p:nvCxnSpPr>
          <p:cNvPr id="56" name="ลูกศรเชื่อมต่อแบบตรง 55"/>
          <p:cNvCxnSpPr/>
          <p:nvPr/>
        </p:nvCxnSpPr>
        <p:spPr>
          <a:xfrm flipV="1">
            <a:off x="4068763" y="1500188"/>
            <a:ext cx="360362" cy="1587"/>
          </a:xfrm>
          <a:prstGeom prst="straightConnector1">
            <a:avLst/>
          </a:prstGeom>
          <a:ln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ลูกศรเชื่อมต่อแบบตรง 58"/>
          <p:cNvCxnSpPr>
            <a:stCxn id="2053" idx="3"/>
            <a:endCxn id="2055" idx="1"/>
          </p:cNvCxnSpPr>
          <p:nvPr/>
        </p:nvCxnSpPr>
        <p:spPr>
          <a:xfrm>
            <a:off x="4071938" y="2109788"/>
            <a:ext cx="363537" cy="1587"/>
          </a:xfrm>
          <a:prstGeom prst="straightConnector1">
            <a:avLst/>
          </a:prstGeom>
          <a:ln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ลูกศรเชื่อมต่อแบบตรง 61"/>
          <p:cNvCxnSpPr>
            <a:stCxn id="2054" idx="3"/>
          </p:cNvCxnSpPr>
          <p:nvPr/>
        </p:nvCxnSpPr>
        <p:spPr>
          <a:xfrm flipV="1">
            <a:off x="6215063" y="1501775"/>
            <a:ext cx="292100" cy="0"/>
          </a:xfrm>
          <a:prstGeom prst="straightConnector1">
            <a:avLst/>
          </a:prstGeom>
          <a:ln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ลูกศรเชื่อมต่อแบบตรง 63"/>
          <p:cNvCxnSpPr>
            <a:stCxn id="2055" idx="3"/>
            <a:endCxn id="2057" idx="1"/>
          </p:cNvCxnSpPr>
          <p:nvPr/>
        </p:nvCxnSpPr>
        <p:spPr>
          <a:xfrm flipV="1">
            <a:off x="6215063" y="2073275"/>
            <a:ext cx="284162" cy="0"/>
          </a:xfrm>
          <a:prstGeom prst="straightConnector1">
            <a:avLst/>
          </a:prstGeom>
          <a:ln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2" name="ลูกศรเชื่อมต่อแบบตรง 71"/>
          <p:cNvCxnSpPr/>
          <p:nvPr/>
        </p:nvCxnSpPr>
        <p:spPr>
          <a:xfrm flipV="1">
            <a:off x="1928813" y="3035300"/>
            <a:ext cx="204787" cy="3175"/>
          </a:xfrm>
          <a:prstGeom prst="straightConnector1">
            <a:avLst/>
          </a:prstGeom>
          <a:ln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4" name="ลูกศรเชื่อมต่อแบบตรง 83"/>
          <p:cNvCxnSpPr>
            <a:endCxn id="2062" idx="1"/>
          </p:cNvCxnSpPr>
          <p:nvPr/>
        </p:nvCxnSpPr>
        <p:spPr>
          <a:xfrm>
            <a:off x="3929063" y="2928938"/>
            <a:ext cx="142875" cy="1587"/>
          </a:xfrm>
          <a:prstGeom prst="straightConnector1">
            <a:avLst/>
          </a:prstGeom>
          <a:ln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7" name="ลูกศรเชื่อมต่อแบบตรง 96"/>
          <p:cNvCxnSpPr/>
          <p:nvPr/>
        </p:nvCxnSpPr>
        <p:spPr>
          <a:xfrm>
            <a:off x="3929063" y="3357563"/>
            <a:ext cx="142875" cy="1587"/>
          </a:xfrm>
          <a:prstGeom prst="straightConnector1">
            <a:avLst/>
          </a:prstGeom>
          <a:ln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8" name="ลูกศรเชื่อมต่อแบบตรง 97"/>
          <p:cNvCxnSpPr/>
          <p:nvPr/>
        </p:nvCxnSpPr>
        <p:spPr>
          <a:xfrm>
            <a:off x="3935413" y="3829050"/>
            <a:ext cx="142875" cy="1588"/>
          </a:xfrm>
          <a:prstGeom prst="straightConnector1">
            <a:avLst/>
          </a:prstGeom>
          <a:ln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2" name="ตัวเชื่อมต่อตรง 101"/>
          <p:cNvCxnSpPr/>
          <p:nvPr/>
        </p:nvCxnSpPr>
        <p:spPr>
          <a:xfrm flipV="1">
            <a:off x="3854450" y="3143250"/>
            <a:ext cx="74613" cy="0"/>
          </a:xfrm>
          <a:prstGeom prst="line">
            <a:avLst/>
          </a:prstGeom>
          <a:ln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3" name="ลูกศรเชื่อมต่อแบบตรง 102"/>
          <p:cNvCxnSpPr/>
          <p:nvPr/>
        </p:nvCxnSpPr>
        <p:spPr>
          <a:xfrm>
            <a:off x="2071688" y="1571625"/>
            <a:ext cx="142875" cy="1588"/>
          </a:xfrm>
          <a:prstGeom prst="straightConnector1">
            <a:avLst/>
          </a:prstGeom>
          <a:ln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5" name="ลูกศรเชื่อมต่อแบบตรง 104"/>
          <p:cNvCxnSpPr/>
          <p:nvPr/>
        </p:nvCxnSpPr>
        <p:spPr>
          <a:xfrm>
            <a:off x="2071688" y="2000250"/>
            <a:ext cx="142875" cy="1588"/>
          </a:xfrm>
          <a:prstGeom prst="straightConnector1">
            <a:avLst/>
          </a:prstGeom>
          <a:ln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6" name="ตัวเชื่อมต่อตรง 105"/>
          <p:cNvCxnSpPr/>
          <p:nvPr/>
        </p:nvCxnSpPr>
        <p:spPr>
          <a:xfrm>
            <a:off x="1930400" y="1784350"/>
            <a:ext cx="141288" cy="1588"/>
          </a:xfrm>
          <a:prstGeom prst="line">
            <a:avLst/>
          </a:prstGeom>
          <a:ln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0" name="ลูกศรเชื่อมต่อแบบตรง 119"/>
          <p:cNvCxnSpPr/>
          <p:nvPr/>
        </p:nvCxnSpPr>
        <p:spPr>
          <a:xfrm flipV="1">
            <a:off x="5786438" y="2928938"/>
            <a:ext cx="214312" cy="1587"/>
          </a:xfrm>
          <a:prstGeom prst="straightConnector1">
            <a:avLst/>
          </a:prstGeom>
          <a:ln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6" name="ลูกศรเชื่อมต่อแบบตรง 125"/>
          <p:cNvCxnSpPr/>
          <p:nvPr/>
        </p:nvCxnSpPr>
        <p:spPr>
          <a:xfrm flipV="1">
            <a:off x="5786438" y="3357563"/>
            <a:ext cx="214312" cy="1587"/>
          </a:xfrm>
          <a:prstGeom prst="straightConnector1">
            <a:avLst/>
          </a:prstGeom>
          <a:ln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7" name="ลูกศรเชื่อมต่อแบบตรง 126"/>
          <p:cNvCxnSpPr/>
          <p:nvPr/>
        </p:nvCxnSpPr>
        <p:spPr>
          <a:xfrm flipV="1">
            <a:off x="5786438" y="3998913"/>
            <a:ext cx="214312" cy="1587"/>
          </a:xfrm>
          <a:prstGeom prst="straightConnector1">
            <a:avLst/>
          </a:prstGeom>
          <a:ln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8" name="ลูกศรเชื่อมต่อแบบตรง 127"/>
          <p:cNvCxnSpPr/>
          <p:nvPr/>
        </p:nvCxnSpPr>
        <p:spPr>
          <a:xfrm flipV="1">
            <a:off x="7643813" y="3357563"/>
            <a:ext cx="214312" cy="1587"/>
          </a:xfrm>
          <a:prstGeom prst="straightConnector1">
            <a:avLst/>
          </a:prstGeom>
          <a:ln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9" name="ลูกศรเชื่อมต่อแบบตรง 128"/>
          <p:cNvCxnSpPr/>
          <p:nvPr/>
        </p:nvCxnSpPr>
        <p:spPr>
          <a:xfrm flipV="1">
            <a:off x="7643813" y="4786313"/>
            <a:ext cx="214312" cy="1587"/>
          </a:xfrm>
          <a:prstGeom prst="straightConnector1">
            <a:avLst/>
          </a:prstGeom>
          <a:ln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0" name="ลูกศรเชื่อมต่อแบบตรง 129"/>
          <p:cNvCxnSpPr/>
          <p:nvPr/>
        </p:nvCxnSpPr>
        <p:spPr>
          <a:xfrm>
            <a:off x="5715000" y="5287963"/>
            <a:ext cx="146050" cy="1587"/>
          </a:xfrm>
          <a:prstGeom prst="straightConnector1">
            <a:avLst/>
          </a:prstGeom>
          <a:ln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5" name="ลูกศรเชื่อมต่อแบบตรง 134"/>
          <p:cNvCxnSpPr/>
          <p:nvPr/>
        </p:nvCxnSpPr>
        <p:spPr>
          <a:xfrm>
            <a:off x="5715000" y="4857750"/>
            <a:ext cx="146050" cy="1588"/>
          </a:xfrm>
          <a:prstGeom prst="straightConnector1">
            <a:avLst/>
          </a:prstGeom>
          <a:ln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6" name="ลูกศรเชื่อมต่อแบบตรง 135"/>
          <p:cNvCxnSpPr/>
          <p:nvPr/>
        </p:nvCxnSpPr>
        <p:spPr>
          <a:xfrm>
            <a:off x="1928813" y="4929188"/>
            <a:ext cx="146050" cy="1587"/>
          </a:xfrm>
          <a:prstGeom prst="straightConnector1">
            <a:avLst/>
          </a:prstGeom>
          <a:ln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1" name="ลูกศรเชื่อมต่อแบบตรง 140"/>
          <p:cNvCxnSpPr/>
          <p:nvPr/>
        </p:nvCxnSpPr>
        <p:spPr>
          <a:xfrm>
            <a:off x="3859213" y="4857750"/>
            <a:ext cx="142875" cy="1588"/>
          </a:xfrm>
          <a:prstGeom prst="straightConnector1">
            <a:avLst/>
          </a:prstGeom>
          <a:ln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3" name="ลูกศรเชื่อมต่อแบบตรง 142"/>
          <p:cNvCxnSpPr/>
          <p:nvPr/>
        </p:nvCxnSpPr>
        <p:spPr>
          <a:xfrm>
            <a:off x="3859213" y="5286375"/>
            <a:ext cx="142875" cy="1588"/>
          </a:xfrm>
          <a:prstGeom prst="straightConnector1">
            <a:avLst/>
          </a:prstGeom>
          <a:ln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4" name="ตัวเชื่อมต่อตรง 143"/>
          <p:cNvCxnSpPr/>
          <p:nvPr/>
        </p:nvCxnSpPr>
        <p:spPr>
          <a:xfrm>
            <a:off x="3781425" y="5072063"/>
            <a:ext cx="77788" cy="0"/>
          </a:xfrm>
          <a:prstGeom prst="line">
            <a:avLst/>
          </a:prstGeom>
          <a:ln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4" name="ตัวเชื่อมต่อตรง 153"/>
          <p:cNvCxnSpPr/>
          <p:nvPr/>
        </p:nvCxnSpPr>
        <p:spPr>
          <a:xfrm rot="5400000">
            <a:off x="1858169" y="1785144"/>
            <a:ext cx="428625" cy="1587"/>
          </a:xfrm>
          <a:prstGeom prst="line">
            <a:avLst/>
          </a:prstGeom>
          <a:ln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5" name="ตัวเชื่อมต่อตรง 154"/>
          <p:cNvCxnSpPr/>
          <p:nvPr/>
        </p:nvCxnSpPr>
        <p:spPr>
          <a:xfrm rot="5400000">
            <a:off x="3644106" y="5071269"/>
            <a:ext cx="428625" cy="1588"/>
          </a:xfrm>
          <a:prstGeom prst="line">
            <a:avLst/>
          </a:prstGeom>
          <a:ln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6" name="ตัวเชื่อมต่อตรง 155"/>
          <p:cNvCxnSpPr/>
          <p:nvPr/>
        </p:nvCxnSpPr>
        <p:spPr>
          <a:xfrm rot="16200000" flipH="1">
            <a:off x="3479006" y="3380582"/>
            <a:ext cx="903287" cy="0"/>
          </a:xfrm>
          <a:prstGeom prst="line">
            <a:avLst/>
          </a:prstGeom>
          <a:ln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ชื่อเรื่องรอง 2"/>
          <p:cNvSpPr>
            <a:spLocks noGrp="1"/>
          </p:cNvSpPr>
          <p:nvPr>
            <p:ph type="subTitle" idx="1"/>
          </p:nvPr>
        </p:nvSpPr>
        <p:spPr>
          <a:xfrm>
            <a:off x="1214462" y="142852"/>
            <a:ext cx="6858000" cy="785813"/>
          </a:xfrm>
        </p:spPr>
        <p:txBody>
          <a:bodyPr>
            <a:noAutofit/>
          </a:bodyPr>
          <a:lstStyle/>
          <a:p>
            <a:r>
              <a:rPr lang="th-TH" sz="2400" b="1" dirty="0" smtClean="0">
                <a:solidFill>
                  <a:srgbClr val="FF0000"/>
                </a:solidFill>
                <a:latin typeface="TH SarabunIT๙" pitchFamily="34" charset="-34"/>
                <a:cs typeface="TH SarabunIT๙" pitchFamily="34" charset="-34"/>
              </a:rPr>
              <a:t>ขั้นตอนการขออนุมัติงบกลาง รายการเงินสำรองจ่ายเพื่อกรณีฉุกเฉินหรือจำเป็น</a:t>
            </a:r>
          </a:p>
          <a:p>
            <a:r>
              <a:rPr lang="th-TH" sz="2400" b="1" dirty="0" smtClean="0">
                <a:solidFill>
                  <a:srgbClr val="FF0000"/>
                </a:solidFill>
                <a:latin typeface="TH SarabunIT๙" pitchFamily="34" charset="-34"/>
                <a:cs typeface="TH SarabunIT๙" pitchFamily="34" charset="-34"/>
              </a:rPr>
              <a:t>ตามมติคณะรัฐมนตรี เมื่อวันที่ 12 พฤษภาคม 2558</a:t>
            </a:r>
          </a:p>
        </p:txBody>
      </p:sp>
      <p:sp>
        <p:nvSpPr>
          <p:cNvPr id="2051" name="TextBox 3"/>
          <p:cNvSpPr txBox="1">
            <a:spLocks noChangeArrowheads="1"/>
          </p:cNvSpPr>
          <p:nvPr/>
        </p:nvSpPr>
        <p:spPr bwMode="auto">
          <a:xfrm>
            <a:off x="285750" y="1357298"/>
            <a:ext cx="1643063" cy="503238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16200000" scaled="1"/>
            <a:tileRect/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lIns="36000" tIns="36000" rIns="36000" bIns="36000">
            <a:spAutoFit/>
          </a:bodyPr>
          <a:lstStyle/>
          <a:p>
            <a:r>
              <a:rPr lang="th-TH" sz="1400" smtClean="0">
                <a:latin typeface="TH SarabunIT๙" pitchFamily="34" charset="-34"/>
                <a:cs typeface="TH SarabunIT๙" pitchFamily="34" charset="-34"/>
              </a:rPr>
              <a:t>รัฐวิสาหกิจ</a:t>
            </a:r>
            <a:r>
              <a:rPr lang="th-TH" sz="1400" dirty="0">
                <a:latin typeface="TH SarabunIT๙" pitchFamily="34" charset="-34"/>
                <a:cs typeface="TH SarabunIT๙" pitchFamily="34" charset="-34"/>
              </a:rPr>
              <a:t>เสนอ</a:t>
            </a:r>
          </a:p>
          <a:p>
            <a:r>
              <a:rPr lang="th-TH" sz="1400" dirty="0">
                <a:latin typeface="TH SarabunIT๙" pitchFamily="34" charset="-34"/>
                <a:cs typeface="TH SarabunIT๙" pitchFamily="34" charset="-34"/>
              </a:rPr>
              <a:t>เรื่องผ่านรัฐมนตรีเจ้าสังกัด</a:t>
            </a:r>
          </a:p>
        </p:txBody>
      </p:sp>
      <p:sp>
        <p:nvSpPr>
          <p:cNvPr id="2052" name="TextBox 4"/>
          <p:cNvSpPr txBox="1">
            <a:spLocks noChangeArrowheads="1"/>
          </p:cNvSpPr>
          <p:nvPr/>
        </p:nvSpPr>
        <p:spPr bwMode="auto">
          <a:xfrm>
            <a:off x="2285984" y="1352644"/>
            <a:ext cx="1857375" cy="719034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16200000" scaled="1"/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lIns="36000" tIns="36000" rIns="36000" bIns="36000">
            <a:spAutoFit/>
          </a:bodyPr>
          <a:lstStyle/>
          <a:p>
            <a:r>
              <a:rPr lang="th-TH" sz="1400" dirty="0" smtClean="0">
                <a:latin typeface="TH SarabunIT๙" pitchFamily="34" charset="-34"/>
                <a:cs typeface="TH SarabunIT๙" pitchFamily="34" charset="-34"/>
              </a:rPr>
              <a:t>ส่วนราชการสอบถามความเห็น</a:t>
            </a:r>
          </a:p>
          <a:p>
            <a:r>
              <a:rPr lang="th-TH" sz="1400" dirty="0" smtClean="0">
                <a:latin typeface="TH SarabunIT๙" pitchFamily="34" charset="-34"/>
                <a:cs typeface="TH SarabunIT๙" pitchFamily="34" charset="-34"/>
              </a:rPr>
              <a:t>หน่วยงานที่เกี่ยวข้อง</a:t>
            </a:r>
          </a:p>
          <a:p>
            <a:r>
              <a:rPr lang="th-TH" sz="1400" dirty="0" smtClean="0">
                <a:latin typeface="TH SarabunIT๙" pitchFamily="34" charset="-34"/>
                <a:cs typeface="TH SarabunIT๙" pitchFamily="34" charset="-34"/>
              </a:rPr>
              <a:t>(แล้วแต่กรณี)</a:t>
            </a:r>
            <a:endParaRPr lang="th-TH" sz="1400" dirty="0"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2054" name="TextBox 6"/>
          <p:cNvSpPr txBox="1">
            <a:spLocks noChangeArrowheads="1"/>
          </p:cNvSpPr>
          <p:nvPr/>
        </p:nvSpPr>
        <p:spPr bwMode="auto">
          <a:xfrm>
            <a:off x="4500562" y="1357298"/>
            <a:ext cx="1857387" cy="1796252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16200000" scaled="1"/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 lIns="36000" tIns="36000" rIns="36000" bIns="36000">
            <a:spAutoFit/>
          </a:bodyPr>
          <a:lstStyle/>
          <a:p>
            <a:r>
              <a:rPr lang="th-TH" sz="1400" dirty="0" smtClean="0">
                <a:latin typeface="TH SarabunIT๙" pitchFamily="34" charset="-34"/>
                <a:cs typeface="TH SarabunIT๙" pitchFamily="34" charset="-34"/>
              </a:rPr>
              <a:t>- กระทรวงการคลัง</a:t>
            </a:r>
          </a:p>
          <a:p>
            <a:r>
              <a:rPr lang="th-TH" sz="1400" dirty="0" smtClean="0">
                <a:latin typeface="TH SarabunIT๙" pitchFamily="34" charset="-34"/>
                <a:cs typeface="TH SarabunIT๙" pitchFamily="34" charset="-34"/>
              </a:rPr>
              <a:t>- สำนักงบประมาณ</a:t>
            </a:r>
          </a:p>
          <a:p>
            <a:pPr>
              <a:buFontTx/>
              <a:buChar char="-"/>
            </a:pPr>
            <a:r>
              <a:rPr lang="th-TH" sz="1400" dirty="0" smtClean="0">
                <a:latin typeface="TH SarabunIT๙" pitchFamily="34" charset="-34"/>
                <a:cs typeface="TH SarabunIT๙" pitchFamily="34" charset="-34"/>
              </a:rPr>
              <a:t> สำนักงานคณะกรรมการพัฒนาการ</a:t>
            </a:r>
          </a:p>
          <a:p>
            <a:r>
              <a:rPr lang="th-TH" sz="1400" dirty="0" smtClean="0">
                <a:latin typeface="TH SarabunIT๙" pitchFamily="34" charset="-34"/>
                <a:cs typeface="TH SarabunIT๙" pitchFamily="34" charset="-34"/>
              </a:rPr>
              <a:t>  เศรษฐกิจและสังคมแห่งชาติ  </a:t>
            </a:r>
          </a:p>
          <a:p>
            <a:pPr>
              <a:buFontTx/>
              <a:buChar char="-"/>
            </a:pPr>
            <a:r>
              <a:rPr lang="th-TH" sz="1400" dirty="0" smtClean="0">
                <a:latin typeface="TH SarabunIT๙" pitchFamily="34" charset="-34"/>
                <a:cs typeface="TH SarabunIT๙" pitchFamily="34" charset="-34"/>
              </a:rPr>
              <a:t> คณะกรรมการนโยบายรัฐวิสาหกิจ </a:t>
            </a:r>
          </a:p>
          <a:p>
            <a:r>
              <a:rPr lang="th-TH" sz="1400" dirty="0" smtClean="0">
                <a:latin typeface="TH SarabunIT๙" pitchFamily="34" charset="-34"/>
                <a:cs typeface="TH SarabunIT๙" pitchFamily="34" charset="-34"/>
              </a:rPr>
              <a:t>จัดทำความเห็นและแจ้งส่วนราชการ/  </a:t>
            </a:r>
          </a:p>
          <a:p>
            <a:r>
              <a:rPr lang="th-TH" sz="1400" dirty="0" smtClean="0">
                <a:latin typeface="TH SarabunIT๙" pitchFamily="34" charset="-34"/>
                <a:cs typeface="TH SarabunIT๙" pitchFamily="34" charset="-34"/>
              </a:rPr>
              <a:t>รัฐวิสาหกิจเจ้าของเรื่อง</a:t>
            </a:r>
          </a:p>
          <a:p>
            <a:r>
              <a:rPr lang="th-TH" sz="1400" dirty="0" smtClean="0">
                <a:latin typeface="TH SarabunIT๙" pitchFamily="34" charset="-34"/>
                <a:cs typeface="TH SarabunIT๙" pitchFamily="34" charset="-34"/>
              </a:rPr>
              <a:t>ภายใน 2 สัปดาห์*</a:t>
            </a:r>
          </a:p>
        </p:txBody>
      </p:sp>
      <p:sp>
        <p:nvSpPr>
          <p:cNvPr id="2056" name="TextBox 8"/>
          <p:cNvSpPr txBox="1">
            <a:spLocks noChangeArrowheads="1"/>
          </p:cNvSpPr>
          <p:nvPr/>
        </p:nvSpPr>
        <p:spPr bwMode="auto">
          <a:xfrm>
            <a:off x="6715140" y="1357298"/>
            <a:ext cx="1857375" cy="503590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16200000" scaled="1"/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lIns="36000" tIns="36000" rIns="36000" bIns="36000">
            <a:spAutoFit/>
          </a:bodyPr>
          <a:lstStyle/>
          <a:p>
            <a:r>
              <a:rPr lang="th-TH" sz="1400" dirty="0" smtClean="0">
                <a:latin typeface="TH SarabunIT๙" pitchFamily="34" charset="-34"/>
                <a:cs typeface="TH SarabunIT๙" pitchFamily="34" charset="-34"/>
              </a:rPr>
              <a:t>ส่วนราชการเสนอรองนายกฯ</a:t>
            </a:r>
          </a:p>
          <a:p>
            <a:r>
              <a:rPr lang="th-TH" sz="1400" dirty="0" smtClean="0">
                <a:latin typeface="TH SarabunIT๙" pitchFamily="34" charset="-34"/>
                <a:cs typeface="TH SarabunIT๙" pitchFamily="34" charset="-34"/>
              </a:rPr>
              <a:t>เพื่อนำเสนอคณะรัฐมนตรีอนุมัติ</a:t>
            </a:r>
            <a:endParaRPr lang="th-TH" sz="1400" dirty="0">
              <a:latin typeface="TH SarabunIT๙" pitchFamily="34" charset="-34"/>
              <a:cs typeface="TH SarabunIT๙" pitchFamily="34" charset="-34"/>
            </a:endParaRPr>
          </a:p>
        </p:txBody>
      </p:sp>
      <p:cxnSp>
        <p:nvCxnSpPr>
          <p:cNvPr id="56" name="ลูกศรเชื่อมต่อแบบตรง 55"/>
          <p:cNvCxnSpPr/>
          <p:nvPr/>
        </p:nvCxnSpPr>
        <p:spPr>
          <a:xfrm flipV="1">
            <a:off x="1928794" y="1571612"/>
            <a:ext cx="360362" cy="1587"/>
          </a:xfrm>
          <a:prstGeom prst="straightConnector1">
            <a:avLst/>
          </a:prstGeom>
          <a:ln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ลูกศรเชื่อมต่อแบบตรง 57"/>
          <p:cNvCxnSpPr/>
          <p:nvPr/>
        </p:nvCxnSpPr>
        <p:spPr>
          <a:xfrm flipV="1">
            <a:off x="4143372" y="1571612"/>
            <a:ext cx="360362" cy="1587"/>
          </a:xfrm>
          <a:prstGeom prst="straightConnector1">
            <a:avLst/>
          </a:prstGeom>
          <a:ln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ลูกศรเชื่อมต่อแบบตรง 59"/>
          <p:cNvCxnSpPr/>
          <p:nvPr/>
        </p:nvCxnSpPr>
        <p:spPr>
          <a:xfrm flipV="1">
            <a:off x="6357950" y="1571612"/>
            <a:ext cx="360362" cy="1587"/>
          </a:xfrm>
          <a:prstGeom prst="straightConnector1">
            <a:avLst/>
          </a:prstGeom>
          <a:ln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theme/theme1.xml><?xml version="1.0" encoding="utf-8"?>
<a:theme xmlns:a="http://schemas.openxmlformats.org/drawingml/2006/main" name="ชุดรูปแบบของ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ชุดรูปแบบของ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546</TotalTime>
  <Words>658</Words>
  <Application>Microsoft Office PowerPoint</Application>
  <PresentationFormat>On-screen Show (4:3)</PresentationFormat>
  <Paragraphs>122</Paragraphs>
  <Slides>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4" baseType="lpstr">
      <vt:lpstr>ชุดรูปแบบของ Office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ภาพนิ่ง 1</dc:title>
  <dc:creator>Windows User</dc:creator>
  <cp:lastModifiedBy>maytaya_ya</cp:lastModifiedBy>
  <cp:revision>48</cp:revision>
  <cp:lastPrinted>2018-06-08T05:36:37Z</cp:lastPrinted>
  <dcterms:created xsi:type="dcterms:W3CDTF">2015-07-22T01:37:36Z</dcterms:created>
  <dcterms:modified xsi:type="dcterms:W3CDTF">2018-06-08T05:38:45Z</dcterms:modified>
</cp:coreProperties>
</file>