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8"/>
  </p:handoutMasterIdLst>
  <p:sldIdLst>
    <p:sldId id="256" r:id="rId2"/>
    <p:sldId id="260" r:id="rId3"/>
    <p:sldId id="259" r:id="rId4"/>
    <p:sldId id="257" r:id="rId5"/>
    <p:sldId id="261" r:id="rId6"/>
    <p:sldId id="262" r:id="rId7"/>
    <p:sldId id="263" r:id="rId8"/>
    <p:sldId id="275" r:id="rId9"/>
    <p:sldId id="276" r:id="rId10"/>
    <p:sldId id="264" r:id="rId11"/>
    <p:sldId id="277" r:id="rId12"/>
    <p:sldId id="265" r:id="rId13"/>
    <p:sldId id="278" r:id="rId14"/>
    <p:sldId id="267" r:id="rId15"/>
    <p:sldId id="279" r:id="rId16"/>
    <p:sldId id="268" r:id="rId17"/>
    <p:sldId id="269" r:id="rId18"/>
    <p:sldId id="270" r:id="rId19"/>
    <p:sldId id="280" r:id="rId20"/>
    <p:sldId id="281" r:id="rId21"/>
    <p:sldId id="282" r:id="rId22"/>
    <p:sldId id="271" r:id="rId23"/>
    <p:sldId id="283" r:id="rId24"/>
    <p:sldId id="284" r:id="rId25"/>
    <p:sldId id="285" r:id="rId26"/>
    <p:sldId id="286" r:id="rId27"/>
    <p:sldId id="287" r:id="rId28"/>
    <p:sldId id="288" r:id="rId29"/>
    <p:sldId id="272" r:id="rId30"/>
    <p:sldId id="289" r:id="rId31"/>
    <p:sldId id="292" r:id="rId32"/>
    <p:sldId id="291" r:id="rId33"/>
    <p:sldId id="293" r:id="rId34"/>
    <p:sldId id="274" r:id="rId35"/>
    <p:sldId id="294" r:id="rId36"/>
    <p:sldId id="273" r:id="rId37"/>
  </p:sldIdLst>
  <p:sldSz cx="6858000" cy="9144000" type="screen4x3"/>
  <p:notesSz cx="9926638" cy="67976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03" autoAdjust="0"/>
    <p:restoredTop sz="94660"/>
  </p:normalViewPr>
  <p:slideViewPr>
    <p:cSldViewPr>
      <p:cViewPr varScale="1">
        <p:scale>
          <a:sx n="51" d="100"/>
          <a:sy n="51" d="100"/>
        </p:scale>
        <p:origin x="-2370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FEA7E-136C-4066-AB93-E1327E77FE6C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ADFFF6-CB6D-4B2C-828A-9176291336A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877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8879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5918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0845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518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027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2978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971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5849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469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198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3187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57D49-9F1D-478D-B8CE-3E3C66440156}" type="datetimeFigureOut">
              <a:rPr lang="th-TH" smtClean="0"/>
              <a:t>24/05/61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A6AA4-93D2-41BA-BFD7-FA3B11B22C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15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Document 8"/>
          <p:cNvSpPr/>
          <p:nvPr/>
        </p:nvSpPr>
        <p:spPr>
          <a:xfrm>
            <a:off x="-43610" y="0"/>
            <a:ext cx="6901611" cy="2771800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Flowchart: Document 8"/>
          <p:cNvSpPr/>
          <p:nvPr/>
        </p:nvSpPr>
        <p:spPr>
          <a:xfrm rot="10800000">
            <a:off x="-18734" y="6372200"/>
            <a:ext cx="6901611" cy="2771800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5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37" y="5724128"/>
            <a:ext cx="1899592" cy="189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Flowchart: Document 8"/>
          <p:cNvSpPr/>
          <p:nvPr/>
        </p:nvSpPr>
        <p:spPr>
          <a:xfrm>
            <a:off x="-43610" y="0"/>
            <a:ext cx="6901610" cy="2238816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Flowchart: Document 8"/>
          <p:cNvSpPr/>
          <p:nvPr/>
        </p:nvSpPr>
        <p:spPr>
          <a:xfrm rot="10800000">
            <a:off x="-22922" y="6905184"/>
            <a:ext cx="6905798" cy="2238816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382149" y="317138"/>
            <a:ext cx="17732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err="1" smtClean="0">
                <a:solidFill>
                  <a:srgbClr val="FFFF00"/>
                </a:solidFill>
                <a:latin typeface="Freestyle Script" pitchFamily="66" charset="0"/>
              </a:rPr>
              <a:t>C</a:t>
            </a:r>
            <a:r>
              <a:rPr lang="en-US" sz="8800" b="1" dirty="0" err="1" smtClean="0">
                <a:solidFill>
                  <a:schemeClr val="bg1">
                    <a:lumMod val="95000"/>
                  </a:schemeClr>
                </a:solidFill>
                <a:latin typeface="Freestyle Script" pitchFamily="66" charset="0"/>
              </a:rPr>
              <a:t>o</a:t>
            </a:r>
            <a:r>
              <a:rPr lang="en-US" sz="88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</a:t>
            </a:r>
            <a:endParaRPr lang="th-TH" sz="8800" b="1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40968" y="8244408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44183" y="3454134"/>
            <a:ext cx="3801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600" b="1" dirty="0" smtClean="0">
                <a:latin typeface="TH SarabunIT๙" pitchFamily="34" charset="-34"/>
                <a:cs typeface="TH SarabunIT๙" pitchFamily="34" charset="-34"/>
              </a:rPr>
              <a:t>กิจกรรมชุมชนแห่งการเรียนรู้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12468" y="4102204"/>
            <a:ext cx="4851008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เรื่อง การบริหารอัตรากำลังลูกจ้างประจำ</a:t>
            </a:r>
          </a:p>
          <a:p>
            <a:pPr algn="ctr"/>
            <a:r>
              <a:rPr lang="th-TH" sz="2400" dirty="0" smtClean="0">
                <a:latin typeface="TH SarabunIT๙" pitchFamily="34" charset="-34"/>
                <a:cs typeface="TH SarabunIT๙" pitchFamily="34" charset="-34"/>
              </a:rPr>
              <a:t>วันศุกร์ที่ 25 พฤษภาคม พ.ศ. 2561 </a:t>
            </a:r>
          </a:p>
          <a:p>
            <a:pPr algn="ctr"/>
            <a:r>
              <a:rPr lang="th-TH" sz="2400" dirty="0" smtClean="0">
                <a:latin typeface="TH SarabunIT๙" pitchFamily="34" charset="-34"/>
                <a:cs typeface="TH SarabunIT๙" pitchFamily="34" charset="-34"/>
              </a:rPr>
              <a:t>ห้องประชุมกระทรวงเกษตรและสหกรณ์ (ห้อง </a:t>
            </a:r>
            <a:r>
              <a:rPr lang="th-TH" sz="2400" dirty="0" smtClean="0">
                <a:latin typeface="TH SarabunIT๙" pitchFamily="34" charset="-34"/>
                <a:cs typeface="TH SarabunIT๙" pitchFamily="34" charset="-34"/>
              </a:rPr>
              <a:t>134-135</a:t>
            </a:r>
            <a:r>
              <a:rPr lang="th-TH" sz="2400" dirty="0" smtClean="0">
                <a:latin typeface="TH SarabunIT๙" pitchFamily="34" charset="-34"/>
                <a:cs typeface="TH SarabunIT๙" pitchFamily="34" charset="-34"/>
              </a:rPr>
              <a:t>)</a:t>
            </a:r>
            <a:endParaRPr lang="th-TH" sz="2400" dirty="0"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958" l="9886" r="897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7" y="2125648"/>
            <a:ext cx="1772816" cy="129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2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617637"/>
            <a:ext cx="6858000" cy="115416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Flowchart: Terminator 6"/>
          <p:cNvSpPr/>
          <p:nvPr/>
        </p:nvSpPr>
        <p:spPr>
          <a:xfrm>
            <a:off x="216025" y="489610"/>
            <a:ext cx="6525344" cy="842031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404664" y="611560"/>
            <a:ext cx="6237312" cy="55399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3000" dirty="0" smtClean="0">
                <a:latin typeface="TH SarabunIT๙" pitchFamily="34" charset="-34"/>
                <a:cs typeface="TH SarabunIT๙" pitchFamily="34" charset="-34"/>
              </a:rPr>
              <a:t>การบริหารอัตรากำลังลูกจ้างประจำตามระบบตำแหน่งใหม่</a:t>
            </a:r>
            <a:endParaRPr lang="en-US" sz="30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640" y="1617637"/>
            <a:ext cx="6408712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	สำนักงาน ก.พ. 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ได้จัดระบบตำแหน่งลูกจ้างประจำของส่วนราชการขึ้นมาใหม่โดยจำแนกตำแหน่งลูกจ้างประจำ ตามลักษณะงานเป็น 4 กลุ่มงาน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/>
            </a:r>
            <a:br>
              <a:rPr lang="th-TH" sz="2300" dirty="0" smtClean="0">
                <a:latin typeface="TH SarabunIT๙" pitchFamily="34" charset="-34"/>
                <a:cs typeface="TH SarabunIT๙" pitchFamily="34" charset="-34"/>
              </a:rPr>
            </a:b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มี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สายงาน 356 สายงาน และมีผลบังคับใช้ 1 เมษายน 2553 เป็นต้นไป</a:t>
            </a:r>
            <a:endParaRPr lang="en-US" sz="23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6025" y="2777019"/>
            <a:ext cx="6525344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300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23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1. กลุ่ม</a:t>
            </a:r>
            <a:r>
              <a:rPr lang="th-TH" sz="2300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งานบริการพื้นฐาน 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หมายถึง กลุ่มตำแหน่งสายงานที่มีลักษณะงาน</a:t>
            </a:r>
          </a:p>
          <a:p>
            <a:pPr algn="thaiDist"/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ให้บริการหลักหรือเป็นงานพื้นฐานของส่วนราชการ มีจำนวน 55 สายงาน</a:t>
            </a:r>
          </a:p>
          <a:p>
            <a:pPr algn="thaiDist"/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มีระดับชั้นงานไม่เกิน 2 ระดับ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)</a:t>
            </a:r>
          </a:p>
          <a:p>
            <a:pPr algn="thaiDist"/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       </a:t>
            </a:r>
            <a:r>
              <a:rPr lang="th-TH" sz="2300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2</a:t>
            </a:r>
            <a:r>
              <a:rPr lang="th-TH" sz="23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. กลุ่ม</a:t>
            </a:r>
            <a:r>
              <a:rPr lang="th-TH" sz="2300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งานสนับสนุน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 หมายถึง กลุ่มตำแหน่งในสายงานที่มีลักษณะ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ในการช่วย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ปฏิบัติ หรือสนับสนุนผู้ปฏิบัติภารกิจหลัก มีจำนวน 150 สายงาน </a:t>
            </a:r>
          </a:p>
          <a:p>
            <a:pPr algn="thaiDist"/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(มีระดับชั้นงานไม่เกิน 4 ระดับ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)</a:t>
            </a:r>
          </a:p>
          <a:p>
            <a:pPr algn="thaiDist"/>
            <a:r>
              <a:rPr lang="th-TH" sz="23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3. กลุ่ม</a:t>
            </a:r>
            <a:r>
              <a:rPr lang="th-TH" sz="2300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งานช่าง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 หมายถึง กลุ่มตำแหน่งในสายงานที่มีลักษณะงาน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ในการ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ปฏิบัติงานช่าง ได้แก่ สร้าง ใช้ ซ่อมแซม ปรับแก้ ติดตั้งประกอบเครื่องมือ เครื่องมือ เครื่องจักรและอุปกรณ์ จำนวน 141 สายงาน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มีระดับชั้น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งานไม่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เกิน 4 ระดับ)</a:t>
            </a:r>
          </a:p>
          <a:p>
            <a:pPr algn="thaiDist"/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    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   </a:t>
            </a:r>
            <a:r>
              <a:rPr lang="th-TH" sz="2300" dirty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4. กลุ่มงานเทคนิคพิเศษ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  หมายถึง กลุ่มตำแหน่งในสายงานที่มีลักษณะ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งาน   ที่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ต้องใช้ตามความสามารถเฉพาะตัว ทักษะพิเศษ ประสบการณ์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และความ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เชี่ยวชาญในวิชาชีพเฉพาะในการปฏิบัติงานมีจำนวน 10 สายงาน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มีระดับชั้นงานไม่เกิน 3 ระดับ)</a:t>
            </a:r>
          </a:p>
          <a:p>
            <a:pPr algn="thaiDist"/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     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 ทุก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ภาคส่วนจึงต้องปรับตำแหน่งจากลูกจ้างประจำจากระบบเดิม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เข้า</a:t>
            </a:r>
            <a:r>
              <a:rPr lang="th-TH" sz="2300" dirty="0">
                <a:latin typeface="TH SarabunIT๙" pitchFamily="34" charset="-34"/>
                <a:cs typeface="TH SarabunIT๙" pitchFamily="34" charset="-34"/>
              </a:rPr>
              <a:t>สู่กลุ่มงาน และระดับงานตามระบบตำแหน่งใหม่ตามแนวทางที่ ก.พ. </a:t>
            </a:r>
            <a:r>
              <a:rPr lang="th-TH" sz="2300" dirty="0" smtClean="0">
                <a:latin typeface="TH SarabunIT๙" pitchFamily="34" charset="-34"/>
                <a:cs typeface="TH SarabunIT๙" pitchFamily="34" charset="-34"/>
              </a:rPr>
              <a:t>กำหนด</a:t>
            </a:r>
            <a:endParaRPr lang="th-TH" sz="2300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6524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8932" y="808420"/>
            <a:ext cx="6250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ลูกจ้างประจำสังกัดสำนักงานปลัดกระทรวงเกษตรและสหกรณ์ 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984108"/>
              </p:ext>
            </p:extLst>
          </p:nvPr>
        </p:nvGraphicFramePr>
        <p:xfrm>
          <a:off x="620689" y="1691680"/>
          <a:ext cx="5688633" cy="6264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3"/>
                <a:gridCol w="3528392"/>
                <a:gridCol w="1152128"/>
              </a:tblGrid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ลำดับ</a:t>
                      </a:r>
                      <a:endParaRPr lang="th-TH" sz="25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หน่วยงาน</a:t>
                      </a:r>
                      <a:endParaRPr lang="th-TH" sz="25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จำนวน</a:t>
                      </a:r>
                      <a:endParaRPr lang="th-TH" sz="25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สำนักงานรัฐมนตรี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6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กลองกลาง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15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3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กองคลัง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9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กองการเจ้าหน้าที่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5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กองเกษตรสารนิเทศ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6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6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สำนักการเกษตรต่างประเทศ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3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7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สถาบัน</a:t>
                      </a:r>
                      <a:r>
                        <a:rPr lang="th-TH" sz="2500" dirty="0" err="1" smtClean="0">
                          <a:latin typeface="TH SarabunIT๙" pitchFamily="34" charset="-34"/>
                          <a:cs typeface="TH SarabunIT๙" pitchFamily="34" charset="-34"/>
                        </a:rPr>
                        <a:t>เกษตราธิ</a:t>
                      </a:r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การ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5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8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สำนักตรวจราชการ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9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สำนักแผนงานและโครงการพิเศษ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10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สำนักงานเกษตรและสหกรณ์จังหวัด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dirty="0" smtClean="0">
                          <a:latin typeface="TH SarabunIT๙" pitchFamily="34" charset="-34"/>
                          <a:cs typeface="TH SarabunIT๙" pitchFamily="34" charset="-34"/>
                        </a:rPr>
                        <a:t>93</a:t>
                      </a:r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522059">
                <a:tc>
                  <a:txBody>
                    <a:bodyPr/>
                    <a:lstStyle/>
                    <a:p>
                      <a:pPr algn="ctr"/>
                      <a:endParaRPr lang="th-TH" sz="25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b="1" u="sng" dirty="0" smtClean="0">
                          <a:latin typeface="TH SarabunIT๙" pitchFamily="34" charset="-34"/>
                          <a:cs typeface="TH SarabunIT๙" pitchFamily="34" charset="-34"/>
                        </a:rPr>
                        <a:t>รวม</a:t>
                      </a:r>
                      <a:endParaRPr lang="th-TH" sz="2500" b="1" u="sng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5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142</a:t>
                      </a:r>
                      <a:endParaRPr lang="th-TH" sz="25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396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957724"/>
              </p:ext>
            </p:extLst>
          </p:nvPr>
        </p:nvGraphicFramePr>
        <p:xfrm>
          <a:off x="260649" y="1043610"/>
          <a:ext cx="6336703" cy="2448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4096"/>
                <a:gridCol w="4392488"/>
                <a:gridCol w="1080119"/>
              </a:tblGrid>
              <a:tr h="408045"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ลำดับ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ตำแหน่ง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จำนวน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พนักงานขับรถ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20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408045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พนักงานพิมพ์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19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408045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3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พนักงานทั่วไป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408045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พนักงานสถานที่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3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408045">
                <a:tc>
                  <a:txBody>
                    <a:bodyPr/>
                    <a:lstStyle/>
                    <a:p>
                      <a:pPr algn="ctr"/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u="sng" dirty="0" smtClean="0">
                          <a:latin typeface="TH SarabunIT๙" pitchFamily="34" charset="-34"/>
                          <a:cs typeface="TH SarabunIT๙" pitchFamily="34" charset="-34"/>
                        </a:rPr>
                        <a:t>รวม</a:t>
                      </a:r>
                      <a:endParaRPr lang="th-TH" sz="1900" b="1" u="sng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43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40134" y="422537"/>
            <a:ext cx="36551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ลูกจ้างประจำสังกัด </a:t>
            </a:r>
            <a:r>
              <a:rPr lang="th-TH" sz="2500" b="1" dirty="0" err="1" smtClean="0">
                <a:latin typeface="TH SarabunIT๙" pitchFamily="34" charset="-34"/>
                <a:cs typeface="TH SarabunIT๙" pitchFamily="34" charset="-34"/>
              </a:rPr>
              <a:t>สป.กษ</a:t>
            </a:r>
            <a:r>
              <a:rPr lang="th-TH" sz="2500" b="1" dirty="0" smtClean="0">
                <a:latin typeface="TH SarabunIT๙" pitchFamily="34" charset="-34"/>
                <a:cs typeface="TH SarabunIT๙" pitchFamily="34" charset="-34"/>
              </a:rPr>
              <a:t>. (ส่วนกลาง)</a:t>
            </a:r>
            <a:endParaRPr lang="th-TH" sz="2500" b="1" dirty="0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133371"/>
              </p:ext>
            </p:extLst>
          </p:nvPr>
        </p:nvGraphicFramePr>
        <p:xfrm>
          <a:off x="260650" y="4572000"/>
          <a:ext cx="6408711" cy="4191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6560"/>
                <a:gridCol w="4246737"/>
                <a:gridCol w="1235414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ลำดับ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ตำแหน่ง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จำนวน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พนักงานขับรถยนต์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40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2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พนักงานพิมพ์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43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3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พนักงานทั่วไป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4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ผู้ช่วยช่างไม้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5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พนักงานพัสดุ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6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พนักงานสถานที่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7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พนักงานขับรถงานเกษตรและก่อสร้าง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8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พนักงานรักษาความปลอดภัย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9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ผู้ช่วยช่างทั่วไป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dirty="0" smtClean="0">
                          <a:latin typeface="TH SarabunIT๙" pitchFamily="34" charset="-34"/>
                          <a:cs typeface="TH SarabunIT๙" pitchFamily="34" charset="-34"/>
                        </a:rPr>
                        <a:t>1</a:t>
                      </a:r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endParaRPr lang="th-TH" sz="1900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u="sng" dirty="0" smtClean="0">
                          <a:latin typeface="TH SarabunIT๙" pitchFamily="34" charset="-34"/>
                          <a:cs typeface="TH SarabunIT๙" pitchFamily="34" charset="-34"/>
                        </a:rPr>
                        <a:t>รวม</a:t>
                      </a:r>
                      <a:endParaRPr lang="th-TH" sz="1900" b="1" u="sng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900" b="1" dirty="0" smtClean="0">
                          <a:latin typeface="TH SarabunIT๙" pitchFamily="34" charset="-34"/>
                          <a:cs typeface="TH SarabunIT๙" pitchFamily="34" charset="-34"/>
                        </a:rPr>
                        <a:t>93</a:t>
                      </a:r>
                      <a:endParaRPr lang="th-TH" sz="1900" b="1" dirty="0">
                        <a:latin typeface="TH SarabunIT๙" pitchFamily="34" charset="-34"/>
                        <a:cs typeface="TH SarabunIT๙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82528" y="3950929"/>
            <a:ext cx="383470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ลูกจ้างประจำสังกัด </a:t>
            </a:r>
            <a:r>
              <a:rPr lang="th-TH" sz="2500" b="1" dirty="0" err="1" smtClean="0">
                <a:latin typeface="TH SarabunIT๙" pitchFamily="34" charset="-34"/>
                <a:cs typeface="TH SarabunIT๙" pitchFamily="34" charset="-34"/>
              </a:rPr>
              <a:t>สป.กษ</a:t>
            </a:r>
            <a:r>
              <a:rPr lang="th-TH" sz="2500" b="1" dirty="0" smtClean="0">
                <a:latin typeface="TH SarabunIT๙" pitchFamily="34" charset="-34"/>
                <a:cs typeface="TH SarabunIT๙" pitchFamily="34" charset="-34"/>
              </a:rPr>
              <a:t>. (ส่วนภูมิภาค)</a:t>
            </a:r>
            <a:endParaRPr lang="th-TH" sz="25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893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16632" y="2719824"/>
            <a:ext cx="6667500" cy="170816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332656" y="2719824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5" name="Pentagon 4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Pentagon 5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AutoShape 2" descr="à¸à¸¥à¸à¸²à¸£à¸à¹à¸à¸«à¸²à¸£à¸¹à¸à¸ à¸²à¸à¸ªà¸³à¸«à¸£à¸±à¸ à¸à¹à¸²à¸£à¸²à¸à¸à¸²à¸£à¸à¸²à¸£à¹à¸à¸¹à¸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441" y="4949156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-99392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3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501824" y="3779913"/>
            <a:ext cx="59766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3000" b="1" dirty="0">
                <a:latin typeface="TH SarabunIT๙" pitchFamily="34" charset="-34"/>
                <a:cs typeface="TH SarabunIT๙" pitchFamily="34" charset="-34"/>
              </a:rPr>
              <a:t>1. </a:t>
            </a:r>
            <a:r>
              <a:rPr lang="th-TH" sz="3000" b="1" dirty="0">
                <a:latin typeface="TH SarabunIT๙" pitchFamily="34" charset="-34"/>
                <a:cs typeface="TH SarabunIT๙" pitchFamily="34" charset="-34"/>
              </a:rPr>
              <a:t>กอง/สำนัก ต้นสังกัดลูกจ้างประจำ ประสานกองการเจ้าหน้าที่ (กลุ่มสรรหาและบรรจุแต่งตั้ง</a:t>
            </a:r>
            <a:r>
              <a:rPr lang="th-TH" sz="3000" b="1" dirty="0" smtClean="0">
                <a:latin typeface="TH SarabunIT๙" pitchFamily="34" charset="-34"/>
                <a:cs typeface="TH SarabunIT๙" pitchFamily="34" charset="-34"/>
              </a:rPr>
              <a:t>)เพื่อ</a:t>
            </a:r>
            <a:r>
              <a:rPr lang="th-TH" sz="3000" b="1" dirty="0">
                <a:latin typeface="TH SarabunIT๙" pitchFamily="34" charset="-34"/>
                <a:cs typeface="TH SarabunIT๙" pitchFamily="34" charset="-34"/>
              </a:rPr>
              <a:t>ตรวจสอบคุณสมบัติลูกจ้างประจำ</a:t>
            </a:r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AutoShape 2" descr="à¸à¸¥à¸à¸²à¸£à¸à¹à¸à¸«à¸²à¸£à¸¹à¸à¸ à¸²à¸à¸ªà¸³à¸«à¸£à¸±à¸ à¸à¹à¸²à¸£à¸²à¸à¸à¸²à¸£à¸à¸²à¸£à¹à¸à¸¹à¸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888" y="5436096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87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688" y="3491882"/>
            <a:ext cx="670769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2. เมื่อตรวจสอบแล้วลูกจ้างมีคุณสมบัติครบในการปรับระดับสูงขึ้น </a:t>
            </a:r>
            <a:endParaRPr lang="th-TH" b="1" dirty="0" smtClean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ให้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ดำเนินการ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ดังนี้</a:t>
            </a:r>
          </a:p>
          <a:p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>
                <a:latin typeface="TH SarabunIT๙" pitchFamily="34" charset="-34"/>
                <a:cs typeface="TH SarabunIT๙" pitchFamily="34" charset="-34"/>
              </a:rPr>
              <a:t>	2.1 แบบบรรยายลักษณะงาน</a:t>
            </a:r>
            <a:r>
              <a:rPr lang="en-US" dirty="0">
                <a:latin typeface="TH SarabunIT๙" pitchFamily="34" charset="-34"/>
                <a:cs typeface="TH SarabunIT๙" pitchFamily="34" charset="-34"/>
              </a:rPr>
              <a:t> (Job Description) 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ของตำแหน่งลูกจ้างประจำ (แบบ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ลปจ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.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1)</a:t>
            </a: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หนังสือสำนักงาน ก.พ. ที่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นร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1008/ว 21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16 มิ.ย.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53</a:t>
            </a: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หนังสือสำนักงาน ก.พ. ที่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นร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1008/ว 14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31 มี.ค. 53)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80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7" t="7401" r="33477" b="16366"/>
          <a:stretch/>
        </p:blipFill>
        <p:spPr bwMode="auto">
          <a:xfrm>
            <a:off x="0" y="323528"/>
            <a:ext cx="6858000" cy="867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860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42" t="11225" r="32944" b="8673"/>
          <a:stretch/>
        </p:blipFill>
        <p:spPr bwMode="auto">
          <a:xfrm>
            <a:off x="176078" y="0"/>
            <a:ext cx="6565290" cy="9121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046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688" y="3765393"/>
            <a:ext cx="670769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2. เมื่อตรวจสอบแล้วลูกจ้างมีคุณสมบัติครบในการปรับระดับสูงขึ้น </a:t>
            </a:r>
            <a:endParaRPr lang="th-TH" b="1" dirty="0" smtClean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ให้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ดำเนินการ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ดังนี้</a:t>
            </a:r>
          </a:p>
          <a:p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>
                <a:latin typeface="TH SarabunIT๙" pitchFamily="34" charset="-34"/>
                <a:cs typeface="TH SarabunIT๙" pitchFamily="34" charset="-34"/>
              </a:rPr>
              <a:t>	2.2 จัดทำแบบขอ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ประเมิน</a:t>
            </a: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(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หนังสือสำนักงาน ก.พ. ที่ สร 0710/ว 10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5 พ.ย. 25)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07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0" t="6364" r="33745" b="6647"/>
          <a:stretch/>
        </p:blipFill>
        <p:spPr bwMode="auto">
          <a:xfrm>
            <a:off x="260648" y="0"/>
            <a:ext cx="6382029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857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688" y="3693383"/>
            <a:ext cx="670769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2. เมื่อตรวจสอบแล้วลูกจ้างมีคุณสมบัติครบในการปรับระดับสูงขึ้น </a:t>
            </a:r>
            <a:endParaRPr lang="th-TH" b="1" dirty="0" smtClean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ให้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ดำเนินการ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ดังนี้</a:t>
            </a:r>
          </a:p>
          <a:p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>
                <a:latin typeface="TH SarabunIT๙" pitchFamily="34" charset="-34"/>
                <a:cs typeface="TH SarabunIT๙" pitchFamily="34" charset="-34"/>
              </a:rPr>
              <a:t>	2.3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การเสนอเพื่อขอปรับระดับลูกจ้าง</a:t>
            </a:r>
          </a:p>
          <a:p>
            <a:r>
              <a:rPr lang="th-TH" dirty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     1) ส่วนกลางเสนอกองการเจ้าหน้าที่</a:t>
            </a:r>
          </a:p>
          <a:p>
            <a:r>
              <a:rPr lang="th-TH" dirty="0">
                <a:latin typeface="TH SarabunIT๙" pitchFamily="34" charset="-34"/>
                <a:cs typeface="TH SarabunIT๙" pitchFamily="34" charset="-34"/>
              </a:rPr>
              <a:t>	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    2) ส่วนภูมิภาคเสนอเกษตรและสหกรณ์จังหวัด</a:t>
            </a: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เพื่อเสนอผู้มีอำนาจสั่งบรรจุเพื่อตั้งคณะกรรมการทดสอบความรู้</a:t>
            </a: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ความสามารถเฉพาะตำแหน่ง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2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7" t="7202" r="33191" b="10146"/>
          <a:stretch/>
        </p:blipFill>
        <p:spPr bwMode="auto">
          <a:xfrm>
            <a:off x="-1" y="0"/>
            <a:ext cx="6858001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994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688" y="3707905"/>
            <a:ext cx="653001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H SarabunIT๙" pitchFamily="34" charset="-34"/>
                <a:cs typeface="TH SarabunIT๙" pitchFamily="34" charset="-34"/>
              </a:rPr>
              <a:t>3. 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กองการเจ้าหน้าที่ เสนอผู้มีอำนาจสั่งบรรจุเพื่อตั้งคณะกรรมการทดสอบความรู้ความสามารถเฉพาะ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ตำแหน่ง ส่วนภูมิภาค </a:t>
            </a:r>
          </a:p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หนังสือกรมบัญชีกลาง ที่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กค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 0420/ว 46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 26 ม.ค. 61)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หนังสือกระทรวงการคลัง ที่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กค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 0428/ว 83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 17 ส.ค. 53)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หนังสือสำนักงาน ก.พ. ที่ สร 0710/ว 10 </a:t>
            </a:r>
            <a:r>
              <a:rPr lang="th-TH" b="1" dirty="0" err="1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 5 พ.ย. 25)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88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83" t="6655" r="33859" b="7630"/>
          <a:stretch/>
        </p:blipFill>
        <p:spPr bwMode="auto">
          <a:xfrm>
            <a:off x="165518" y="0"/>
            <a:ext cx="6503843" cy="91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3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211358" y="3761910"/>
            <a:ext cx="65300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4. กองการเจ้าหน้าที่ แจ้งเวียนคำสั่งให้คณะกรรมการที่เกี่ยวข้องเพื่อทราบและดำเนินการในส่วนที่เกี่ยวข้อง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" name="AutoShape 2" descr="à¸à¸¥à¸à¸²à¸£à¸à¹à¸à¸«à¸²à¸£à¸¹à¸à¸ à¸²à¸à¸ªà¸³à¸«à¸£à¸±à¸ à¸à¹à¸²à¸£à¸²à¸à¸à¸²à¸£à¸à¸²à¸£à¹à¸à¸¹à¸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801" y="5436096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63995" y="3471484"/>
            <a:ext cx="653001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5. คณะกรรมการดำเนินการทดสอบในหลักการ ดังนี้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u="sng" dirty="0" smtClean="0">
                <a:latin typeface="TH SarabunIT๙" pitchFamily="34" charset="-34"/>
                <a:cs typeface="TH SarabunIT๙" pitchFamily="34" charset="-34"/>
              </a:rPr>
              <a:t>ส่วน</a:t>
            </a:r>
            <a:r>
              <a:rPr lang="th-TH" u="sng" dirty="0">
                <a:latin typeface="TH SarabunIT๙" pitchFamily="34" charset="-34"/>
                <a:cs typeface="TH SarabunIT๙" pitchFamily="34" charset="-34"/>
              </a:rPr>
              <a:t>ที่ 1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ประกอบด้วย 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1.1 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องค์ประกอบเกี่ยวกับงานที่ปฏิบัติ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เช่น 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ความรู้ความสามารถในการปฏิบัติงาน และ คุณภาพของงาน เป็นต้น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dirty="0" smtClean="0">
                <a:latin typeface="TH SarabunIT๙" pitchFamily="34" charset="-34"/>
                <a:cs typeface="TH SarabunIT๙" pitchFamily="34" charset="-34"/>
              </a:rPr>
              <a:t>	1.2 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ความรับผิดชอบต่อหน้าที่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en-US" dirty="0" smtClean="0">
                <a:latin typeface="TH SarabunIT๙" pitchFamily="34" charset="-34"/>
                <a:cs typeface="TH SarabunIT๙" pitchFamily="34" charset="-34"/>
              </a:rPr>
              <a:t>	1.3 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ความประพฤติ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1.4 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คุณลักษณะที่จำเป็นสำหรับตำแหน่ง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เช่น 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ความอุตสาหะ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มนุษย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สัมพันธ์ และความสามารถในการสื่อความหมาย </a:t>
            </a: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เป็น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ต้น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หนังสือสำนักงาน ก.พ. ที่ สร 0710/ว 10 </a:t>
            </a:r>
            <a:r>
              <a:rPr lang="th-TH" dirty="0" err="1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5 พ.ย. 25)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33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63995" y="3461137"/>
            <a:ext cx="653001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5. คณะกรรมการดำเนินการทดสอบในหลักการ ดังนี้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   </a:t>
            </a:r>
            <a:r>
              <a:rPr lang="th-TH" u="sng" dirty="0">
                <a:latin typeface="TH SarabunIT๙" pitchFamily="34" charset="-34"/>
                <a:cs typeface="TH SarabunIT๙" pitchFamily="34" charset="-34"/>
              </a:rPr>
              <a:t>ส่วนที่ 2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คือ การ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ทดสอบความรู้ความสามารถเฉพาะตำแหน่ง เช่นทดสอบการพิมพ์ หรือทดสอบด้วยวิธีการอื่นตามที่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กรรมการ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เห็น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ว่า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เหมาะสม</a:t>
            </a:r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759" y="5522914"/>
            <a:ext cx="1895475" cy="190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8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01" t="6633" r="33900" b="6633"/>
          <a:stretch/>
        </p:blipFill>
        <p:spPr bwMode="auto">
          <a:xfrm>
            <a:off x="-17443" y="-1"/>
            <a:ext cx="6356525" cy="9144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466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7" t="6249" r="33961" b="6506"/>
          <a:stretch/>
        </p:blipFill>
        <p:spPr bwMode="auto">
          <a:xfrm>
            <a:off x="-1826" y="15213"/>
            <a:ext cx="6320443" cy="91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548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75" t="6707" r="34063" b="6048"/>
          <a:stretch/>
        </p:blipFill>
        <p:spPr bwMode="auto">
          <a:xfrm>
            <a:off x="72008" y="54578"/>
            <a:ext cx="6237312" cy="8981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629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355374" y="3905926"/>
            <a:ext cx="65300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6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 คณะกรรมการสรุปผลการทดสอบ พร้อมรายงานการประชุม เสนอกองการเจ้าหน้าที่ </a:t>
            </a:r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เพื่อ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เสนอผู้มีอำนาจสั่งบรรจุลงนามคำสั่ง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" name="AutoShape 5" descr="à¸à¸¥à¸à¸²à¸£à¸à¹à¸à¸«à¸²à¸£à¸¹à¸à¸ à¸²à¸à¸ªà¸³à¸«à¸£à¸±à¸ à¸à¹à¸²à¸£à¸²à¸à¸à¸²à¸£à¸à¸²à¸£à¹à¸à¸¹à¸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529208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68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98" t="6472" r="34051" b="6793"/>
          <a:stretch/>
        </p:blipFill>
        <p:spPr bwMode="auto">
          <a:xfrm>
            <a:off x="144016" y="72923"/>
            <a:ext cx="6309320" cy="903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7002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9" t="6568" r="34185" b="7463"/>
          <a:stretch/>
        </p:blipFill>
        <p:spPr bwMode="auto">
          <a:xfrm>
            <a:off x="227067" y="467544"/>
            <a:ext cx="6370286" cy="8424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256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7" t="6509" r="34021" b="12422"/>
          <a:stretch/>
        </p:blipFill>
        <p:spPr bwMode="auto">
          <a:xfrm>
            <a:off x="0" y="150698"/>
            <a:ext cx="6597352" cy="8838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77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8" t="11990" r="20486" b="6377"/>
          <a:stretch/>
        </p:blipFill>
        <p:spPr bwMode="auto">
          <a:xfrm rot="16200000">
            <a:off x="-981441" y="1241680"/>
            <a:ext cx="8920271" cy="666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48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9" t="11613" r="20282" b="8200"/>
          <a:stretch/>
        </p:blipFill>
        <p:spPr bwMode="auto">
          <a:xfrm rot="16200000">
            <a:off x="-996575" y="1265838"/>
            <a:ext cx="8784976" cy="6468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4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6" t="11897" r="19905" b="7063"/>
          <a:stretch/>
        </p:blipFill>
        <p:spPr bwMode="auto">
          <a:xfrm rot="16200000">
            <a:off x="-989780" y="1194241"/>
            <a:ext cx="8997397" cy="660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768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ectangle 8"/>
          <p:cNvSpPr/>
          <p:nvPr/>
        </p:nvSpPr>
        <p:spPr>
          <a:xfrm>
            <a:off x="443001" y="1475656"/>
            <a:ext cx="62646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ขั้นตอนการปรับระดับ</a:t>
            </a:r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ลูกจ้างประจำ</a:t>
            </a:r>
          </a:p>
          <a:p>
            <a:pPr algn="ctr"/>
            <a:r>
              <a:rPr lang="th-TH" sz="3500" b="1" dirty="0" smtClean="0">
                <a:latin typeface="TH SarabunIT๙" pitchFamily="34" charset="-34"/>
                <a:cs typeface="TH SarabunIT๙" pitchFamily="34" charset="-34"/>
              </a:rPr>
              <a:t>ไป</a:t>
            </a:r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ดำรงตำแหน่งใหม่</a:t>
            </a:r>
            <a:endParaRPr lang="en-US" sz="3500" b="1" dirty="0">
              <a:latin typeface="TH SarabunIT๙" pitchFamily="34" charset="-34"/>
              <a:cs typeface="TH SarabunIT๙" pitchFamily="34" charset="-34"/>
            </a:endParaRPr>
          </a:p>
          <a:p>
            <a:pPr algn="ctr"/>
            <a:r>
              <a:rPr lang="th-TH" sz="3500" b="1" dirty="0">
                <a:latin typeface="TH SarabunIT๙" pitchFamily="34" charset="-34"/>
                <a:cs typeface="TH SarabunIT๙" pitchFamily="34" charset="-34"/>
              </a:rPr>
              <a:t>ตำแหน่งพนักงานพิมพ์ ระดับ ส 3 เป็น ระดับ ส 4</a:t>
            </a:r>
          </a:p>
        </p:txBody>
      </p:sp>
      <p:sp>
        <p:nvSpPr>
          <p:cNvPr id="2" name="Rectangle 1"/>
          <p:cNvSpPr/>
          <p:nvPr/>
        </p:nvSpPr>
        <p:spPr>
          <a:xfrm>
            <a:off x="355374" y="3833918"/>
            <a:ext cx="65300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7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. เมื่อผู้มีอำนาจสั่งปรับระดับลงนามคำสั่งเรียบร้อยแล้ว </a:t>
            </a:r>
            <a:endParaRPr lang="th-TH" b="1" dirty="0" smtClean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b="1" dirty="0" smtClean="0">
                <a:latin typeface="TH SarabunIT๙" pitchFamily="34" charset="-34"/>
                <a:cs typeface="TH SarabunIT๙" pitchFamily="34" charset="-34"/>
              </a:rPr>
              <a:t>กอง</a:t>
            </a:r>
            <a:r>
              <a:rPr lang="th-TH" b="1" dirty="0">
                <a:latin typeface="TH SarabunIT๙" pitchFamily="34" charset="-34"/>
                <a:cs typeface="TH SarabunIT๙" pitchFamily="34" charset="-34"/>
              </a:rPr>
              <a:t>การเจ้าหน้าที่จะดำเนินการแจ้งเวียนหน่วยงานที่เกี่ยวข้อง</a:t>
            </a:r>
            <a:endParaRPr lang="en-US" b="1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3419872"/>
            <a:ext cx="6858000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7" y="5220072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40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764704" y="1907704"/>
            <a:ext cx="5472608" cy="7078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0728" y="1907704"/>
            <a:ext cx="5046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การยุบเลิกอัตรากำลังลูกจ้างประจำ</a:t>
            </a:r>
            <a:endParaRPr lang="th-TH" sz="40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8640" y="3294162"/>
            <a:ext cx="65950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ให้ยุบเลิกอัตราลูกจ้างประจำ ที่ว่างจากการเกษียณอายุ 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และว่างโดยเหตุ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อื่น (ตาย ลาออก หรือออกด้วยเหตุอื่นทั้งหมด เมื่อสิ้น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ปีงบประมาณนั้น)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ทุกส่วน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ราชการ</a:t>
            </a:r>
            <a:endParaRPr lang="th-TH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485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8238" y="2771800"/>
            <a:ext cx="642911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กองการเจ้าหน้าที่จะดำเนินการสำรวจ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อัตราลูกจ้างประจำ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ที่ว่าง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จากการเกษียณอายุและที่ว่างระหว่างปี เนื่องจาก ตาย ลาออก หรือออกด้วยเหตุผลอื่นทั้งหมด เมื่อสิ้นปีงบประมาณนั้น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ระหว่าง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เดือน ตุลาคม –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ธันวาคม โดยจะแจ้งให้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ส่วนราชการจัดทำบัญชีอัตราลูกจ้างประจำที่เกษียณอายุ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และ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ระหว่างปี เมื่อสิ้นปีงบประมาณ พ.ศ. .... (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ตามแบบ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คปร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–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อกพ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3)</a:t>
            </a:r>
          </a:p>
          <a:p>
            <a:pPr algn="thaiDist"/>
            <a:r>
              <a:rPr lang="th-TH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และ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โดยกำหนดให้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ส่วน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ราชการส่ง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รายละเอียดตาม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แบบ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คปร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–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อกพ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3 ส่งให้กองการเจ้าหน้าที่ ในฐานะฝ่ายเลขานุการ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อ.ก.พ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กระทรวงพิจารณาดำเนินการจัดทำ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บันทึก เสนอปลัดกระทรวงฯ ให้ความเห็นชอบ และนำเข้า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อ.ก.พ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.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กระทรวงเพื่อพิจารณา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ต่อไป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64704" y="1907704"/>
            <a:ext cx="5472608" cy="7078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980728" y="1907704"/>
            <a:ext cx="5046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การยุบเลิกอัตรากำลังลูกจ้างประจำ</a:t>
            </a:r>
            <a:endParaRPr lang="th-TH" sz="4000" b="1" dirty="0"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1684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764704" y="1907704"/>
            <a:ext cx="5472608" cy="7078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0728" y="1907704"/>
            <a:ext cx="5046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000" b="1" dirty="0" smtClean="0">
                <a:latin typeface="TH SarabunIT๙" pitchFamily="34" charset="-34"/>
                <a:cs typeface="TH SarabunIT๙" pitchFamily="34" charset="-34"/>
              </a:rPr>
              <a:t>การยุบเลิกอัตรากำลังลูกจ้างประจำ</a:t>
            </a:r>
            <a:endParaRPr lang="th-TH" sz="40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60648" y="2843808"/>
            <a:ext cx="2232248" cy="576064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แนวทางปฏิบัติ</a:t>
            </a:r>
            <a:endParaRPr lang="th-TH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9165" y="3563888"/>
            <a:ext cx="663515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1.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ฝ่ายเลขานุการ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อ.ก.พ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. กระทรวง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จัดทำบัญชีอัตรา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ลูกจ้าง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ประจำ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ที่ว่างเมื่อสิ้น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ปีงบประมาณ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เสนอให้ อ.ก.พ.กระทรวง 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ทราบ 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และ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แจ้งให้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คปร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. ทราบการยุบเลิก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อัตราลูกจ้างประจำ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ที่ว่าง</a:t>
            </a:r>
            <a:r>
              <a:rPr lang="th-TH" dirty="0">
                <a:latin typeface="TH SarabunIT๙" pitchFamily="34" charset="-34"/>
                <a:cs typeface="TH SarabunIT๙" pitchFamily="34" charset="-34"/>
              </a:rPr>
              <a:t> </a:t>
            </a: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ภายใน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เดือนตุลาคม – ธันวาคม ตามบัญชีอัตรา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ลูกจ้างประจำที่เกษียณอายุราชการ เมื่อสิ้นปีงบประมาณ พ.ศ. ...... 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และว่างระหว่างปี (แบบ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คปร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–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อกพ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3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) ในภาพรวมของกระทรวง</a:t>
            </a:r>
            <a:endParaRPr lang="th-TH" dirty="0" smtClean="0">
              <a:latin typeface="TH SarabunIT๙" pitchFamily="34" charset="-34"/>
              <a:cs typeface="TH SarabunIT๙" pitchFamily="34" charset="-34"/>
            </a:endParaRP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	2. กรณีส่วนราชการมีเหตุผลความจำเป็นต้องขอยกเว้นการ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ยุบเลิกอัตราลูกจ้างประจำ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ที่ว่าง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 ให้เสนอ </a:t>
            </a:r>
            <a:r>
              <a:rPr lang="th-TH" dirty="0" err="1" smtClean="0">
                <a:latin typeface="TH SarabunIT๙" pitchFamily="34" charset="-34"/>
                <a:cs typeface="TH SarabunIT๙" pitchFamily="34" charset="-34"/>
              </a:rPr>
              <a:t>คปร</a:t>
            </a:r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. พิจารณาเป็นรายกรณี </a:t>
            </a:r>
          </a:p>
          <a:p>
            <a:pPr algn="thaiDist"/>
            <a:r>
              <a:rPr lang="th-TH" dirty="0" smtClean="0">
                <a:latin typeface="TH SarabunIT๙" pitchFamily="34" charset="-34"/>
                <a:cs typeface="TH SarabunIT๙" pitchFamily="34" charset="-34"/>
              </a:rPr>
              <a:t>ภายในเดือนตุลาคม - ธันวาคม</a:t>
            </a:r>
          </a:p>
        </p:txBody>
      </p:sp>
    </p:spTree>
    <p:extLst>
      <p:ext uri="{BB962C8B-B14F-4D97-AF65-F5344CB8AC3E}">
        <p14:creationId xmlns:p14="http://schemas.microsoft.com/office/powerpoint/2010/main" val="119504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8" t="6779" r="15750" b="7063"/>
          <a:stretch/>
        </p:blipFill>
        <p:spPr bwMode="auto">
          <a:xfrm rot="16200000">
            <a:off x="-718235" y="1374419"/>
            <a:ext cx="8654509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7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0825" y="3419872"/>
            <a:ext cx="287450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7200" b="1" dirty="0" smtClean="0">
                <a:solidFill>
                  <a:srgbClr val="00B050"/>
                </a:solidFill>
                <a:latin typeface="Aharoni" pitchFamily="2" charset="-79"/>
                <a:cs typeface="+mj-cs"/>
              </a:rPr>
              <a:t>ถาม - ตอบ</a:t>
            </a:r>
          </a:p>
          <a:p>
            <a:pPr algn="ctr"/>
            <a:r>
              <a:rPr lang="en-US" sz="6000" dirty="0" smtClean="0">
                <a:solidFill>
                  <a:srgbClr val="00B050"/>
                </a:solidFill>
                <a:latin typeface="Aharoni" pitchFamily="2" charset="-79"/>
                <a:cs typeface="+mj-cs"/>
              </a:rPr>
              <a:t>Q &amp; A</a:t>
            </a:r>
            <a:endParaRPr lang="th-TH" sz="6000" dirty="0">
              <a:solidFill>
                <a:srgbClr val="00B050"/>
              </a:solidFill>
              <a:latin typeface="Aharoni" pitchFamily="2" charset="-79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8998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0" y="503548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Pentagon 4"/>
          <p:cNvSpPr/>
          <p:nvPr/>
        </p:nvSpPr>
        <p:spPr>
          <a:xfrm>
            <a:off x="0" y="67312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Pentagon 6"/>
          <p:cNvSpPr/>
          <p:nvPr/>
        </p:nvSpPr>
        <p:spPr>
          <a:xfrm rot="10800000">
            <a:off x="1268760" y="7840151"/>
            <a:ext cx="5589240" cy="648072"/>
          </a:xfrm>
          <a:prstGeom prst="homePlat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Pentagon 7"/>
          <p:cNvSpPr/>
          <p:nvPr/>
        </p:nvSpPr>
        <p:spPr>
          <a:xfrm rot="10800000">
            <a:off x="620688" y="7992551"/>
            <a:ext cx="6237312" cy="648072"/>
          </a:xfrm>
          <a:prstGeom prst="homePlat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66936" y="695761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solidFill>
                  <a:srgbClr val="FFFF00"/>
                </a:solidFill>
                <a:latin typeface="Freestyle Script" pitchFamily="66" charset="0"/>
              </a:rPr>
              <a:t>Community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bg1"/>
                </a:solidFill>
                <a:latin typeface="Freestyle Script" pitchFamily="66" charset="0"/>
              </a:rPr>
              <a:t>of</a:t>
            </a:r>
            <a:r>
              <a:rPr lang="en-US" sz="4000" dirty="0" smtClean="0">
                <a:latin typeface="Freestyle Script" pitchFamily="66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Freestyle Script" pitchFamily="66" charset="0"/>
              </a:rPr>
              <a:t>Practice</a:t>
            </a:r>
            <a:endParaRPr lang="th-TH" sz="4000" dirty="0">
              <a:solidFill>
                <a:schemeClr val="accent6">
                  <a:lumMod val="60000"/>
                  <a:lumOff val="40000"/>
                </a:schemeClr>
              </a:solidFill>
              <a:latin typeface="Freestyle Script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800" y="2915816"/>
            <a:ext cx="3583285" cy="3583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254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lowchart: Document 8"/>
          <p:cNvSpPr/>
          <p:nvPr/>
        </p:nvSpPr>
        <p:spPr>
          <a:xfrm>
            <a:off x="-43610" y="0"/>
            <a:ext cx="6901611" cy="2771800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Flowchart: Document 8"/>
          <p:cNvSpPr/>
          <p:nvPr/>
        </p:nvSpPr>
        <p:spPr>
          <a:xfrm rot="10800000">
            <a:off x="-18734" y="6372200"/>
            <a:ext cx="6901611" cy="2771800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Flowchart: Document 8"/>
          <p:cNvSpPr/>
          <p:nvPr/>
        </p:nvSpPr>
        <p:spPr>
          <a:xfrm>
            <a:off x="-43610" y="0"/>
            <a:ext cx="6901610" cy="2238816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Flowchart: Document 8"/>
          <p:cNvSpPr/>
          <p:nvPr/>
        </p:nvSpPr>
        <p:spPr>
          <a:xfrm rot="10800000">
            <a:off x="-22922" y="6905184"/>
            <a:ext cx="6905798" cy="2238816"/>
          </a:xfrm>
          <a:custGeom>
            <a:avLst/>
            <a:gdLst>
              <a:gd name="connsiteX0" fmla="*/ 0 w 21600"/>
              <a:gd name="connsiteY0" fmla="*/ 0 h 21600"/>
              <a:gd name="connsiteX1" fmla="*/ 21600 w 21600"/>
              <a:gd name="connsiteY1" fmla="*/ 0 h 21600"/>
              <a:gd name="connsiteX2" fmla="*/ 21600 w 21600"/>
              <a:gd name="connsiteY2" fmla="*/ 17322 h 21600"/>
              <a:gd name="connsiteX3" fmla="*/ 0 w 21600"/>
              <a:gd name="connsiteY3" fmla="*/ 20172 h 21600"/>
              <a:gd name="connsiteX4" fmla="*/ 0 w 21600"/>
              <a:gd name="connsiteY4" fmla="*/ 0 h 21600"/>
              <a:gd name="connsiteX0" fmla="*/ 0 w 21600"/>
              <a:gd name="connsiteY0" fmla="*/ 0 h 20663"/>
              <a:gd name="connsiteX1" fmla="*/ 21600 w 21600"/>
              <a:gd name="connsiteY1" fmla="*/ 0 h 20663"/>
              <a:gd name="connsiteX2" fmla="*/ 21600 w 21600"/>
              <a:gd name="connsiteY2" fmla="*/ 17322 h 20663"/>
              <a:gd name="connsiteX3" fmla="*/ 15987 w 21600"/>
              <a:gd name="connsiteY3" fmla="*/ 10588 h 20663"/>
              <a:gd name="connsiteX4" fmla="*/ 0 w 21600"/>
              <a:gd name="connsiteY4" fmla="*/ 20172 h 20663"/>
              <a:gd name="connsiteX5" fmla="*/ 0 w 21600"/>
              <a:gd name="connsiteY5" fmla="*/ 0 h 20663"/>
              <a:gd name="connsiteX0" fmla="*/ 59 w 21659"/>
              <a:gd name="connsiteY0" fmla="*/ 0 h 24427"/>
              <a:gd name="connsiteX1" fmla="*/ 21659 w 21659"/>
              <a:gd name="connsiteY1" fmla="*/ 0 h 24427"/>
              <a:gd name="connsiteX2" fmla="*/ 21659 w 21659"/>
              <a:gd name="connsiteY2" fmla="*/ 17322 h 24427"/>
              <a:gd name="connsiteX3" fmla="*/ 16046 w 21659"/>
              <a:gd name="connsiteY3" fmla="*/ 10588 h 24427"/>
              <a:gd name="connsiteX4" fmla="*/ 0 w 21659"/>
              <a:gd name="connsiteY4" fmla="*/ 24041 h 24427"/>
              <a:gd name="connsiteX5" fmla="*/ 59 w 21659"/>
              <a:gd name="connsiteY5" fmla="*/ 0 h 24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59" h="24427">
                <a:moveTo>
                  <a:pt x="59" y="0"/>
                </a:moveTo>
                <a:lnTo>
                  <a:pt x="21659" y="0"/>
                </a:lnTo>
                <a:lnTo>
                  <a:pt x="21659" y="17322"/>
                </a:lnTo>
                <a:cubicBezTo>
                  <a:pt x="20665" y="20376"/>
                  <a:pt x="19646" y="10113"/>
                  <a:pt x="16046" y="10588"/>
                </a:cubicBezTo>
                <a:cubicBezTo>
                  <a:pt x="12446" y="11063"/>
                  <a:pt x="2606" y="27095"/>
                  <a:pt x="0" y="24041"/>
                </a:cubicBezTo>
                <a:cubicBezTo>
                  <a:pt x="20" y="16027"/>
                  <a:pt x="39" y="8014"/>
                  <a:pt x="5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815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920</Words>
  <Application>Microsoft Office PowerPoint</Application>
  <PresentationFormat>On-screen Show (4:3)</PresentationFormat>
  <Paragraphs>211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thanet_ka</dc:creator>
  <cp:lastModifiedBy>thanet_ka</cp:lastModifiedBy>
  <cp:revision>31</cp:revision>
  <cp:lastPrinted>2018-05-24T06:09:23Z</cp:lastPrinted>
  <dcterms:created xsi:type="dcterms:W3CDTF">2018-05-23T04:10:35Z</dcterms:created>
  <dcterms:modified xsi:type="dcterms:W3CDTF">2018-05-24T06:40:12Z</dcterms:modified>
</cp:coreProperties>
</file>