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8" r:id="rId2"/>
  </p:sldMasterIdLst>
  <p:sldIdLst>
    <p:sldId id="256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59" r:id="rId18"/>
    <p:sldId id="274" r:id="rId19"/>
    <p:sldId id="278" r:id="rId20"/>
    <p:sldId id="277" r:id="rId21"/>
    <p:sldId id="296" r:id="rId22"/>
    <p:sldId id="293" r:id="rId23"/>
    <p:sldId id="294" r:id="rId24"/>
    <p:sldId id="295" r:id="rId2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223B"/>
    <a:srgbClr val="FF3700"/>
    <a:srgbClr val="0195B6"/>
    <a:srgbClr val="7132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6214" y="993075"/>
            <a:ext cx="8469085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6214" y="3472750"/>
            <a:ext cx="8469085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379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56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215" y="1695670"/>
            <a:ext cx="8577942" cy="285273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6215" y="4575395"/>
            <a:ext cx="857794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346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214" y="1846943"/>
            <a:ext cx="4223656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0501" y="1846943"/>
            <a:ext cx="4223656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249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214" y="344714"/>
            <a:ext cx="857953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6214" y="1670277"/>
            <a:ext cx="4180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6214" y="2494189"/>
            <a:ext cx="4180115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6958" y="1670277"/>
            <a:ext cx="426719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6958" y="2494189"/>
            <a:ext cx="4267199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71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73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54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15" y="435429"/>
            <a:ext cx="3505201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5316" y="435430"/>
            <a:ext cx="5072742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0115" y="2035629"/>
            <a:ext cx="350520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626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115" y="424543"/>
            <a:ext cx="3276600" cy="160020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46715" y="424544"/>
            <a:ext cx="5301343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0115" y="2024743"/>
            <a:ext cx="327660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D79ED-3FA7-4EF8-964B-EB8BCFAB02F8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12CB2-7F2C-47B9-AE70-22A94B49F2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54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695950" y="2667000"/>
            <a:ext cx="6496050" cy="67741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3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695950" y="3563491"/>
            <a:ext cx="649605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0281093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37778"/>
            <a:ext cx="12192000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888023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876766"/>
            <a:ext cx="12192000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543259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48" y="4019107"/>
            <a:ext cx="12192148" cy="1818170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4458994"/>
            <a:ext cx="12192000" cy="5760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48" y="5098856"/>
            <a:ext cx="12192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241609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876766"/>
            <a:ext cx="12192000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66847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37778"/>
            <a:ext cx="12192000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8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18503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C11B3B-C190-410E-B3BD-018D25C3FCA7}" type="datetimeFigureOut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04/09/62</a:t>
            </a:fld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C2044B-959C-403B-8AF6-C5A45BB890A8}" type="slidenum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336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EC11B3B-C190-410E-B3BD-018D25C3FCA7}" type="datetimeFigureOut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04/09/62</a:t>
            </a:fld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C2044B-959C-403B-8AF6-C5A45BB890A8}" type="slidenum">
              <a:rPr kumimoji="0" lang="th-TH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 Unicode MS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374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 Single Corner Rectangle 11"/>
          <p:cNvSpPr/>
          <p:nvPr userDrawn="1"/>
        </p:nvSpPr>
        <p:spPr>
          <a:xfrm rot="16200000">
            <a:off x="-1602459" y="2487803"/>
            <a:ext cx="2811084" cy="393524"/>
          </a:xfrm>
          <a:prstGeom prst="round1Rect">
            <a:avLst>
              <a:gd name="adj" fmla="val 50000"/>
            </a:avLst>
          </a:prstGeom>
          <a:solidFill>
            <a:srgbClr val="EF2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s-Latn-BA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6214" y="365125"/>
            <a:ext cx="857794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6214" y="1789611"/>
            <a:ext cx="8577944" cy="4387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6214" y="6355443"/>
            <a:ext cx="1534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fld id="{276D79ED-3FA7-4EF8-964B-EB8BCFAB02F8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98300" y="6356350"/>
            <a:ext cx="466997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79900" y="6355443"/>
            <a:ext cx="1404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fld id="{C6F12CB2-7F2C-47B9-AE70-22A94B49F2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 rot="16200000">
            <a:off x="-1608328" y="2515288"/>
            <a:ext cx="2811084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bs-Latn-BA" sz="1600" b="1" baseline="0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free-ppt-templates.com</a:t>
            </a:r>
            <a:endParaRPr lang="en-US" sz="16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734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4" r:id="rId10"/>
    <p:sldLayoutId id="2147483665" r:id="rId11"/>
    <p:sldLayoutId id="2147483666" r:id="rId12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FF3700"/>
          </a:solidFill>
          <a:latin typeface="Microsoft YaHei" charset="-122"/>
          <a:ea typeface="Microsoft YaHei" charset="-122"/>
          <a:cs typeface="Microsoft YaHei" charset="-122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icrosoft YaHei" charset="-122"/>
          <a:ea typeface="Microsoft YaHei" charset="-122"/>
          <a:cs typeface="Microsoft YaHei" charset="-12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icrosoft YaHei" charset="-122"/>
          <a:ea typeface="Microsoft YaHei" charset="-122"/>
          <a:cs typeface="Microsoft YaHei" charset="-122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icrosoft YaHei" charset="-122"/>
          <a:ea typeface="Microsoft YaHei" charset="-122"/>
          <a:cs typeface="Microsoft YaHei" charset="-122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" charset="-122"/>
          <a:ea typeface="Microsoft YaHei" charset="-122"/>
          <a:cs typeface="Microsoft YaHei" charset="-122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icrosoft YaHei" charset="-122"/>
          <a:ea typeface="Microsoft YaHei" charset="-122"/>
          <a:cs typeface="Microsoft YaHei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3037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psmoac.go.th/km-km_org_center-files-391991791879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084" y="197428"/>
            <a:ext cx="8469085" cy="1488868"/>
          </a:xfrm>
        </p:spPr>
        <p:txBody>
          <a:bodyPr/>
          <a:lstStyle/>
          <a:p>
            <a:r>
              <a:rPr lang="th-TH" dirty="0" smtClean="0"/>
              <a:t>องค์ความรู้ ของ กปพ.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379" y="1959428"/>
            <a:ext cx="10914732" cy="2818245"/>
          </a:xfrm>
        </p:spPr>
        <p:txBody>
          <a:bodyPr>
            <a:normAutofit lnSpcReduction="10000"/>
          </a:bodyPr>
          <a:lstStyle/>
          <a:p>
            <a:pPr marL="457200" indent="-457200" algn="l">
              <a:buAutoNum type="arabicPeriod"/>
            </a:pPr>
            <a:r>
              <a:rPr lang="th-TH" b="1" dirty="0" smtClean="0"/>
              <a:t>การ</a:t>
            </a:r>
            <a:r>
              <a:rPr lang="th-TH" b="1" dirty="0"/>
              <a:t>จัดทำแผนงานโครงการอันเนื่องมาจากพระราชดำริเป็นไปตามแผนที่</a:t>
            </a:r>
            <a:r>
              <a:rPr lang="th-TH" b="1" dirty="0" smtClean="0"/>
              <a:t>กำหนด</a:t>
            </a:r>
          </a:p>
          <a:p>
            <a:pPr marL="457200" indent="-457200" algn="l">
              <a:buAutoNum type="arabicPeriod"/>
            </a:pPr>
            <a:r>
              <a:rPr lang="th-TH" b="1" dirty="0"/>
              <a:t>การ</a:t>
            </a:r>
            <a:r>
              <a:rPr lang="th-TH" b="1" dirty="0" smtClean="0"/>
              <a:t>ประสานงาน ติดตาม</a:t>
            </a:r>
            <a:r>
              <a:rPr lang="th-TH" b="1" dirty="0"/>
              <a:t>ความก้าวหน้าการ</a:t>
            </a:r>
            <a:r>
              <a:rPr lang="th-TH" b="1" dirty="0" smtClean="0"/>
              <a:t>ดำเนินงาน</a:t>
            </a:r>
          </a:p>
          <a:p>
            <a:pPr marL="457200" indent="-457200" algn="l">
              <a:buAutoNum type="arabicPeriod"/>
            </a:pPr>
            <a:r>
              <a:rPr lang="th-TH" b="1" dirty="0"/>
              <a:t>การ</a:t>
            </a:r>
            <a:r>
              <a:rPr lang="th-TH" b="1" dirty="0" smtClean="0"/>
              <a:t>อบรม เรื่อง สถาบัน</a:t>
            </a:r>
            <a:r>
              <a:rPr lang="th-TH" b="1" dirty="0"/>
              <a:t>พระมหากษัตริย์กับประเทศไทย </a:t>
            </a:r>
            <a:endParaRPr lang="th-TH" b="1" dirty="0" smtClean="0"/>
          </a:p>
          <a:p>
            <a:pPr algn="l"/>
            <a:r>
              <a:rPr lang="th-TH" b="1" dirty="0" smtClean="0"/>
              <a:t>     โดย</a:t>
            </a:r>
            <a:r>
              <a:rPr lang="th-TH" b="1" dirty="0"/>
              <a:t>วิทยากรจาก หลักสูตรจิตอาสา 904 </a:t>
            </a:r>
            <a:r>
              <a:rPr lang="en-US" b="1" dirty="0"/>
              <a:t>“</a:t>
            </a:r>
            <a:r>
              <a:rPr lang="th-TH" b="1" dirty="0"/>
              <a:t>หลักสูตรหลักประจำ</a:t>
            </a:r>
            <a:r>
              <a:rPr lang="en-US" b="1" dirty="0"/>
              <a:t>” </a:t>
            </a:r>
            <a:endParaRPr lang="th-TH" b="1" dirty="0" smtClean="0"/>
          </a:p>
          <a:p>
            <a:pPr algn="l"/>
            <a:r>
              <a:rPr lang="th-TH" b="1" dirty="0" smtClean="0"/>
              <a:t>     รุ่นที่ </a:t>
            </a:r>
            <a:r>
              <a:rPr lang="th-TH" b="1" dirty="0"/>
              <a:t>2/61 </a:t>
            </a:r>
            <a:r>
              <a:rPr lang="en-US" b="1" dirty="0"/>
              <a:t>“</a:t>
            </a:r>
            <a:r>
              <a:rPr lang="th-TH" b="1" dirty="0"/>
              <a:t>เป็น</a:t>
            </a:r>
            <a:r>
              <a:rPr lang="th-TH" b="1" dirty="0" smtClean="0"/>
              <a:t>เบ้า เป็น</a:t>
            </a:r>
            <a:r>
              <a:rPr lang="th-TH" b="1" dirty="0"/>
              <a:t>แม่พิมพ์</a:t>
            </a:r>
            <a:r>
              <a:rPr lang="en-US" b="1" dirty="0"/>
              <a:t>”		</a:t>
            </a:r>
          </a:p>
        </p:txBody>
      </p:sp>
    </p:spTree>
    <p:extLst>
      <p:ext uri="{BB962C8B-B14F-4D97-AF65-F5344CB8AC3E}">
        <p14:creationId xmlns:p14="http://schemas.microsoft.com/office/powerpoint/2010/main" val="72092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>
            <a:off x="0" y="5906"/>
            <a:ext cx="12192000" cy="6858000"/>
            <a:chOff x="0" y="0"/>
            <a:chExt cx="12192000" cy="6858000"/>
          </a:xfrm>
        </p:grpSpPr>
        <p:pic>
          <p:nvPicPr>
            <p:cNvPr id="4" name="รูปภาพ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5" name="สี่เหลี่ยมผืนผ้า 4"/>
            <p:cNvSpPr/>
            <p:nvPr/>
          </p:nvSpPr>
          <p:spPr>
            <a:xfrm>
              <a:off x="5600700" y="1574800"/>
              <a:ext cx="56769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สี่เหลี่ยมผืนผ้า 5"/>
            <p:cNvSpPr/>
            <p:nvPr/>
          </p:nvSpPr>
          <p:spPr>
            <a:xfrm>
              <a:off x="1409700" y="3517900"/>
              <a:ext cx="100584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2235200" y="4953000"/>
              <a:ext cx="80391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5" name="วงรี 14"/>
          <p:cNvSpPr/>
          <p:nvPr/>
        </p:nvSpPr>
        <p:spPr>
          <a:xfrm>
            <a:off x="9093200" y="4495800"/>
            <a:ext cx="317500" cy="471738"/>
          </a:xfrm>
          <a:prstGeom prst="ellipse">
            <a:avLst/>
          </a:prstGeom>
          <a:solidFill>
            <a:srgbClr val="EFECD9"/>
          </a:solidFill>
          <a:ln>
            <a:solidFill>
              <a:srgbClr val="EFE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กล่องข้อความ 16"/>
          <p:cNvSpPr txBox="1"/>
          <p:nvPr/>
        </p:nvSpPr>
        <p:spPr>
          <a:xfrm>
            <a:off x="563526" y="2348530"/>
            <a:ext cx="10983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1. แผนการ</a:t>
            </a:r>
            <a:r>
              <a:rPr lang="th-TH" sz="40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ดำเนินงานโครงการอันเนื่องมาจากพระราชดำริ</a:t>
            </a:r>
          </a:p>
          <a:p>
            <a:pPr algn="ctr"/>
            <a:r>
              <a:rPr lang="th-TH" sz="40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ของกระทรวงเกษตรและสหกรณ์</a:t>
            </a:r>
          </a:p>
          <a:p>
            <a:pPr algn="ctr"/>
            <a:r>
              <a:rPr lang="th-TH" sz="40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ประจำปีงบประมาณ 2562</a:t>
            </a:r>
          </a:p>
        </p:txBody>
      </p:sp>
    </p:spTree>
    <p:extLst>
      <p:ext uri="{BB962C8B-B14F-4D97-AF65-F5344CB8AC3E}">
        <p14:creationId xmlns:p14="http://schemas.microsoft.com/office/powerpoint/2010/main" val="52376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7686517" y="3177431"/>
            <a:ext cx="4364456" cy="4925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06" name="ตัวเชื่อมต่อตรง 105"/>
          <p:cNvCxnSpPr/>
          <p:nvPr/>
        </p:nvCxnSpPr>
        <p:spPr>
          <a:xfrm>
            <a:off x="5731920" y="1572017"/>
            <a:ext cx="0" cy="14400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กล่องข้อความ 3"/>
          <p:cNvSpPr txBox="1"/>
          <p:nvPr/>
        </p:nvSpPr>
        <p:spPr>
          <a:xfrm>
            <a:off x="3249791" y="13423"/>
            <a:ext cx="453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latin typeface="RSU" panose="02000506040000020003" pitchFamily="2" charset="-34"/>
                <a:cs typeface="RSU" panose="02000506040000020003" pitchFamily="2" charset="-34"/>
              </a:rPr>
              <a:t>สรุปการดำเนินงานโครงการอันเนื่องมาจากพระราชดำริ</a:t>
            </a: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722042" y="1271100"/>
            <a:ext cx="2082621" cy="33855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กระทรวงเกษตรและสหกรณ์</a:t>
            </a:r>
          </a:p>
        </p:txBody>
      </p:sp>
      <p:sp>
        <p:nvSpPr>
          <p:cNvPr id="10" name="ลูกศรลง 9"/>
          <p:cNvSpPr/>
          <p:nvPr/>
        </p:nvSpPr>
        <p:spPr>
          <a:xfrm>
            <a:off x="5555291" y="1017237"/>
            <a:ext cx="388828" cy="251911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กล่องข้อความ 50"/>
          <p:cNvSpPr txBox="1"/>
          <p:nvPr/>
        </p:nvSpPr>
        <p:spPr>
          <a:xfrm>
            <a:off x="2748212" y="355266"/>
            <a:ext cx="5614158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หน่วยงานกำกับการดำเนินงานโครงการอันเนื่องมาจากพระราชดำริ / การดำเนินงานตามพระราชดำริ</a:t>
            </a:r>
          </a:p>
        </p:txBody>
      </p:sp>
      <p:sp>
        <p:nvSpPr>
          <p:cNvPr id="55" name="กล่องข้อความ 54"/>
          <p:cNvSpPr txBox="1"/>
          <p:nvPr/>
        </p:nvSpPr>
        <p:spPr>
          <a:xfrm>
            <a:off x="2124326" y="694330"/>
            <a:ext cx="1106168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มูลนิธิชัยพัฒนา	</a:t>
            </a:r>
          </a:p>
        </p:txBody>
      </p:sp>
      <p:sp>
        <p:nvSpPr>
          <p:cNvPr id="62" name="กล่องข้อความ 61"/>
          <p:cNvSpPr txBox="1"/>
          <p:nvPr/>
        </p:nvSpPr>
        <p:spPr>
          <a:xfrm>
            <a:off x="956430" y="691464"/>
            <a:ext cx="1151212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สำนักงาน กปร.	</a:t>
            </a:r>
          </a:p>
        </p:txBody>
      </p:sp>
      <p:sp>
        <p:nvSpPr>
          <p:cNvPr id="66" name="กล่องข้อความ 65"/>
          <p:cNvSpPr txBox="1"/>
          <p:nvPr/>
        </p:nvSpPr>
        <p:spPr>
          <a:xfrm>
            <a:off x="3249792" y="691464"/>
            <a:ext cx="1516840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มูลนิธิปิดทองหลังพระฯ</a:t>
            </a:r>
          </a:p>
        </p:txBody>
      </p:sp>
      <p:sp>
        <p:nvSpPr>
          <p:cNvPr id="68" name="กล่องข้อความ 67"/>
          <p:cNvSpPr txBox="1"/>
          <p:nvPr/>
        </p:nvSpPr>
        <p:spPr>
          <a:xfrm>
            <a:off x="9185085" y="701362"/>
            <a:ext cx="1280536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มูลนิธิโครงการหลวง</a:t>
            </a:r>
          </a:p>
        </p:txBody>
      </p:sp>
      <p:sp>
        <p:nvSpPr>
          <p:cNvPr id="81" name="กล่องข้อความ 80"/>
          <p:cNvSpPr txBox="1"/>
          <p:nvPr/>
        </p:nvSpPr>
        <p:spPr>
          <a:xfrm>
            <a:off x="4789334" y="685628"/>
            <a:ext cx="1601390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มูลนิธิสมเด็จพระนางเจ้าฯ</a:t>
            </a:r>
          </a:p>
        </p:txBody>
      </p:sp>
      <p:sp>
        <p:nvSpPr>
          <p:cNvPr id="82" name="กล่องข้อความ 81"/>
          <p:cNvSpPr txBox="1"/>
          <p:nvPr/>
        </p:nvSpPr>
        <p:spPr>
          <a:xfrm>
            <a:off x="6414911" y="694330"/>
            <a:ext cx="2737798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ศูนย์อำนวยการใหญ่โครงการจิตอาสาฯ (ศอญ.)</a:t>
            </a:r>
          </a:p>
        </p:txBody>
      </p:sp>
      <p:sp>
        <p:nvSpPr>
          <p:cNvPr id="83" name="กล่องข้อความ 82"/>
          <p:cNvSpPr txBox="1"/>
          <p:nvPr/>
        </p:nvSpPr>
        <p:spPr>
          <a:xfrm>
            <a:off x="1683975" y="1845465"/>
            <a:ext cx="1468519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ประสานอำนวยการ</a:t>
            </a:r>
          </a:p>
        </p:txBody>
      </p:sp>
      <p:sp>
        <p:nvSpPr>
          <p:cNvPr id="84" name="กล่องข้อความ 83"/>
          <p:cNvSpPr txBox="1"/>
          <p:nvPr/>
        </p:nvSpPr>
        <p:spPr>
          <a:xfrm>
            <a:off x="6209604" y="1845465"/>
            <a:ext cx="3412071" cy="30777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หน่วยปฏิบัติ ส่วนราชการ 14 หน่วยงาน</a:t>
            </a:r>
          </a:p>
        </p:txBody>
      </p:sp>
      <p:grpSp>
        <p:nvGrpSpPr>
          <p:cNvPr id="85" name="กลุ่ม 84"/>
          <p:cNvGrpSpPr/>
          <p:nvPr/>
        </p:nvGrpSpPr>
        <p:grpSpPr>
          <a:xfrm>
            <a:off x="4345576" y="2137997"/>
            <a:ext cx="7601497" cy="1453493"/>
            <a:chOff x="4590451" y="1400598"/>
            <a:chExt cx="7280969" cy="1453493"/>
          </a:xfrm>
        </p:grpSpPr>
        <p:sp>
          <p:nvSpPr>
            <p:cNvPr id="86" name="สี่เหลี่ยมผืนผ้ามุมมน 85"/>
            <p:cNvSpPr/>
            <p:nvPr/>
          </p:nvSpPr>
          <p:spPr>
            <a:xfrm>
              <a:off x="4590451" y="1441449"/>
              <a:ext cx="6982424" cy="781250"/>
            </a:xfrm>
            <a:prstGeom prst="roundRect">
              <a:avLst/>
            </a:prstGeom>
            <a:solidFill>
              <a:srgbClr val="99FF99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/>
            </a:p>
          </p:txBody>
        </p:sp>
        <p:sp>
          <p:nvSpPr>
            <p:cNvPr id="87" name="กล่องข้อความ 86"/>
            <p:cNvSpPr txBox="1"/>
            <p:nvPr/>
          </p:nvSpPr>
          <p:spPr>
            <a:xfrm>
              <a:off x="10919420" y="1742638"/>
              <a:ext cx="500458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สศก.</a:t>
              </a:r>
            </a:p>
          </p:txBody>
        </p:sp>
        <p:sp>
          <p:nvSpPr>
            <p:cNvPr id="88" name="กล่องข้อความ 87"/>
            <p:cNvSpPr txBox="1"/>
            <p:nvPr/>
          </p:nvSpPr>
          <p:spPr>
            <a:xfrm>
              <a:off x="9234022" y="1769475"/>
              <a:ext cx="651140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มกอช. </a:t>
              </a:r>
            </a:p>
          </p:txBody>
        </p:sp>
        <p:sp>
          <p:nvSpPr>
            <p:cNvPr id="89" name="กล่องข้อความ 88"/>
            <p:cNvSpPr txBox="1"/>
            <p:nvPr/>
          </p:nvSpPr>
          <p:spPr>
            <a:xfrm>
              <a:off x="6044981" y="1773890"/>
              <a:ext cx="367525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กข.</a:t>
              </a:r>
            </a:p>
          </p:txBody>
        </p:sp>
        <p:sp>
          <p:nvSpPr>
            <p:cNvPr id="90" name="กล่องข้อความ 89"/>
            <p:cNvSpPr txBox="1"/>
            <p:nvPr/>
          </p:nvSpPr>
          <p:spPr>
            <a:xfrm>
              <a:off x="7763530" y="1773890"/>
              <a:ext cx="387927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ปม.</a:t>
              </a:r>
            </a:p>
          </p:txBody>
        </p:sp>
        <p:sp>
          <p:nvSpPr>
            <p:cNvPr id="91" name="กล่องข้อความ 90"/>
            <p:cNvSpPr txBox="1"/>
            <p:nvPr/>
          </p:nvSpPr>
          <p:spPr>
            <a:xfrm>
              <a:off x="8165283" y="1767856"/>
              <a:ext cx="420308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ปศ.</a:t>
              </a:r>
            </a:p>
          </p:txBody>
        </p:sp>
        <p:sp>
          <p:nvSpPr>
            <p:cNvPr id="92" name="กล่องข้อความ 91"/>
            <p:cNvSpPr txBox="1"/>
            <p:nvPr/>
          </p:nvSpPr>
          <p:spPr>
            <a:xfrm>
              <a:off x="4715922" y="1770895"/>
              <a:ext cx="417102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ชป.</a:t>
              </a:r>
            </a:p>
          </p:txBody>
        </p:sp>
        <p:sp>
          <p:nvSpPr>
            <p:cNvPr id="93" name="กล่องข้อความ 92"/>
            <p:cNvSpPr txBox="1"/>
            <p:nvPr/>
          </p:nvSpPr>
          <p:spPr>
            <a:xfrm>
              <a:off x="6836680" y="1780610"/>
              <a:ext cx="385013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มม.</a:t>
              </a:r>
            </a:p>
          </p:txBody>
        </p:sp>
        <p:sp>
          <p:nvSpPr>
            <p:cNvPr id="94" name="กล่องข้อความ 93"/>
            <p:cNvSpPr txBox="1"/>
            <p:nvPr/>
          </p:nvSpPr>
          <p:spPr>
            <a:xfrm>
              <a:off x="5621282" y="1767028"/>
              <a:ext cx="390842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พด.</a:t>
              </a:r>
            </a:p>
          </p:txBody>
        </p:sp>
        <p:sp>
          <p:nvSpPr>
            <p:cNvPr id="95" name="กล่องข้อความ 94"/>
            <p:cNvSpPr txBox="1"/>
            <p:nvPr/>
          </p:nvSpPr>
          <p:spPr>
            <a:xfrm>
              <a:off x="6443745" y="1780420"/>
              <a:ext cx="361696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วก.</a:t>
              </a:r>
            </a:p>
          </p:txBody>
        </p:sp>
        <p:sp>
          <p:nvSpPr>
            <p:cNvPr id="96" name="กล่องข้อความ 95"/>
            <p:cNvSpPr txBox="1"/>
            <p:nvPr/>
          </p:nvSpPr>
          <p:spPr>
            <a:xfrm>
              <a:off x="5164396" y="1778734"/>
              <a:ext cx="418704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ฝล.</a:t>
              </a:r>
            </a:p>
          </p:txBody>
        </p:sp>
        <p:sp>
          <p:nvSpPr>
            <p:cNvPr id="97" name="กล่องข้อความ 96"/>
            <p:cNvSpPr txBox="1"/>
            <p:nvPr/>
          </p:nvSpPr>
          <p:spPr>
            <a:xfrm>
              <a:off x="8610281" y="1763610"/>
              <a:ext cx="596638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ส.ป.ก.</a:t>
              </a:r>
            </a:p>
          </p:txBody>
        </p:sp>
        <p:sp>
          <p:nvSpPr>
            <p:cNvPr id="98" name="กล่องข้อความ 97"/>
            <p:cNvSpPr txBox="1"/>
            <p:nvPr/>
          </p:nvSpPr>
          <p:spPr>
            <a:xfrm>
              <a:off x="10460279" y="1755420"/>
              <a:ext cx="412293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ตส.</a:t>
              </a:r>
            </a:p>
          </p:txBody>
        </p:sp>
        <p:sp>
          <p:nvSpPr>
            <p:cNvPr id="99" name="กล่องข้อความ 98"/>
            <p:cNvSpPr txBox="1"/>
            <p:nvPr/>
          </p:nvSpPr>
          <p:spPr>
            <a:xfrm>
              <a:off x="7252932" y="1777014"/>
              <a:ext cx="453505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กสก.</a:t>
              </a:r>
            </a:p>
          </p:txBody>
        </p:sp>
        <p:sp>
          <p:nvSpPr>
            <p:cNvPr id="100" name="กล่องข้อความ 99"/>
            <p:cNvSpPr txBox="1"/>
            <p:nvPr/>
          </p:nvSpPr>
          <p:spPr>
            <a:xfrm>
              <a:off x="9927722" y="1756286"/>
              <a:ext cx="500458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กสส.</a:t>
              </a:r>
            </a:p>
          </p:txBody>
        </p:sp>
        <p:sp>
          <p:nvSpPr>
            <p:cNvPr id="101" name="กล่องข้อความ 100"/>
            <p:cNvSpPr txBox="1"/>
            <p:nvPr/>
          </p:nvSpPr>
          <p:spPr>
            <a:xfrm>
              <a:off x="4766633" y="1400598"/>
              <a:ext cx="665324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400" b="1" dirty="0">
                  <a:latin typeface="RSU" panose="02000506040000020003" pitchFamily="2" charset="-34"/>
                  <a:cs typeface="RSU" panose="02000506040000020003" pitchFamily="2" charset="-34"/>
                </a:rPr>
                <a:t>กองประสานงาน/ศูนย์ประสานงาน/กลุ่มประสานงาน/กองงาน พระราชดำริ</a:t>
              </a:r>
            </a:p>
          </p:txBody>
        </p:sp>
        <p:sp>
          <p:nvSpPr>
            <p:cNvPr id="53" name="กล่องข้อความ 52"/>
            <p:cNvSpPr txBox="1"/>
            <p:nvPr/>
          </p:nvSpPr>
          <p:spPr>
            <a:xfrm>
              <a:off x="7842807" y="2509237"/>
              <a:ext cx="563803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อ.ต.ก.</a:t>
              </a:r>
            </a:p>
          </p:txBody>
        </p:sp>
        <p:sp>
          <p:nvSpPr>
            <p:cNvPr id="54" name="กล่องข้อความ 53"/>
            <p:cNvSpPr txBox="1"/>
            <p:nvPr/>
          </p:nvSpPr>
          <p:spPr>
            <a:xfrm>
              <a:off x="8427267" y="2509237"/>
              <a:ext cx="490104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อสป.</a:t>
              </a:r>
            </a:p>
          </p:txBody>
        </p:sp>
        <p:sp>
          <p:nvSpPr>
            <p:cNvPr id="56" name="กล่องข้อความ 55"/>
            <p:cNvSpPr txBox="1"/>
            <p:nvPr/>
          </p:nvSpPr>
          <p:spPr>
            <a:xfrm>
              <a:off x="8938025" y="2509237"/>
              <a:ext cx="566362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กยท.</a:t>
              </a:r>
            </a:p>
          </p:txBody>
        </p:sp>
        <p:sp>
          <p:nvSpPr>
            <p:cNvPr id="57" name="กล่องข้อความ 56"/>
            <p:cNvSpPr txBox="1"/>
            <p:nvPr/>
          </p:nvSpPr>
          <p:spPr>
            <a:xfrm>
              <a:off x="9522519" y="2515537"/>
              <a:ext cx="480892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อสค.</a:t>
              </a:r>
            </a:p>
          </p:txBody>
        </p:sp>
        <p:sp>
          <p:nvSpPr>
            <p:cNvPr id="58" name="กล่องข้อความ 57"/>
            <p:cNvSpPr txBox="1"/>
            <p:nvPr/>
          </p:nvSpPr>
          <p:spPr>
            <a:xfrm>
              <a:off x="10524096" y="2509237"/>
              <a:ext cx="608297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สพวส.</a:t>
              </a:r>
            </a:p>
          </p:txBody>
        </p:sp>
        <p:sp>
          <p:nvSpPr>
            <p:cNvPr id="59" name="กล่องข้อความ 58"/>
            <p:cNvSpPr txBox="1"/>
            <p:nvPr/>
          </p:nvSpPr>
          <p:spPr>
            <a:xfrm>
              <a:off x="11175868" y="2514005"/>
              <a:ext cx="695552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สพกฉ.</a:t>
              </a:r>
            </a:p>
          </p:txBody>
        </p:sp>
        <p:sp>
          <p:nvSpPr>
            <p:cNvPr id="60" name="กล่องข้อความ 59"/>
            <p:cNvSpPr txBox="1"/>
            <p:nvPr/>
          </p:nvSpPr>
          <p:spPr>
            <a:xfrm>
              <a:off x="10024707" y="2514601"/>
              <a:ext cx="468609" cy="33855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th-TH" sz="1600" b="1" dirty="0">
                  <a:latin typeface="RSU" panose="02000506040000020003" pitchFamily="2" charset="-34"/>
                  <a:cs typeface="RSU" panose="02000506040000020003" pitchFamily="2" charset="-34"/>
                </a:rPr>
                <a:t>สวก.</a:t>
              </a:r>
            </a:p>
          </p:txBody>
        </p:sp>
      </p:grpSp>
      <p:grpSp>
        <p:nvGrpSpPr>
          <p:cNvPr id="102" name="กลุ่ม 101"/>
          <p:cNvGrpSpPr/>
          <p:nvPr/>
        </p:nvGrpSpPr>
        <p:grpSpPr>
          <a:xfrm>
            <a:off x="1154956" y="2187509"/>
            <a:ext cx="2400922" cy="781251"/>
            <a:chOff x="-546996" y="2310632"/>
            <a:chExt cx="1579921" cy="664698"/>
          </a:xfrm>
        </p:grpSpPr>
        <p:sp>
          <p:nvSpPr>
            <p:cNvPr id="103" name="สี่เหลี่ยมผืนผ้ามุมมน 102"/>
            <p:cNvSpPr/>
            <p:nvPr/>
          </p:nvSpPr>
          <p:spPr>
            <a:xfrm>
              <a:off x="-438704" y="2310632"/>
              <a:ext cx="1395134" cy="664698"/>
            </a:xfrm>
            <a:prstGeom prst="roundRect">
              <a:avLst/>
            </a:prstGeom>
            <a:solidFill>
              <a:srgbClr val="99FF99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/>
            </a:p>
          </p:txBody>
        </p:sp>
        <p:sp>
          <p:nvSpPr>
            <p:cNvPr id="104" name="กล่องข้อความ 103"/>
            <p:cNvSpPr txBox="1"/>
            <p:nvPr/>
          </p:nvSpPr>
          <p:spPr>
            <a:xfrm>
              <a:off x="-546996" y="2335508"/>
              <a:ext cx="157992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400" b="1" dirty="0">
                  <a:latin typeface="RSU" panose="02000506040000020003" pitchFamily="2" charset="-34"/>
                  <a:cs typeface="RSU" panose="02000506040000020003" pitchFamily="2" charset="-34"/>
                </a:rPr>
                <a:t>กองประสานงาน</a:t>
              </a:r>
            </a:p>
            <a:p>
              <a:pPr algn="ctr"/>
              <a:r>
                <a:rPr lang="th-TH" sz="1400" b="1" dirty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โครงการพระราชดำริ (สป.กษ.)</a:t>
              </a:r>
            </a:p>
          </p:txBody>
        </p:sp>
      </p:grpSp>
      <p:cxnSp>
        <p:nvCxnSpPr>
          <p:cNvPr id="5" name="ตัวเชื่อมต่อตรง 4"/>
          <p:cNvCxnSpPr/>
          <p:nvPr/>
        </p:nvCxnSpPr>
        <p:spPr>
          <a:xfrm>
            <a:off x="2402006" y="1722144"/>
            <a:ext cx="5513634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/>
          <p:cNvCxnSpPr/>
          <p:nvPr/>
        </p:nvCxnSpPr>
        <p:spPr>
          <a:xfrm>
            <a:off x="2402006" y="1716017"/>
            <a:ext cx="0" cy="14400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ตัวเชื่อมต่อตรง 106"/>
          <p:cNvCxnSpPr/>
          <p:nvPr/>
        </p:nvCxnSpPr>
        <p:spPr>
          <a:xfrm>
            <a:off x="7915640" y="1693361"/>
            <a:ext cx="0" cy="14400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ลูกศรลง 107"/>
          <p:cNvSpPr/>
          <p:nvPr/>
        </p:nvSpPr>
        <p:spPr>
          <a:xfrm>
            <a:off x="5675190" y="3049789"/>
            <a:ext cx="388828" cy="251911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109" name="กลุ่ม 108"/>
          <p:cNvGrpSpPr/>
          <p:nvPr/>
        </p:nvGrpSpPr>
        <p:grpSpPr>
          <a:xfrm>
            <a:off x="282388" y="3763337"/>
            <a:ext cx="2967403" cy="1728988"/>
            <a:chOff x="14744" y="4051934"/>
            <a:chExt cx="2967403" cy="1728988"/>
          </a:xfrm>
        </p:grpSpPr>
        <p:grpSp>
          <p:nvGrpSpPr>
            <p:cNvPr id="110" name="กลุ่ม 109"/>
            <p:cNvGrpSpPr/>
            <p:nvPr/>
          </p:nvGrpSpPr>
          <p:grpSpPr>
            <a:xfrm>
              <a:off x="22260" y="4073956"/>
              <a:ext cx="2959887" cy="1706966"/>
              <a:chOff x="-75686" y="4711727"/>
              <a:chExt cx="2959887" cy="1706966"/>
            </a:xfrm>
          </p:grpSpPr>
          <p:sp>
            <p:nvSpPr>
              <p:cNvPr id="112" name="สี่เหลี่ยมผืนผ้ามุมมน 111"/>
              <p:cNvSpPr/>
              <p:nvPr/>
            </p:nvSpPr>
            <p:spPr>
              <a:xfrm>
                <a:off x="-75686" y="5096726"/>
                <a:ext cx="2959887" cy="1321967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113" name="กล่องข้อความ 112"/>
              <p:cNvSpPr txBox="1"/>
              <p:nvPr/>
            </p:nvSpPr>
            <p:spPr>
              <a:xfrm>
                <a:off x="175407" y="4711727"/>
                <a:ext cx="2593205" cy="3049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th-TH" sz="1400" b="1" dirty="0">
                    <a:solidFill>
                      <a:schemeClr val="bg1"/>
                    </a:solidFill>
                    <a:latin typeface="RSU" panose="02000506040000020003" pitchFamily="2" charset="-34"/>
                    <a:cs typeface="RSU" panose="02000506040000020003" pitchFamily="2" charset="-34"/>
                  </a:rPr>
                  <a:t>งานพัฒนาด้านแหล่งน้ำ </a:t>
                </a:r>
                <a:r>
                  <a:rPr lang="en-US" sz="1400" b="1" dirty="0">
                    <a:solidFill>
                      <a:schemeClr val="bg1"/>
                    </a:solidFill>
                    <a:latin typeface="RSU" panose="02000506040000020003" pitchFamily="2" charset="-34"/>
                    <a:cs typeface="RSU" panose="02000506040000020003" pitchFamily="2" charset="-34"/>
                  </a:rPr>
                  <a:t>(3,099 </a:t>
                </a:r>
                <a:r>
                  <a:rPr lang="th-TH" sz="1400" b="1" dirty="0">
                    <a:solidFill>
                      <a:schemeClr val="bg1"/>
                    </a:solidFill>
                    <a:latin typeface="RSU" panose="02000506040000020003" pitchFamily="2" charset="-34"/>
                    <a:cs typeface="RSU" panose="02000506040000020003" pitchFamily="2" charset="-34"/>
                  </a:rPr>
                  <a:t>โครงการ)</a:t>
                </a:r>
              </a:p>
            </p:txBody>
          </p:sp>
          <p:sp>
            <p:nvSpPr>
              <p:cNvPr id="114" name="กล่องข้อความ 113"/>
              <p:cNvSpPr txBox="1"/>
              <p:nvPr/>
            </p:nvSpPr>
            <p:spPr>
              <a:xfrm>
                <a:off x="91794" y="5148448"/>
                <a:ext cx="2290828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901	</a:t>
                </a:r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2,250 โครงการ</a:t>
                </a:r>
                <a:endParaRPr lang="en-US" sz="1400" b="1" dirty="0">
                  <a:latin typeface="RSU" panose="02000506040000020003" pitchFamily="2" charset="-34"/>
                  <a:cs typeface="RSU" panose="02000506040000020003" pitchFamily="2" charset="-34"/>
                </a:endParaRPr>
              </a:p>
              <a:p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902	367 </a:t>
                </a:r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โครงการ</a:t>
                </a:r>
                <a:endParaRPr lang="en-US" sz="1400" b="1" dirty="0">
                  <a:latin typeface="RSU" panose="02000506040000020003" pitchFamily="2" charset="-34"/>
                  <a:cs typeface="RSU" panose="02000506040000020003" pitchFamily="2" charset="-34"/>
                </a:endParaRPr>
              </a:p>
              <a:p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ร.</a:t>
                </a:r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10	</a:t>
                </a:r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107 โครงการ</a:t>
                </a:r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	</a:t>
                </a:r>
              </a:p>
              <a:p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905	</a:t>
                </a:r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373 </a:t>
                </a:r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โครงการ</a:t>
                </a:r>
              </a:p>
              <a:p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906	</a:t>
                </a:r>
                <a:r>
                  <a:rPr lang="en-US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2 </a:t>
                </a:r>
                <a:r>
                  <a:rPr lang="th-TH" sz="1400" b="1" dirty="0">
                    <a:latin typeface="RSU" panose="02000506040000020003" pitchFamily="2" charset="-34"/>
                    <a:cs typeface="RSU" panose="02000506040000020003" pitchFamily="2" charset="-34"/>
                  </a:rPr>
                  <a:t>โครงการ</a:t>
                </a:r>
              </a:p>
            </p:txBody>
          </p:sp>
        </p:grpSp>
        <p:sp>
          <p:nvSpPr>
            <p:cNvPr id="111" name="วงรี 110"/>
            <p:cNvSpPr/>
            <p:nvPr/>
          </p:nvSpPr>
          <p:spPr>
            <a:xfrm>
              <a:off x="14744" y="4051934"/>
              <a:ext cx="346226" cy="340114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</a:t>
              </a:r>
              <a:endParaRPr lang="th-TH" sz="2000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</p:grpSp>
      <p:sp>
        <p:nvSpPr>
          <p:cNvPr id="115" name="กล่องข้อความ 114"/>
          <p:cNvSpPr txBox="1"/>
          <p:nvPr/>
        </p:nvSpPr>
        <p:spPr>
          <a:xfrm>
            <a:off x="4177243" y="3329506"/>
            <a:ext cx="3373789" cy="33855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งานโครงการอันเนื่องมาจากพระราชดำริของ </a:t>
            </a:r>
            <a:r>
              <a:rPr lang="th-TH" sz="1600" b="1" dirty="0" err="1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กษ</a:t>
            </a:r>
            <a:r>
              <a:rPr lang="th-TH" sz="16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.</a:t>
            </a:r>
          </a:p>
        </p:txBody>
      </p:sp>
      <p:sp>
        <p:nvSpPr>
          <p:cNvPr id="116" name="กล่องข้อความ 115"/>
          <p:cNvSpPr txBox="1"/>
          <p:nvPr/>
        </p:nvSpPr>
        <p:spPr>
          <a:xfrm>
            <a:off x="3773509" y="3752959"/>
            <a:ext cx="7861877" cy="3231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5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  งานพัฒนาด้านการเกษตรและส่งเสริมอาชีพ  (จำนวน </a:t>
            </a:r>
            <a:r>
              <a:rPr lang="th-TH" sz="1500" b="1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529 </a:t>
            </a:r>
            <a:r>
              <a:rPr lang="th-TH" sz="15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 </a:t>
            </a:r>
            <a:r>
              <a:rPr lang="th-TH" sz="1500" b="1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1,302 </a:t>
            </a:r>
            <a:r>
              <a:rPr lang="th-TH" sz="15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กิจกรรม)</a:t>
            </a:r>
          </a:p>
        </p:txBody>
      </p:sp>
      <p:sp>
        <p:nvSpPr>
          <p:cNvPr id="117" name="วงรี 116"/>
          <p:cNvSpPr/>
          <p:nvPr/>
        </p:nvSpPr>
        <p:spPr>
          <a:xfrm>
            <a:off x="3529748" y="3749036"/>
            <a:ext cx="354573" cy="339458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2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18" name="สี่เหลี่ยมผืนผ้ามุมมน 117"/>
          <p:cNvSpPr/>
          <p:nvPr/>
        </p:nvSpPr>
        <p:spPr>
          <a:xfrm>
            <a:off x="3446125" y="4092706"/>
            <a:ext cx="3713054" cy="2502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19" name="กล่องข้อความ 118"/>
          <p:cNvSpPr txBox="1"/>
          <p:nvPr/>
        </p:nvSpPr>
        <p:spPr>
          <a:xfrm>
            <a:off x="3500341" y="4160282"/>
            <a:ext cx="37245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901     130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 โครงการ 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340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กิจกรรม </a:t>
            </a:r>
            <a:r>
              <a:rPr lang="th-TH" sz="1400" dirty="0">
                <a:latin typeface="RSU" panose="02000506040000020003" pitchFamily="2" charset="-34"/>
                <a:cs typeface="RSU" panose="02000506040000020003" pitchFamily="2" charset="-34"/>
              </a:rPr>
              <a:t>อาทิ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/>
            </a:r>
            <a:b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         </a:t>
            </a:r>
            <a:r>
              <a:rPr lang="en-US" sz="1400" dirty="0">
                <a:latin typeface="RSU" panose="02000506040000020003" pitchFamily="2" charset="-34"/>
                <a:cs typeface="RSU" panose="02000506040000020003" pitchFamily="2" charset="-34"/>
              </a:rPr>
              <a:t>: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ศูนย์ศึกษาการพัฒนาอันเนื่องมาจากพระราชดำริ (6 ศูนย์)</a:t>
            </a:r>
            <a:b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            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โครงการพัฒนาตามพระราชดำริของสำนักราชเลขาธิการ 7 โครงการ</a:t>
            </a:r>
            <a:endParaRPr lang="en-US" sz="1200" dirty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            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โครงการพัฒนาพื้นที่ลุ่มน้ำปากพนังฯ</a:t>
            </a:r>
          </a:p>
          <a:p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902     75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โครงการ 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407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กิจกรรม </a:t>
            </a:r>
            <a:r>
              <a:rPr lang="th-TH" sz="1400" dirty="0">
                <a:latin typeface="RSU" panose="02000506040000020003" pitchFamily="2" charset="-34"/>
                <a:cs typeface="RSU" panose="02000506040000020003" pitchFamily="2" charset="-34"/>
              </a:rPr>
              <a:t>อาทิ</a:t>
            </a:r>
          </a:p>
          <a:p>
            <a:r>
              <a:rPr lang="th-TH" sz="1400" dirty="0">
                <a:latin typeface="RSU" panose="02000506040000020003" pitchFamily="2" charset="-34"/>
                <a:cs typeface="RSU" panose="02000506040000020003" pitchFamily="2" charset="-34"/>
              </a:rPr>
              <a:t>          </a:t>
            </a:r>
            <a:r>
              <a:rPr lang="en-US" sz="1400" dirty="0"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โครงการรักษ์น้ำเพื่อพระแม่ของแผ่นดิน </a:t>
            </a:r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/>
            </a:r>
            <a:b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            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โครงการบ้านเล็กในป่าใหญ่ </a:t>
            </a:r>
          </a:p>
          <a:p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            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โครงการฟาร์มตัวอย่างอันเนื่องมาจากพระราชดำริฯ</a:t>
            </a:r>
            <a:endParaRPr lang="en-US" sz="1200" dirty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ร.10    23 โครงการ 105 กิจกรรม </a:t>
            </a:r>
            <a:r>
              <a:rPr lang="th-TH" sz="1400" dirty="0">
                <a:latin typeface="RSU" panose="02000506040000020003" pitchFamily="2" charset="-34"/>
                <a:cs typeface="RSU" panose="02000506040000020003" pitchFamily="2" charset="-34"/>
              </a:rPr>
              <a:t>อาทิ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/>
            </a:r>
            <a:b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en-US" sz="1400" dirty="0">
                <a:latin typeface="RSU" panose="02000506040000020003" pitchFamily="2" charset="-34"/>
                <a:cs typeface="RSU" panose="02000506040000020003" pitchFamily="2" charset="-34"/>
              </a:rPr>
              <a:t>          : </a:t>
            </a:r>
            <a:r>
              <a:rPr lang="th-TH" sz="11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โครงการเกษตรวิชญาฯ</a:t>
            </a:r>
          </a:p>
          <a:p>
            <a:r>
              <a:rPr lang="en-US" sz="1100" b="1" dirty="0">
                <a:latin typeface="RSU" panose="02000506040000020003" pitchFamily="2" charset="-34"/>
                <a:cs typeface="RSU" panose="02000506040000020003" pitchFamily="2" charset="-34"/>
              </a:rPr>
              <a:t>            :</a:t>
            </a:r>
            <a:r>
              <a:rPr lang="en-US" sz="1100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1100" dirty="0">
                <a:latin typeface="RSU" panose="02000506040000020003" pitchFamily="2" charset="-34"/>
                <a:cs typeface="RSU" panose="02000506040000020003" pitchFamily="2" charset="-34"/>
              </a:rPr>
              <a:t>คลินิกเกษตรเคลื่อนที่</a:t>
            </a:r>
          </a:p>
          <a:p>
            <a:r>
              <a:rPr lang="th-TH" sz="1100" dirty="0">
                <a:latin typeface="RSU" panose="02000506040000020003" pitchFamily="2" charset="-34"/>
                <a:cs typeface="RSU" panose="02000506040000020003" pitchFamily="2" charset="-34"/>
              </a:rPr>
              <a:t>             </a:t>
            </a:r>
            <a:r>
              <a:rPr lang="en-US" sz="1100" dirty="0"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r>
              <a:rPr lang="th-TH" sz="1100" dirty="0">
                <a:latin typeface="RSU" panose="02000506040000020003" pitchFamily="2" charset="-34"/>
                <a:cs typeface="RSU" panose="02000506040000020003" pitchFamily="2" charset="-34"/>
              </a:rPr>
              <a:t>บริหารจัดการน้ำ</a:t>
            </a:r>
          </a:p>
          <a:p>
            <a:endParaRPr lang="en-US" sz="14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21" name="สี่เหลี่ยมผืนผ้ามุมมน 120"/>
          <p:cNvSpPr/>
          <p:nvPr/>
        </p:nvSpPr>
        <p:spPr>
          <a:xfrm>
            <a:off x="7228837" y="4094979"/>
            <a:ext cx="4578152" cy="142692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2" name="กล่องข้อความ 121"/>
          <p:cNvSpPr txBox="1"/>
          <p:nvPr/>
        </p:nvSpPr>
        <p:spPr>
          <a:xfrm>
            <a:off x="7282276" y="4240840"/>
            <a:ext cx="43531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905    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 186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 โครงการ 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307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กิจกรรม </a:t>
            </a:r>
            <a:r>
              <a:rPr lang="th-TH" sz="1400" dirty="0">
                <a:latin typeface="RSU" panose="02000506040000020003" pitchFamily="2" charset="-34"/>
                <a:cs typeface="RSU" panose="02000506040000020003" pitchFamily="2" charset="-34"/>
              </a:rPr>
              <a:t>อาทิ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/>
            </a:r>
            <a:b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         </a:t>
            </a:r>
            <a:r>
              <a:rPr lang="en-US" sz="1400" dirty="0">
                <a:latin typeface="RSU" panose="02000506040000020003" pitchFamily="2" charset="-34"/>
                <a:cs typeface="RSU" panose="02000506040000020003" pitchFamily="2" charset="-34"/>
              </a:rPr>
              <a:t>:</a:t>
            </a:r>
            <a:r>
              <a:rPr lang="en-US" sz="1400" b="1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โครงการศูนย์ภูฟ้าพัฒนาอันเนื่องมาจากพระราชดำริ</a:t>
            </a:r>
          </a:p>
          <a:p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            </a:t>
            </a:r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: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 โครงการอนุรักษ์พันธุกรรมพืชฯ</a:t>
            </a:r>
          </a:p>
          <a:p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            </a:t>
            </a:r>
            <a:r>
              <a:rPr lang="en-US" sz="1200" dirty="0"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r>
              <a:rPr lang="th-TH" sz="12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โครงการเกษตรเพื่ออาหารกลางวันฯ</a:t>
            </a:r>
          </a:p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 ที่เกี่ยวข้อง </a:t>
            </a:r>
            <a:r>
              <a:rPr lang="th-TH" sz="1400" b="1" dirty="0" smtClean="0">
                <a:latin typeface="RSU" panose="02000506040000020003" pitchFamily="2" charset="-34"/>
                <a:cs typeface="RSU" panose="02000506040000020003" pitchFamily="2" charset="-34"/>
              </a:rPr>
              <a:t>115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โครงการ </a:t>
            </a:r>
            <a:r>
              <a:rPr lang="th-TH" sz="1400" b="1" dirty="0" smtClean="0">
                <a:latin typeface="RSU" panose="02000506040000020003" pitchFamily="2" charset="-34"/>
                <a:cs typeface="RSU" panose="02000506040000020003" pitchFamily="2" charset="-34"/>
              </a:rPr>
              <a:t>143 </a:t>
            </a:r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r>
              <a:rPr lang="en-US" sz="1400" dirty="0">
                <a:latin typeface="RSU" panose="02000506040000020003" pitchFamily="2" charset="-34"/>
                <a:cs typeface="RSU" panose="02000506040000020003" pitchFamily="2" charset="-34"/>
              </a:rPr>
              <a:t>        </a:t>
            </a:r>
            <a:endParaRPr lang="th-TH" sz="1100" dirty="0">
              <a:latin typeface="RSU" panose="02000506040000020003" pitchFamily="2" charset="-34"/>
              <a:cs typeface="RSU" panose="02000506040000020003" pitchFamily="2" charset="-34"/>
            </a:endParaRPr>
          </a:p>
          <a:p>
            <a:endParaRPr lang="en-US" sz="14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123" name="ตาราง 122"/>
          <p:cNvGraphicFramePr>
            <a:graphicFrameLocks noGrp="1"/>
          </p:cNvGraphicFramePr>
          <p:nvPr>
            <p:extLst/>
          </p:nvPr>
        </p:nvGraphicFramePr>
        <p:xfrm>
          <a:off x="7362002" y="5616004"/>
          <a:ext cx="4275844" cy="889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8961">
                  <a:extLst>
                    <a:ext uri="{9D8B030D-6E8A-4147-A177-3AD203B41FA5}">
                      <a16:colId xmlns:a16="http://schemas.microsoft.com/office/drawing/2014/main" val="1738904223"/>
                    </a:ext>
                  </a:extLst>
                </a:gridCol>
                <a:gridCol w="1068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8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งบประมาณ</a:t>
                      </a:r>
                    </a:p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 2562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</a:p>
                    <a:p>
                      <a:pPr algn="ctr"/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(ล้านบาท)</a:t>
                      </a:r>
                      <a:endParaRPr lang="th-TH" sz="14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</a:t>
                      </a: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(ล้านบาท)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(ล้านบาท)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1,5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47.74</a:t>
                      </a:r>
                      <a:endParaRPr lang="th-TH" sz="16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2,598.97</a:t>
                      </a:r>
                      <a:endParaRPr lang="th-TH" sz="16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4,1</a:t>
                      </a:r>
                      <a:r>
                        <a:rPr lang="th-TH" sz="16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46.71</a:t>
                      </a:r>
                      <a:endParaRPr lang="th-TH" sz="16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1" name="กล่องข้อความ 60"/>
          <p:cNvSpPr txBox="1"/>
          <p:nvPr/>
        </p:nvSpPr>
        <p:spPr>
          <a:xfrm>
            <a:off x="8985436" y="2990220"/>
            <a:ext cx="2074800" cy="29238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300" b="1" dirty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รัฐวิสาหกิจ และองค์การมหาชน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10499492" y="701362"/>
            <a:ext cx="1280536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RSU" panose="02000506040000020003" pitchFamily="2" charset="-34"/>
                <a:cs typeface="RSU" panose="02000506040000020003" pitchFamily="2" charset="-34"/>
              </a:rPr>
              <a:t>มูลนิธิแม่ฟ้าหลวงฯ</a:t>
            </a:r>
          </a:p>
        </p:txBody>
      </p:sp>
    </p:spTree>
    <p:extLst>
      <p:ext uri="{BB962C8B-B14F-4D97-AF65-F5344CB8AC3E}">
        <p14:creationId xmlns:p14="http://schemas.microsoft.com/office/powerpoint/2010/main" val="2070118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กลุ่ม 63"/>
          <p:cNvGrpSpPr/>
          <p:nvPr/>
        </p:nvGrpSpPr>
        <p:grpSpPr>
          <a:xfrm>
            <a:off x="7653526" y="2435999"/>
            <a:ext cx="3191723" cy="4422001"/>
            <a:chOff x="1388233" y="1927543"/>
            <a:chExt cx="3401403" cy="4919654"/>
          </a:xfrm>
        </p:grpSpPr>
        <p:sp>
          <p:nvSpPr>
            <p:cNvPr id="43" name="กล่องข้อความ 42"/>
            <p:cNvSpPr txBox="1"/>
            <p:nvPr/>
          </p:nvSpPr>
          <p:spPr>
            <a:xfrm>
              <a:off x="1993900" y="2164500"/>
              <a:ext cx="2551325" cy="369332"/>
            </a:xfrm>
            <a:prstGeom prst="rect">
              <a:avLst/>
            </a:prstGeom>
            <a:solidFill>
              <a:srgbClr val="65433B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dirty="0" smtClean="0">
                  <a:solidFill>
                    <a:schemeClr val="bg1"/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      ด้านการพัฒนาที่ดิน</a:t>
              </a:r>
              <a:endParaRPr lang="th-TH" sz="1800" dirty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4" name="กล่องข้อความ 43"/>
            <p:cNvSpPr txBox="1"/>
            <p:nvPr/>
          </p:nvSpPr>
          <p:spPr>
            <a:xfrm>
              <a:off x="2212658" y="3134998"/>
              <a:ext cx="2416932" cy="369332"/>
            </a:xfrm>
            <a:prstGeom prst="rect">
              <a:avLst/>
            </a:prstGeom>
            <a:solidFill>
              <a:srgbClr val="7CBA00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dirty="0" smtClean="0">
                  <a:latin typeface="supermarket" panose="02000000000000000000" pitchFamily="2" charset="0"/>
                  <a:cs typeface="supermarket" panose="02000000000000000000" pitchFamily="2" charset="0"/>
                </a:rPr>
                <a:t>    ด้านการปลูกพืช</a:t>
              </a:r>
              <a:endParaRPr lang="th-TH" sz="1800" dirty="0"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5" name="กล่องข้อความ 44"/>
            <p:cNvSpPr txBox="1"/>
            <p:nvPr/>
          </p:nvSpPr>
          <p:spPr>
            <a:xfrm>
              <a:off x="1993901" y="4243331"/>
              <a:ext cx="2551325" cy="369332"/>
            </a:xfrm>
            <a:prstGeom prst="rect">
              <a:avLst/>
            </a:prstGeom>
            <a:solidFill>
              <a:srgbClr val="685943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dirty="0" smtClean="0">
                  <a:solidFill>
                    <a:schemeClr val="bg1"/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       ด้านปศุสัตว์  </a:t>
              </a:r>
              <a:endParaRPr lang="th-TH" sz="1800" dirty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6" name="กล่องข้อความ 45"/>
            <p:cNvSpPr txBox="1"/>
            <p:nvPr/>
          </p:nvSpPr>
          <p:spPr>
            <a:xfrm>
              <a:off x="1993900" y="5242597"/>
              <a:ext cx="2551325" cy="369332"/>
            </a:xfrm>
            <a:prstGeom prst="rect">
              <a:avLst/>
            </a:prstGeom>
            <a:solidFill>
              <a:srgbClr val="FECB0E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dirty="0" smtClean="0">
                  <a:latin typeface="supermarket" panose="02000000000000000000" pitchFamily="2" charset="0"/>
                  <a:cs typeface="supermarket" panose="02000000000000000000" pitchFamily="2" charset="0"/>
                </a:rPr>
                <a:t>       ด้านประมง</a:t>
              </a:r>
              <a:endParaRPr lang="th-TH" sz="1800" dirty="0"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7" name="กล่องข้อความ 46"/>
            <p:cNvSpPr txBox="1"/>
            <p:nvPr/>
          </p:nvSpPr>
          <p:spPr>
            <a:xfrm>
              <a:off x="1993900" y="6155109"/>
              <a:ext cx="2551325" cy="369332"/>
            </a:xfrm>
            <a:prstGeom prst="rect">
              <a:avLst/>
            </a:prstGeom>
            <a:solidFill>
              <a:srgbClr val="1D386D"/>
            </a:solidFill>
          </p:spPr>
          <p:txBody>
            <a:bodyPr wrap="square" rtlCol="0">
              <a:spAutoFit/>
            </a:bodyPr>
            <a:lstStyle/>
            <a:p>
              <a:r>
                <a:rPr lang="th-TH" sz="1800" dirty="0" smtClean="0">
                  <a:solidFill>
                    <a:schemeClr val="bg1"/>
                  </a:solidFill>
                  <a:latin typeface="supermarket" panose="02000000000000000000" pitchFamily="2" charset="0"/>
                  <a:cs typeface="supermarket" panose="02000000000000000000" pitchFamily="2" charset="0"/>
                </a:rPr>
                <a:t>       ด้านการพัฒนาอาชีพ</a:t>
              </a:r>
              <a:endParaRPr lang="th-TH" sz="1800" dirty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9" name="แผนผังลำดับงาน: ตัวเชื่อมต่อ 48"/>
            <p:cNvSpPr/>
            <p:nvPr/>
          </p:nvSpPr>
          <p:spPr>
            <a:xfrm>
              <a:off x="1403147" y="2906926"/>
              <a:ext cx="970356" cy="922512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pic>
          <p:nvPicPr>
            <p:cNvPr id="50" name="Picture 8" descr="ผลการค้นหารูปภาพสำหรับ grow plant icon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8787" y="3012370"/>
              <a:ext cx="653941" cy="653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แผนผังลำดับงาน: ตัวเชื่อมต่อ 50"/>
            <p:cNvSpPr/>
            <p:nvPr/>
          </p:nvSpPr>
          <p:spPr>
            <a:xfrm>
              <a:off x="1471138" y="3973360"/>
              <a:ext cx="970356" cy="922512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pic>
          <p:nvPicPr>
            <p:cNvPr id="52" name="รูปภาพ 5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74645" y="4057510"/>
              <a:ext cx="872980" cy="623558"/>
            </a:xfrm>
            <a:prstGeom prst="flowChartConnector">
              <a:avLst/>
            </a:prstGeom>
          </p:spPr>
        </p:pic>
        <p:pic>
          <p:nvPicPr>
            <p:cNvPr id="53" name="รูปภาพ 5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16979" y="4978988"/>
              <a:ext cx="970356" cy="970356"/>
            </a:xfrm>
            <a:prstGeom prst="flowChartConnector">
              <a:avLst/>
            </a:prstGeom>
          </p:spPr>
        </p:pic>
        <p:sp>
          <p:nvSpPr>
            <p:cNvPr id="54" name="แผนผังลำดับงาน: ตัวเชื่อมต่อ 53"/>
            <p:cNvSpPr/>
            <p:nvPr/>
          </p:nvSpPr>
          <p:spPr>
            <a:xfrm>
              <a:off x="1388233" y="5924685"/>
              <a:ext cx="970356" cy="922512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pic>
          <p:nvPicPr>
            <p:cNvPr id="55" name="Picture 12" descr="ผลการค้นหารูปภาพสำหรับ cooperatives icon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832" y="6006215"/>
              <a:ext cx="780986" cy="782561"/>
            </a:xfrm>
            <a:prstGeom prst="flowChartConnector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แผนผังลำดับงาน: ตัวเชื่อมต่อ 55"/>
            <p:cNvSpPr/>
            <p:nvPr/>
          </p:nvSpPr>
          <p:spPr>
            <a:xfrm>
              <a:off x="1403147" y="1927543"/>
              <a:ext cx="970356" cy="922512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pic>
          <p:nvPicPr>
            <p:cNvPr id="57" name="Picture 4" descr="ผลการค้นหารูปภาพสำหรับ soil management pictures ico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9164" y="1971212"/>
              <a:ext cx="773901" cy="7739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9" name="แผนผังลำดับงาน: หน่วงเวลา 58"/>
            <p:cNvSpPr/>
            <p:nvPr/>
          </p:nvSpPr>
          <p:spPr>
            <a:xfrm>
              <a:off x="4422137" y="2165901"/>
              <a:ext cx="317500" cy="365830"/>
            </a:xfrm>
            <a:prstGeom prst="flowChartDelay">
              <a:avLst/>
            </a:prstGeom>
            <a:solidFill>
              <a:srgbClr val="6543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sp>
          <p:nvSpPr>
            <p:cNvPr id="60" name="แผนผังลำดับงาน: หน่วงเวลา 59"/>
            <p:cNvSpPr/>
            <p:nvPr/>
          </p:nvSpPr>
          <p:spPr>
            <a:xfrm>
              <a:off x="4469356" y="3134082"/>
              <a:ext cx="320280" cy="371474"/>
            </a:xfrm>
            <a:prstGeom prst="flowChartDelay">
              <a:avLst/>
            </a:prstGeom>
            <a:solidFill>
              <a:srgbClr val="7CBA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sp>
          <p:nvSpPr>
            <p:cNvPr id="61" name="แผนผังลำดับงาน: หน่วงเวลา 60"/>
            <p:cNvSpPr/>
            <p:nvPr/>
          </p:nvSpPr>
          <p:spPr>
            <a:xfrm>
              <a:off x="4458138" y="4243330"/>
              <a:ext cx="242691" cy="369333"/>
            </a:xfrm>
            <a:prstGeom prst="flowChartDelay">
              <a:avLst/>
            </a:prstGeom>
            <a:solidFill>
              <a:srgbClr val="6859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sp>
          <p:nvSpPr>
            <p:cNvPr id="62" name="แผนผังลำดับงาน: หน่วงเวลา 61"/>
            <p:cNvSpPr/>
            <p:nvPr/>
          </p:nvSpPr>
          <p:spPr>
            <a:xfrm>
              <a:off x="4428534" y="5242597"/>
              <a:ext cx="317500" cy="368133"/>
            </a:xfrm>
            <a:prstGeom prst="flowChartDelay">
              <a:avLst/>
            </a:prstGeom>
            <a:solidFill>
              <a:srgbClr val="FECB0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  <p:sp>
          <p:nvSpPr>
            <p:cNvPr id="63" name="แผนผังลำดับงาน: หน่วงเวลา 62"/>
            <p:cNvSpPr/>
            <p:nvPr/>
          </p:nvSpPr>
          <p:spPr>
            <a:xfrm>
              <a:off x="4421160" y="6153910"/>
              <a:ext cx="293443" cy="369351"/>
            </a:xfrm>
            <a:prstGeom prst="flowChartDelay">
              <a:avLst/>
            </a:prstGeom>
            <a:solidFill>
              <a:srgbClr val="1D38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/>
            </a:p>
          </p:txBody>
        </p:sp>
      </p:grpSp>
      <p:grpSp>
        <p:nvGrpSpPr>
          <p:cNvPr id="66" name="กลุ่ม 65"/>
          <p:cNvGrpSpPr/>
          <p:nvPr/>
        </p:nvGrpSpPr>
        <p:grpSpPr>
          <a:xfrm>
            <a:off x="-30971" y="0"/>
            <a:ext cx="12222971" cy="1062541"/>
            <a:chOff x="-30971" y="279465"/>
            <a:chExt cx="12222971" cy="1062541"/>
          </a:xfrm>
        </p:grpSpPr>
        <p:sp>
          <p:nvSpPr>
            <p:cNvPr id="39" name="กล่องข้อความ 38"/>
            <p:cNvSpPr txBox="1"/>
            <p:nvPr/>
          </p:nvSpPr>
          <p:spPr>
            <a:xfrm>
              <a:off x="0" y="279465"/>
              <a:ext cx="12192000" cy="523220"/>
            </a:xfrm>
            <a:prstGeom prst="rect">
              <a:avLst/>
            </a:prstGeom>
            <a:solidFill>
              <a:srgbClr val="EFEDD8"/>
            </a:solidFill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5A4D14"/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 ผลการดำเนินงานโครงการอันเนื่องมาจากพระราชดำริ</a:t>
              </a:r>
              <a:endParaRPr lang="th-TH" b="1" dirty="0">
                <a:solidFill>
                  <a:srgbClr val="5A4D14"/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pic>
          <p:nvPicPr>
            <p:cNvPr id="1026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43" b="76594"/>
            <a:stretch/>
          </p:blipFill>
          <p:spPr bwMode="auto">
            <a:xfrm>
              <a:off x="10068133" y="298286"/>
              <a:ext cx="2092183" cy="504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25" t="53947" r="89041" b="-53122"/>
            <a:stretch/>
          </p:blipFill>
          <p:spPr bwMode="auto">
            <a:xfrm>
              <a:off x="-30971" y="279465"/>
              <a:ext cx="233325" cy="1062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69" name="ตัวเชื่อมต่อตรง 68"/>
          <p:cNvCxnSpPr/>
          <p:nvPr/>
        </p:nvCxnSpPr>
        <p:spPr>
          <a:xfrm flipH="1">
            <a:off x="6705851" y="565318"/>
            <a:ext cx="50592" cy="6292682"/>
          </a:xfrm>
          <a:prstGeom prst="line">
            <a:avLst/>
          </a:prstGeom>
          <a:ln w="76200">
            <a:solidFill>
              <a:srgbClr val="EFEC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กล่องข้อความ 70"/>
          <p:cNvSpPr txBox="1"/>
          <p:nvPr/>
        </p:nvSpPr>
        <p:spPr>
          <a:xfrm>
            <a:off x="-16210" y="565318"/>
            <a:ext cx="6733283" cy="369332"/>
          </a:xfrm>
          <a:prstGeom prst="rect">
            <a:avLst/>
          </a:prstGeom>
          <a:solidFill>
            <a:srgbClr val="EFECD9"/>
          </a:solidFill>
        </p:spPr>
        <p:txBody>
          <a:bodyPr wrap="square" rtlCol="0">
            <a:spAutoFit/>
          </a:bodyPr>
          <a:lstStyle/>
          <a:p>
            <a:r>
              <a:rPr lang="en-US" sz="1800" b="1" dirty="0" smtClean="0">
                <a:solidFill>
                  <a:srgbClr val="D3A907"/>
                </a:solidFill>
                <a:latin typeface="RSU" panose="02000506040000020003" pitchFamily="2" charset="-34"/>
                <a:cs typeface="RSU" panose="02000506040000020003" pitchFamily="2" charset="-34"/>
              </a:rPr>
              <a:t>1. </a:t>
            </a:r>
            <a:r>
              <a:rPr lang="th-TH" sz="1800" b="1" dirty="0" smtClean="0">
                <a:solidFill>
                  <a:srgbClr val="D3A907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โครงการพัฒนาด้านแหล่งน้ำ</a:t>
            </a:r>
            <a:endParaRPr lang="th-TH" sz="1800" b="1" dirty="0">
              <a:solidFill>
                <a:srgbClr val="D3A907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75" name="กล่องข้อความ 74"/>
          <p:cNvSpPr txBox="1"/>
          <p:nvPr/>
        </p:nvSpPr>
        <p:spPr>
          <a:xfrm>
            <a:off x="6744110" y="566576"/>
            <a:ext cx="5435599" cy="369332"/>
          </a:xfrm>
          <a:prstGeom prst="rect">
            <a:avLst/>
          </a:prstGeom>
          <a:solidFill>
            <a:srgbClr val="EFEDD8"/>
          </a:solidFill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D3A907"/>
                </a:solidFill>
                <a:latin typeface="RSU" panose="02000506040000020003" pitchFamily="2" charset="-34"/>
                <a:cs typeface="RSU" panose="02000506040000020003" pitchFamily="2" charset="-34"/>
              </a:rPr>
              <a:t>2</a:t>
            </a:r>
            <a:r>
              <a:rPr lang="en-US" sz="1800" b="1" dirty="0" smtClean="0">
                <a:solidFill>
                  <a:srgbClr val="D3A907"/>
                </a:solidFill>
                <a:latin typeface="RSU" panose="02000506040000020003" pitchFamily="2" charset="-34"/>
                <a:cs typeface="RSU" panose="02000506040000020003" pitchFamily="2" charset="-34"/>
              </a:rPr>
              <a:t>. </a:t>
            </a:r>
            <a:r>
              <a:rPr lang="th-TH" sz="1800" b="1" dirty="0" smtClean="0">
                <a:solidFill>
                  <a:srgbClr val="D3A907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โครงการพัฒนาด้านการเกษตรและด้านส่งเสริมอาชีพ</a:t>
            </a:r>
            <a:endParaRPr lang="th-TH" sz="1800" b="1" dirty="0">
              <a:solidFill>
                <a:srgbClr val="D3A907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pSp>
        <p:nvGrpSpPr>
          <p:cNvPr id="70" name="กลุ่ม 69"/>
          <p:cNvGrpSpPr/>
          <p:nvPr/>
        </p:nvGrpSpPr>
        <p:grpSpPr>
          <a:xfrm>
            <a:off x="7756369" y="1632514"/>
            <a:ext cx="3088880" cy="605794"/>
            <a:chOff x="201015" y="1579046"/>
            <a:chExt cx="3623895" cy="768554"/>
          </a:xfrm>
        </p:grpSpPr>
        <p:sp>
          <p:nvSpPr>
            <p:cNvPr id="73" name="กล่องข้อความ 72"/>
            <p:cNvSpPr txBox="1"/>
            <p:nvPr/>
          </p:nvSpPr>
          <p:spPr>
            <a:xfrm>
              <a:off x="672505" y="1879039"/>
              <a:ext cx="2997654" cy="468561"/>
            </a:xfrm>
            <a:prstGeom prst="rect">
              <a:avLst/>
            </a:prstGeom>
            <a:solidFill>
              <a:srgbClr val="99C8DE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dirty="0" smtClean="0">
                  <a:latin typeface="supermarket" panose="02000000000000000000" pitchFamily="2" charset="0"/>
                  <a:cs typeface="supermarket" panose="02000000000000000000" pitchFamily="2" charset="0"/>
                </a:rPr>
                <a:t>    </a:t>
              </a:r>
              <a:r>
                <a:rPr lang="th-TH" sz="1400" dirty="0" smtClean="0">
                  <a:latin typeface="supermarket" panose="02000000000000000000" pitchFamily="2" charset="0"/>
                  <a:cs typeface="supermarket" panose="02000000000000000000" pitchFamily="2" charset="0"/>
                </a:rPr>
                <a:t>ด้านการบริหารจัดการทรัพยากรน้ำ</a:t>
              </a:r>
              <a:endParaRPr lang="th-TH" sz="1400" dirty="0"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74" name="แผนผังลำดับงาน: ตัวเชื่อมต่อ 73"/>
            <p:cNvSpPr/>
            <p:nvPr/>
          </p:nvSpPr>
          <p:spPr>
            <a:xfrm>
              <a:off x="231809" y="1639438"/>
              <a:ext cx="798520" cy="68641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pic>
          <p:nvPicPr>
            <p:cNvPr id="76" name="Picture 6" descr="ผลการค้นหารูปภาพสำหรับ water management pictures icon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015" y="1579046"/>
              <a:ext cx="666365" cy="6907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แผนผังลำดับงาน: หน่วงเวลา 76"/>
            <p:cNvSpPr/>
            <p:nvPr/>
          </p:nvSpPr>
          <p:spPr>
            <a:xfrm>
              <a:off x="3615333" y="1872576"/>
              <a:ext cx="209577" cy="474072"/>
            </a:xfrm>
            <a:prstGeom prst="flowChartDelay">
              <a:avLst/>
            </a:prstGeom>
            <a:solidFill>
              <a:srgbClr val="99C8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" name="กล่องข้อความ 1"/>
          <p:cNvSpPr txBox="1"/>
          <p:nvPr/>
        </p:nvSpPr>
        <p:spPr>
          <a:xfrm>
            <a:off x="8292520" y="1192167"/>
            <a:ext cx="2680542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จำนวน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529 </a:t>
            </a: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1,302 </a:t>
            </a: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endParaRPr lang="th-TH" sz="1800" dirty="0">
              <a:solidFill>
                <a:schemeClr val="accent2">
                  <a:lumMod val="50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6" name="กล่องข้อความ 35"/>
          <p:cNvSpPr txBox="1"/>
          <p:nvPr/>
        </p:nvSpPr>
        <p:spPr>
          <a:xfrm>
            <a:off x="1968897" y="1225359"/>
            <a:ext cx="205857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18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จำนวน 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3,099 </a:t>
            </a:r>
            <a:r>
              <a:rPr lang="th-TH" sz="18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</a:t>
            </a:r>
            <a:endParaRPr lang="th-TH" sz="1800" dirty="0">
              <a:solidFill>
                <a:schemeClr val="accent5">
                  <a:lumMod val="50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pic>
        <p:nvPicPr>
          <p:cNvPr id="37" name="รูปภาพ 36"/>
          <p:cNvPicPr>
            <a:picLocks noChangeAspect="1"/>
          </p:cNvPicPr>
          <p:nvPr/>
        </p:nvPicPr>
        <p:blipFill rotWithShape="1">
          <a:blip r:embed="rId10"/>
          <a:srcRect l="13101" t="11097" r="12849" b="13120"/>
          <a:stretch/>
        </p:blipFill>
        <p:spPr>
          <a:xfrm>
            <a:off x="-4279" y="2049870"/>
            <a:ext cx="6748389" cy="426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4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กลุ่ม 4"/>
          <p:cNvGrpSpPr/>
          <p:nvPr/>
        </p:nvGrpSpPr>
        <p:grpSpPr>
          <a:xfrm>
            <a:off x="-18271" y="38100"/>
            <a:ext cx="12222971" cy="1062541"/>
            <a:chOff x="-30971" y="279465"/>
            <a:chExt cx="12222971" cy="1062541"/>
          </a:xfrm>
        </p:grpSpPr>
        <p:sp>
          <p:nvSpPr>
            <p:cNvPr id="6" name="กล่องข้อความ 5"/>
            <p:cNvSpPr txBox="1"/>
            <p:nvPr/>
          </p:nvSpPr>
          <p:spPr>
            <a:xfrm>
              <a:off x="0" y="279465"/>
              <a:ext cx="12192000" cy="523220"/>
            </a:xfrm>
            <a:prstGeom prst="rect">
              <a:avLst/>
            </a:prstGeom>
            <a:solidFill>
              <a:srgbClr val="EFEDD8"/>
            </a:solidFill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chemeClr val="accent4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      1. โครงการพัฒนาแหล่งน้ำ</a:t>
              </a:r>
              <a:endParaRPr lang="th-TH" b="1" dirty="0">
                <a:solidFill>
                  <a:schemeClr val="accent4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pic>
          <p:nvPicPr>
            <p:cNvPr id="7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43" b="76594"/>
            <a:stretch/>
          </p:blipFill>
          <p:spPr bwMode="auto">
            <a:xfrm>
              <a:off x="10068133" y="298286"/>
              <a:ext cx="2092183" cy="504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25" t="53947" r="89041" b="-53122"/>
            <a:stretch/>
          </p:blipFill>
          <p:spPr bwMode="auto">
            <a:xfrm>
              <a:off x="-30971" y="279465"/>
              <a:ext cx="233325" cy="1062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810" t="15508" r="21658" b="17830"/>
          <a:stretch/>
        </p:blipFill>
        <p:spPr>
          <a:xfrm>
            <a:off x="741875" y="561320"/>
            <a:ext cx="10733650" cy="629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2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/>
          <a:srcRect l="13101" t="11097" r="12849" b="1312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18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-24132" y="671349"/>
            <a:ext cx="12179300" cy="10958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สี่เหลี่ยมผืนผ้ามุมมน 40"/>
          <p:cNvSpPr/>
          <p:nvPr/>
        </p:nvSpPr>
        <p:spPr>
          <a:xfrm>
            <a:off x="-24132" y="3280260"/>
            <a:ext cx="12192000" cy="31103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sp>
        <p:nvSpPr>
          <p:cNvPr id="40" name="สี่เหลี่ยมผืนผ้ามุมมน 39"/>
          <p:cNvSpPr/>
          <p:nvPr/>
        </p:nvSpPr>
        <p:spPr>
          <a:xfrm>
            <a:off x="-23419" y="1816890"/>
            <a:ext cx="12191287" cy="1399680"/>
          </a:xfrm>
          <a:prstGeom prst="roundRect">
            <a:avLst/>
          </a:prstGeom>
          <a:solidFill>
            <a:srgbClr val="CC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616497" y="2248394"/>
            <a:ext cx="2369605" cy="369332"/>
          </a:xfrm>
          <a:prstGeom prst="rect">
            <a:avLst/>
          </a:prstGeom>
          <a:solidFill>
            <a:srgbClr val="65433B"/>
          </a:solidFill>
        </p:spPr>
        <p:txBody>
          <a:bodyPr wrap="square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     ด้านการพัฒนาที่ดิน</a:t>
            </a:r>
            <a:endParaRPr lang="th-TH" sz="1800" dirty="0">
              <a:solidFill>
                <a:schemeClr val="bg1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771714" y="3523499"/>
            <a:ext cx="2201688" cy="369332"/>
          </a:xfrm>
          <a:prstGeom prst="rect">
            <a:avLst/>
          </a:prstGeom>
          <a:solidFill>
            <a:srgbClr val="7CBA00"/>
          </a:solidFill>
        </p:spPr>
        <p:txBody>
          <a:bodyPr wrap="square" rtlCol="0">
            <a:spAutoFit/>
          </a:bodyPr>
          <a:lstStyle/>
          <a:p>
            <a:r>
              <a:rPr lang="th-TH" sz="1800" dirty="0" smtClean="0">
                <a:latin typeface="supermarket" panose="02000000000000000000" pitchFamily="2" charset="0"/>
                <a:cs typeface="supermarket" panose="02000000000000000000" pitchFamily="2" charset="0"/>
              </a:rPr>
              <a:t>    ด้านการปลูกพืช</a:t>
            </a:r>
            <a:endParaRPr lang="th-TH" sz="1800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616497" y="4217616"/>
            <a:ext cx="2369604" cy="369332"/>
          </a:xfrm>
          <a:prstGeom prst="rect">
            <a:avLst/>
          </a:prstGeom>
          <a:solidFill>
            <a:srgbClr val="685943"/>
          </a:solidFill>
        </p:spPr>
        <p:txBody>
          <a:bodyPr wrap="square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      ด้านปศุสัตว์  </a:t>
            </a:r>
            <a:endParaRPr lang="th-TH" sz="1800" dirty="0">
              <a:solidFill>
                <a:schemeClr val="bg1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582791" y="5061069"/>
            <a:ext cx="2369605" cy="369332"/>
          </a:xfrm>
          <a:prstGeom prst="rect">
            <a:avLst/>
          </a:prstGeom>
          <a:solidFill>
            <a:srgbClr val="FECB0E"/>
          </a:solidFill>
        </p:spPr>
        <p:txBody>
          <a:bodyPr wrap="square" rtlCol="0">
            <a:spAutoFit/>
          </a:bodyPr>
          <a:lstStyle/>
          <a:p>
            <a:r>
              <a:rPr lang="th-TH" sz="1800" dirty="0" smtClean="0">
                <a:latin typeface="supermarket" panose="02000000000000000000" pitchFamily="2" charset="0"/>
                <a:cs typeface="supermarket" panose="02000000000000000000" pitchFamily="2" charset="0"/>
              </a:rPr>
              <a:t>       ด้านประมง</a:t>
            </a:r>
            <a:endParaRPr lang="th-TH" sz="1800" dirty="0"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603797" y="5771658"/>
            <a:ext cx="2369605" cy="369332"/>
          </a:xfrm>
          <a:prstGeom prst="rect">
            <a:avLst/>
          </a:prstGeom>
          <a:solidFill>
            <a:srgbClr val="1D386D"/>
          </a:solidFill>
        </p:spPr>
        <p:txBody>
          <a:bodyPr wrap="square" rtlCol="0">
            <a:spAutoFit/>
          </a:bodyPr>
          <a:lstStyle/>
          <a:p>
            <a:r>
              <a:rPr lang="th-TH" sz="1800" dirty="0" smtClean="0">
                <a:solidFill>
                  <a:schemeClr val="bg1"/>
                </a:solidFill>
                <a:latin typeface="supermarket" panose="02000000000000000000" pitchFamily="2" charset="0"/>
                <a:cs typeface="supermarket" panose="02000000000000000000" pitchFamily="2" charset="0"/>
              </a:rPr>
              <a:t>       ด้านการพัฒนาอาชีพ</a:t>
            </a:r>
            <a:endParaRPr lang="th-TH" sz="1800" dirty="0">
              <a:solidFill>
                <a:schemeClr val="bg1"/>
              </a:solidFill>
              <a:latin typeface="supermarket" panose="02000000000000000000" pitchFamily="2" charset="0"/>
              <a:cs typeface="supermarket" panose="02000000000000000000" pitchFamily="2" charset="0"/>
            </a:endParaRPr>
          </a:p>
        </p:txBody>
      </p:sp>
      <p:sp>
        <p:nvSpPr>
          <p:cNvPr id="10" name="แผนผังลำดับงาน: ตัวเชื่อมต่อ 9"/>
          <p:cNvSpPr/>
          <p:nvPr/>
        </p:nvSpPr>
        <p:spPr>
          <a:xfrm>
            <a:off x="163008" y="3315673"/>
            <a:ext cx="758590" cy="773759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pic>
        <p:nvPicPr>
          <p:cNvPr id="11" name="Picture 8" descr="ผลการค้นหารูปภาพสำหรับ grow plan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88" y="3350560"/>
            <a:ext cx="576694" cy="6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แผนผังลำดับงาน: ตัวเชื่อมต่อ 11"/>
          <p:cNvSpPr/>
          <p:nvPr/>
        </p:nvSpPr>
        <p:spPr>
          <a:xfrm>
            <a:off x="156909" y="4099680"/>
            <a:ext cx="763029" cy="745048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pic>
        <p:nvPicPr>
          <p:cNvPr id="13" name="รูปภาพ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34" y="4170706"/>
            <a:ext cx="760047" cy="650588"/>
          </a:xfrm>
          <a:prstGeom prst="flowChartConnector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55" y="4790551"/>
            <a:ext cx="771183" cy="824516"/>
          </a:xfrm>
          <a:prstGeom prst="flowChartConnector">
            <a:avLst/>
          </a:prstGeom>
        </p:spPr>
      </p:pic>
      <p:sp>
        <p:nvSpPr>
          <p:cNvPr id="15" name="แผนผังลำดับงาน: ตัวเชื่อมต่อ 14"/>
          <p:cNvSpPr/>
          <p:nvPr/>
        </p:nvSpPr>
        <p:spPr>
          <a:xfrm>
            <a:off x="121419" y="5576589"/>
            <a:ext cx="821075" cy="853854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pic>
        <p:nvPicPr>
          <p:cNvPr id="16" name="Picture 12" descr="ผลการค้นหารูปภาพสำหรับ cooperatives ico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57" y="5653544"/>
            <a:ext cx="675603" cy="68831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แผนผังลำดับงาน: ตัวเชื่อมต่อ 16"/>
          <p:cNvSpPr/>
          <p:nvPr/>
        </p:nvSpPr>
        <p:spPr>
          <a:xfrm>
            <a:off x="82827" y="2087882"/>
            <a:ext cx="812833" cy="785236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pic>
        <p:nvPicPr>
          <p:cNvPr id="18" name="Picture 4" descr="ผลการค้นหารูปภาพสำหรับ soil management pictures ico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9" y="2075391"/>
            <a:ext cx="812833" cy="797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แผนผังลำดับงาน: หน่วงเวลา 18"/>
          <p:cNvSpPr/>
          <p:nvPr/>
        </p:nvSpPr>
        <p:spPr>
          <a:xfrm>
            <a:off x="2912151" y="2237095"/>
            <a:ext cx="288250" cy="374630"/>
          </a:xfrm>
          <a:prstGeom prst="flowChartDelay">
            <a:avLst/>
          </a:prstGeom>
          <a:solidFill>
            <a:srgbClr val="6543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sp>
        <p:nvSpPr>
          <p:cNvPr id="20" name="แผนผังลำดับงาน: หน่วงเวลา 19"/>
          <p:cNvSpPr/>
          <p:nvPr/>
        </p:nvSpPr>
        <p:spPr>
          <a:xfrm>
            <a:off x="2931980" y="3523917"/>
            <a:ext cx="268421" cy="367368"/>
          </a:xfrm>
          <a:prstGeom prst="flowChartDelay">
            <a:avLst/>
          </a:prstGeom>
          <a:solidFill>
            <a:srgbClr val="7CB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sp>
        <p:nvSpPr>
          <p:cNvPr id="21" name="แผนผังลำดับงาน: หน่วงเวลา 20"/>
          <p:cNvSpPr/>
          <p:nvPr/>
        </p:nvSpPr>
        <p:spPr>
          <a:xfrm>
            <a:off x="2905249" y="4225989"/>
            <a:ext cx="206251" cy="360959"/>
          </a:xfrm>
          <a:prstGeom prst="flowChartDelay">
            <a:avLst/>
          </a:prstGeom>
          <a:solidFill>
            <a:srgbClr val="6859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grpSp>
        <p:nvGrpSpPr>
          <p:cNvPr id="24" name="กลุ่ม 23"/>
          <p:cNvGrpSpPr/>
          <p:nvPr/>
        </p:nvGrpSpPr>
        <p:grpSpPr>
          <a:xfrm>
            <a:off x="-39618" y="12450"/>
            <a:ext cx="12222971" cy="826649"/>
            <a:chOff x="-30971" y="279465"/>
            <a:chExt cx="12222971" cy="826649"/>
          </a:xfrm>
        </p:grpSpPr>
        <p:sp>
          <p:nvSpPr>
            <p:cNvPr id="25" name="กล่องข้อความ 24"/>
            <p:cNvSpPr txBox="1"/>
            <p:nvPr/>
          </p:nvSpPr>
          <p:spPr>
            <a:xfrm>
              <a:off x="0" y="279465"/>
              <a:ext cx="12192000" cy="461665"/>
            </a:xfrm>
            <a:prstGeom prst="rect">
              <a:avLst/>
            </a:prstGeom>
            <a:solidFill>
              <a:srgbClr val="EFEDD8"/>
            </a:solidFill>
          </p:spPr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solidFill>
                    <a:schemeClr val="accent4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</a:t>
              </a:r>
              <a:r>
                <a:rPr lang="en-US" sz="2400" b="1" dirty="0" smtClean="0">
                  <a:solidFill>
                    <a:schemeClr val="accent4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2.</a:t>
              </a:r>
              <a:r>
                <a:rPr lang="th-TH" sz="2400" b="1" dirty="0" smtClean="0">
                  <a:solidFill>
                    <a:schemeClr val="accent4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</a:t>
              </a:r>
              <a:r>
                <a:rPr lang="th-TH" sz="2400" b="1" dirty="0" smtClean="0">
                  <a:solidFill>
                    <a:schemeClr val="accent2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</a:t>
              </a:r>
              <a:r>
                <a:rPr lang="th-TH" sz="2400" b="1" dirty="0">
                  <a:solidFill>
                    <a:schemeClr val="accent2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พัฒนาด้านการเกษตรและด้านส่งเสริมอาชีพ</a:t>
              </a:r>
            </a:p>
          </p:txBody>
        </p:sp>
        <p:pic>
          <p:nvPicPr>
            <p:cNvPr id="26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43" b="76594"/>
            <a:stretch/>
          </p:blipFill>
          <p:spPr bwMode="auto">
            <a:xfrm>
              <a:off x="9347201" y="298287"/>
              <a:ext cx="2807968" cy="3449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4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25" t="53947" r="89041" b="-53122"/>
            <a:stretch/>
          </p:blipFill>
          <p:spPr bwMode="auto">
            <a:xfrm>
              <a:off x="-30971" y="279466"/>
              <a:ext cx="181525" cy="8266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กล่องข้อความ 29"/>
          <p:cNvSpPr txBox="1"/>
          <p:nvPr/>
        </p:nvSpPr>
        <p:spPr>
          <a:xfrm>
            <a:off x="3578063" y="2889202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หน่วยงาน </a:t>
            </a: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endParaRPr lang="th-TH" sz="1800" b="1" dirty="0">
              <a:solidFill>
                <a:schemeClr val="accent2">
                  <a:lumMod val="50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1" name="กล่องข้อความ 30"/>
          <p:cNvSpPr txBox="1"/>
          <p:nvPr/>
        </p:nvSpPr>
        <p:spPr>
          <a:xfrm>
            <a:off x="4617454" y="2875938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latin typeface="RSU" panose="02000506040000020003" pitchFamily="2" charset="-34"/>
                <a:cs typeface="RSU" panose="02000506040000020003" pitchFamily="2" charset="-34"/>
              </a:rPr>
              <a:t>กรมพัฒนาที่ดิน</a:t>
            </a:r>
            <a:endParaRPr lang="th-TH" sz="18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2" name="กล่องข้อความ 31"/>
          <p:cNvSpPr txBox="1"/>
          <p:nvPr/>
        </p:nvSpPr>
        <p:spPr>
          <a:xfrm>
            <a:off x="3578063" y="5361943"/>
            <a:ext cx="8762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กรมส่งเสริมการเกษตร กรมวิชาการเกษตร กรมปศุสัตว์ กรมประมง กรมส่งเสริมสหกรณ์ กรมตรวจบัญชีสหกรณ์ กรมหม่อนไหม สำนักงานการปฏิรูปที่ดินเพื่อการเกษตรกรรม  สำนักงาน</a:t>
            </a:r>
            <a:r>
              <a:rPr lang="th-TH" sz="1800" dirty="0">
                <a:latin typeface="RSU" panose="02000506040000020003" pitchFamily="2" charset="-34"/>
                <a:cs typeface="RSU" panose="02000506040000020003" pitchFamily="2" charset="-34"/>
              </a:rPr>
              <a:t>เศรษฐกิจการเกษตร </a:t>
            </a:r>
            <a:endParaRPr lang="th-TH" sz="18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สำนักงานปลัดกระทรวงเกษตรและสหกรณ์ สำนักงาน</a:t>
            </a:r>
            <a:r>
              <a:rPr lang="th-TH" sz="1800" dirty="0">
                <a:latin typeface="RSU" panose="02000506040000020003" pitchFamily="2" charset="-34"/>
                <a:cs typeface="RSU" panose="02000506040000020003" pitchFamily="2" charset="-34"/>
              </a:rPr>
              <a:t>มาตรฐานสินค้าเกษตรและอาหารแห่งชาติ</a:t>
            </a:r>
          </a:p>
        </p:txBody>
      </p:sp>
      <p:sp>
        <p:nvSpPr>
          <p:cNvPr id="36" name="กล่องข้อความ 35"/>
          <p:cNvSpPr txBox="1"/>
          <p:nvPr/>
        </p:nvSpPr>
        <p:spPr>
          <a:xfrm>
            <a:off x="3570829" y="1925505"/>
            <a:ext cx="86125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	ขยายผลการพัฒนาและปรับปรุงบำรุงดิน ส่งเสริมการปลูกหญ้าแฝกตามแนวพระราชดำริ โดยสถานีพัฒนาที่ดินจังหวัด ศูนย์ปฏิบัติการ และหมอดินอาสาประจำหมู่บ้าน จำนวน 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78,835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ราย ให้คำแนะนำความรู้การปรับปรุงบำรุงดินตามแนวปรัชญาเศรษฐกิจพอเพียง</a:t>
            </a:r>
            <a:endParaRPr lang="th-TH" sz="18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7" name="กล่องข้อความ 36"/>
          <p:cNvSpPr txBox="1"/>
          <p:nvPr/>
        </p:nvSpPr>
        <p:spPr>
          <a:xfrm>
            <a:off x="3578063" y="4962186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หน่วยงาน </a:t>
            </a:r>
            <a:r>
              <a:rPr lang="en-US" sz="1800" b="1" dirty="0" smtClean="0">
                <a:solidFill>
                  <a:schemeClr val="accent4">
                    <a:lumMod val="75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endParaRPr lang="th-TH" sz="1800" b="1" dirty="0">
              <a:solidFill>
                <a:schemeClr val="accent4">
                  <a:lumMod val="75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8" name="กล่องข้อความ 37"/>
          <p:cNvSpPr txBox="1"/>
          <p:nvPr/>
        </p:nvSpPr>
        <p:spPr>
          <a:xfrm>
            <a:off x="3552542" y="3498044"/>
            <a:ext cx="729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การส่งเสริมพัฒนาด้านการเกษตร พืช ประมง ปศุสัตว์ และพัฒนาอาชีพ</a:t>
            </a:r>
            <a:endParaRPr lang="th-TH" sz="1800" b="1" dirty="0">
              <a:solidFill>
                <a:schemeClr val="accent2">
                  <a:lumMod val="50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39" name="กล่องข้อความ 38"/>
          <p:cNvSpPr txBox="1"/>
          <p:nvPr/>
        </p:nvSpPr>
        <p:spPr>
          <a:xfrm>
            <a:off x="3564129" y="3935976"/>
            <a:ext cx="85949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latin typeface="RSU" panose="02000506040000020003" pitchFamily="2" charset="-34"/>
                <a:cs typeface="RSU" panose="02000506040000020003" pitchFamily="2" charset="-34"/>
              </a:rPr>
              <a:t>	ร่วม</a:t>
            </a:r>
            <a:r>
              <a:rPr lang="th-TH" sz="1800" b="1" dirty="0" err="1" smtClean="0">
                <a:latin typeface="RSU" panose="02000506040000020003" pitchFamily="2" charset="-34"/>
                <a:cs typeface="RSU" panose="02000506040000020003" pitchFamily="2" charset="-34"/>
              </a:rPr>
              <a:t>บูรณา</a:t>
            </a:r>
            <a:r>
              <a:rPr lang="th-TH" sz="1800" b="1" dirty="0" smtClean="0">
                <a:latin typeface="RSU" panose="02000506040000020003" pitchFamily="2" charset="-34"/>
                <a:cs typeface="RSU" panose="02000506040000020003" pitchFamily="2" charset="-34"/>
              </a:rPr>
              <a:t>การโครงการกับทุกภาคส่วนในการส่งเสริมการพัฒนามิติดิน มิติน้ำ มิติการเกษตรและอาชีพ เพื่อส่งเสริมพัฒนาด้านการเกษตร รวมทั้งเผยแพร่พระราช</a:t>
            </a:r>
            <a:r>
              <a:rPr lang="th-TH" sz="1800" b="1" dirty="0" err="1" smtClean="0">
                <a:latin typeface="RSU" panose="02000506040000020003" pitchFamily="2" charset="-34"/>
                <a:cs typeface="RSU" panose="02000506040000020003" pitchFamily="2" charset="-34"/>
              </a:rPr>
              <a:t>กรณีย</a:t>
            </a:r>
            <a:r>
              <a:rPr lang="th-TH" sz="1800" b="1" dirty="0" smtClean="0">
                <a:latin typeface="RSU" panose="02000506040000020003" pitchFamily="2" charset="-34"/>
                <a:cs typeface="RSU" panose="02000506040000020003" pitchFamily="2" charset="-34"/>
              </a:rPr>
              <a:t>กิจและหลักการทรงงาน ตลอดจนผลสัมฤทธิ์ที่เกิดจากการดำเนินโครงการไปยังเกษตรกรและประชาชน</a:t>
            </a:r>
            <a:endParaRPr lang="th-TH" sz="18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pSp>
        <p:nvGrpSpPr>
          <p:cNvPr id="43" name="กลุ่ม 42"/>
          <p:cNvGrpSpPr/>
          <p:nvPr/>
        </p:nvGrpSpPr>
        <p:grpSpPr>
          <a:xfrm>
            <a:off x="51144" y="755659"/>
            <a:ext cx="3377398" cy="686410"/>
            <a:chOff x="231809" y="1652703"/>
            <a:chExt cx="3377398" cy="686410"/>
          </a:xfrm>
        </p:grpSpPr>
        <p:sp>
          <p:nvSpPr>
            <p:cNvPr id="44" name="กล่องข้อความ 43"/>
            <p:cNvSpPr txBox="1"/>
            <p:nvPr/>
          </p:nvSpPr>
          <p:spPr>
            <a:xfrm>
              <a:off x="571136" y="1892430"/>
              <a:ext cx="2940313" cy="338554"/>
            </a:xfrm>
            <a:prstGeom prst="rect">
              <a:avLst/>
            </a:prstGeom>
            <a:solidFill>
              <a:srgbClr val="99C8DE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 smtClean="0">
                  <a:latin typeface="supermarket" panose="02000000000000000000" pitchFamily="2" charset="0"/>
                  <a:cs typeface="supermarket" panose="02000000000000000000" pitchFamily="2" charset="0"/>
                </a:rPr>
                <a:t>    ด้านการบริหารจัดการทรัพยากรน้ำ</a:t>
              </a:r>
              <a:endParaRPr lang="th-TH" sz="1600" dirty="0">
                <a:latin typeface="supermarket" panose="02000000000000000000" pitchFamily="2" charset="0"/>
                <a:cs typeface="supermarket" panose="02000000000000000000" pitchFamily="2" charset="0"/>
              </a:endParaRPr>
            </a:p>
          </p:txBody>
        </p:sp>
        <p:sp>
          <p:nvSpPr>
            <p:cNvPr id="45" name="แผนผังลำดับงาน: ตัวเชื่อมต่อ 44"/>
            <p:cNvSpPr/>
            <p:nvPr/>
          </p:nvSpPr>
          <p:spPr>
            <a:xfrm>
              <a:off x="231809" y="1652703"/>
              <a:ext cx="723244" cy="686410"/>
            </a:xfrm>
            <a:prstGeom prst="flowChartConnec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/>
            </a:p>
          </p:txBody>
        </p:sp>
        <p:pic>
          <p:nvPicPr>
            <p:cNvPr id="46" name="Picture 6" descr="ผลการค้นหารูปภาพสำหรับ water management pictures icon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400" y="1697168"/>
              <a:ext cx="459067" cy="475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แผนผังลำดับงาน: หน่วงเวลา 46"/>
            <p:cNvSpPr/>
            <p:nvPr/>
          </p:nvSpPr>
          <p:spPr>
            <a:xfrm>
              <a:off x="3373816" y="1899938"/>
              <a:ext cx="235391" cy="330571"/>
            </a:xfrm>
            <a:prstGeom prst="flowChartDelay">
              <a:avLst/>
            </a:prstGeom>
            <a:solidFill>
              <a:srgbClr val="99C8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800"/>
            </a:p>
          </p:txBody>
        </p:sp>
      </p:grpSp>
      <p:sp>
        <p:nvSpPr>
          <p:cNvPr id="2" name="กล่องข้อความ 1"/>
          <p:cNvSpPr txBox="1"/>
          <p:nvPr/>
        </p:nvSpPr>
        <p:spPr>
          <a:xfrm>
            <a:off x="3564129" y="793637"/>
            <a:ext cx="85426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800" b="1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สนับสนุนงานโครงการอันเนื่องมาจากพระราชดำริด้านแหล่งน้ำในพื้นที่ต่างๆ</a:t>
            </a:r>
          </a:p>
          <a:p>
            <a:endParaRPr lang="th-TH" sz="18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r>
              <a:rPr lang="th-TH" sz="1800" dirty="0" smtClean="0">
                <a:solidFill>
                  <a:schemeClr val="accent1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หน่วยงาน 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: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กรมชลประทาน และกรมฝนหลวงและการบินเกษตร</a:t>
            </a:r>
            <a:endParaRPr lang="th-TH" sz="18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48" name="แผนผังลำดับงาน: หน่วงเวลา 47"/>
          <p:cNvSpPr/>
          <p:nvPr/>
        </p:nvSpPr>
        <p:spPr>
          <a:xfrm>
            <a:off x="2892549" y="5066900"/>
            <a:ext cx="307852" cy="363501"/>
          </a:xfrm>
          <a:prstGeom prst="flowChartDelay">
            <a:avLst/>
          </a:prstGeom>
          <a:solidFill>
            <a:srgbClr val="FECB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  <p:sp>
        <p:nvSpPr>
          <p:cNvPr id="49" name="แผนผังลำดับงาน: หน่วงเวลา 48"/>
          <p:cNvSpPr/>
          <p:nvPr/>
        </p:nvSpPr>
        <p:spPr>
          <a:xfrm>
            <a:off x="2947535" y="5775676"/>
            <a:ext cx="285998" cy="361296"/>
          </a:xfrm>
          <a:prstGeom prst="flowChartDelay">
            <a:avLst/>
          </a:prstGeom>
          <a:solidFill>
            <a:srgbClr val="1D38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800"/>
          </a:p>
        </p:txBody>
      </p:sp>
    </p:spTree>
    <p:extLst>
      <p:ext uri="{BB962C8B-B14F-4D97-AF65-F5344CB8AC3E}">
        <p14:creationId xmlns:p14="http://schemas.microsoft.com/office/powerpoint/2010/main" val="230703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รูปภาพ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5" name="สี่เหลี่ยมผืนผ้า 4"/>
            <p:cNvSpPr/>
            <p:nvPr/>
          </p:nvSpPr>
          <p:spPr>
            <a:xfrm>
              <a:off x="5600700" y="1574800"/>
              <a:ext cx="56769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6" name="สี่เหลี่ยมผืนผ้า 5"/>
            <p:cNvSpPr/>
            <p:nvPr/>
          </p:nvSpPr>
          <p:spPr>
            <a:xfrm>
              <a:off x="1409700" y="3517900"/>
              <a:ext cx="100584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2235200" y="4953000"/>
              <a:ext cx="8039100" cy="1701800"/>
            </a:xfrm>
            <a:prstGeom prst="rect">
              <a:avLst/>
            </a:prstGeom>
            <a:solidFill>
              <a:srgbClr val="EFEC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9" name="กล่องข้อความ 8"/>
          <p:cNvSpPr txBox="1"/>
          <p:nvPr/>
        </p:nvSpPr>
        <p:spPr>
          <a:xfrm>
            <a:off x="1605838" y="5725193"/>
            <a:ext cx="8773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โครงการพัฒนาด้านการเกษตรและด้านส่งเสริม</a:t>
            </a:r>
            <a:r>
              <a:rPr lang="th-TH" sz="3600" b="1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อาชีพ </a:t>
            </a:r>
          </a:p>
          <a:p>
            <a:pPr algn="ctr"/>
            <a:r>
              <a:rPr lang="th-TH" sz="3600" b="1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แยก</a:t>
            </a:r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ตามรายพระองค์</a:t>
            </a:r>
            <a:endParaRPr lang="th-TH" sz="3600" b="1" dirty="0" smtClean="0">
              <a:solidFill>
                <a:schemeClr val="accent4">
                  <a:lumMod val="75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5" name="วงรี 14"/>
          <p:cNvSpPr/>
          <p:nvPr/>
        </p:nvSpPr>
        <p:spPr>
          <a:xfrm>
            <a:off x="9093200" y="4495800"/>
            <a:ext cx="317500" cy="471738"/>
          </a:xfrm>
          <a:prstGeom prst="ellipse">
            <a:avLst/>
          </a:prstGeom>
          <a:solidFill>
            <a:srgbClr val="EFECD9"/>
          </a:solidFill>
          <a:ln>
            <a:solidFill>
              <a:srgbClr val="EFEC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3"/>
          <a:srcRect t="8029" b="8791"/>
          <a:stretch/>
        </p:blipFill>
        <p:spPr>
          <a:xfrm>
            <a:off x="6438900" y="3058060"/>
            <a:ext cx="1323012" cy="1563919"/>
          </a:xfrm>
          <a:prstGeom prst="ellipse">
            <a:avLst/>
          </a:prstGeom>
        </p:spPr>
      </p:pic>
      <p:grpSp>
        <p:nvGrpSpPr>
          <p:cNvPr id="2" name="กลุ่ม 1"/>
          <p:cNvGrpSpPr/>
          <p:nvPr/>
        </p:nvGrpSpPr>
        <p:grpSpPr>
          <a:xfrm>
            <a:off x="3881750" y="731017"/>
            <a:ext cx="3807336" cy="3749769"/>
            <a:chOff x="3753061" y="1504917"/>
            <a:chExt cx="3807336" cy="3749769"/>
          </a:xfrm>
        </p:grpSpPr>
        <p:pic>
          <p:nvPicPr>
            <p:cNvPr id="17" name="รูปภาพ 16"/>
            <p:cNvPicPr>
              <a:picLocks noChangeAspect="1"/>
            </p:cNvPicPr>
            <p:nvPr/>
          </p:nvPicPr>
          <p:blipFill rotWithShape="1">
            <a:blip r:embed="rId4"/>
            <a:srcRect l="61465" r="3299"/>
            <a:stretch/>
          </p:blipFill>
          <p:spPr>
            <a:xfrm>
              <a:off x="3753061" y="3673072"/>
              <a:ext cx="1520937" cy="1581614"/>
            </a:xfrm>
            <a:prstGeom prst="ellipse">
              <a:avLst/>
            </a:prstGeom>
          </p:spPr>
        </p:pic>
        <p:pic>
          <p:nvPicPr>
            <p:cNvPr id="16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91" t="3409" r="29091" b="42955"/>
            <a:stretch/>
          </p:blipFill>
          <p:spPr bwMode="auto">
            <a:xfrm>
              <a:off x="5146632" y="2877140"/>
              <a:ext cx="1434939" cy="1840465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à¸à¸¥à¸à¸²à¸£à¸à¹à¸à¸«à¸²à¸£à¸¹à¸à¸ à¸²à¸à¸ªà¸³à¸«à¸£à¸±à¸ à¸£à¸±à¸à¸à¸²à¸¥à¸à¸µà¹ 9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6" r="43905" b="-1149"/>
            <a:stretch/>
          </p:blipFill>
          <p:spPr bwMode="auto">
            <a:xfrm>
              <a:off x="3996083" y="1580705"/>
              <a:ext cx="1647678" cy="1869902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65" t="1111" r="43734" b="444"/>
            <a:stretch/>
          </p:blipFill>
          <p:spPr bwMode="auto">
            <a:xfrm>
              <a:off x="6028223" y="1504917"/>
              <a:ext cx="1532174" cy="1869843"/>
            </a:xfrm>
            <a:prstGeom prst="ellipse">
              <a:avLst/>
            </a:prstGeom>
            <a:noFill/>
            <a:ln w="19050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รูปภาพ 17"/>
          <p:cNvPicPr>
            <a:picLocks noChangeAspect="1"/>
          </p:cNvPicPr>
          <p:nvPr/>
        </p:nvPicPr>
        <p:blipFill rotWithShape="1">
          <a:blip r:embed="rId8"/>
          <a:srcRect l="26385" t="14963" r="30000" b="9015"/>
          <a:stretch/>
        </p:blipFill>
        <p:spPr>
          <a:xfrm>
            <a:off x="5365782" y="4011227"/>
            <a:ext cx="1132433" cy="148880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5259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à¸à¸¥à¸à¸²à¸£à¸à¹à¸à¸«à¸²à¸£à¸¹à¸à¸ à¸²à¸à¸ªà¸³à¸«à¸£à¸±à¸ à¸£à¸±à¸à¸à¸²à¸¥à¸à¸µà¹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6" r="43905" b="-1149"/>
          <a:stretch/>
        </p:blipFill>
        <p:spPr bwMode="auto">
          <a:xfrm>
            <a:off x="871247" y="208847"/>
            <a:ext cx="3015384" cy="33401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ตัดมุมสี่เหลี่ยมผืนผ้าหนึ่งมุม 5"/>
          <p:cNvSpPr/>
          <p:nvPr/>
        </p:nvSpPr>
        <p:spPr>
          <a:xfrm>
            <a:off x="444499" y="3693491"/>
            <a:ext cx="11552187" cy="3164509"/>
          </a:xfrm>
          <a:prstGeom prst="snip1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44499" y="3693491"/>
            <a:ext cx="11031681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โครงการอันเนื่องมาจากพระราชดำริ</a:t>
            </a:r>
            <a:endParaRPr lang="th-TH" sz="24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772732" y="4738075"/>
            <a:ext cx="11088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ศูนย์ศึกษาการพัฒนาอันเนื่องมาจากพระราชดำริ (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6</a:t>
            </a:r>
            <a:r>
              <a:rPr lang="en-US" sz="1800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ศูนย์ ฉะเชิงเทรา จันทบุรี สกลนคร เพชรบุรี นราธิวาส เชียงใหม่)  (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101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กิจกรรม)</a:t>
            </a:r>
          </a:p>
          <a:p>
            <a:pPr marL="342900" indent="-342900">
              <a:buFontTx/>
              <a:buAutoNum type="arabicPeriod"/>
            </a:pP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โครงการพัฒนาตามพระราชดำริของสำนักราชเลขาธิการ 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7 </a:t>
            </a:r>
            <a:r>
              <a:rPr lang="th-TH" sz="1800" dirty="0">
                <a:latin typeface="RSU" panose="02000506040000020003" pitchFamily="2" charset="-34"/>
                <a:cs typeface="RSU" panose="02000506040000020003" pitchFamily="2" charset="-34"/>
              </a:rPr>
              <a:t>โครงการ 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(จันทบุรี ระยอง ปราจีนบุรี เชียงใหม่ แม่ฮ่องสอน ปราจีน-สระแก้ว เลย รวม 52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1800" dirty="0"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)</a:t>
            </a:r>
          </a:p>
          <a:p>
            <a:pPr marL="342900" indent="-342900">
              <a:buAutoNum type="arabicPeriod"/>
            </a:pP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โครงการพัฒนาพื้นที่ลุ่มน้ำปากพนังอันเนื่องมาจากพระราชดำริ (จ.นครศรีธรรมราช จ.พัทลุง จ.สงขลา) (12 กิจกรรม)</a:t>
            </a:r>
          </a:p>
          <a:p>
            <a:pPr marL="342900" indent="-342900">
              <a:buAutoNum type="arabicPeriod"/>
            </a:pP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 (</a:t>
            </a:r>
            <a:r>
              <a:rPr lang="en-US" sz="1800" dirty="0" smtClean="0">
                <a:latin typeface="RSU" panose="02000506040000020003" pitchFamily="2" charset="-34"/>
                <a:cs typeface="RSU" panose="02000506040000020003" pitchFamily="2" charset="-34"/>
              </a:rPr>
              <a:t>116 </a:t>
            </a:r>
            <a:r>
              <a:rPr lang="th-TH" sz="18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 175 กิจกรรม) </a:t>
            </a:r>
            <a:endParaRPr lang="th-TH" sz="18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2" name="กล่องข้อความ 1"/>
          <p:cNvSpPr txBox="1"/>
          <p:nvPr/>
        </p:nvSpPr>
        <p:spPr>
          <a:xfrm>
            <a:off x="1663700" y="4243755"/>
            <a:ext cx="3401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RSU" panose="02000506040000020003" pitchFamily="2" charset="-34"/>
                <a:cs typeface="RSU" panose="02000506040000020003" pitchFamily="2" charset="-34"/>
              </a:rPr>
              <a:t>จำนวน </a:t>
            </a:r>
            <a:r>
              <a:rPr lang="en-US" sz="2400" dirty="0" smtClean="0">
                <a:latin typeface="RSU" panose="02000506040000020003" pitchFamily="2" charset="-34"/>
                <a:cs typeface="RSU" panose="02000506040000020003" pitchFamily="2" charset="-34"/>
              </a:rPr>
              <a:t>130 </a:t>
            </a:r>
            <a:r>
              <a:rPr lang="th-TH" sz="24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  </a:t>
            </a:r>
            <a:r>
              <a:rPr lang="en-US" sz="2400" dirty="0" smtClean="0">
                <a:latin typeface="RSU" panose="02000506040000020003" pitchFamily="2" charset="-34"/>
                <a:cs typeface="RSU" panose="02000506040000020003" pitchFamily="2" charset="-34"/>
              </a:rPr>
              <a:t>340</a:t>
            </a:r>
            <a:r>
              <a:rPr lang="th-TH" sz="2400" dirty="0" smtClean="0">
                <a:latin typeface="RSU" panose="02000506040000020003" pitchFamily="2" charset="-34"/>
                <a:cs typeface="RSU" panose="02000506040000020003" pitchFamily="2" charset="-34"/>
              </a:rPr>
              <a:t> กิจกรรม</a:t>
            </a:r>
            <a:endParaRPr lang="th-TH" sz="24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>
            <p:extLst/>
          </p:nvPr>
        </p:nvGraphicFramePr>
        <p:xfrm>
          <a:off x="4635500" y="888297"/>
          <a:ext cx="6515100" cy="1188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u="none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901</a:t>
                      </a:r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949.29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1,472.45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2,421.74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77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53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130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5458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5" t="1111" r="43734" b="444"/>
          <a:stretch/>
        </p:blipFill>
        <p:spPr bwMode="auto">
          <a:xfrm>
            <a:off x="1307421" y="14367"/>
            <a:ext cx="2427622" cy="2962635"/>
          </a:xfrm>
          <a:prstGeom prst="ellipse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ตัดมุมสี่เหลี่ยมผืนผ้าหนึ่งมุม 9"/>
          <p:cNvSpPr/>
          <p:nvPr/>
        </p:nvSpPr>
        <p:spPr>
          <a:xfrm>
            <a:off x="0" y="2975146"/>
            <a:ext cx="12192000" cy="3854754"/>
          </a:xfrm>
          <a:prstGeom prst="snip1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3984" y="2978859"/>
            <a:ext cx="11594773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โครงการอันเนื่องมาจากพระราชดำริ</a:t>
            </a:r>
            <a:endParaRPr lang="th-TH" sz="2400" b="1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127853" y="3889435"/>
            <a:ext cx="11470904" cy="2987539"/>
            <a:chOff x="127853" y="3889435"/>
            <a:chExt cx="11470904" cy="2987539"/>
          </a:xfrm>
        </p:grpSpPr>
        <p:sp>
          <p:nvSpPr>
            <p:cNvPr id="4" name="กล่องข้อความ 3"/>
            <p:cNvSpPr txBox="1"/>
            <p:nvPr/>
          </p:nvSpPr>
          <p:spPr>
            <a:xfrm>
              <a:off x="157782" y="3889435"/>
              <a:ext cx="101008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โครงการรักษ์น้ำเพื่อพระแม่ของแผ่นดิน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11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ลุ่มน้ำ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7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 เชียงใหม่ แม่ฮ่องสอน เชียงราย อุตรดิตถ์ น่าน พิษณุโลก เลย รวม 57 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6" name="กล่องข้อความ 5"/>
            <p:cNvSpPr txBox="1"/>
            <p:nvPr/>
          </p:nvSpPr>
          <p:spPr>
            <a:xfrm>
              <a:off x="141436" y="4278651"/>
              <a:ext cx="81195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2.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โครงการบ้านเล็กในป่าใหญ่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7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5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 เชียงใหม่ เชียงราย พะเยา กำแพงเพชร เลย รวม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18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7" name="กล่องข้อความ 6"/>
            <p:cNvSpPr txBox="1"/>
            <p:nvPr/>
          </p:nvSpPr>
          <p:spPr>
            <a:xfrm>
              <a:off x="141436" y="4682475"/>
              <a:ext cx="98475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3.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โครงการสถานีพัฒนาการเกษตรที่สูง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18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5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น่าน เชียงใหม่ เชียงราย พะเยา กำแพงเพชร รวม 18 โครงการ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58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8" name="กล่องข้อความ 7"/>
            <p:cNvSpPr txBox="1"/>
            <p:nvPr/>
          </p:nvSpPr>
          <p:spPr>
            <a:xfrm>
              <a:off x="127853" y="5047443"/>
              <a:ext cx="114709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4.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โครงการฟาร์มตัวอย่างอันเนื่องมาจากพระราชดำริในสมเด็จพระนางเจ้าสิริกิติ์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20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132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17" name="กล่องข้อความ 16"/>
            <p:cNvSpPr txBox="1"/>
            <p:nvPr/>
          </p:nvSpPr>
          <p:spPr>
            <a:xfrm>
              <a:off x="141436" y="5419962"/>
              <a:ext cx="3150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5.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โครงการส่งเสริมศิลปาชีพ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41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19" name="กล่องข้อความ 18"/>
            <p:cNvSpPr txBox="1"/>
            <p:nvPr/>
          </p:nvSpPr>
          <p:spPr>
            <a:xfrm>
              <a:off x="141436" y="5783111"/>
              <a:ext cx="52774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6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โครงการพัฒนาเพื่อความมั่นคงพื้นที่ชายแดน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10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13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21" name="กล่องข้อความ 20"/>
            <p:cNvSpPr txBox="1"/>
            <p:nvPr/>
          </p:nvSpPr>
          <p:spPr>
            <a:xfrm>
              <a:off x="157782" y="6155630"/>
              <a:ext cx="63658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7.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โครงการจัดตั้งหมู่บ้านยามชายแดนอันเนื่องมาจากพระราชดำริ (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2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จังหวัด 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15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  <p:sp>
          <p:nvSpPr>
            <p:cNvPr id="27" name="กล่องข้อความ 26"/>
            <p:cNvSpPr txBox="1"/>
            <p:nvPr/>
          </p:nvSpPr>
          <p:spPr>
            <a:xfrm>
              <a:off x="157782" y="6507642"/>
              <a:ext cx="31758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8</a:t>
              </a:r>
              <a:r>
                <a:rPr lang="en-US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. </a:t>
              </a:r>
              <a:r>
                <a:rPr lang="th-TH" sz="1800" b="1" dirty="0" smtClean="0">
                  <a:solidFill>
                    <a:schemeClr val="accent5">
                      <a:lumMod val="50000"/>
                    </a:schemeClr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โครงการอื่นๆ (45 โครงการ 73 กิจกรรม)</a:t>
              </a:r>
              <a:endParaRPr lang="th-TH" sz="1800" b="1" dirty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</p:grpSp>
      <p:sp>
        <p:nvSpPr>
          <p:cNvPr id="14" name="กล่องข้อความ 13"/>
          <p:cNvSpPr txBox="1"/>
          <p:nvPr/>
        </p:nvSpPr>
        <p:spPr>
          <a:xfrm>
            <a:off x="2840642" y="3486138"/>
            <a:ext cx="27590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จำนวน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 75 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407 </a:t>
            </a:r>
            <a:r>
              <a:rPr lang="th-TH" sz="2000" dirty="0" smtClean="0">
                <a:solidFill>
                  <a:schemeClr val="accent5">
                    <a:lumMod val="50000"/>
                  </a:schemeClr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endParaRPr lang="th-TH" sz="2000" dirty="0">
              <a:solidFill>
                <a:schemeClr val="accent5">
                  <a:lumMod val="50000"/>
                </a:schemeClr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15" name="ตาราง 14"/>
          <p:cNvGraphicFramePr>
            <a:graphicFrameLocks noGrp="1"/>
          </p:cNvGraphicFramePr>
          <p:nvPr>
            <p:extLst/>
          </p:nvPr>
        </p:nvGraphicFramePr>
        <p:xfrm>
          <a:off x="4705971" y="701892"/>
          <a:ext cx="6515100" cy="1188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u="none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902</a:t>
                      </a:r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183.38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66.50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249.88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72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3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75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67422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à¸£à¸¹à¸à¸ à¸²à¸à¸à¸µà¹à¹à¸à¸µà¹à¸¢à¸§à¸à¹à¸­à¸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1" t="3409" r="29091" b="42955"/>
          <a:stretch/>
        </p:blipFill>
        <p:spPr bwMode="auto">
          <a:xfrm>
            <a:off x="786048" y="281492"/>
            <a:ext cx="2618334" cy="335829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กลุ่ม 7"/>
          <p:cNvGrpSpPr/>
          <p:nvPr/>
        </p:nvGrpSpPr>
        <p:grpSpPr>
          <a:xfrm>
            <a:off x="0" y="3916224"/>
            <a:ext cx="12192000" cy="2814776"/>
            <a:chOff x="4867422" y="4509979"/>
            <a:chExt cx="5500467" cy="2704581"/>
          </a:xfrm>
        </p:grpSpPr>
        <p:sp>
          <p:nvSpPr>
            <p:cNvPr id="7" name="ตัดมุมสี่เหลี่ยมผืนผ้าหนึ่งมุม 6"/>
            <p:cNvSpPr/>
            <p:nvPr/>
          </p:nvSpPr>
          <p:spPr>
            <a:xfrm>
              <a:off x="4867422" y="4515729"/>
              <a:ext cx="5500467" cy="2698831"/>
            </a:xfrm>
            <a:prstGeom prst="snip1Rect">
              <a:avLst/>
            </a:prstGeom>
            <a:solidFill>
              <a:srgbClr val="FFFF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5" name="กล่องข้อความ 4"/>
            <p:cNvSpPr txBox="1"/>
            <p:nvPr/>
          </p:nvSpPr>
          <p:spPr>
            <a:xfrm>
              <a:off x="5222051" y="5610402"/>
              <a:ext cx="1942662" cy="1271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514350" indent="-514350"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โครงการเกษตร</a:t>
              </a:r>
              <a:r>
                <a:rPr lang="th-TH" sz="2000" dirty="0" err="1" smtClean="0">
                  <a:latin typeface="RSU" panose="02000506040000020003" pitchFamily="2" charset="-34"/>
                  <a:cs typeface="RSU" panose="02000506040000020003" pitchFamily="2" charset="-34"/>
                </a:rPr>
                <a:t>วิชญา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 (จ.เชียงใหม่ </a:t>
              </a:r>
              <a:r>
                <a:rPr lang="en-US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8 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กิจกรรม)</a:t>
              </a:r>
            </a:p>
            <a:p>
              <a:pPr marL="514350" indent="-514350"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โครงการคลินิกเกษตรเคลื่อนที่ฯ (</a:t>
              </a:r>
              <a:r>
                <a:rPr lang="en-US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76 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จังหวัด)</a:t>
              </a:r>
            </a:p>
            <a:p>
              <a:pPr marL="514350" indent="-514350"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โครงการบริหารจัดการทรัพยากรน้ำ (</a:t>
              </a:r>
              <a:r>
                <a:rPr lang="en-US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8 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โครงการ)</a:t>
              </a:r>
            </a:p>
            <a:p>
              <a:pPr marL="514350" indent="-514350"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โครงการอื่น (</a:t>
              </a:r>
              <a:r>
                <a:rPr lang="en-US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13 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โครงการ)</a:t>
              </a:r>
            </a:p>
          </p:txBody>
        </p:sp>
        <p:sp>
          <p:nvSpPr>
            <p:cNvPr id="9" name="กล่องข้อความ 8"/>
            <p:cNvSpPr txBox="1"/>
            <p:nvPr/>
          </p:nvSpPr>
          <p:spPr>
            <a:xfrm>
              <a:off x="4867422" y="4509979"/>
              <a:ext cx="5190978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โครงการอันเนื่องมาจากพระราชดำริ</a:t>
              </a:r>
              <a:endParaRPr lang="th-TH" sz="2400" b="1" dirty="0"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</p:grpSp>
      <p:sp>
        <p:nvSpPr>
          <p:cNvPr id="10" name="กล่องข้อความ 9"/>
          <p:cNvSpPr txBox="1"/>
          <p:nvPr/>
        </p:nvSpPr>
        <p:spPr>
          <a:xfrm>
            <a:off x="1646861" y="4646619"/>
            <a:ext cx="32255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จำนวน 23  โครงการ </a:t>
            </a:r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105 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endParaRPr lang="th-TH" sz="20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/>
          </p:nvPr>
        </p:nvGraphicFramePr>
        <p:xfrm>
          <a:off x="4590333" y="1162305"/>
          <a:ext cx="6515100" cy="11887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u="none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ร.</a:t>
                      </a:r>
                      <a:r>
                        <a:rPr lang="en-US" sz="2000" u="none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10</a:t>
                      </a:r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31.50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225.36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256.86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15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8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23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7717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ตัดมุมสี่เหลี่ยมผืนผ้าหนึ่งมุม 8"/>
          <p:cNvSpPr/>
          <p:nvPr/>
        </p:nvSpPr>
        <p:spPr>
          <a:xfrm>
            <a:off x="250607" y="3584851"/>
            <a:ext cx="11552187" cy="3164509"/>
          </a:xfrm>
          <a:prstGeom prst="snip1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61465" r="3299"/>
          <a:stretch/>
        </p:blipFill>
        <p:spPr>
          <a:xfrm>
            <a:off x="708135" y="238103"/>
            <a:ext cx="2726176" cy="3022278"/>
          </a:xfrm>
          <a:prstGeom prst="ellipse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444500" y="4695456"/>
            <a:ext cx="77730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โครงการศูนย์ภูฟ้าพัฒนาอันเนื่องมาจากพระราชดำริฯ จ.น่าน (13 กิจกรรม)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โครงการอนุรักษ์พันธุกรรมพืชอันเนื่องมาจากพระราชดำริฯ (18 กิจกรรม)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โครงการเกษตรเพื่ออาหารกลางวันของเด็กในถิ่นทุรกันดาร (52 กิจกรรม)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โครงการพัฒนาเด็กและเยาวชนในถิ่นทุรกันดาร (โรงเรียนตำรวจตระเวนชายแดน) (42 กิจกรรม)</a:t>
            </a:r>
          </a:p>
          <a:p>
            <a:pPr marL="514350" indent="-514350">
              <a:buFontTx/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 (182 โครงการ 182 กิจกรรม)</a:t>
            </a: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250607" y="3584851"/>
            <a:ext cx="11031681" cy="461665"/>
          </a:xfrm>
          <a:prstGeom prst="rect">
            <a:avLst/>
          </a:prstGeom>
          <a:solidFill>
            <a:srgbClr val="9933FF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โครงการอันเนื่องมาจากพระราชดำริ</a:t>
            </a:r>
            <a:endParaRPr lang="th-TH" sz="2400" b="1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1403286" y="4180434"/>
            <a:ext cx="30556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จำนวน  186  โครงการ  307  กิจกรรม</a:t>
            </a:r>
            <a:endParaRPr lang="th-TH" sz="20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>
            <p:extLst/>
          </p:nvPr>
        </p:nvGraphicFramePr>
        <p:xfrm>
          <a:off x="4686300" y="622076"/>
          <a:ext cx="6388418" cy="1188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u="none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905</a:t>
                      </a:r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155.99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834.66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990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.65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130 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56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186 </a:t>
                      </a:r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829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t="8029" b="8791"/>
          <a:stretch/>
        </p:blipFill>
        <p:spPr>
          <a:xfrm>
            <a:off x="573484" y="318401"/>
            <a:ext cx="3084115" cy="3954410"/>
          </a:xfrm>
          <a:prstGeom prst="ellipse">
            <a:avLst/>
          </a:prstGeom>
        </p:spPr>
      </p:pic>
      <p:grpSp>
        <p:nvGrpSpPr>
          <p:cNvPr id="6" name="กลุ่ม 5"/>
          <p:cNvGrpSpPr/>
          <p:nvPr/>
        </p:nvGrpSpPr>
        <p:grpSpPr>
          <a:xfrm>
            <a:off x="0" y="4550794"/>
            <a:ext cx="12192000" cy="2301027"/>
            <a:chOff x="4867422" y="4515728"/>
            <a:chExt cx="5500467" cy="2301027"/>
          </a:xfrm>
        </p:grpSpPr>
        <p:sp>
          <p:nvSpPr>
            <p:cNvPr id="7" name="ตัดมุมสี่เหลี่ยมผืนผ้าหนึ่งมุม 6"/>
            <p:cNvSpPr/>
            <p:nvPr/>
          </p:nvSpPr>
          <p:spPr>
            <a:xfrm>
              <a:off x="4867422" y="4515728"/>
              <a:ext cx="5500467" cy="2301027"/>
            </a:xfrm>
            <a:prstGeom prst="snip1Rect">
              <a:avLst/>
            </a:prstGeom>
            <a:solidFill>
              <a:srgbClr val="FFFF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8" name="กล่องข้อความ 7"/>
            <p:cNvSpPr txBox="1"/>
            <p:nvPr/>
          </p:nvSpPr>
          <p:spPr>
            <a:xfrm>
              <a:off x="4958529" y="5666241"/>
              <a:ext cx="256172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514350" indent="-514350">
                <a:buFontTx/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โครงการทับทิม</a:t>
              </a:r>
              <a:r>
                <a:rPr lang="th-TH" sz="2000" dirty="0">
                  <a:latin typeface="RSU" panose="02000506040000020003" pitchFamily="2" charset="-34"/>
                  <a:cs typeface="RSU" panose="02000506040000020003" pitchFamily="2" charset="-34"/>
                </a:rPr>
                <a:t>สยาม </a:t>
              </a: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(สระแก้ว ศรีสะเกษ ตราด จำนวน 9 กิจกรรม)</a:t>
              </a:r>
            </a:p>
            <a:p>
              <a:pPr marL="514350" indent="-514350">
                <a:buAutoNum type="arabicPeriod"/>
              </a:pPr>
              <a:r>
                <a:rPr lang="th-TH" sz="2000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โครงการหมู่บ้านจุฬาภรณ์พัฒนา (ปัตตานี)</a:t>
              </a:r>
            </a:p>
          </p:txBody>
        </p:sp>
        <p:sp>
          <p:nvSpPr>
            <p:cNvPr id="9" name="กล่องข้อความ 8"/>
            <p:cNvSpPr txBox="1"/>
            <p:nvPr/>
          </p:nvSpPr>
          <p:spPr>
            <a:xfrm>
              <a:off x="4867422" y="4526483"/>
              <a:ext cx="5305659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r>
                <a:rPr lang="th-TH" sz="2400" b="1" dirty="0" smtClean="0">
                  <a:latin typeface="RSU" panose="02000506040000020003" pitchFamily="2" charset="-34"/>
                  <a:cs typeface="RSU" panose="02000506040000020003" pitchFamily="2" charset="-34"/>
                </a:rPr>
                <a:t>โครงการอันเนื่องมาจากพระราชดำริ</a:t>
              </a:r>
              <a:endParaRPr lang="th-TH" sz="2400" b="1" dirty="0">
                <a:latin typeface="RSU" panose="02000506040000020003" pitchFamily="2" charset="-34"/>
                <a:cs typeface="RSU" panose="02000506040000020003" pitchFamily="2" charset="-34"/>
              </a:endParaRPr>
            </a:p>
          </p:txBody>
        </p:sp>
      </p:grpSp>
      <p:sp>
        <p:nvSpPr>
          <p:cNvPr id="10" name="กล่องข้อความ 9"/>
          <p:cNvSpPr txBox="1"/>
          <p:nvPr/>
        </p:nvSpPr>
        <p:spPr>
          <a:xfrm>
            <a:off x="1301686" y="5301197"/>
            <a:ext cx="26356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จำนวน  2 โครงการ  10 กิจกรรม</a:t>
            </a:r>
            <a:endParaRPr lang="th-TH" sz="20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/>
          </p:nvPr>
        </p:nvGraphicFramePr>
        <p:xfrm>
          <a:off x="4728503" y="959701"/>
          <a:ext cx="6388418" cy="1188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u="none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90</a:t>
                      </a:r>
                      <a:r>
                        <a:rPr lang="th-TH" sz="2000" u="none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6</a:t>
                      </a:r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1.47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-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1.47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389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6385" t="14963" r="30000" b="9015"/>
          <a:stretch/>
        </p:blipFill>
        <p:spPr>
          <a:xfrm>
            <a:off x="1475801" y="221836"/>
            <a:ext cx="2431150" cy="3196222"/>
          </a:xfrm>
          <a:prstGeom prst="ellipse">
            <a:avLst/>
          </a:prstGeom>
        </p:spPr>
      </p:pic>
      <p:sp>
        <p:nvSpPr>
          <p:cNvPr id="5" name="ตัดมุมสี่เหลี่ยมผืนผ้าหนึ่งมุม 4"/>
          <p:cNvSpPr/>
          <p:nvPr/>
        </p:nvSpPr>
        <p:spPr>
          <a:xfrm>
            <a:off x="1" y="3523208"/>
            <a:ext cx="12192000" cy="3164509"/>
          </a:xfrm>
          <a:prstGeom prst="snip1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1" y="3584851"/>
            <a:ext cx="11683999" cy="461665"/>
          </a:xfrm>
          <a:prstGeom prst="rect">
            <a:avLst/>
          </a:prstGeom>
          <a:solidFill>
            <a:srgbClr val="9933FF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โครงการอันเนื่องมาจากพระราชดำริ</a:t>
            </a:r>
            <a:endParaRPr lang="th-TH" sz="2400" b="1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423235" y="4871136"/>
            <a:ext cx="7809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โครงการกำลังใจ (เชียงราย ชัยนาท เพชรบูณร์ สุรินทร์ ตราด)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โครงการเพื่อนพึ่ง (ภาฯ) วิจัยและพัฒนาการเกษตรอินทรีย์แบบครบวงจร (นครปฐม)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โครงการพัฒนาพื้นที่บริเวณวัดพัชรกิติยาภารามศูนย์เรียนรู้เศรษฐกิจพอเพียงฯ (หนองบัวลำภู)</a:t>
            </a:r>
          </a:p>
          <a:p>
            <a:pPr marL="514350" indent="-514350">
              <a:buAutoNum type="arabicPeriod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 (4 โครงการ 4 กิจกรรม)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2343086" y="4383671"/>
            <a:ext cx="26645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จำนวน  7 โครงการ  11  กิจกรรม</a:t>
            </a:r>
            <a:endParaRPr lang="th-TH" sz="20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graphicFrame>
        <p:nvGraphicFramePr>
          <p:cNvPr id="9" name="ตาราง 8"/>
          <p:cNvGraphicFramePr>
            <a:graphicFrameLocks noGrp="1"/>
          </p:cNvGraphicFramePr>
          <p:nvPr>
            <p:extLst/>
          </p:nvPr>
        </p:nvGraphicFramePr>
        <p:xfrm>
          <a:off x="4756638" y="1218556"/>
          <a:ext cx="6388418" cy="1188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2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th-TH" sz="2000" u="none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งบปกติ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งบ กปร. (ลบ.)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รวม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9933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ปี</a:t>
                      </a:r>
                      <a:r>
                        <a:rPr lang="th-TH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2562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0.74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-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0.74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7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7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RSU" panose="02000506040000020003" pitchFamily="2" charset="-34"/>
                          <a:cs typeface="RSU" panose="02000506040000020003" pitchFamily="2" charset="-34"/>
                        </a:rPr>
                        <a:t> โครงการ</a:t>
                      </a:r>
                      <a:endParaRPr lang="th-TH" sz="2000" dirty="0">
                        <a:solidFill>
                          <a:schemeClr val="tx1"/>
                        </a:solidFill>
                        <a:latin typeface="RSU" panose="02000506040000020003" pitchFamily="2" charset="-34"/>
                        <a:cs typeface="RSU" panose="02000506040000020003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7729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101600" y="520005"/>
            <a:ext cx="3624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 ที่เกี่ยวข้อง</a:t>
            </a:r>
            <a:endParaRPr lang="th-TH" sz="32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2860088" y="1220144"/>
            <a:ext cx="3655011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รายการ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0" y="1633455"/>
            <a:ext cx="2860088" cy="288284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พระเจ้าหลานเธอ พระองค์เจ้า</a:t>
            </a:r>
          </a:p>
          <a:p>
            <a:pPr>
              <a:lnSpc>
                <a:spcPct val="80000"/>
              </a:lnSpc>
            </a:pPr>
            <a:r>
              <a:rPr lang="th-TH" sz="2000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     อทิตยาทรกิติคุณ</a:t>
            </a:r>
          </a:p>
          <a:p>
            <a:pPr marL="342900" indent="-34290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ทูลกระหม่อมหญิงอุบลรัตน</a:t>
            </a:r>
          </a:p>
          <a:p>
            <a:pPr>
              <a:lnSpc>
                <a:spcPct val="80000"/>
              </a:lnSpc>
            </a:pPr>
            <a:r>
              <a:rPr lang="th-TH" sz="2000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     ราชกัญญา สิริวัฒนาพรรณวดี</a:t>
            </a:r>
          </a:p>
          <a:p>
            <a:pPr marL="342900" indent="-34290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ขยายผลเกษตรทฤษฎีใหม่</a:t>
            </a:r>
            <a:b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และโครงการอื่นๆ</a:t>
            </a:r>
          </a:p>
          <a:p>
            <a:pPr marL="342900" indent="-342900">
              <a:spcBef>
                <a:spcPts val="400"/>
              </a:spcBef>
              <a:buFont typeface="Arial" panose="020B0604020202020204" pitchFamily="34" charset="0"/>
              <a:buChar char="•"/>
            </a:pPr>
            <a:endParaRPr lang="th-TH" sz="1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marL="342900" indent="-342900">
              <a:spcBef>
                <a:spcPts val="400"/>
              </a:spcBef>
              <a:buFont typeface="Arial" panose="020B0604020202020204" pitchFamily="34" charset="0"/>
              <a:buChar char="•"/>
            </a:pPr>
            <a:endParaRPr lang="th-TH" sz="24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endParaRPr lang="th-TH" sz="2000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2860087" y="1620254"/>
            <a:ext cx="3655011" cy="2893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>
                <a:latin typeface="RSU" panose="02000506040000020003" pitchFamily="2" charset="-34"/>
                <a:cs typeface="RSU" panose="02000506040000020003" pitchFamily="2" charset="-34"/>
              </a:rPr>
              <a:t>โครงการศูนย์เรียนรู้การทำ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นา                 แบบ</a:t>
            </a:r>
            <a:r>
              <a:rPr lang="th-TH" sz="2000" dirty="0">
                <a:latin typeface="RSU" panose="02000506040000020003" pitchFamily="2" charset="-34"/>
                <a:cs typeface="RSU" panose="02000506040000020003" pitchFamily="2" charset="-34"/>
              </a:rPr>
              <a:t>ครบวงจรอย่างถูกวิธี 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จ.สุรินทร์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โครงการเพียงหลวง, หนึ่งใจเกษตร</a:t>
            </a:r>
          </a:p>
          <a:p>
            <a:endParaRPr lang="th-TH" sz="2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กวก. พด. กตส. กสส. พิพิธภัณฑ์เกษตรฯ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สนับสนุนโครงการหลวง </a:t>
            </a:r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(</a:t>
            </a:r>
            <a:r>
              <a:rPr lang="th-TH" sz="2000" dirty="0" err="1" smtClean="0">
                <a:latin typeface="RSU" panose="02000506040000020003" pitchFamily="2" charset="-34"/>
                <a:cs typeface="RSU" panose="02000506040000020003" pitchFamily="2" charset="-34"/>
              </a:rPr>
              <a:t>สวพส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การปฏิบัติการฝนหลวง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โครงการอื่นๆ	</a:t>
            </a:r>
          </a:p>
          <a:p>
            <a:r>
              <a:rPr lang="th-TH" sz="2000" dirty="0">
                <a:latin typeface="RSU" panose="02000506040000020003" pitchFamily="2" charset="-34"/>
                <a:cs typeface="RSU" panose="02000506040000020003" pitchFamily="2" charset="-34"/>
              </a:rPr>
              <a:t> </a:t>
            </a:r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                </a:t>
            </a:r>
            <a:r>
              <a:rPr lang="th-TH" sz="2000" b="1" dirty="0" smtClean="0">
                <a:latin typeface="RSU" panose="02000506040000020003" pitchFamily="2" charset="-34"/>
                <a:cs typeface="RSU" panose="02000506040000020003" pitchFamily="2" charset="-34"/>
              </a:rPr>
              <a:t>รวม</a:t>
            </a:r>
            <a:endParaRPr lang="th-TH" sz="2000" b="1" dirty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6515099" y="1220144"/>
            <a:ext cx="1409701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7924800" y="1220144"/>
            <a:ext cx="1409701" cy="40011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กิจกรรม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9334501" y="1220144"/>
            <a:ext cx="1409701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งบปกติ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10744202" y="1210252"/>
            <a:ext cx="1409701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งบ </a:t>
            </a:r>
            <a:r>
              <a:rPr lang="th-TH" sz="2000" dirty="0" err="1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กปร</a:t>
            </a:r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.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6515094" y="1625476"/>
            <a:ext cx="1409701" cy="28931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4</a:t>
            </a:r>
          </a:p>
          <a:p>
            <a:pPr algn="ctr"/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2</a:t>
            </a:r>
          </a:p>
          <a:p>
            <a:pPr algn="ctr"/>
            <a:endParaRPr lang="en-US" sz="2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78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20</a:t>
            </a:r>
          </a:p>
          <a:p>
            <a:pPr algn="ctr"/>
            <a:r>
              <a:rPr lang="en-US" sz="2000" b="1" dirty="0" smtClean="0">
                <a:latin typeface="RSU" panose="02000506040000020003" pitchFamily="2" charset="-34"/>
                <a:cs typeface="RSU" panose="02000506040000020003" pitchFamily="2" charset="-34"/>
              </a:rPr>
              <a:t>106</a:t>
            </a:r>
            <a:endParaRPr lang="th-TH" sz="2000" b="1" dirty="0" smtClean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7924799" y="1605416"/>
            <a:ext cx="1409701" cy="28931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4</a:t>
            </a:r>
          </a:p>
          <a:p>
            <a:pPr algn="ctr"/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18</a:t>
            </a:r>
          </a:p>
          <a:p>
            <a:pPr algn="ctr"/>
            <a:endParaRPr lang="en-US" sz="2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78</a:t>
            </a:r>
            <a:endParaRPr lang="th-TH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</a:t>
            </a:r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20</a:t>
            </a:r>
            <a:endParaRPr lang="en-US" sz="2000" dirty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b="1" dirty="0" smtClean="0">
                <a:latin typeface="RSU" panose="02000506040000020003" pitchFamily="2" charset="-34"/>
                <a:cs typeface="RSU" panose="02000506040000020003" pitchFamily="2" charset="-34"/>
              </a:rPr>
              <a:t>122</a:t>
            </a:r>
            <a:endParaRPr lang="th-TH" sz="2000" b="1" dirty="0" smtClean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9334497" y="1620254"/>
            <a:ext cx="1409701" cy="28931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1.30</a:t>
            </a:r>
          </a:p>
          <a:p>
            <a:pPr algn="ctr"/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1.85</a:t>
            </a:r>
          </a:p>
          <a:p>
            <a:pPr algn="ctr"/>
            <a:endParaRPr lang="en-US" sz="2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41.44</a:t>
            </a:r>
            <a:endParaRPr lang="th-TH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42.88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0.47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137.41</a:t>
            </a:r>
          </a:p>
          <a:p>
            <a:pPr algn="ctr"/>
            <a:r>
              <a:rPr lang="en-US" sz="2000" b="1" dirty="0" smtClean="0">
                <a:latin typeface="RSU" panose="02000506040000020003" pitchFamily="2" charset="-34"/>
                <a:cs typeface="RSU" panose="02000506040000020003" pitchFamily="2" charset="-34"/>
              </a:rPr>
              <a:t>225.35</a:t>
            </a:r>
            <a:endParaRPr lang="th-TH" sz="2000" b="1" dirty="0" smtClean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5" name="กล่องข้อความ 14"/>
          <p:cNvSpPr txBox="1"/>
          <p:nvPr/>
        </p:nvSpPr>
        <p:spPr>
          <a:xfrm>
            <a:off x="10744200" y="1605416"/>
            <a:ext cx="1409701" cy="2893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</a:p>
          <a:p>
            <a:pPr algn="ctr"/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</a:p>
          <a:p>
            <a:pPr algn="ctr"/>
            <a:endParaRPr lang="en-US" sz="22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  <a:endParaRPr lang="th-TH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th-TH" sz="2000" dirty="0" smtClean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  <a:endParaRPr lang="en-US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</a:p>
          <a:p>
            <a:pPr algn="ctr"/>
            <a:r>
              <a:rPr lang="en-US" sz="2000" dirty="0" smtClean="0">
                <a:latin typeface="RSU" panose="02000506040000020003" pitchFamily="2" charset="-34"/>
                <a:cs typeface="RSU" panose="02000506040000020003" pitchFamily="2" charset="-34"/>
              </a:rPr>
              <a:t>-</a:t>
            </a:r>
          </a:p>
          <a:p>
            <a:pPr algn="ctr"/>
            <a:endParaRPr lang="th-TH" sz="2000" dirty="0" smtClean="0"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1" y="1220144"/>
            <a:ext cx="2860086" cy="40011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>
                <a:solidFill>
                  <a:schemeClr val="bg1"/>
                </a:solidFill>
                <a:latin typeface="RSU" panose="02000506040000020003" pitchFamily="2" charset="-34"/>
                <a:cs typeface="RSU" panose="02000506040000020003" pitchFamily="2" charset="-34"/>
              </a:rPr>
              <a:t>โครงการ</a:t>
            </a:r>
            <a:endParaRPr lang="th-TH" sz="2000" dirty="0">
              <a:solidFill>
                <a:schemeClr val="bg1"/>
              </a:solidFill>
              <a:latin typeface="RSU" panose="02000506040000020003" pitchFamily="2" charset="-34"/>
              <a:cs typeface="RSU" panose="02000506040000020003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0099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77275" y="715451"/>
            <a:ext cx="10261589" cy="1017431"/>
          </a:xfrm>
        </p:spPr>
        <p:txBody>
          <a:bodyPr>
            <a:normAutofit/>
          </a:bodyPr>
          <a:lstStyle/>
          <a:p>
            <a:pPr algn="l"/>
            <a:r>
              <a:rPr lang="th-TH" dirty="0" smtClean="0"/>
              <a:t> </a:t>
            </a:r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การประสานงาน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61420" y="3541698"/>
            <a:ext cx="2006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Cr: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ผู้เชียน อาจารย์สมิต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5910" y="3953880"/>
            <a:ext cx="4430333" cy="10174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3700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pPr algn="l"/>
            <a:r>
              <a:rPr lang="th-TH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การติดตาม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1571583"/>
            <a:ext cx="10055527" cy="22467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ในทางราชการได้มีนักวิชาการให้ความหมายไว้ว่า การประสานงาน  หมายถึง   "การจัดระเบียบวิธีการทำงาน   เพื่อให้งานและ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                ฝ่าย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ต่างๆ ร่วมมือปฏิบัติงานเป็นน้ำหนึ่งใจเดียว ไม่ทำให้งานซ้อนกัน   ขัดแย้งกัน   หรือเหลื่อมล้ำกัน   ทั้งนี้เพื่อให้งานดำเนินไปอย่างราบรื่น สอดคล้องกับวัตถุประสงค์  และนโยบายขององค์การนั้นอย่างสมานฉันท์  และมีประสิทธิภาพ"</a:t>
            </a:r>
          </a:p>
          <a:p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ส่วนทางธุรกิจนิยมที่จะให้ความหมายว่า  การประสานงาน  หมายถึง  " การติดต่อสื่อสารให้เกิดความคิดความเข้าใจตรงกันในการร่วมมือปฏิบัติงานให้สอดคล้องทั้งเวลา และกิจกรรมที่จะต้องกระทำให้บรรลุวัตถุประสงค์อย่างสมานฉันท์เพื่อให้งานดำเนินไปอย่างราบรื่น  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ไม่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เกิดการทำงานซ้ำซ้อน ขัดแย้งหรือเหลี่อมล้ำกัน"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755" y="4847785"/>
            <a:ext cx="10055527" cy="1015663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 เป็นการเก็บรวบรวมข้อมูลการปฏิบัติงานตามแผนที่มี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ไว้แล้ว 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เพื่อนำข้อมูล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มาใช้ในการตัดสินใจ แก้ไข ปรับปรุงวิธีการปฏิบัติงานให้เป็นไปตามแผน หรื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อกำหนดวิธีการดำเนินงานให้เกิดผล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ดียิ่งขึ้น ดังนั้น จุดเน้น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ที่สำคัญ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ของการติดตาม คือ การปฏิบัติการต่างๆ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เพื่อ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การตรวจสอบ ควบคุม 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 การ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ปฏิบัติงานของโครงการ การติดตาม จะเกิดขึ้นในขณะที่โครงการ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กำลังดำเนินงาน</a:t>
            </a:r>
            <a:r>
              <a:rPr lang="th-TH" sz="2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แผนที่กำหนดไว้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38320" y="5863448"/>
            <a:ext cx="54520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Cr : https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  <a:hlinkClick r:id="rId2"/>
              </a:rPr>
              <a:t>://www.opsmoac.go.th › km-km_org_center-files-391991791879</a:t>
            </a:r>
            <a:endParaRPr lang="en-US" b="0" i="0" u="none" strike="noStrike" dirty="0">
              <a:effectLst/>
              <a:latin typeface="TH SarabunPSK" panose="020B0500040200020003" pitchFamily="34" charset="-34"/>
              <a:cs typeface="TH SarabunPSK" panose="020B0500040200020003" pitchFamily="34" charset="-34"/>
              <a:hlinkClick r:id="rId2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130356"/>
            <a:ext cx="11835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FF3700"/>
                </a:solidFill>
                <a:latin typeface="Microsoft YaHei" charset="-122"/>
                <a:ea typeface="Microsoft YaHei" charset="-122"/>
                <a:cs typeface="Microsoft YaHei" charset="-122"/>
              </a:defRPr>
            </a:lvl1pPr>
          </a:lstStyle>
          <a:p>
            <a:pPr algn="l"/>
            <a:r>
              <a:rPr lang="th-TH" sz="4000" dirty="0" smtClean="0">
                <a:solidFill>
                  <a:schemeClr val="accent5">
                    <a:lumMod val="75000"/>
                  </a:schemeClr>
                </a:solidFill>
              </a:rPr>
              <a:t>2. </a:t>
            </a:r>
            <a:r>
              <a:rPr lang="th-TH" sz="4000" dirty="0">
                <a:solidFill>
                  <a:schemeClr val="accent5">
                    <a:lumMod val="75000"/>
                  </a:schemeClr>
                </a:solidFill>
              </a:rPr>
              <a:t>การประสานงาน ติดตามความก้าวหน้าการดำเนินงาน</a:t>
            </a:r>
          </a:p>
          <a:p>
            <a:pPr algn="l"/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88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646276" cy="1325563"/>
          </a:xfrm>
        </p:spPr>
        <p:txBody>
          <a:bodyPr>
            <a:normAutofit fontScale="90000"/>
          </a:bodyPr>
          <a:lstStyle/>
          <a:p>
            <a:r>
              <a:rPr lang="th-TH" dirty="0" smtClean="0">
                <a:solidFill>
                  <a:schemeClr val="accent5">
                    <a:lumMod val="75000"/>
                  </a:schemeClr>
                </a:solidFill>
              </a:rPr>
              <a:t>กลไกการติดตามงานโครงการพระราชดำริ</a:t>
            </a:r>
            <a:endParaRPr lang="th-TH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44712" y="1164803"/>
            <a:ext cx="6143221" cy="70788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การติดตามประเมินผล จะก่อให้เกิดการเปลี่ยนแปลงวัฒนธรรมการทำงานขององค์กร </a:t>
            </a:r>
          </a:p>
          <a:p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และเป็นการยอมรับการเปลี่ยนแปลงและสถานการณ์ที่จะเกิดขึ้นในอนาคต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Explosion 2 4"/>
          <p:cNvSpPr/>
          <p:nvPr/>
        </p:nvSpPr>
        <p:spPr>
          <a:xfrm>
            <a:off x="888643" y="1164803"/>
            <a:ext cx="734096" cy="624880"/>
          </a:xfrm>
          <a:prstGeom prst="irregularSeal2">
            <a:avLst/>
          </a:prstGeom>
          <a:solidFill>
            <a:srgbClr val="EF223B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3296991" y="2081350"/>
            <a:ext cx="2060620" cy="45076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accent5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</a:t>
            </a:r>
            <a:endParaRPr lang="th-TH" b="1" dirty="0">
              <a:solidFill>
                <a:schemeClr val="accent5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4108360" y="2558827"/>
            <a:ext cx="218941" cy="3014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6180097" y="2865280"/>
            <a:ext cx="2938531" cy="8166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ติดตามความก้าวหน้าการดำเนินงาน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รายงานผลการติดตาม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แก้ไขปัญหาและอุปสรรคการดำเนินงาน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th-TH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th-TH" dirty="0"/>
          </a:p>
        </p:txBody>
      </p:sp>
      <p:sp>
        <p:nvSpPr>
          <p:cNvPr id="9" name="Right Arrow 8"/>
          <p:cNvSpPr/>
          <p:nvPr/>
        </p:nvSpPr>
        <p:spPr>
          <a:xfrm>
            <a:off x="5505030" y="3022703"/>
            <a:ext cx="527648" cy="2508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3296991" y="2860294"/>
            <a:ext cx="2060620" cy="113523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กปพ./ทปษ.โครงการพระราชดำริ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108359" y="3992131"/>
            <a:ext cx="218942" cy="4297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Rectangle 11"/>
          <p:cNvSpPr/>
          <p:nvPr/>
        </p:nvSpPr>
        <p:spPr>
          <a:xfrm>
            <a:off x="3296991" y="4435985"/>
            <a:ext cx="2060620" cy="45106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ผู้ประสานงาน กษ.จังหวัด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Left Arrow 12"/>
          <p:cNvSpPr/>
          <p:nvPr/>
        </p:nvSpPr>
        <p:spPr>
          <a:xfrm>
            <a:off x="2570022" y="3040823"/>
            <a:ext cx="579550" cy="23276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Rectangle 13"/>
          <p:cNvSpPr/>
          <p:nvPr/>
        </p:nvSpPr>
        <p:spPr>
          <a:xfrm>
            <a:off x="266466" y="2998128"/>
            <a:ext cx="2208039" cy="2950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กำหนดแบบฟอร์มการติดตามงาน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Left Arrow 14"/>
          <p:cNvSpPr/>
          <p:nvPr/>
        </p:nvSpPr>
        <p:spPr>
          <a:xfrm>
            <a:off x="2570022" y="3447707"/>
            <a:ext cx="579550" cy="24853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248757" y="3381886"/>
            <a:ext cx="2208039" cy="2950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เพิ่มช่องทางการติดตามงาน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4108359" y="4877025"/>
            <a:ext cx="218942" cy="4297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Rectangle 17"/>
          <p:cNvSpPr/>
          <p:nvPr/>
        </p:nvSpPr>
        <p:spPr>
          <a:xfrm>
            <a:off x="3296991" y="5325920"/>
            <a:ext cx="2060620" cy="5346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หน่วยงานรับผิดชอบโครงการในพื้นที่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4108359" y="5879713"/>
            <a:ext cx="218942" cy="42972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ectangle 19"/>
          <p:cNvSpPr/>
          <p:nvPr/>
        </p:nvSpPr>
        <p:spPr>
          <a:xfrm>
            <a:off x="3296991" y="6328608"/>
            <a:ext cx="2060620" cy="5346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ผลสำเร็จของโครงการ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8673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2799188" y="650186"/>
            <a:ext cx="2810117" cy="129408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0" y="1"/>
            <a:ext cx="12192000" cy="56666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4" name="Rectangle 2"/>
          <p:cNvSpPr/>
          <p:nvPr/>
        </p:nvSpPr>
        <p:spPr>
          <a:xfrm>
            <a:off x="90153" y="-51514"/>
            <a:ext cx="12192000" cy="373486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กลไกการขับเคลื่อน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โครงการอันเนื่องมาจากพระราชดำริ</a:t>
            </a:r>
            <a:r>
              <a:rPr kumimoji="0" lang="th-TH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40000"/>
                    <a:lumOff val="60000"/>
                  </a:srgbClr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ของกระทรวงเกษตรและสหกรณ์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40000"/>
                  <a:lumOff val="60000"/>
                </a:srgbClr>
              </a:solidFill>
              <a:effectLst>
                <a:glow rad="101600">
                  <a:srgbClr val="000000"/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0" y="502275"/>
            <a:ext cx="12192000" cy="25758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28" name="Picture 4" descr="à¸à¸¥à¸à¸²à¸£à¸à¹à¸à¸«à¸²à¸£à¸¹à¸à¸ à¸²à¸à¸ªà¸³à¸«à¸£à¸±à¸ à¸à¸£à¸°à¸à¸£à¸§à¸à¹à¸à¸©à¸à¸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4" y="655052"/>
            <a:ext cx="2070827" cy="137804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2" name="Straight Arrow Connector 21"/>
          <p:cNvCxnSpPr/>
          <p:nvPr/>
        </p:nvCxnSpPr>
        <p:spPr>
          <a:xfrm>
            <a:off x="2083030" y="1357148"/>
            <a:ext cx="684000" cy="0"/>
          </a:xfrm>
          <a:prstGeom prst="straightConnector1">
            <a:avLst/>
          </a:prstGeom>
          <a:ln w="9525" cap="flat" cmpd="sng" algn="ctr">
            <a:solidFill>
              <a:schemeClr val="accent6"/>
            </a:solidFill>
            <a:prstDash val="lg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7" name="Rectangle 2"/>
          <p:cNvSpPr/>
          <p:nvPr/>
        </p:nvSpPr>
        <p:spPr>
          <a:xfrm>
            <a:off x="2811105" y="759849"/>
            <a:ext cx="2926026" cy="65368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DD7EE"/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คณะกรรมการขับเคลื่อนโครงการอันเนื่องมาจากพระราชดำริ กระทรวงเกษตรและสหกรณ์</a:t>
            </a: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BDD7EE"/>
              </a:solidFill>
              <a:effectLst>
                <a:glow rad="101600">
                  <a:srgbClr val="000000"/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47062" y="2517904"/>
            <a:ext cx="5327488" cy="3968531"/>
          </a:xfrm>
          <a:prstGeom prst="roundRect">
            <a:avLst/>
          </a:prstGeom>
          <a:ln>
            <a:prstDash val="lg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357994" y="2625416"/>
            <a:ext cx="52657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6FFFF"/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TH SarabunPSK"/>
                <a:cs typeface="TH Baijam" panose="02000506000000020004" pitchFamily="2" charset="-34"/>
                <a:sym typeface="TH SarabunPSK"/>
              </a:rPr>
              <a:t>ปลัดกระทรวงเกษตรและสหกรณ์            </a:t>
            </a: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CC"/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TH SarabunPSK"/>
                <a:cs typeface="TH Baijam" panose="02000506000000020004" pitchFamily="2" charset="-34"/>
                <a:sym typeface="TH SarabunPSK"/>
              </a:rPr>
              <a:t>ประธานกรรมการ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60000"/>
                    <a:lumOff val="40000"/>
                  </a:srgbClr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รองปลัดกระทรวงเกษตรและสหกรณ์ </a:t>
            </a: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CC"/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       รองประธานกรรมการ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60000"/>
                    <a:lumOff val="40000"/>
                  </a:srgbClr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หัวหน้าผู้ตรวจราชการกระทรวงเกษตรและสหกรณ์    </a:t>
            </a: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CC"/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กรรมการ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60000"/>
                    <a:lumOff val="40000"/>
                  </a:srgbClr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ผู้อำนวยการกองประสานงานโครงการพระราชดำริ   </a:t>
            </a:r>
            <a:r>
              <a:rPr kumimoji="0" 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CC"/>
                </a:solidFill>
                <a:effectLst>
                  <a:glow rad="139700">
                    <a:srgbClr val="000000"/>
                  </a:glow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  <a:sym typeface="TH SarabunPSK"/>
              </a:rPr>
              <a:t>กรรมการและเลขานุการ</a:t>
            </a:r>
            <a:endParaRPr kumimoji="0" lang="th-TH" sz="1800" b="1" i="0" u="none" strike="noStrike" kern="1200" cap="none" spc="0" normalizeH="0" baseline="0" noProof="0" dirty="0" smtClean="0">
              <a:ln>
                <a:noFill/>
              </a:ln>
              <a:solidFill>
                <a:srgbClr val="FFFFFF">
                  <a:lumMod val="60000"/>
                  <a:lumOff val="40000"/>
                </a:srgbClr>
              </a:solidFill>
              <a:effectLst>
                <a:glow rad="139700">
                  <a:srgbClr val="000000"/>
                </a:glow>
                <a:outerShdw blurRad="38100" dist="38100" dir="2700000" rotWithShape="0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  <a:sym typeface="TH SarabunPSK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03539" y="4247971"/>
            <a:ext cx="4690706" cy="1896940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61" name="สี่เหลี่ยมผืนผ้า 64"/>
          <p:cNvSpPr/>
          <p:nvPr/>
        </p:nvSpPr>
        <p:spPr>
          <a:xfrm>
            <a:off x="355019" y="4563030"/>
            <a:ext cx="4797021" cy="17147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พิจารณากำหนดและจัดทำแผนปฏิบัติงานตามนโยบาย มาตรการ และแนวทางเพื่อขับเคลื่อนโครงการอันเนื่องมาจากพระราชดำริของกระทรวงเกษตรและสหกรณ์ให้บรรลุตามวัตถุประสงค์ที่กำหนดไว้</a:t>
            </a:r>
          </a:p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กำหนดกลไกการปฏิบัติงานเพื่อให้เกิดความร่วมมือและประสิทธิภาพในการบูรณาการแผนงานโครงการ และงบประมาณโครงการอันเนื่องมาจากพระราชดำริของกระทรวงเกษตรและสหกรณ์</a:t>
            </a:r>
          </a:p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ให้คำแนะนำ ปรึกษา แก้ไขปัญหาอุปสรรค ติดตามผลการดำเนินงานโครงการอันเนื่องมาจากพระราชดำริ และรายงานผลการดำเนินงานต่อรัฐมนตรีว่าการกระทรวงเกษตรและสหกรณ์</a:t>
            </a:r>
          </a:p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แต่งตั้งคณะอนุกรรมการหรือคณะทำงาน เพื่อปฏิบัติงานตามที่เห็นสมควร</a:t>
            </a:r>
          </a:p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ปฏิบัติหน้าที่อื่นตามที่ได้รับมอบหมาย</a:t>
            </a:r>
          </a:p>
          <a:p>
            <a:pPr marL="177800" marR="0" lvl="0" indent="-177800" algn="l" defTabSz="914377" rtl="0" eaLnBrk="1" fontAlgn="auto" latinLnBrk="0" hangingPunct="1">
              <a:lnSpc>
                <a:spcPct val="6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endParaRPr kumimoji="0" lang="th-TH" sz="1400" b="1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1034" name="Picture 10" descr="à¸à¸¥à¸à¸²à¸£à¸à¹à¸à¸«à¸²à¸£à¸¹à¸à¸ à¸²à¸à¸ªà¸³à¸«à¸£à¸±à¸ à¸­à¸³à¸à¸²à¸à¸«à¸à¹à¸²à¸à¸µà¹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3904622"/>
            <a:ext cx="915854" cy="56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AutoShape 14" descr="à¸à¸¥à¸à¸²à¸£à¸à¹à¸à¸«à¸²à¸£à¸¹à¸à¸ à¸²à¸à¸ªà¸³à¸«à¸£à¸±à¸ à¸à¸¶à¸ à¸à¸²à¸£à¹à¸à¸¹à¸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171523" y="2414738"/>
            <a:ext cx="153401" cy="3125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" name="Flowchart: Process 16"/>
          <p:cNvSpPr/>
          <p:nvPr/>
        </p:nvSpPr>
        <p:spPr>
          <a:xfrm rot="2308013">
            <a:off x="7030088" y="2506340"/>
            <a:ext cx="362565" cy="129391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4" name="Rectangle 23"/>
          <p:cNvSpPr/>
          <p:nvPr/>
        </p:nvSpPr>
        <p:spPr>
          <a:xfrm rot="18175882">
            <a:off x="7198986" y="2472394"/>
            <a:ext cx="195699" cy="1376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74" name="Rectangle 2"/>
          <p:cNvSpPr/>
          <p:nvPr/>
        </p:nvSpPr>
        <p:spPr>
          <a:xfrm>
            <a:off x="6321730" y="635366"/>
            <a:ext cx="6352870" cy="42092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FF"/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การขับเคลื่อน </a:t>
            </a:r>
            <a:r>
              <a:rPr kumimoji="0" lang="th-TH" sz="23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CCC"/>
                </a:solidFill>
                <a:effectLst>
                  <a:glow rad="101600">
                    <a:srgbClr val="000000"/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และการขยายผลการพัฒนาตามแนวพระราชดำริ</a:t>
            </a:r>
            <a:endParaRPr kumimoji="0" lang="en-US" sz="2300" b="1" i="0" u="none" strike="noStrike" kern="1200" cap="none" spc="0" normalizeH="0" baseline="0" noProof="0" dirty="0">
              <a:ln>
                <a:noFill/>
              </a:ln>
              <a:solidFill>
                <a:srgbClr val="FFCCCC"/>
              </a:solidFill>
              <a:effectLst>
                <a:glow rad="101600">
                  <a:srgbClr val="000000"/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46" name="Right Arrow 45"/>
          <p:cNvSpPr/>
          <p:nvPr/>
        </p:nvSpPr>
        <p:spPr>
          <a:xfrm>
            <a:off x="5641463" y="707246"/>
            <a:ext cx="670941" cy="345049"/>
          </a:xfrm>
          <a:prstGeom prst="rightArrow">
            <a:avLst/>
          </a:prstGeom>
          <a:solidFill>
            <a:srgbClr val="D50B18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10373114" y="1375534"/>
            <a:ext cx="805562" cy="1098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5546849" y="2895417"/>
            <a:ext cx="814415" cy="10980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324090" y="1454544"/>
            <a:ext cx="4896304" cy="5031892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101" name="Rectangle 100"/>
          <p:cNvSpPr/>
          <p:nvPr/>
        </p:nvSpPr>
        <p:spPr>
          <a:xfrm>
            <a:off x="9648736" y="2676280"/>
            <a:ext cx="375089" cy="438274"/>
          </a:xfrm>
          <a:prstGeom prst="rect">
            <a:avLst/>
          </a:prstGeom>
          <a:solidFill>
            <a:srgbClr val="E22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639354" y="4490477"/>
            <a:ext cx="415992" cy="348216"/>
          </a:xfrm>
          <a:prstGeom prst="rect">
            <a:avLst/>
          </a:prstGeom>
          <a:solidFill>
            <a:srgbClr val="FABD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8748346" y="5276307"/>
            <a:ext cx="415992" cy="348216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1" name="Rectangle 120"/>
          <p:cNvSpPr/>
          <p:nvPr/>
        </p:nvSpPr>
        <p:spPr>
          <a:xfrm>
            <a:off x="8433552" y="2093385"/>
            <a:ext cx="415992" cy="348216"/>
          </a:xfrm>
          <a:prstGeom prst="rect">
            <a:avLst/>
          </a:prstGeom>
          <a:solidFill>
            <a:srgbClr val="F5A5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7489797" y="2931016"/>
            <a:ext cx="415992" cy="348216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7601697" y="4648396"/>
            <a:ext cx="415992" cy="348216"/>
          </a:xfrm>
          <a:prstGeom prst="rect">
            <a:avLst/>
          </a:prstGeom>
          <a:solidFill>
            <a:srgbClr val="4090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1725" y="1944271"/>
            <a:ext cx="765900" cy="847132"/>
          </a:xfrm>
          <a:prstGeom prst="rect">
            <a:avLst/>
          </a:prstGeom>
        </p:spPr>
      </p:pic>
      <p:sp>
        <p:nvSpPr>
          <p:cNvPr id="114" name="Oval 184"/>
          <p:cNvSpPr/>
          <p:nvPr/>
        </p:nvSpPr>
        <p:spPr>
          <a:xfrm>
            <a:off x="9648964" y="2765319"/>
            <a:ext cx="415992" cy="367042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2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16" name="Oval 184"/>
          <p:cNvSpPr/>
          <p:nvPr/>
        </p:nvSpPr>
        <p:spPr>
          <a:xfrm>
            <a:off x="9783913" y="4245005"/>
            <a:ext cx="364303" cy="344287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3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6" name="Oval 184"/>
          <p:cNvSpPr/>
          <p:nvPr/>
        </p:nvSpPr>
        <p:spPr>
          <a:xfrm>
            <a:off x="7489299" y="2944753"/>
            <a:ext cx="306249" cy="364556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5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8" name="Rectangle 127"/>
          <p:cNvSpPr/>
          <p:nvPr/>
        </p:nvSpPr>
        <p:spPr>
          <a:xfrm>
            <a:off x="9501376" y="6054524"/>
            <a:ext cx="182880" cy="113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9400922" y="6031699"/>
            <a:ext cx="182880" cy="113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9526054" y="6022319"/>
            <a:ext cx="182880" cy="1132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3" name="Rectangle 162"/>
          <p:cNvSpPr/>
          <p:nvPr/>
        </p:nvSpPr>
        <p:spPr>
          <a:xfrm rot="19740123">
            <a:off x="10088025" y="5882973"/>
            <a:ext cx="182880" cy="153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04807" y="1024251"/>
            <a:ext cx="1504670" cy="10910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6811048" y="1952820"/>
            <a:ext cx="934860" cy="3584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822959" y="2056834"/>
            <a:ext cx="847158" cy="394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6" name="Rectangle 165"/>
          <p:cNvSpPr/>
          <p:nvPr/>
        </p:nvSpPr>
        <p:spPr>
          <a:xfrm>
            <a:off x="9603442" y="1549636"/>
            <a:ext cx="1025218" cy="5056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7" name="Rectangle 166"/>
          <p:cNvSpPr/>
          <p:nvPr/>
        </p:nvSpPr>
        <p:spPr>
          <a:xfrm>
            <a:off x="10094989" y="2026302"/>
            <a:ext cx="1137315" cy="564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6587" y="1375354"/>
            <a:ext cx="936436" cy="729978"/>
          </a:xfrm>
          <a:prstGeom prst="rect">
            <a:avLst/>
          </a:prstGeom>
        </p:spPr>
      </p:pic>
      <p:sp>
        <p:nvSpPr>
          <p:cNvPr id="117" name="Rectangle 116"/>
          <p:cNvSpPr/>
          <p:nvPr/>
        </p:nvSpPr>
        <p:spPr>
          <a:xfrm>
            <a:off x="7554191" y="1019279"/>
            <a:ext cx="2643196" cy="830997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ประชุมคณะกรรมการขับเคลื่อนโครงการฯ เพื่อรับทราบปัญหาอุปสรรคในการดำเนินงานและคัดเลือกโครงการที่สำคัญ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402475" y="2229155"/>
            <a:ext cx="1209848" cy="1169551"/>
          </a:xfrm>
          <a:prstGeom prst="rect">
            <a:avLst/>
          </a:prstGeom>
          <a:ln>
            <a:solidFill>
              <a:srgbClr val="E22B4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กำหนดและจัดทำแผนปฏิบัติงานตามนโยบายมาตรการ เพื่อแนวทางเพื่อขับเคลื่อนโครงการ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1026" name="Picture 2" descr="à¸à¸¥à¸à¸²à¸£à¸à¹à¸à¸«à¸²à¸£à¸¹à¸à¸ à¸²à¸à¸ªà¸³à¸«à¸£à¸±à¸ à¹à¸à¸à¸à¸à¸´à¸à¸±à¸à¸´à¸à¸²à¸ à¸à¸²à¸£à¹à¸à¸¹à¸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273" y="1337859"/>
            <a:ext cx="890214" cy="78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/>
          <p:cNvSpPr/>
          <p:nvPr/>
        </p:nvSpPr>
        <p:spPr>
          <a:xfrm>
            <a:off x="10404294" y="3927572"/>
            <a:ext cx="1494378" cy="1323439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อำนวยการ ควบคุม กำกับดูแล ติดตาม การดำเนินงานให้เป็นไปตามนโยบายและเป้าหมายที่กำหนด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34" name="Rectangle 33"/>
          <p:cNvSpPr/>
          <p:nvPr/>
        </p:nvSpPr>
        <p:spPr>
          <a:xfrm rot="1077860">
            <a:off x="8372694" y="5034335"/>
            <a:ext cx="357351" cy="713163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0" name="Rectangle 169"/>
          <p:cNvSpPr/>
          <p:nvPr/>
        </p:nvSpPr>
        <p:spPr>
          <a:xfrm rot="241384">
            <a:off x="8627877" y="5059528"/>
            <a:ext cx="162245" cy="730739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1" name="Rectangle 170"/>
          <p:cNvSpPr/>
          <p:nvPr/>
        </p:nvSpPr>
        <p:spPr>
          <a:xfrm>
            <a:off x="5549581" y="2800050"/>
            <a:ext cx="315742" cy="140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2" name="Rectangle 171"/>
          <p:cNvSpPr/>
          <p:nvPr/>
        </p:nvSpPr>
        <p:spPr>
          <a:xfrm>
            <a:off x="6384958" y="5513364"/>
            <a:ext cx="714387" cy="5936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3" name="Rectangle 172"/>
          <p:cNvSpPr/>
          <p:nvPr/>
        </p:nvSpPr>
        <p:spPr>
          <a:xfrm rot="5140392">
            <a:off x="8789441" y="5741994"/>
            <a:ext cx="82388" cy="1640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5" name="Rectangle 174"/>
          <p:cNvSpPr/>
          <p:nvPr/>
        </p:nvSpPr>
        <p:spPr>
          <a:xfrm>
            <a:off x="8795660" y="4974195"/>
            <a:ext cx="108629" cy="88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6" name="Rectangle 175"/>
          <p:cNvSpPr/>
          <p:nvPr/>
        </p:nvSpPr>
        <p:spPr>
          <a:xfrm rot="6255617">
            <a:off x="10130384" y="5175163"/>
            <a:ext cx="155346" cy="972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7" name="Rectangle 176"/>
          <p:cNvSpPr/>
          <p:nvPr/>
        </p:nvSpPr>
        <p:spPr>
          <a:xfrm rot="1426439">
            <a:off x="8220184" y="4946074"/>
            <a:ext cx="279192" cy="312041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8" name="Rectangle 177"/>
          <p:cNvSpPr/>
          <p:nvPr/>
        </p:nvSpPr>
        <p:spPr>
          <a:xfrm rot="1924192">
            <a:off x="8020545" y="5150890"/>
            <a:ext cx="323112" cy="435082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79" name="Rectangle 178"/>
          <p:cNvSpPr/>
          <p:nvPr/>
        </p:nvSpPr>
        <p:spPr>
          <a:xfrm rot="3034016">
            <a:off x="7789126" y="4890286"/>
            <a:ext cx="437049" cy="516604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0" name="Rectangle 179"/>
          <p:cNvSpPr/>
          <p:nvPr/>
        </p:nvSpPr>
        <p:spPr>
          <a:xfrm rot="2668772">
            <a:off x="8046369" y="4822385"/>
            <a:ext cx="289656" cy="139783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1" name="Rectangle 180"/>
          <p:cNvSpPr/>
          <p:nvPr/>
        </p:nvSpPr>
        <p:spPr>
          <a:xfrm rot="1602500">
            <a:off x="8170697" y="5297154"/>
            <a:ext cx="347894" cy="385607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2" name="Rectangle 181"/>
          <p:cNvSpPr/>
          <p:nvPr/>
        </p:nvSpPr>
        <p:spPr>
          <a:xfrm rot="19899984">
            <a:off x="7998940" y="4498948"/>
            <a:ext cx="53588" cy="706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4" name="Rectangle 183"/>
          <p:cNvSpPr/>
          <p:nvPr/>
        </p:nvSpPr>
        <p:spPr>
          <a:xfrm rot="19899984">
            <a:off x="7304465" y="4767046"/>
            <a:ext cx="142923" cy="143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5" name="Rectangle 184"/>
          <p:cNvSpPr/>
          <p:nvPr/>
        </p:nvSpPr>
        <p:spPr>
          <a:xfrm rot="4771138">
            <a:off x="7045923" y="4692534"/>
            <a:ext cx="1048672" cy="146628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6" name="Rectangle 185"/>
          <p:cNvSpPr/>
          <p:nvPr/>
        </p:nvSpPr>
        <p:spPr>
          <a:xfrm rot="14111334" flipH="1">
            <a:off x="7418302" y="4292638"/>
            <a:ext cx="487546" cy="375166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7" name="Rectangle 186"/>
          <p:cNvSpPr/>
          <p:nvPr/>
        </p:nvSpPr>
        <p:spPr>
          <a:xfrm rot="15840582" flipH="1">
            <a:off x="7755956" y="4511713"/>
            <a:ext cx="166053" cy="381907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8" name="Rectangle 187"/>
          <p:cNvSpPr/>
          <p:nvPr/>
        </p:nvSpPr>
        <p:spPr>
          <a:xfrm rot="13815673" flipH="1">
            <a:off x="7490527" y="4398696"/>
            <a:ext cx="672747" cy="257934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89" name="Rectangle 188"/>
          <p:cNvSpPr/>
          <p:nvPr/>
        </p:nvSpPr>
        <p:spPr>
          <a:xfrm rot="10316478" flipH="1">
            <a:off x="7822048" y="4787667"/>
            <a:ext cx="331967" cy="117825"/>
          </a:xfrm>
          <a:prstGeom prst="rect">
            <a:avLst/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0" name="Rectangle 189"/>
          <p:cNvSpPr/>
          <p:nvPr/>
        </p:nvSpPr>
        <p:spPr>
          <a:xfrm rot="14952766" flipH="1">
            <a:off x="7414308" y="4542427"/>
            <a:ext cx="264519" cy="276129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3" name="Rectangle 192"/>
          <p:cNvSpPr/>
          <p:nvPr/>
        </p:nvSpPr>
        <p:spPr>
          <a:xfrm rot="14653492" flipH="1">
            <a:off x="7473784" y="4817384"/>
            <a:ext cx="197572" cy="146959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6" name="Rectangle 195"/>
          <p:cNvSpPr/>
          <p:nvPr/>
        </p:nvSpPr>
        <p:spPr>
          <a:xfrm rot="11935687" flipV="1">
            <a:off x="8727338" y="5006157"/>
            <a:ext cx="45719" cy="47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7" name="Rectangle 196"/>
          <p:cNvSpPr/>
          <p:nvPr/>
        </p:nvSpPr>
        <p:spPr>
          <a:xfrm>
            <a:off x="8687031" y="4976217"/>
            <a:ext cx="108629" cy="88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8" name="Rectangle 197"/>
          <p:cNvSpPr/>
          <p:nvPr/>
        </p:nvSpPr>
        <p:spPr>
          <a:xfrm rot="14279454" flipH="1">
            <a:off x="7832242" y="4496346"/>
            <a:ext cx="139881" cy="204261"/>
          </a:xfrm>
          <a:prstGeom prst="rect">
            <a:avLst/>
          </a:prstGeom>
          <a:solidFill>
            <a:srgbClr val="66A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1" name="Rectangle 190"/>
          <p:cNvSpPr/>
          <p:nvPr/>
        </p:nvSpPr>
        <p:spPr>
          <a:xfrm rot="14191198" flipH="1">
            <a:off x="7207414" y="4967176"/>
            <a:ext cx="600697" cy="2394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682584" y="5366996"/>
            <a:ext cx="853650" cy="5206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99" name="Rectangle 198"/>
          <p:cNvSpPr/>
          <p:nvPr/>
        </p:nvSpPr>
        <p:spPr>
          <a:xfrm>
            <a:off x="9812351" y="5339250"/>
            <a:ext cx="853650" cy="5206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00" name="Rectangle 199"/>
          <p:cNvSpPr/>
          <p:nvPr/>
        </p:nvSpPr>
        <p:spPr>
          <a:xfrm>
            <a:off x="7508236" y="5534627"/>
            <a:ext cx="365679" cy="3274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16" name="Up Arrow 15"/>
          <p:cNvSpPr/>
          <p:nvPr/>
        </p:nvSpPr>
        <p:spPr>
          <a:xfrm rot="18988734">
            <a:off x="7572735" y="4499017"/>
            <a:ext cx="831180" cy="1013364"/>
          </a:xfrm>
          <a:prstGeom prst="upArrow">
            <a:avLst>
              <a:gd name="adj1" fmla="val 50000"/>
              <a:gd name="adj2" fmla="val 52440"/>
            </a:avLst>
          </a:prstGeom>
          <a:solidFill>
            <a:srgbClr val="A12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3141215">
            <a:off x="7496913" y="5261874"/>
            <a:ext cx="285798" cy="524301"/>
          </a:xfrm>
          <a:prstGeom prst="rect">
            <a:avLst/>
          </a:prstGeom>
        </p:spPr>
      </p:pic>
      <p:sp>
        <p:nvSpPr>
          <p:cNvPr id="115" name="Oval 184"/>
          <p:cNvSpPr/>
          <p:nvPr/>
        </p:nvSpPr>
        <p:spPr>
          <a:xfrm>
            <a:off x="7878233" y="4896882"/>
            <a:ext cx="307001" cy="323058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4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01" name="Rectangle 200"/>
          <p:cNvSpPr/>
          <p:nvPr/>
        </p:nvSpPr>
        <p:spPr>
          <a:xfrm>
            <a:off x="6834984" y="5519396"/>
            <a:ext cx="853650" cy="5206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02" name="Rectangle 201"/>
          <p:cNvSpPr/>
          <p:nvPr/>
        </p:nvSpPr>
        <p:spPr>
          <a:xfrm>
            <a:off x="6225128" y="3443875"/>
            <a:ext cx="935965" cy="12410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5571555" y="3521112"/>
            <a:ext cx="1655571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รายงานผลการดำเนินงาน ปัญหาอุปสรรคเสนอคณะกรรมการฯ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39" name="Picture 4" descr="à¸à¸¥à¸à¸²à¸£à¸à¹à¸à¸«à¸²à¸£à¸¹à¸à¸ à¸²à¸à¸ªà¸³à¸«à¸£à¸±à¸ à¹à¸à¸à¸à¸à¸´à¸à¸±à¸à¸´à¸à¸²à¸ à¸à¸²à¸£à¹à¸à¸¹à¸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748" y="2849180"/>
            <a:ext cx="1085258" cy="57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" name="Rectangle 203"/>
          <p:cNvSpPr/>
          <p:nvPr/>
        </p:nvSpPr>
        <p:spPr>
          <a:xfrm>
            <a:off x="9586535" y="5564597"/>
            <a:ext cx="853650" cy="290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47886" y="5303532"/>
            <a:ext cx="1219833" cy="844847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7561895" y="5883297"/>
            <a:ext cx="3339259" cy="830997"/>
          </a:xfrm>
          <a:prstGeom prst="rect">
            <a:avLst/>
          </a:prstGeom>
          <a:ln>
            <a:solidFill>
              <a:srgbClr val="FC462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การติดตามผลการดำเนินงานโครงการอันเนื่องมาจากพระราชดำริ ในระดับพื้นที่ โดยเชิญหน่วยงานนอกสังกัด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ที่เกี่ยวข้องเข้าร่วมเพื่อให้ข้อคิดเห็นและข้อเสนอแนะ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42" name="Down Arrow 41"/>
          <p:cNvSpPr/>
          <p:nvPr/>
        </p:nvSpPr>
        <p:spPr>
          <a:xfrm>
            <a:off x="3557392" y="1944271"/>
            <a:ext cx="400833" cy="573633"/>
          </a:xfrm>
          <a:prstGeom prst="downArrow">
            <a:avLst/>
          </a:prstGeom>
          <a:solidFill>
            <a:srgbClr val="D50B18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pic>
        <p:nvPicPr>
          <p:cNvPr id="205" name="Picture 2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9411" y="945087"/>
            <a:ext cx="576497" cy="637641"/>
          </a:xfrm>
          <a:prstGeom prst="rect">
            <a:avLst/>
          </a:prstGeom>
        </p:spPr>
      </p:pic>
      <p:sp>
        <p:nvSpPr>
          <p:cNvPr id="206" name="Oval 184"/>
          <p:cNvSpPr/>
          <p:nvPr/>
        </p:nvSpPr>
        <p:spPr>
          <a:xfrm>
            <a:off x="10288462" y="1988947"/>
            <a:ext cx="246732" cy="235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2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09" name="Oval 184"/>
          <p:cNvSpPr/>
          <p:nvPr/>
        </p:nvSpPr>
        <p:spPr>
          <a:xfrm>
            <a:off x="10402475" y="3680685"/>
            <a:ext cx="246732" cy="235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3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10" name="Oval 184"/>
          <p:cNvSpPr/>
          <p:nvPr/>
        </p:nvSpPr>
        <p:spPr>
          <a:xfrm>
            <a:off x="7672881" y="5686401"/>
            <a:ext cx="246732" cy="235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4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  <p:sp>
        <p:nvSpPr>
          <p:cNvPr id="211" name="Oval 184"/>
          <p:cNvSpPr/>
          <p:nvPr/>
        </p:nvSpPr>
        <p:spPr>
          <a:xfrm>
            <a:off x="5566957" y="3355665"/>
            <a:ext cx="246732" cy="235000"/>
          </a:xfrm>
          <a:prstGeom prst="ellipse">
            <a:avLst/>
          </a:prstGeom>
          <a:noFill/>
          <a:ln w="38100">
            <a:solidFill>
              <a:srgbClr val="C0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glow rad="1016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Baijam" panose="02000506000000020004" pitchFamily="2" charset="-34"/>
                <a:ea typeface="Arial Unicode MS"/>
                <a:cs typeface="TH Baijam" panose="02000506000000020004" pitchFamily="2" charset="-34"/>
              </a:rPr>
              <a:t>5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glow rad="1016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Baijam" panose="02000506000000020004" pitchFamily="2" charset="-34"/>
              <a:ea typeface="Arial Unicode MS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4412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231820" y="0"/>
            <a:ext cx="9646276" cy="824248"/>
          </a:xfrm>
        </p:spPr>
        <p:txBody>
          <a:bodyPr>
            <a:normAutofit fontScale="90000"/>
          </a:bodyPr>
          <a:lstStyle/>
          <a:p>
            <a:r>
              <a:rPr lang="th-TH" dirty="0" smtClean="0">
                <a:solidFill>
                  <a:schemeClr val="accent5">
                    <a:lumMod val="75000"/>
                  </a:schemeClr>
                </a:solidFill>
              </a:rPr>
              <a:t>การติดตามงานโครงการพระราชดำริ</a:t>
            </a:r>
            <a:endParaRPr lang="th-TH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05307"/>
            <a:ext cx="12192000" cy="62526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800" dirty="0"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05307"/>
            <a:ext cx="12191999" cy="9659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th-TH" sz="2800" b="1">
                <a:solidFill>
                  <a:prstClr val="black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ที่ปรึกษาโครงการพระราชดำริได้ติดตามการขับเคลื่อนโครงการพระราชดำริ โครงการเกษตรวิชญาเฉลิมพระเกียรติ </a:t>
            </a:r>
          </a:p>
          <a:p>
            <a:pPr lvl="0" algn="ctr"/>
            <a:r>
              <a:rPr lang="th-TH" sz="2800" b="1">
                <a:solidFill>
                  <a:prstClr val="black"/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ณ บ้านกอแหะ หมู่ 4 ตำบลโป่งแยง อำเภอแม่ริม จังหวัดเชียงใหม่</a:t>
            </a:r>
            <a:endParaRPr lang="th-TH" sz="2800" b="1" dirty="0">
              <a:solidFill>
                <a:prstClr val="black"/>
              </a:solidFill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571223"/>
            <a:ext cx="5937162" cy="46937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62" y="1571222"/>
            <a:ext cx="6254838" cy="469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50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กล่องข้อความ 35"/>
          <p:cNvSpPr txBox="1"/>
          <p:nvPr/>
        </p:nvSpPr>
        <p:spPr>
          <a:xfrm>
            <a:off x="0" y="1797545"/>
            <a:ext cx="121920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การอบรม เรื่อง สถาบันพระมหากษัตริย์กับประเทศไทย</a:t>
            </a:r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โดยวิทยากรจาก หลักสูตรจิตอาสา 904 </a:t>
            </a:r>
            <a:endParaRPr lang="en-US" sz="5400" b="1" dirty="0" smtClean="0">
              <a:effectLst>
                <a:glow rad="228600">
                  <a:schemeClr val="bg1">
                    <a:alpha val="40000"/>
                  </a:schemeClr>
                </a:glow>
              </a:effectLst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 algn="ctr"/>
            <a:r>
              <a:rPr lang="en-US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“</a:t>
            </a:r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หลักสูตรหลักประจำ</a:t>
            </a:r>
            <a:r>
              <a:rPr lang="en-US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” </a:t>
            </a:r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รุ่นที่ 2/61 </a:t>
            </a:r>
            <a:r>
              <a:rPr lang="en-US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“</a:t>
            </a:r>
            <a:r>
              <a:rPr lang="th-TH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เป็นเบ้า เป็นแม่พิมพ์</a:t>
            </a:r>
            <a:r>
              <a:rPr lang="en-US" sz="5400" b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”</a:t>
            </a:r>
            <a:endParaRPr lang="th-TH" sz="5400" b="1" dirty="0" smtClean="0">
              <a:effectLst>
                <a:glow rad="228600">
                  <a:schemeClr val="bg1">
                    <a:alpha val="40000"/>
                  </a:schemeClr>
                </a:glow>
              </a:effectLst>
              <a:latin typeface="TH Baijam" panose="02000506000000020004" pitchFamily="2" charset="-34"/>
              <a:cs typeface="TH Baijam" panose="02000506000000020004" pitchFamily="2" charset="-34"/>
            </a:endParaRPr>
          </a:p>
          <a:p>
            <a:pPr algn="ctr"/>
            <a:endParaRPr lang="th-TH" sz="3200" b="1" dirty="0" smtClean="0">
              <a:effectLst>
                <a:glow rad="228600">
                  <a:schemeClr val="bg1">
                    <a:alpha val="40000"/>
                  </a:schemeClr>
                </a:glow>
              </a:effectLst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47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Rectangle 4">
            <a:extLst>
              <a:ext uri="{FF2B5EF4-FFF2-40B4-BE49-F238E27FC236}">
                <a16:creationId xmlns:a16="http://schemas.microsoft.com/office/drawing/2014/main" id="{7C7DC502-B10A-4468-B0FF-D800EB365178}"/>
              </a:ext>
            </a:extLst>
          </p:cNvPr>
          <p:cNvSpPr/>
          <p:nvPr/>
        </p:nvSpPr>
        <p:spPr>
          <a:xfrm>
            <a:off x="62980" y="127000"/>
            <a:ext cx="12129020" cy="6726286"/>
          </a:xfrm>
          <a:prstGeom prst="round2DiagRect">
            <a:avLst>
              <a:gd name="adj1" fmla="val 0"/>
              <a:gd name="adj2" fmla="val 19481"/>
            </a:avLst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cxnSp>
        <p:nvCxnSpPr>
          <p:cNvPr id="104" name="ตัวเชื่อมต่อตรง 103"/>
          <p:cNvCxnSpPr/>
          <p:nvPr/>
        </p:nvCxnSpPr>
        <p:spPr>
          <a:xfrm>
            <a:off x="10463538" y="6116631"/>
            <a:ext cx="0" cy="1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05" name="ตัวเชื่อมต่อตรง 104"/>
          <p:cNvCxnSpPr/>
          <p:nvPr/>
        </p:nvCxnSpPr>
        <p:spPr>
          <a:xfrm>
            <a:off x="8918278" y="6134353"/>
            <a:ext cx="0" cy="1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06" name="ตัวเชื่อมต่อตรง 105"/>
          <p:cNvCxnSpPr/>
          <p:nvPr/>
        </p:nvCxnSpPr>
        <p:spPr>
          <a:xfrm>
            <a:off x="7479341" y="6130815"/>
            <a:ext cx="0" cy="1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07" name="ตัวเชื่อมต่อตรง 106"/>
          <p:cNvCxnSpPr/>
          <p:nvPr/>
        </p:nvCxnSpPr>
        <p:spPr>
          <a:xfrm>
            <a:off x="6040410" y="6137909"/>
            <a:ext cx="0" cy="1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08" name="ตัวเชื่อมต่อตรง 107"/>
          <p:cNvCxnSpPr/>
          <p:nvPr/>
        </p:nvCxnSpPr>
        <p:spPr>
          <a:xfrm>
            <a:off x="8175216" y="5941708"/>
            <a:ext cx="0" cy="1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09" name="ตัวเชื่อมต่อตรง 108"/>
          <p:cNvCxnSpPr/>
          <p:nvPr/>
        </p:nvCxnSpPr>
        <p:spPr>
          <a:xfrm>
            <a:off x="10453486" y="1777778"/>
            <a:ext cx="0" cy="396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0" name="ตัวเชื่อมต่อตรง 109"/>
          <p:cNvCxnSpPr/>
          <p:nvPr/>
        </p:nvCxnSpPr>
        <p:spPr>
          <a:xfrm>
            <a:off x="8969726" y="908228"/>
            <a:ext cx="540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1" name="ตัวเชื่อมต่อตรง 110"/>
          <p:cNvCxnSpPr/>
          <p:nvPr/>
        </p:nvCxnSpPr>
        <p:spPr>
          <a:xfrm>
            <a:off x="8990220" y="449007"/>
            <a:ext cx="540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2" name="ตัวเชื่อมต่อตรง 111"/>
          <p:cNvCxnSpPr/>
          <p:nvPr/>
        </p:nvCxnSpPr>
        <p:spPr>
          <a:xfrm>
            <a:off x="8512570" y="4862266"/>
            <a:ext cx="612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13" name="Rectangle 7"/>
          <p:cNvSpPr/>
          <p:nvPr/>
        </p:nvSpPr>
        <p:spPr>
          <a:xfrm>
            <a:off x="5233968" y="3971572"/>
            <a:ext cx="1827666" cy="100299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4</a:t>
            </a:r>
          </a:p>
        </p:txBody>
      </p:sp>
      <p:sp>
        <p:nvSpPr>
          <p:cNvPr id="114" name="Rectangle 7"/>
          <p:cNvSpPr/>
          <p:nvPr/>
        </p:nvSpPr>
        <p:spPr>
          <a:xfrm>
            <a:off x="5033440" y="3903388"/>
            <a:ext cx="1827666" cy="100299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3</a:t>
            </a:r>
          </a:p>
        </p:txBody>
      </p:sp>
      <p:sp>
        <p:nvSpPr>
          <p:cNvPr id="115" name="Rectangle 7"/>
          <p:cNvSpPr/>
          <p:nvPr/>
        </p:nvSpPr>
        <p:spPr>
          <a:xfrm>
            <a:off x="4820880" y="3859276"/>
            <a:ext cx="1827666" cy="100299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1" i="0" u="none" strike="noStrike" kern="0" cap="none" spc="-6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2</a:t>
            </a:r>
          </a:p>
        </p:txBody>
      </p:sp>
      <p:cxnSp>
        <p:nvCxnSpPr>
          <p:cNvPr id="116" name="ตัวเชื่อมต่อตรง 115"/>
          <p:cNvCxnSpPr/>
          <p:nvPr/>
        </p:nvCxnSpPr>
        <p:spPr>
          <a:xfrm>
            <a:off x="8512570" y="2742707"/>
            <a:ext cx="612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7" name="ตัวเชื่อมต่อตรง 116"/>
          <p:cNvCxnSpPr/>
          <p:nvPr/>
        </p:nvCxnSpPr>
        <p:spPr>
          <a:xfrm>
            <a:off x="7185700" y="3649623"/>
            <a:ext cx="50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8" name="ตัวเชื่อมต่อตรง 117"/>
          <p:cNvCxnSpPr/>
          <p:nvPr/>
        </p:nvCxnSpPr>
        <p:spPr>
          <a:xfrm>
            <a:off x="7185700" y="4076956"/>
            <a:ext cx="50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19" name="ตัวเชื่อมต่อตรง 118"/>
          <p:cNvCxnSpPr/>
          <p:nvPr/>
        </p:nvCxnSpPr>
        <p:spPr>
          <a:xfrm>
            <a:off x="7185700" y="3206481"/>
            <a:ext cx="50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0" name="ตัวเชื่อมต่อตรง 119"/>
          <p:cNvCxnSpPr/>
          <p:nvPr/>
        </p:nvCxnSpPr>
        <p:spPr>
          <a:xfrm>
            <a:off x="7185700" y="2888956"/>
            <a:ext cx="0" cy="1188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1" name="ตัวเชื่อมต่อตรง 120"/>
          <p:cNvCxnSpPr/>
          <p:nvPr/>
        </p:nvCxnSpPr>
        <p:spPr>
          <a:xfrm>
            <a:off x="7828097" y="2365723"/>
            <a:ext cx="0" cy="396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2" name="ตัวเชื่อมต่อตรง 121"/>
          <p:cNvCxnSpPr/>
          <p:nvPr/>
        </p:nvCxnSpPr>
        <p:spPr>
          <a:xfrm>
            <a:off x="5589511" y="2366232"/>
            <a:ext cx="0" cy="2124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3" name="ตัวเชื่อมต่อตรง 122"/>
          <p:cNvCxnSpPr/>
          <p:nvPr/>
        </p:nvCxnSpPr>
        <p:spPr>
          <a:xfrm>
            <a:off x="6484469" y="458808"/>
            <a:ext cx="0" cy="1908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4" name="ตัวเชื่อมต่อตรง 123"/>
          <p:cNvCxnSpPr/>
          <p:nvPr/>
        </p:nvCxnSpPr>
        <p:spPr>
          <a:xfrm>
            <a:off x="3741252" y="4364808"/>
            <a:ext cx="0" cy="1548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5" name="ตัวเชื่อมต่อตรง 124"/>
          <p:cNvCxnSpPr/>
          <p:nvPr/>
        </p:nvCxnSpPr>
        <p:spPr>
          <a:xfrm>
            <a:off x="1078816" y="4355440"/>
            <a:ext cx="0" cy="2268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6" name="ตัวเชื่อมต่อตรง 125"/>
          <p:cNvCxnSpPr/>
          <p:nvPr/>
        </p:nvCxnSpPr>
        <p:spPr>
          <a:xfrm>
            <a:off x="3694892" y="2313361"/>
            <a:ext cx="0" cy="1764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7" name="ตัวเชื่อมต่อตรง 126"/>
          <p:cNvCxnSpPr/>
          <p:nvPr/>
        </p:nvCxnSpPr>
        <p:spPr>
          <a:xfrm>
            <a:off x="2506027" y="1785032"/>
            <a:ext cx="0" cy="468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28" name="ตัวเชื่อมต่อตรง 127"/>
          <p:cNvCxnSpPr/>
          <p:nvPr/>
        </p:nvCxnSpPr>
        <p:spPr>
          <a:xfrm>
            <a:off x="1030892" y="2317856"/>
            <a:ext cx="0" cy="1620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29" name="Rectangle 7"/>
          <p:cNvSpPr/>
          <p:nvPr/>
        </p:nvSpPr>
        <p:spPr>
          <a:xfrm>
            <a:off x="10526360" y="2855250"/>
            <a:ext cx="1505000" cy="432048"/>
          </a:xfrm>
          <a:prstGeom prst="rect">
            <a:avLst/>
          </a:prstGeom>
          <a:solidFill>
            <a:srgbClr val="FFC000">
              <a:lumMod val="75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4</a:t>
            </a:r>
          </a:p>
        </p:txBody>
      </p:sp>
      <p:sp>
        <p:nvSpPr>
          <p:cNvPr id="130" name="Rectangle 7"/>
          <p:cNvSpPr/>
          <p:nvPr/>
        </p:nvSpPr>
        <p:spPr>
          <a:xfrm>
            <a:off x="10265393" y="2779152"/>
            <a:ext cx="1538642" cy="432048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3</a:t>
            </a:r>
          </a:p>
        </p:txBody>
      </p:sp>
      <p:sp>
        <p:nvSpPr>
          <p:cNvPr id="131" name="Rectangle 7"/>
          <p:cNvSpPr/>
          <p:nvPr/>
        </p:nvSpPr>
        <p:spPr>
          <a:xfrm>
            <a:off x="10073827" y="2700323"/>
            <a:ext cx="1512169" cy="432048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2</a:t>
            </a:r>
          </a:p>
        </p:txBody>
      </p:sp>
      <p:sp>
        <p:nvSpPr>
          <p:cNvPr id="132" name="Rectangle 7"/>
          <p:cNvSpPr/>
          <p:nvPr/>
        </p:nvSpPr>
        <p:spPr>
          <a:xfrm>
            <a:off x="4208637" y="301360"/>
            <a:ext cx="3672408" cy="396331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โครงการจิตอาสาพระราชทาน 904 </a:t>
            </a:r>
            <a:r>
              <a:rPr kumimoji="0" lang="th-TH" sz="18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วปร</a:t>
            </a: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.</a:t>
            </a:r>
          </a:p>
        </p:txBody>
      </p:sp>
      <p:sp>
        <p:nvSpPr>
          <p:cNvPr id="133" name="Rectangle 7"/>
          <p:cNvSpPr/>
          <p:nvPr/>
        </p:nvSpPr>
        <p:spPr>
          <a:xfrm>
            <a:off x="3652683" y="986320"/>
            <a:ext cx="5657042" cy="373451"/>
          </a:xfrm>
          <a:prstGeom prst="rect">
            <a:avLst/>
          </a:prstGeom>
          <a:solidFill>
            <a:srgbClr val="FFC000">
              <a:lumMod val="40000"/>
              <a:lumOff val="6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ศูนย์อำนวยการใหญ่จิตอาสาพระราชทาน (ศอญ.จอส.ญ.)</a:t>
            </a:r>
          </a:p>
        </p:txBody>
      </p:sp>
      <p:cxnSp>
        <p:nvCxnSpPr>
          <p:cNvPr id="134" name="ตัวเชื่อมต่อตรง 133"/>
          <p:cNvCxnSpPr/>
          <p:nvPr/>
        </p:nvCxnSpPr>
        <p:spPr>
          <a:xfrm>
            <a:off x="2502049" y="1782724"/>
            <a:ext cx="7956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35" name="Rectangle 7"/>
          <p:cNvSpPr/>
          <p:nvPr/>
        </p:nvSpPr>
        <p:spPr>
          <a:xfrm>
            <a:off x="5573291" y="1914446"/>
            <a:ext cx="1800200" cy="362807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โรงเรียนจิตอาสา</a:t>
            </a:r>
          </a:p>
        </p:txBody>
      </p:sp>
      <p:sp>
        <p:nvSpPr>
          <p:cNvPr id="136" name="Rectangle 7"/>
          <p:cNvSpPr/>
          <p:nvPr/>
        </p:nvSpPr>
        <p:spPr>
          <a:xfrm>
            <a:off x="4723039" y="2506861"/>
            <a:ext cx="1944216" cy="455029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บก. และ ศูนย์อำนวยการ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ร.ร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.จิตอาสา</a:t>
            </a:r>
          </a:p>
        </p:txBody>
      </p:sp>
      <p:sp>
        <p:nvSpPr>
          <p:cNvPr id="137" name="Rectangle 7"/>
          <p:cNvSpPr/>
          <p:nvPr/>
        </p:nvSpPr>
        <p:spPr>
          <a:xfrm>
            <a:off x="7349546" y="3026461"/>
            <a:ext cx="1383242" cy="36004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หลักสูตร หลักประจำ</a:t>
            </a:r>
          </a:p>
        </p:txBody>
      </p:sp>
      <p:sp>
        <p:nvSpPr>
          <p:cNvPr id="138" name="Rectangle 7"/>
          <p:cNvSpPr/>
          <p:nvPr/>
        </p:nvSpPr>
        <p:spPr>
          <a:xfrm>
            <a:off x="4610347" y="3809034"/>
            <a:ext cx="1827666" cy="100299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กองกำลังจิตอาสาพิเศษ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ข้าราชการ/ข้าราชบริพาร 904/นชต. 904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6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(จัดชุดประจำพื้นที่ จอส.ภาค 1)</a:t>
            </a:r>
          </a:p>
        </p:txBody>
      </p:sp>
      <p:sp>
        <p:nvSpPr>
          <p:cNvPr id="139" name="Rectangle 7"/>
          <p:cNvSpPr/>
          <p:nvPr/>
        </p:nvSpPr>
        <p:spPr>
          <a:xfrm>
            <a:off x="7095985" y="2511706"/>
            <a:ext cx="1440160" cy="465222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หน่วยฝึกจิตอาสา</a:t>
            </a:r>
          </a:p>
        </p:txBody>
      </p:sp>
      <p:sp>
        <p:nvSpPr>
          <p:cNvPr id="140" name="Rectangle 7"/>
          <p:cNvSpPr/>
          <p:nvPr/>
        </p:nvSpPr>
        <p:spPr>
          <a:xfrm>
            <a:off x="7349546" y="3455493"/>
            <a:ext cx="1370341" cy="36004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หลักสูตรขั้นสูงพิเศษ</a:t>
            </a:r>
          </a:p>
        </p:txBody>
      </p:sp>
      <p:sp>
        <p:nvSpPr>
          <p:cNvPr id="141" name="Rectangle 7"/>
          <p:cNvSpPr/>
          <p:nvPr/>
        </p:nvSpPr>
        <p:spPr>
          <a:xfrm>
            <a:off x="7364928" y="3881029"/>
            <a:ext cx="1370110" cy="419539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หลักสูตรเร่งรัด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 </a:t>
            </a:r>
            <a:r>
              <a:rPr kumimoji="0" lang="th-TH" sz="16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ลส.ชป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.</a:t>
            </a:r>
            <a:r>
              <a:rPr kumimoji="0" lang="th-TH" sz="16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จอส</a:t>
            </a: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. 7 วัน</a:t>
            </a:r>
          </a:p>
        </p:txBody>
      </p:sp>
      <p:sp>
        <p:nvSpPr>
          <p:cNvPr id="142" name="Rectangle 7"/>
          <p:cNvSpPr/>
          <p:nvPr/>
        </p:nvSpPr>
        <p:spPr>
          <a:xfrm>
            <a:off x="7156054" y="4456258"/>
            <a:ext cx="1834166" cy="759010"/>
          </a:xfrm>
          <a:prstGeom prst="rect">
            <a:avLst/>
          </a:prstGeom>
          <a:solidFill>
            <a:srgbClr val="4472C4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สายวิทยากร การฝึก 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หลักนิยมในการฝึก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ตลอดจนคณาจารย์ และวิทยากร</a:t>
            </a:r>
          </a:p>
        </p:txBody>
      </p:sp>
      <p:cxnSp>
        <p:nvCxnSpPr>
          <p:cNvPr id="143" name="ตัวเชื่อมต่อตรง 142"/>
          <p:cNvCxnSpPr/>
          <p:nvPr/>
        </p:nvCxnSpPr>
        <p:spPr>
          <a:xfrm>
            <a:off x="9391275" y="1507856"/>
            <a:ext cx="0" cy="3456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lgDashDot"/>
            <a:miter lim="800000"/>
          </a:ln>
          <a:effectLst/>
        </p:spPr>
      </p:cxnSp>
      <p:cxnSp>
        <p:nvCxnSpPr>
          <p:cNvPr id="144" name="ตัวเชื่อมต่อตรง 143"/>
          <p:cNvCxnSpPr/>
          <p:nvPr/>
        </p:nvCxnSpPr>
        <p:spPr>
          <a:xfrm>
            <a:off x="4539378" y="1598357"/>
            <a:ext cx="0" cy="3456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lgDashDot"/>
            <a:miter lim="800000"/>
          </a:ln>
          <a:effectLst/>
        </p:spPr>
      </p:cxnSp>
      <p:sp>
        <p:nvSpPr>
          <p:cNvPr id="145" name="Rectangle 7"/>
          <p:cNvSpPr/>
          <p:nvPr/>
        </p:nvSpPr>
        <p:spPr>
          <a:xfrm>
            <a:off x="9720021" y="2048636"/>
            <a:ext cx="1800200" cy="432048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กองกำลังจิตอาสา</a:t>
            </a:r>
          </a:p>
        </p:txBody>
      </p:sp>
      <p:sp>
        <p:nvSpPr>
          <p:cNvPr id="146" name="Rectangle 7"/>
          <p:cNvSpPr/>
          <p:nvPr/>
        </p:nvSpPr>
        <p:spPr>
          <a:xfrm>
            <a:off x="9544005" y="2614066"/>
            <a:ext cx="1803015" cy="432048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ศูนย์อำนวยการจิตอาสา ภาค 1</a:t>
            </a:r>
          </a:p>
        </p:txBody>
      </p:sp>
      <p:sp>
        <p:nvSpPr>
          <p:cNvPr id="147" name="ดาว 5 แฉก 146"/>
          <p:cNvSpPr/>
          <p:nvPr/>
        </p:nvSpPr>
        <p:spPr>
          <a:xfrm>
            <a:off x="4428318" y="1405519"/>
            <a:ext cx="216023" cy="216024"/>
          </a:xfrm>
          <a:prstGeom prst="star5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48" name="TextBox 50"/>
          <p:cNvSpPr txBox="1"/>
          <p:nvPr/>
        </p:nvSpPr>
        <p:spPr>
          <a:xfrm>
            <a:off x="10592518" y="1251921"/>
            <a:ext cx="1463631" cy="523220"/>
          </a:xfrm>
          <a:prstGeom prst="rect">
            <a:avLst/>
          </a:prstGeom>
          <a:noFill/>
          <a:ln>
            <a:solidFill>
              <a:sysClr val="windowText" lastClr="0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กองกำลังปฏิบัติการ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Field Force Operation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49" name="Rectangle 7"/>
          <p:cNvSpPr/>
          <p:nvPr/>
        </p:nvSpPr>
        <p:spPr>
          <a:xfrm>
            <a:off x="859809" y="1896340"/>
            <a:ext cx="3147959" cy="288033"/>
          </a:xfrm>
          <a:prstGeom prst="rect">
            <a:avLst/>
          </a:prstGeom>
          <a:gradFill rotWithShape="1">
            <a:gsLst>
              <a:gs pos="0">
                <a:srgbClr val="70AD47">
                  <a:satMod val="103000"/>
                  <a:lumMod val="102000"/>
                  <a:tint val="94000"/>
                </a:srgbClr>
              </a:gs>
              <a:gs pos="50000">
                <a:srgbClr val="70AD47">
                  <a:satMod val="110000"/>
                  <a:lumMod val="100000"/>
                  <a:shade val="100000"/>
                </a:srgbClr>
              </a:gs>
              <a:gs pos="100000">
                <a:srgbClr val="70AD47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ฝ่ายอำนวยการจิตอาสา (ฝอ.จอส.)</a:t>
            </a:r>
          </a:p>
        </p:txBody>
      </p:sp>
      <p:sp>
        <p:nvSpPr>
          <p:cNvPr id="150" name="Rectangle 7"/>
          <p:cNvSpPr/>
          <p:nvPr/>
        </p:nvSpPr>
        <p:spPr>
          <a:xfrm>
            <a:off x="3230372" y="4552185"/>
            <a:ext cx="1239459" cy="577585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ฝ่ายประชาสัมพันธ์</a:t>
            </a:r>
          </a:p>
        </p:txBody>
      </p:sp>
      <p:sp>
        <p:nvSpPr>
          <p:cNvPr id="151" name="Rectangle 7"/>
          <p:cNvSpPr/>
          <p:nvPr/>
        </p:nvSpPr>
        <p:spPr>
          <a:xfrm>
            <a:off x="294023" y="2405093"/>
            <a:ext cx="1621102" cy="575502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ฝ่ายธุรการ และ กำลังพล</a:t>
            </a:r>
          </a:p>
        </p:txBody>
      </p:sp>
      <p:sp>
        <p:nvSpPr>
          <p:cNvPr id="152" name="Rectangle 7"/>
          <p:cNvSpPr/>
          <p:nvPr/>
        </p:nvSpPr>
        <p:spPr>
          <a:xfrm>
            <a:off x="2853788" y="2403401"/>
            <a:ext cx="1509608" cy="555882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ฝ่ายการข่าว และ ติดตามประเมินผล</a:t>
            </a:r>
          </a:p>
        </p:txBody>
      </p:sp>
      <p:sp>
        <p:nvSpPr>
          <p:cNvPr id="153" name="Rectangle 7"/>
          <p:cNvSpPr/>
          <p:nvPr/>
        </p:nvSpPr>
        <p:spPr>
          <a:xfrm>
            <a:off x="245784" y="4564135"/>
            <a:ext cx="1554956" cy="540747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ฝ่ายยุทธการ อำนวยการ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 นโยบายและแผน</a:t>
            </a:r>
          </a:p>
        </p:txBody>
      </p:sp>
      <p:sp>
        <p:nvSpPr>
          <p:cNvPr id="154" name="Rectangle 7"/>
          <p:cNvSpPr/>
          <p:nvPr/>
        </p:nvSpPr>
        <p:spPr>
          <a:xfrm>
            <a:off x="1881769" y="4564135"/>
            <a:ext cx="1248516" cy="565636"/>
          </a:xfrm>
          <a:prstGeom prst="rect">
            <a:avLst/>
          </a:prstGeom>
          <a:solidFill>
            <a:srgbClr val="70AD47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ฝ่ายสนับสนุน 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ส่งกำลังบำรุง</a:t>
            </a:r>
          </a:p>
        </p:txBody>
      </p:sp>
      <p:cxnSp>
        <p:nvCxnSpPr>
          <p:cNvPr id="155" name="ตัวเชื่อมต่อตรง 154"/>
          <p:cNvCxnSpPr/>
          <p:nvPr/>
        </p:nvCxnSpPr>
        <p:spPr>
          <a:xfrm>
            <a:off x="1030892" y="2313361"/>
            <a:ext cx="266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56" name="TextBox 90"/>
          <p:cNvSpPr txBox="1"/>
          <p:nvPr/>
        </p:nvSpPr>
        <p:spPr>
          <a:xfrm>
            <a:off x="1704540" y="1410712"/>
            <a:ext cx="1056056" cy="307777"/>
          </a:xfrm>
          <a:prstGeom prst="rect">
            <a:avLst/>
          </a:prstGeom>
          <a:noFill/>
          <a:ln>
            <a:solidFill>
              <a:sysClr val="windowText" lastClr="0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HQ + STAFF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57" name="TextBox 58"/>
          <p:cNvSpPr txBox="1"/>
          <p:nvPr/>
        </p:nvSpPr>
        <p:spPr>
          <a:xfrm>
            <a:off x="7027545" y="1424855"/>
            <a:ext cx="1080120" cy="307777"/>
          </a:xfrm>
          <a:prstGeom prst="rect">
            <a:avLst/>
          </a:prstGeom>
          <a:noFill/>
          <a:ln>
            <a:solidFill>
              <a:sysClr val="windowText" lastClr="0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ฝึกศึกษา </a:t>
            </a:r>
            <a:r>
              <a:rPr kumimoji="0" 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Trg</a:t>
            </a: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.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58" name="Rectangle 7"/>
          <p:cNvSpPr/>
          <p:nvPr/>
        </p:nvSpPr>
        <p:spPr>
          <a:xfrm>
            <a:off x="9392425" y="301360"/>
            <a:ext cx="2654513" cy="372772"/>
          </a:xfrm>
          <a:prstGeom prst="rect">
            <a:avLst/>
          </a:prstGeom>
          <a:solidFill>
            <a:srgbClr val="FFC000">
              <a:lumMod val="40000"/>
              <a:lumOff val="6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-8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คณะกรรมการอำนวยการโครงการจิตอาสา (หน่วยราชการในพระองค์ฯ)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-8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คำสั่งหน่วยราชการในพระองค์ (สำนักงานราชฯ) ที่ 44/2560 ลว.24 ก.ค. 60</a:t>
            </a:r>
          </a:p>
        </p:txBody>
      </p:sp>
      <p:sp>
        <p:nvSpPr>
          <p:cNvPr id="159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45784" y="5183850"/>
            <a:ext cx="1554956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กำหนดกิจกรรมและดำเนินการ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0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70895" y="3047040"/>
            <a:ext cx="1644230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งานธุรการ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1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68221" y="3425128"/>
            <a:ext cx="1644230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งานข้อมูลอื่นๆ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2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66742" y="3810358"/>
            <a:ext cx="1644230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จัดทำข้อมูลจิตอาสา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3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45784" y="5699721"/>
            <a:ext cx="1554956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ฝึกอบรม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4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26136" y="6059100"/>
            <a:ext cx="1554956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งานภาคสนาม 4 ภาค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5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26136" y="6430980"/>
            <a:ext cx="1554956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สรุปรายงาน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6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1851949" y="5216885"/>
            <a:ext cx="1316973" cy="291290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สนับสนุนทั่วไป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7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1849485" y="5563529"/>
            <a:ext cx="1316973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ส่งกำลังบำรุง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8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1855595" y="5922908"/>
            <a:ext cx="1316973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เก็บรักษา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69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1855595" y="6281909"/>
            <a:ext cx="1316973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แจกจ่าย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70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3214507" y="5595443"/>
            <a:ext cx="1286562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สร้างการรับรู้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ที่ถูกต้องตรงกัน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71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3205834" y="5215268"/>
            <a:ext cx="1295235" cy="291290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สื่อสาร เผยแพร่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72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816897" y="3030826"/>
            <a:ext cx="1554956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หาข่าว และตรวจสอบพื้นที่ปฏิบัติการ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73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816898" y="3549062"/>
            <a:ext cx="1542346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การตรวจสอบบุคคล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74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2816522" y="3920238"/>
            <a:ext cx="1542346" cy="29179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ติดตามประเมินผล</a:t>
            </a:r>
            <a:endParaRPr kumimoji="0" lang="th-TH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IT๙" panose="020B0500040200020003" pitchFamily="34" charset="-34"/>
              <a:ea typeface="Tahoma" panose="020B0604030504040204" pitchFamily="34" charset="0"/>
              <a:cs typeface="TH SarabunIT๙" panose="020B0500040200020003" pitchFamily="34" charset="-34"/>
            </a:endParaRPr>
          </a:p>
        </p:txBody>
      </p:sp>
      <p:cxnSp>
        <p:nvCxnSpPr>
          <p:cNvPr id="175" name="ตัวเชื่อมต่อตรง 174"/>
          <p:cNvCxnSpPr/>
          <p:nvPr/>
        </p:nvCxnSpPr>
        <p:spPr>
          <a:xfrm>
            <a:off x="1086319" y="4355647"/>
            <a:ext cx="266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76" name="Rectangle 7"/>
          <p:cNvSpPr/>
          <p:nvPr/>
        </p:nvSpPr>
        <p:spPr>
          <a:xfrm>
            <a:off x="9544005" y="3769386"/>
            <a:ext cx="2394709" cy="487991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ศูนย์อำนวยการจิตอาสาจังหวัด/กทม.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(ศอ.จอส. จังหวัด/กทม.)</a:t>
            </a:r>
          </a:p>
        </p:txBody>
      </p:sp>
      <p:sp>
        <p:nvSpPr>
          <p:cNvPr id="177" name="ดาว 5 แฉก 176"/>
          <p:cNvSpPr/>
          <p:nvPr/>
        </p:nvSpPr>
        <p:spPr>
          <a:xfrm>
            <a:off x="9284414" y="1405519"/>
            <a:ext cx="216023" cy="216024"/>
          </a:xfrm>
          <a:prstGeom prst="star5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78" name="Rectangle 7"/>
          <p:cNvSpPr/>
          <p:nvPr/>
        </p:nvSpPr>
        <p:spPr>
          <a:xfrm>
            <a:off x="9403307" y="785173"/>
            <a:ext cx="2654513" cy="372772"/>
          </a:xfrm>
          <a:prstGeom prst="rect">
            <a:avLst/>
          </a:prstGeom>
          <a:solidFill>
            <a:srgbClr val="FFC000">
              <a:lumMod val="40000"/>
              <a:lumOff val="6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-8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คณะกรรมการผู้ประสานงานโครงการจิตอาสา (ภาครัฐ)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-8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(คำสั่งสำนักนายกรัฐมนตรี ที่ 319/2560 ลว. 30 พ.ย. 60)</a:t>
            </a:r>
          </a:p>
        </p:txBody>
      </p:sp>
      <p:cxnSp>
        <p:nvCxnSpPr>
          <p:cNvPr id="179" name="ตัวเชื่อมต่อตรง 178"/>
          <p:cNvCxnSpPr/>
          <p:nvPr/>
        </p:nvCxnSpPr>
        <p:spPr>
          <a:xfrm>
            <a:off x="6485726" y="800325"/>
            <a:ext cx="2484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80" name="ตัวเชื่อมต่อตรง 179"/>
          <p:cNvCxnSpPr/>
          <p:nvPr/>
        </p:nvCxnSpPr>
        <p:spPr>
          <a:xfrm>
            <a:off x="5589511" y="2366232"/>
            <a:ext cx="2232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81" name="ตัวเชื่อมต่อตรง 180"/>
          <p:cNvCxnSpPr/>
          <p:nvPr/>
        </p:nvCxnSpPr>
        <p:spPr>
          <a:xfrm>
            <a:off x="9115966" y="2738266"/>
            <a:ext cx="0" cy="2124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cxnSp>
        <p:nvCxnSpPr>
          <p:cNvPr id="182" name="ตัวเชื่อมต่อตรง 181"/>
          <p:cNvCxnSpPr/>
          <p:nvPr/>
        </p:nvCxnSpPr>
        <p:spPr>
          <a:xfrm>
            <a:off x="5826013" y="5412795"/>
            <a:ext cx="2160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dash"/>
            <a:miter lim="800000"/>
          </a:ln>
          <a:effectLst/>
        </p:spPr>
      </p:cxnSp>
      <p:cxnSp>
        <p:nvCxnSpPr>
          <p:cNvPr id="183" name="ลูกศรเชื่อมต่อแบบตรง 182"/>
          <p:cNvCxnSpPr/>
          <p:nvPr/>
        </p:nvCxnSpPr>
        <p:spPr>
          <a:xfrm flipV="1">
            <a:off x="5823284" y="5068786"/>
            <a:ext cx="0" cy="324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dash"/>
            <a:miter lim="800000"/>
            <a:tailEnd type="triangle"/>
          </a:ln>
          <a:effectLst/>
        </p:spPr>
      </p:cxnSp>
      <p:cxnSp>
        <p:nvCxnSpPr>
          <p:cNvPr id="184" name="ลูกศรเชื่อมต่อแบบตรง 183"/>
          <p:cNvCxnSpPr/>
          <p:nvPr/>
        </p:nvCxnSpPr>
        <p:spPr>
          <a:xfrm flipV="1">
            <a:off x="7986013" y="5232730"/>
            <a:ext cx="0" cy="144000"/>
          </a:xfrm>
          <a:prstGeom prst="straightConnector1">
            <a:avLst/>
          </a:prstGeom>
          <a:noFill/>
          <a:ln w="6350" cap="flat" cmpd="sng" algn="ctr">
            <a:solidFill>
              <a:sysClr val="windowText" lastClr="000000"/>
            </a:solidFill>
            <a:prstDash val="dash"/>
            <a:miter lim="800000"/>
            <a:tailEnd type="triangle"/>
          </a:ln>
          <a:effectLst/>
        </p:spPr>
      </p:cxnSp>
      <p:sp>
        <p:nvSpPr>
          <p:cNvPr id="185" name="ดาว 5 แฉก 184"/>
          <p:cNvSpPr/>
          <p:nvPr/>
        </p:nvSpPr>
        <p:spPr>
          <a:xfrm>
            <a:off x="4424693" y="4999244"/>
            <a:ext cx="216023" cy="216024"/>
          </a:xfrm>
          <a:prstGeom prst="star5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86" name="ดาว 5 แฉก 185"/>
          <p:cNvSpPr/>
          <p:nvPr/>
        </p:nvSpPr>
        <p:spPr>
          <a:xfrm>
            <a:off x="9284414" y="4951509"/>
            <a:ext cx="216023" cy="216024"/>
          </a:xfrm>
          <a:prstGeom prst="star5">
            <a:avLst/>
          </a:prstGeom>
          <a:solidFill>
            <a:srgbClr val="5B9BD5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6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cxnSp>
        <p:nvCxnSpPr>
          <p:cNvPr id="187" name="ตัวเชื่อมต่อตรง 186"/>
          <p:cNvCxnSpPr/>
          <p:nvPr/>
        </p:nvCxnSpPr>
        <p:spPr>
          <a:xfrm>
            <a:off x="8969726" y="440228"/>
            <a:ext cx="0" cy="46800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88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5350266" y="6221318"/>
            <a:ext cx="1286562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ข้าราชการและ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ประชาชนจิตอาสา</a:t>
            </a:r>
          </a:p>
        </p:txBody>
      </p:sp>
      <p:sp>
        <p:nvSpPr>
          <p:cNvPr id="189" name="Rectangle 7"/>
          <p:cNvSpPr/>
          <p:nvPr/>
        </p:nvSpPr>
        <p:spPr>
          <a:xfrm>
            <a:off x="6659935" y="5513274"/>
            <a:ext cx="2895459" cy="499752"/>
          </a:xfrm>
          <a:prstGeom prst="rect">
            <a:avLst/>
          </a:prstGeom>
          <a:solidFill>
            <a:srgbClr val="FFC000">
              <a:lumMod val="60000"/>
              <a:lumOff val="40000"/>
            </a:srgbClr>
          </a:solidFill>
          <a:ln>
            <a:solidFill>
              <a:sysClr val="windowText" lastClr="000000"/>
            </a:solidFill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ศูนย์อำนวยการ จิตอาสา อำเภอ/เขต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(ศอ.จอส. อำเภอ/เขต)</a:t>
            </a:r>
          </a:p>
        </p:txBody>
      </p:sp>
      <p:cxnSp>
        <p:nvCxnSpPr>
          <p:cNvPr id="190" name="ตัวเชื่อมต่อตรง 189"/>
          <p:cNvCxnSpPr/>
          <p:nvPr/>
        </p:nvCxnSpPr>
        <p:spPr>
          <a:xfrm>
            <a:off x="9555394" y="5738125"/>
            <a:ext cx="900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  <p:sp>
        <p:nvSpPr>
          <p:cNvPr id="191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6807174" y="6224306"/>
            <a:ext cx="1286562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ข้าราชการและ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ประชาชนจิตอาสา</a:t>
            </a:r>
          </a:p>
        </p:txBody>
      </p:sp>
      <p:sp>
        <p:nvSpPr>
          <p:cNvPr id="192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8261254" y="6212227"/>
            <a:ext cx="1286562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ข้าราชการและ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ประชาชนจิตอาสา</a:t>
            </a:r>
          </a:p>
        </p:txBody>
      </p:sp>
      <p:sp>
        <p:nvSpPr>
          <p:cNvPr id="193" name="Rectangle: Rounded Corners 19">
            <a:extLst>
              <a:ext uri="{FF2B5EF4-FFF2-40B4-BE49-F238E27FC236}">
                <a16:creationId xmlns:a16="http://schemas.microsoft.com/office/drawing/2014/main" id="{64F4FEFC-5706-40A2-A99F-2F4D2C556FC5}"/>
              </a:ext>
            </a:extLst>
          </p:cNvPr>
          <p:cNvSpPr/>
          <p:nvPr/>
        </p:nvSpPr>
        <p:spPr>
          <a:xfrm>
            <a:off x="9718162" y="6215215"/>
            <a:ext cx="1286562" cy="458923"/>
          </a:xfrm>
          <a:prstGeom prst="roundRect">
            <a:avLst/>
          </a:prstGeom>
          <a:solidFill>
            <a:srgbClr val="70AD47">
              <a:lumMod val="60000"/>
              <a:lumOff val="4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 anchorCtr="0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ข้าราชการและ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Tahoma" panose="020B0604030504040204" pitchFamily="34" charset="0"/>
                <a:cs typeface="TH SarabunIT๙" panose="020B0500040200020003" pitchFamily="34" charset="-34"/>
              </a:rPr>
              <a:t>ประชาชนจิตอาสา</a:t>
            </a:r>
          </a:p>
        </p:txBody>
      </p:sp>
      <p:cxnSp>
        <p:nvCxnSpPr>
          <p:cNvPr id="194" name="ตัวเชื่อมต่อตรง 193"/>
          <p:cNvCxnSpPr/>
          <p:nvPr/>
        </p:nvCxnSpPr>
        <p:spPr>
          <a:xfrm>
            <a:off x="6040410" y="6123867"/>
            <a:ext cx="4428000" cy="0"/>
          </a:xfrm>
          <a:prstGeom prst="line">
            <a:avLst/>
          </a:prstGeom>
          <a:noFill/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</p:cxnSp>
    </p:spTree>
    <p:extLst>
      <p:ext uri="{BB962C8B-B14F-4D97-AF65-F5344CB8AC3E}">
        <p14:creationId xmlns:p14="http://schemas.microsoft.com/office/powerpoint/2010/main" val="204629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4">
            <a:extLst>
              <a:ext uri="{FF2B5EF4-FFF2-40B4-BE49-F238E27FC236}">
                <a16:creationId xmlns:a16="http://schemas.microsoft.com/office/drawing/2014/main" id="{7C7DC502-B10A-4468-B0FF-D800EB365178}"/>
              </a:ext>
            </a:extLst>
          </p:cNvPr>
          <p:cNvSpPr/>
          <p:nvPr/>
        </p:nvSpPr>
        <p:spPr>
          <a:xfrm>
            <a:off x="177947" y="760761"/>
            <a:ext cx="11873026" cy="5781863"/>
          </a:xfrm>
          <a:prstGeom prst="round2DiagRect">
            <a:avLst>
              <a:gd name="adj1" fmla="val 0"/>
              <a:gd name="adj2" fmla="val 19481"/>
            </a:avLst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8463963" y="114119"/>
            <a:ext cx="3184086" cy="64664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โครงการ</a:t>
            </a:r>
            <a:r>
              <a:rPr lang="th-TH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จิต</a:t>
            </a:r>
            <a:r>
              <a:rPr lang="th-TH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Baijam" panose="02000506000000020004" pitchFamily="2" charset="-34"/>
                <a:cs typeface="TH Baijam" panose="02000506000000020004" pitchFamily="2" charset="-34"/>
              </a:rPr>
              <a:t>อาสา</a:t>
            </a:r>
            <a:endParaRPr lang="th-TH" sz="3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2" name="กล่องข้อความ 31"/>
          <p:cNvSpPr txBox="1"/>
          <p:nvPr/>
        </p:nvSpPr>
        <p:spPr>
          <a:xfrm>
            <a:off x="3384670" y="1035859"/>
            <a:ext cx="6647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จัดตั้ง</a:t>
            </a: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ศูนย์ประสานงานจิตอาสา 904 กระทรวงเกษตรและสหกรณ์</a:t>
            </a:r>
          </a:p>
        </p:txBody>
      </p:sp>
      <p:sp>
        <p:nvSpPr>
          <p:cNvPr id="33" name="วงรี 32"/>
          <p:cNvSpPr/>
          <p:nvPr/>
        </p:nvSpPr>
        <p:spPr>
          <a:xfrm>
            <a:off x="11310425" y="6732546"/>
            <a:ext cx="337624" cy="316523"/>
          </a:xfrm>
          <a:prstGeom prst="ellipse">
            <a:avLst/>
          </a:prstGeom>
          <a:solidFill>
            <a:srgbClr val="EFE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4" name="กล่องข้อความ 33"/>
          <p:cNvSpPr txBox="1"/>
          <p:nvPr/>
        </p:nvSpPr>
        <p:spPr>
          <a:xfrm>
            <a:off x="177946" y="1532329"/>
            <a:ext cx="10966467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องค์ประกอบ 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1. ประธาน  		ปลัดกระทรวงเกษตรและสหกรณ์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2. รองประธาน		ผู้ช่วยปลัดกระทรวงเกษตรและสหกรณ์ (นายระพีภัทร์  จันทรศรีวงศ์)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		รองเลขาธิการสำนักงานการปฏิรูปที่ดินเพื่อเกษตรกรรม (นายรัตนะ สวามีชัย)	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3. เจ้าหน้าที่ศูนย์		ผอ.สถาบันเกษตราธิการ 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		ผอ.กองการเจ้าหน้าที่ 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		ผู้ผ่านการฝึกอบรมหลักสูตรจิตอาสา 904ฯ จำนวน 5 ท่าน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4. ฝ่ายเลขานุการ		ผู้อำนวยการกองประสานงานโครงการพระราชดำริ สป.กษ.</a:t>
            </a:r>
          </a:p>
          <a:p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			ผู้อำนวยการกองประสานงานโครงการพระราชดำริและโครงการพิเศษ </a:t>
            </a:r>
            <a:r>
              <a:rPr lang="th-TH" sz="2200" b="1" dirty="0">
                <a:latin typeface="TH Baijam" panose="02000506000000020004" pitchFamily="2" charset="-34"/>
                <a:cs typeface="TH Baijam" panose="02000506000000020004" pitchFamily="2" charset="-34"/>
              </a:rPr>
              <a:t>ส.ป.ก.</a:t>
            </a:r>
          </a:p>
        </p:txBody>
      </p:sp>
      <p:sp>
        <p:nvSpPr>
          <p:cNvPr id="35" name="กล่องข้อความ 34"/>
          <p:cNvSpPr txBox="1"/>
          <p:nvPr/>
        </p:nvSpPr>
        <p:spPr>
          <a:xfrm>
            <a:off x="3551750" y="5062001"/>
            <a:ext cx="9245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การ</a:t>
            </a:r>
            <a:r>
              <a:rPr lang="th-TH" sz="2400" b="1" dirty="0">
                <a:latin typeface="TH Baijam" panose="02000506000000020004" pitchFamily="2" charset="-34"/>
                <a:cs typeface="TH Baijam" panose="02000506000000020004" pitchFamily="2" charset="-34"/>
              </a:rPr>
              <a:t>จัดบรรยายพิเศษ เรื่อง สถาบันพระมหากษัตริย์กับประเทศไทยฯ</a:t>
            </a:r>
          </a:p>
        </p:txBody>
      </p:sp>
      <p:sp>
        <p:nvSpPr>
          <p:cNvPr id="36" name="กล่องข้อความ 35"/>
          <p:cNvSpPr txBox="1"/>
          <p:nvPr/>
        </p:nvSpPr>
        <p:spPr>
          <a:xfrm>
            <a:off x="3551750" y="5526961"/>
            <a:ext cx="78515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TH Baijam" panose="02000506000000020004" pitchFamily="2" charset="-34"/>
                <a:cs typeface="TH Baijam" panose="02000506000000020004" pitchFamily="2" charset="-34"/>
              </a:rPr>
              <a:t>จำนวน 17,343 คน  บรรยาย 11 ครั้งๆ ละ  800 คน </a:t>
            </a:r>
          </a:p>
          <a:p>
            <a:r>
              <a:rPr lang="th-TH" sz="2000" b="1" dirty="0">
                <a:latin typeface="TH Baijam" panose="02000506000000020004" pitchFamily="2" charset="-34"/>
                <a:cs typeface="TH Baijam" panose="02000506000000020004" pitchFamily="2" charset="-34"/>
              </a:rPr>
              <a:t>ระยะเวลา ม.ค.-มิ.ย. 2562 ณ ห้องประชุม 421 อาคารอเนกประสงค์ </a:t>
            </a:r>
            <a: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/>
            </a:r>
            <a:b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</a:br>
            <a:r>
              <a:rPr lang="th-TH" sz="2000" b="1" dirty="0" smtClean="0">
                <a:latin typeface="TH Baijam" panose="02000506000000020004" pitchFamily="2" charset="-34"/>
                <a:cs typeface="TH Baijam" panose="02000506000000020004" pitchFamily="2" charset="-34"/>
              </a:rPr>
              <a:t>สถาบัน</a:t>
            </a:r>
            <a:r>
              <a:rPr lang="th-TH" sz="2000" b="1" dirty="0">
                <a:latin typeface="TH Baijam" panose="02000506000000020004" pitchFamily="2" charset="-34"/>
                <a:cs typeface="TH Baijam" panose="02000506000000020004" pitchFamily="2" charset="-34"/>
              </a:rPr>
              <a:t>วิชาการป้องกันประเทศ (สปท.)</a:t>
            </a: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353437" y="940184"/>
            <a:ext cx="1892300" cy="5437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bg1"/>
              </a:solidFill>
            </a:endParaRPr>
          </a:p>
        </p:txBody>
      </p:sp>
      <p:sp>
        <p:nvSpPr>
          <p:cNvPr id="37" name="Rectangle 1"/>
          <p:cNvSpPr/>
          <p:nvPr/>
        </p:nvSpPr>
        <p:spPr>
          <a:xfrm>
            <a:off x="177946" y="988580"/>
            <a:ext cx="2243282" cy="4229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TH Baijam" panose="02000506000000020004" pitchFamily="2" charset="-34"/>
                <a:cs typeface="TH Baijam" panose="02000506000000020004" pitchFamily="2" charset="-34"/>
              </a:rPr>
              <a:t>กลไกการขับเคลื่อน</a:t>
            </a:r>
            <a:endParaRPr lang="th-TH" sz="2400" b="1" dirty="0">
              <a:solidFill>
                <a:schemeClr val="bg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8" name="Right Arrow 3"/>
          <p:cNvSpPr/>
          <p:nvPr/>
        </p:nvSpPr>
        <p:spPr>
          <a:xfrm>
            <a:off x="2593856" y="1123774"/>
            <a:ext cx="618186" cy="211466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  <p:sp>
        <p:nvSpPr>
          <p:cNvPr id="39" name="Right Arrow 13"/>
          <p:cNvSpPr/>
          <p:nvPr/>
        </p:nvSpPr>
        <p:spPr>
          <a:xfrm>
            <a:off x="2593856" y="5229973"/>
            <a:ext cx="618186" cy="211466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TH Baijam" panose="02000506000000020004" pitchFamily="2" charset="-34"/>
              <a:cs typeface="TH Baijam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706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กลุ่ม 5"/>
          <p:cNvGrpSpPr/>
          <p:nvPr/>
        </p:nvGrpSpPr>
        <p:grpSpPr>
          <a:xfrm>
            <a:off x="-70339" y="0"/>
            <a:ext cx="12262339" cy="1603717"/>
            <a:chOff x="-70339" y="279465"/>
            <a:chExt cx="12262339" cy="1603717"/>
          </a:xfrm>
        </p:grpSpPr>
        <p:sp>
          <p:nvSpPr>
            <p:cNvPr id="7" name="กล่องข้อความ 6"/>
            <p:cNvSpPr txBox="1"/>
            <p:nvPr/>
          </p:nvSpPr>
          <p:spPr>
            <a:xfrm>
              <a:off x="0" y="279465"/>
              <a:ext cx="12192000" cy="523220"/>
            </a:xfrm>
            <a:prstGeom prst="rect">
              <a:avLst/>
            </a:prstGeom>
            <a:solidFill>
              <a:srgbClr val="EFEDD8"/>
            </a:solidFill>
          </p:spPr>
          <p:txBody>
            <a:bodyPr wrap="square" rtlCol="0">
              <a:spAutoFit/>
            </a:bodyPr>
            <a:lstStyle/>
            <a:p>
              <a:r>
                <a:rPr lang="th-TH" b="1" dirty="0">
                  <a:solidFill>
                    <a:srgbClr val="5A4D14"/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    </a:t>
              </a:r>
              <a:r>
                <a:rPr lang="th-TH" b="1" dirty="0" smtClean="0">
                  <a:solidFill>
                    <a:srgbClr val="5A4D14"/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 การ</a:t>
              </a:r>
              <a:r>
                <a:rPr lang="th-TH" b="1" dirty="0">
                  <a:solidFill>
                    <a:srgbClr val="5A4D14"/>
                  </a:solidFill>
                  <a:latin typeface="RSU" panose="02000506040000020003" pitchFamily="2" charset="-34"/>
                  <a:cs typeface="RSU" panose="02000506040000020003" pitchFamily="2" charset="-34"/>
                </a:rPr>
                <a:t>ดำเนินงานโครงการจิตอาสา (ต่อ)</a:t>
              </a:r>
            </a:p>
          </p:txBody>
        </p:sp>
        <p:pic>
          <p:nvPicPr>
            <p:cNvPr id="8" name="Picture 2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43" b="76594"/>
            <a:stretch/>
          </p:blipFill>
          <p:spPr bwMode="auto">
            <a:xfrm>
              <a:off x="8929549" y="279465"/>
              <a:ext cx="3262451" cy="7865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à¸£à¸¹à¸à¸ à¸²à¸à¸à¸µà¹à¹à¸à¸µà¹à¸¢à¸§à¸à¹à¸­à¸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25" t="53947" r="89041" b="-53122"/>
            <a:stretch/>
          </p:blipFill>
          <p:spPr bwMode="auto">
            <a:xfrm>
              <a:off x="-70339" y="312354"/>
              <a:ext cx="467069" cy="15708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วงรี 11"/>
          <p:cNvSpPr/>
          <p:nvPr/>
        </p:nvSpPr>
        <p:spPr>
          <a:xfrm>
            <a:off x="11310425" y="6541477"/>
            <a:ext cx="337624" cy="316523"/>
          </a:xfrm>
          <a:prstGeom prst="ellipse">
            <a:avLst/>
          </a:prstGeom>
          <a:solidFill>
            <a:srgbClr val="EFE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-1" y="523220"/>
            <a:ext cx="12192000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latin typeface="RSU" panose="02000506040000020003" pitchFamily="2" charset="-34"/>
                <a:cs typeface="RSU" panose="02000506040000020003" pitchFamily="2" charset="-34"/>
              </a:rPr>
              <a:t>การจัดบรรยายพิเศษ เรื่อง สถาบันพระมหากษัตริย์กับประเทศไทยฯ ครั้งที่ 1 </a:t>
            </a:r>
            <a:br>
              <a:rPr lang="th-TH" sz="2400" b="1" dirty="0">
                <a:latin typeface="RSU" panose="02000506040000020003" pitchFamily="2" charset="-34"/>
                <a:cs typeface="RSU" panose="02000506040000020003" pitchFamily="2" charset="-34"/>
              </a:rPr>
            </a:br>
            <a:r>
              <a:rPr lang="th-TH" sz="2400" b="1" dirty="0">
                <a:latin typeface="RSU" panose="02000506040000020003" pitchFamily="2" charset="-34"/>
                <a:cs typeface="RSU" panose="02000506040000020003" pitchFamily="2" charset="-34"/>
              </a:rPr>
              <a:t>เมื่อวันจันทร์ที่ 21 มกราคม 2562 ณ ห้องประชุม 421 อาคารอเนกประสงค์ สถาบันวิชาการป้องกันประเทศ (สปท.)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005" y="1557409"/>
            <a:ext cx="3859989" cy="2573326"/>
          </a:xfrm>
          <a:prstGeom prst="rect">
            <a:avLst/>
          </a:prstGeom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5" y="1553796"/>
            <a:ext cx="3969226" cy="2645504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2102" y="1550183"/>
            <a:ext cx="3871774" cy="2580552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7590" y="4265416"/>
            <a:ext cx="3856286" cy="2570230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25" y="4265416"/>
            <a:ext cx="3856286" cy="2570230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406" y="4265416"/>
            <a:ext cx="3859989" cy="2592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4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5" id="{74B7B7C7-E9C3-EB4D-A27C-A2A0E92B2920}" vid="{95B9A0F8-9306-0647-8097-62ED7D4F4070}"/>
    </a:ext>
  </a:extLst>
</a:theme>
</file>

<file path=ppt/theme/theme2.xml><?xml version="1.0" encoding="utf-8"?>
<a:theme xmlns:a="http://schemas.openxmlformats.org/drawingml/2006/main" name="Cover and End Slide Master">
  <a:themeElements>
    <a:clrScheme name="allppt-natur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75623"/>
      </a:accent1>
      <a:accent2>
        <a:srgbClr val="FFFFFF"/>
      </a:accent2>
      <a:accent3>
        <a:srgbClr val="375623"/>
      </a:accent3>
      <a:accent4>
        <a:srgbClr val="FFFFFF"/>
      </a:accent4>
      <a:accent5>
        <a:srgbClr val="375623"/>
      </a:accent5>
      <a:accent6>
        <a:srgbClr val="FFFFFF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Colorful-Fabrics-PowerPoint-Template</Template>
  <TotalTime>534</TotalTime>
  <Words>2095</Words>
  <Application>Microsoft Office PowerPoint</Application>
  <PresentationFormat>Widescreen</PresentationFormat>
  <Paragraphs>419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9" baseType="lpstr">
      <vt:lpstr>Arial Unicode MS</vt:lpstr>
      <vt:lpstr>Microsoft YaHei</vt:lpstr>
      <vt:lpstr>Arial</vt:lpstr>
      <vt:lpstr>Courier New</vt:lpstr>
      <vt:lpstr>HY그래픽M</vt:lpstr>
      <vt:lpstr>IrisUPC</vt:lpstr>
      <vt:lpstr>RSU</vt:lpstr>
      <vt:lpstr>supermarket</vt:lpstr>
      <vt:lpstr>Tahoma</vt:lpstr>
      <vt:lpstr>TH Baijam</vt:lpstr>
      <vt:lpstr>TH Chakra Petch</vt:lpstr>
      <vt:lpstr>TH SarabunIT๙</vt:lpstr>
      <vt:lpstr>TH SarabunPSK</vt:lpstr>
      <vt:lpstr>Trebuchet MS</vt:lpstr>
      <vt:lpstr>Office Theme</vt:lpstr>
      <vt:lpstr>Cover and End Slide Master</vt:lpstr>
      <vt:lpstr>องค์ความรู้ ของ กปพ.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การประสานงาน</vt:lpstr>
      <vt:lpstr>กลไกการติดตามงานโครงการพระราชดำริ</vt:lpstr>
      <vt:lpstr>PowerPoint Presentation</vt:lpstr>
      <vt:lpstr>การติดตามงานโครงการพระราชดำริ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องค์ความรู้ ของ กปพ.</dc:title>
  <dc:creator>tanyathron_wa</dc:creator>
  <cp:lastModifiedBy>tanyathron_wa</cp:lastModifiedBy>
  <cp:revision>29</cp:revision>
  <cp:lastPrinted>2019-09-04T09:46:38Z</cp:lastPrinted>
  <dcterms:created xsi:type="dcterms:W3CDTF">2019-08-22T09:46:31Z</dcterms:created>
  <dcterms:modified xsi:type="dcterms:W3CDTF">2019-09-04T09:48:17Z</dcterms:modified>
</cp:coreProperties>
</file>