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>
  <p:sldMasterIdLst>
    <p:sldMasterId id="2147483660" r:id="rId1"/>
  </p:sldMasterIdLst>
  <p:handoutMasterIdLst>
    <p:handoutMasterId r:id="rId9"/>
  </p:handoutMasterIdLst>
  <p:sldIdLst>
    <p:sldId id="257" r:id="rId2"/>
    <p:sldId id="258" r:id="rId3"/>
    <p:sldId id="259" r:id="rId4"/>
    <p:sldId id="262" r:id="rId5"/>
    <p:sldId id="263" r:id="rId6"/>
    <p:sldId id="264" r:id="rId7"/>
    <p:sldId id="265" r:id="rId8"/>
  </p:sldIdLst>
  <p:sldSz cx="9906000" cy="6858000" type="A4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290" y="12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CEB3F-1818-4DB0-AB7A-9CBBAB03355B}" type="datetimeFigureOut">
              <a:rPr lang="th-TH" smtClean="0"/>
              <a:t>09/09/62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E68746-1C8A-4644-86D2-DA94611A5C7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46600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9740900" y="3048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906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8496" y="6391657"/>
            <a:ext cx="9569196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485900" y="2819400"/>
            <a:ext cx="69342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68402" y="2420112"/>
            <a:ext cx="9569196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65100" y="152400"/>
            <a:ext cx="9569196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622800" y="2115312"/>
            <a:ext cx="6604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725162" y="2209800"/>
            <a:ext cx="455676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705350" y="2199451"/>
            <a:ext cx="4953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742950" y="381000"/>
            <a:ext cx="84201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25162" y="1026373"/>
            <a:ext cx="495300" cy="441325"/>
          </a:xfrm>
        </p:spPr>
        <p:txBody>
          <a:bodyPr/>
          <a:lstStyle/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26898" y="1527048"/>
            <a:ext cx="921258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9740900" y="1905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65100" y="2286000"/>
            <a:ext cx="9569196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68402" y="142352"/>
            <a:ext cx="9569196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2461" y="2743200"/>
            <a:ext cx="7020189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58496" y="6391657"/>
            <a:ext cx="9569196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65100" y="152400"/>
            <a:ext cx="9569196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65100" y="2438400"/>
            <a:ext cx="9569196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622800" y="2115312"/>
            <a:ext cx="6604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725162" y="2209800"/>
            <a:ext cx="455676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05350" y="2199451"/>
            <a:ext cx="4953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533400"/>
            <a:ext cx="84201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6898" y="228600"/>
            <a:ext cx="92456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3800" y="6409944"/>
            <a:ext cx="3298698" cy="365760"/>
          </a:xfrm>
        </p:spPr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943337" y="1575653"/>
            <a:ext cx="9664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26898" y="1371600"/>
            <a:ext cx="437515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5200650" y="1371600"/>
            <a:ext cx="437515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953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906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974090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65100" y="1371600"/>
            <a:ext cx="9569196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58083" y="6391656"/>
            <a:ext cx="9569196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6898" y="1524000"/>
            <a:ext cx="4376870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190608" y="1524000"/>
            <a:ext cx="4378590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30200" y="6409944"/>
            <a:ext cx="3879850" cy="365760"/>
          </a:xfrm>
        </p:spPr>
        <p:txBody>
          <a:bodyPr/>
          <a:lstStyle/>
          <a:p>
            <a:endParaRPr lang="th-TH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65100" y="1280160"/>
            <a:ext cx="9569196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65100" y="155448"/>
            <a:ext cx="9569196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26898" y="2471383"/>
            <a:ext cx="4378452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5200650" y="2471383"/>
            <a:ext cx="437515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622800" y="956036"/>
            <a:ext cx="6604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725162" y="1050524"/>
            <a:ext cx="455676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705350" y="1042417"/>
            <a:ext cx="495300" cy="441325"/>
          </a:xfrm>
        </p:spPr>
        <p:txBody>
          <a:bodyPr/>
          <a:lstStyle>
            <a:lvl1pPr algn="ctr">
              <a:defRPr/>
            </a:lvl1pPr>
          </a:lstStyle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705350" y="1036021"/>
            <a:ext cx="495300" cy="441325"/>
          </a:xfrm>
        </p:spPr>
        <p:txBody>
          <a:bodyPr/>
          <a:lstStyle/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906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974090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8496" y="6391657"/>
            <a:ext cx="9569196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65100" y="158496"/>
            <a:ext cx="9569196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622800" y="6324600"/>
            <a:ext cx="6604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65100" y="152400"/>
            <a:ext cx="9569196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974090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906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65100" y="609600"/>
            <a:ext cx="29718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50" y="914400"/>
            <a:ext cx="255905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12750" y="1981201"/>
            <a:ext cx="255905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65100" y="152400"/>
            <a:ext cx="9569196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65100" y="533400"/>
            <a:ext cx="9569196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384550" y="685800"/>
            <a:ext cx="61087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403350" y="228600"/>
            <a:ext cx="6604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505712" y="323088"/>
            <a:ext cx="455676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85900" y="312739"/>
            <a:ext cx="4953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61798" y="6388386"/>
            <a:ext cx="9569196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6898" y="6410848"/>
            <a:ext cx="3665220" cy="365760"/>
          </a:xfrm>
        </p:spPr>
        <p:txBody>
          <a:bodyPr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65100" y="533400"/>
            <a:ext cx="9569196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974090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65100" y="152400"/>
            <a:ext cx="9569196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65100" y="609600"/>
            <a:ext cx="29718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65100" y="155448"/>
            <a:ext cx="9569196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403350" y="228600"/>
            <a:ext cx="6604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505712" y="323088"/>
            <a:ext cx="455676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85900" y="312739"/>
            <a:ext cx="495300" cy="441325"/>
          </a:xfrm>
        </p:spPr>
        <p:txBody>
          <a:bodyPr/>
          <a:lstStyle/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0406" y="5029200"/>
            <a:ext cx="635635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50406" y="609600"/>
            <a:ext cx="635635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2750" y="990600"/>
            <a:ext cx="26416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61798" y="6388386"/>
            <a:ext cx="9569196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0498" y="6404984"/>
            <a:ext cx="3298698" cy="365760"/>
          </a:xfrm>
        </p:spPr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6898" y="6410848"/>
            <a:ext cx="3883152" cy="365760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594600" y="0"/>
            <a:ext cx="2311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906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8496" y="6391657"/>
            <a:ext cx="9569196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65100" y="155448"/>
            <a:ext cx="9569196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617212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7409688" y="2925763"/>
            <a:ext cx="6604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7512050" y="3020251"/>
            <a:ext cx="455676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92238" y="3009902"/>
            <a:ext cx="495300" cy="441325"/>
          </a:xfrm>
        </p:spPr>
        <p:txBody>
          <a:bodyPr/>
          <a:lstStyle/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0200" y="304800"/>
            <a:ext cx="70993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07350" y="304802"/>
            <a:ext cx="156845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906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1"/>
            <a:ext cx="9906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9740900" y="0"/>
            <a:ext cx="1651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61798" y="6388386"/>
            <a:ext cx="9569196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273800" y="6404984"/>
            <a:ext cx="3298698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868ADD6-C62A-4E7C-89AD-4CCBA7613AD7}" type="datetimeFigureOut">
              <a:rPr lang="th-TH" smtClean="0"/>
              <a:pPr/>
              <a:t>09/09/62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30200" y="6410848"/>
            <a:ext cx="387985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th-TH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65100" y="155448"/>
            <a:ext cx="9569196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65100" y="1276743"/>
            <a:ext cx="9569196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622800" y="956036"/>
            <a:ext cx="6604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725162" y="1050524"/>
            <a:ext cx="455676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705350" y="1040175"/>
            <a:ext cx="4953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53D5AA5-E2E2-4B65-B2FA-CB48B7396C45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26898" y="228600"/>
            <a:ext cx="92456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26898" y="1524000"/>
            <a:ext cx="92456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921" y="214290"/>
            <a:ext cx="9245600" cy="785818"/>
          </a:xfrm>
          <a:solidFill>
            <a:schemeClr val="accent5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การประชุมระหว่างประเทศ</a:t>
            </a:r>
            <a:endParaRPr lang="th-TH" sz="48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6898" y="1571612"/>
            <a:ext cx="9212580" cy="471490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r">
              <a:buNone/>
            </a:pP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 algn="r">
              <a:buNone/>
            </a:pPr>
            <a:r>
              <a:rPr lang="th-TH" sz="4800" b="1" dirty="0">
                <a:latin typeface="TH SarabunPSK" pitchFamily="34" charset="-34"/>
                <a:cs typeface="TH SarabunPSK" pitchFamily="34" charset="-34"/>
              </a:rPr>
              <a:t>การประชุมระหว่างประเทศ</a:t>
            </a:r>
          </a:p>
          <a:p>
            <a:pPr algn="r">
              <a:buNone/>
            </a:pPr>
            <a:endParaRPr lang="th-TH" sz="4800" b="1" dirty="0">
              <a:latin typeface="TH SarabunPSK" pitchFamily="34" charset="-34"/>
              <a:cs typeface="TH SarabunPSK" pitchFamily="34" charset="-34"/>
            </a:endParaRPr>
          </a:p>
          <a:p>
            <a:pPr algn="r">
              <a:buNone/>
            </a:pP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 algn="r">
              <a:buNone/>
            </a:pP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 algn="r">
              <a:buNone/>
            </a:pP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 algn="r">
              <a:buNone/>
            </a:pPr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  <a:p>
            <a:pPr algn="r">
              <a:buNone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กลุ่มประสานภารกิจต่างประเทศและสารสนเทศ</a:t>
            </a:r>
          </a:p>
          <a:p>
            <a:pPr algn="r">
              <a:buNone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สำนักการเกษตรต่างประเทศ </a:t>
            </a:r>
            <a:r>
              <a:rPr lang="th-TH" sz="1800" b="1" dirty="0" err="1">
                <a:latin typeface="TH SarabunPSK" pitchFamily="34" charset="-34"/>
                <a:cs typeface="TH SarabunPSK" pitchFamily="34" charset="-34"/>
              </a:rPr>
              <a:t>สกต.</a:t>
            </a:r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  <a:p>
            <a:pPr algn="r">
              <a:buNone/>
            </a:pPr>
            <a:r>
              <a:rPr lang="en-US" sz="1800" b="1" dirty="0">
                <a:latin typeface="TH SarabunPSK" pitchFamily="34" charset="-34"/>
                <a:cs typeface="TH SarabunPSK" pitchFamily="34" charset="-34"/>
              </a:rPr>
              <a:t>Bureau of Foreign Agricultural Affairs (BOFAA) </a:t>
            </a:r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  <a:p>
            <a:pPr algn="r">
              <a:buNone/>
            </a:pPr>
            <a:endParaRPr lang="th-TH" sz="44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Content Placeholder 3" descr="พระพิรุณ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07782" y="5000636"/>
            <a:ext cx="773912" cy="714380"/>
          </a:xfrm>
          <a:prstGeom prst="rect">
            <a:avLst/>
          </a:prstGeom>
        </p:spPr>
      </p:pic>
      <p:pic>
        <p:nvPicPr>
          <p:cNvPr id="6" name="Picture 5" descr="Customer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18221" y="5143513"/>
            <a:ext cx="1557095" cy="1010861"/>
          </a:xfrm>
          <a:prstGeom prst="rect">
            <a:avLst/>
          </a:prstGeom>
        </p:spPr>
      </p:pic>
      <p:sp>
        <p:nvSpPr>
          <p:cNvPr id="8" name="Minus 7"/>
          <p:cNvSpPr/>
          <p:nvPr/>
        </p:nvSpPr>
        <p:spPr>
          <a:xfrm>
            <a:off x="-1238293" y="714356"/>
            <a:ext cx="12537369" cy="142876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37A9183-DFD2-4E8A-8A26-B496778273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27" b="93750" l="2893" r="97934">
                        <a14:foregroundMark x1="5372" y1="33654" x2="96694" y2="33173"/>
                        <a14:foregroundMark x1="9504" y1="56731" x2="89256" y2="57692"/>
                        <a14:foregroundMark x1="11570" y1="89904" x2="90909" y2="89423"/>
                        <a14:foregroundMark x1="90909" y1="58654" x2="91736" y2="90385"/>
                        <a14:foregroundMark x1="8678" y1="58173" x2="9917" y2="90865"/>
                        <a14:foregroundMark x1="8264" y1="78365" x2="90496" y2="79327"/>
                        <a14:foregroundMark x1="48347" y1="57692" x2="51240" y2="90865"/>
                        <a14:foregroundMark x1="71074" y1="58654" x2="69421" y2="89904"/>
                        <a14:foregroundMark x1="9504" y1="72596" x2="90909" y2="72596"/>
                        <a14:foregroundMark x1="47521" y1="63462" x2="84711" y2="63462"/>
                        <a14:foregroundMark x1="86777" y1="84615" x2="11570" y2="83173"/>
                        <a14:foregroundMark x1="11983" y1="87019" x2="81818" y2="870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536" y="1902948"/>
            <a:ext cx="3672408" cy="31564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ntermediationamarula.png">
            <a:extLst>
              <a:ext uri="{FF2B5EF4-FFF2-40B4-BE49-F238E27FC236}">
                <a16:creationId xmlns:a16="http://schemas.microsoft.com/office/drawing/2014/main" xmlns="" id="{7331E069-7857-4BC6-98B7-C2942215297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25478" y="5404108"/>
            <a:ext cx="1780522" cy="12288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921" y="142852"/>
            <a:ext cx="9245600" cy="1125908"/>
          </a:xfrm>
        </p:spPr>
        <p:txBody>
          <a:bodyPr anchor="t">
            <a:noAutofit/>
          </a:bodyPr>
          <a:lstStyle/>
          <a:p>
            <a:pPr>
              <a:spcBef>
                <a:spcPts val="600"/>
              </a:spcBef>
            </a:pPr>
            <a:r>
              <a:rPr lang="th-TH" sz="4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การประชุมระหว่างประเทศ</a:t>
            </a:r>
            <a:endParaRPr lang="th-TH" sz="6000" b="1" dirty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Content Placeholder 3" descr="พระพิรุณ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6921" y="266672"/>
            <a:ext cx="851303" cy="78581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9A3D0212-DA71-4ABE-8660-7D477CC08A00}"/>
              </a:ext>
            </a:extLst>
          </p:cNvPr>
          <p:cNvSpPr/>
          <p:nvPr/>
        </p:nvSpPr>
        <p:spPr>
          <a:xfrm>
            <a:off x="0" y="1700808"/>
            <a:ext cx="9906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200" dirty="0"/>
              <a:t>ระเบียบกระทรวงการคลังว่าด้วยคำใช้จ่ายในการฝึกอบรม การจัดงาน </a:t>
            </a:r>
          </a:p>
          <a:p>
            <a:pPr algn="ctr"/>
            <a:r>
              <a:rPr lang="th-TH" sz="3200" dirty="0"/>
              <a:t>และการประชุมระหวำงประเทศ พ.ศ. ๒๕๔๙ และที่แก้ไขเพิ่มเติม </a:t>
            </a:r>
          </a:p>
          <a:p>
            <a:pPr algn="ctr"/>
            <a:r>
              <a:rPr lang="th-TH" sz="3200" dirty="0"/>
              <a:t>(พ.ศ. ๒๕๕๒ และพ.ศ. ๒๕๕๕) </a:t>
            </a:r>
          </a:p>
          <a:p>
            <a:pPr algn="ctr"/>
            <a:r>
              <a:rPr lang="th-TH" sz="3200" dirty="0"/>
              <a:t>ได้ให้นิยามของการประชุมระหว่างประเทศไว้ว่า </a:t>
            </a:r>
          </a:p>
          <a:p>
            <a:pPr algn="ctr"/>
            <a:r>
              <a:rPr lang="th-TH" sz="3200" i="1" dirty="0"/>
              <a:t>“การประชุมระหว่างประเทศ” </a:t>
            </a:r>
            <a:r>
              <a:rPr lang="th-TH" sz="3200" dirty="0"/>
              <a:t>หมายความว่า การประชุมหรือสัมมนา</a:t>
            </a:r>
            <a:endParaRPr lang="en-US" sz="3200" dirty="0"/>
          </a:p>
          <a:p>
            <a:pPr algn="ctr"/>
            <a:r>
              <a:rPr lang="th-TH" sz="3200" dirty="0"/>
              <a:t>ระหว่างประเทศที่ส่วนราชการหรือหน่วยงานของรัฐ รัฐบาลต่างประเทศ</a:t>
            </a:r>
          </a:p>
          <a:p>
            <a:pPr algn="ctr"/>
            <a:r>
              <a:rPr lang="th-TH" sz="3200" dirty="0"/>
              <a:t>หรือองค์การระหวำงประเทศจัดหรือจัดร่วมกันในประเทศไทย </a:t>
            </a:r>
          </a:p>
          <a:p>
            <a:pPr algn="ctr"/>
            <a:r>
              <a:rPr lang="th-TH" sz="3200" dirty="0"/>
              <a:t>โดยมีผู้แทนจากสองประเทศขึ้นไปเข้าร่วมประชุมหรือสัมมนา </a:t>
            </a:r>
            <a:endParaRPr lang="th-TH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 descr="พระพิรุณ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6921" y="266672"/>
            <a:ext cx="851303" cy="785818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xmlns="" id="{682426C8-AEAE-4486-93D9-BB9270E0A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ลักษณะของการประชุมระหว่างประเทศ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5527867-45A5-4F66-91C5-E897225D790D}"/>
              </a:ext>
            </a:extLst>
          </p:cNvPr>
          <p:cNvSpPr/>
          <p:nvPr/>
        </p:nvSpPr>
        <p:spPr>
          <a:xfrm>
            <a:off x="1352600" y="2336686"/>
            <a:ext cx="66671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การประชุมในกรอบทวิภาคี (สองฝ่าย) </a:t>
            </a:r>
          </a:p>
          <a:p>
            <a:r>
              <a:rPr lang="th-TH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การประชุมในกรอบพหุภาคี (มากกว่าสองฝ่าย) </a:t>
            </a:r>
          </a:p>
          <a:p>
            <a:r>
              <a:rPr lang="th-TH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การประชุมในกรอบองค์การระหวำงประเทศ </a:t>
            </a:r>
          </a:p>
          <a:p>
            <a:r>
              <a:rPr lang="th-TH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การประชุมเรื่องเดี่ยว (</a:t>
            </a:r>
            <a:r>
              <a:rPr lang="en-US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single-subject) </a:t>
            </a:r>
          </a:p>
          <a:p>
            <a:r>
              <a:rPr lang="th-TH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การประชุมหลายเรื่อง (</a:t>
            </a:r>
            <a:r>
              <a:rPr lang="en-US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multi-subject) </a:t>
            </a:r>
          </a:p>
          <a:p>
            <a:r>
              <a:rPr lang="th-TH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การประชุมเฉพาะคราว (</a:t>
            </a:r>
            <a:r>
              <a:rPr lang="en-US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ad-hoc) </a:t>
            </a:r>
          </a:p>
          <a:p>
            <a:r>
              <a:rPr lang="th-TH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การประชุมประจาตำง ๆ (</a:t>
            </a:r>
            <a:r>
              <a:rPr lang="en-US" sz="3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regular)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CADB881-E239-4C80-811A-23A42DEF2609}"/>
              </a:ext>
            </a:extLst>
          </p:cNvPr>
          <p:cNvSpPr/>
          <p:nvPr/>
        </p:nvSpPr>
        <p:spPr>
          <a:xfrm>
            <a:off x="560512" y="1628800"/>
            <a:ext cx="57374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ลักษณะของการประชุมระหว่างประเทศ </a:t>
            </a:r>
            <a:endParaRPr lang="th-TH" sz="40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7D9E5405-18F0-414D-BF2F-65131B371C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233" y="3954577"/>
            <a:ext cx="1916275" cy="14246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7A1E972D-D1BC-4FE1-84AB-C0F33B9354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0403" y="2336686"/>
            <a:ext cx="2009936" cy="11664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พระพิรุณ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86921" y="266672"/>
            <a:ext cx="851303" cy="78581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12121467-899C-494C-8699-166A17868D11}"/>
              </a:ext>
            </a:extLst>
          </p:cNvPr>
          <p:cNvSpPr/>
          <p:nvPr/>
        </p:nvSpPr>
        <p:spPr>
          <a:xfrm>
            <a:off x="803917" y="1734446"/>
            <a:ext cx="94626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วัตถุประสงค์ของการประชุม </a:t>
            </a:r>
            <a:endParaRPr lang="th-TH" sz="48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DF39A1B-8452-45A7-80EB-86B81CA2FFC9}"/>
              </a:ext>
            </a:extLst>
          </p:cNvPr>
          <p:cNvSpPr/>
          <p:nvPr/>
        </p:nvSpPr>
        <p:spPr>
          <a:xfrm>
            <a:off x="801246" y="2597897"/>
            <a:ext cx="91047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เพื่อกำหนดนโยบายหรือแนวทางปฏิบัติงาน </a:t>
            </a:r>
          </a:p>
          <a:p>
            <a:r>
              <a:rPr lang="th-TH" sz="3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เพื่อรับทราบการดาเนินงาน นโยบาย หรือข้อกาหนด </a:t>
            </a:r>
          </a:p>
          <a:p>
            <a:r>
              <a:rPr lang="th-TH" sz="3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เพื่อให้เป็นไปตามข้อกาหนดทางกฎหมาย </a:t>
            </a:r>
            <a:endParaRPr lang="en-US" sz="36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เพื่อการเจรจาและรำงสัญญาหรือเอกสารระหวำงประเทศ </a:t>
            </a:r>
          </a:p>
          <a:p>
            <a:r>
              <a:rPr lang="th-TH" sz="3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เพื่อการเจรจาตัดสินใจ โดยการระดมความคิดเห็น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FD8C8A4A-58ED-49CC-A517-0A90116482CA}"/>
              </a:ext>
            </a:extLst>
          </p:cNvPr>
          <p:cNvSpPr/>
          <p:nvPr/>
        </p:nvSpPr>
        <p:spPr>
          <a:xfrm>
            <a:off x="1496616" y="188640"/>
            <a:ext cx="82089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วัตถุประสงค์ของการประชุม </a:t>
            </a:r>
            <a:endParaRPr lang="th-TH" sz="44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9E4620F-348A-4ABA-9559-E0D139A0B1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356" y="188640"/>
            <a:ext cx="1512168" cy="104868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พระพิรุณ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86921" y="266672"/>
            <a:ext cx="851303" cy="78581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EAC9D28-A012-445B-A0E1-D2A1AC12A877}"/>
              </a:ext>
            </a:extLst>
          </p:cNvPr>
          <p:cNvSpPr/>
          <p:nvPr/>
        </p:nvSpPr>
        <p:spPr>
          <a:xfrm>
            <a:off x="776537" y="2492896"/>
            <a:ext cx="87849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เพื่อให้คำปรึกษาหารือต่อกัน </a:t>
            </a:r>
          </a:p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7. เพื่อให้คำแนะนำที่ไม่ผูกมัดกับรัฐบาลหรือองค์กรใด </a:t>
            </a:r>
          </a:p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8. เพื่อกำหนดข้อมติที่มีความผูกพันต่อรัฐบาลหรือองค์กร </a:t>
            </a:r>
          </a:p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9. เพื่อหาข้อตกลง ข้อยุติ หรือแก้ไขปัญหาร่วมกัน </a:t>
            </a:r>
          </a:p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10. เพื่อแลกเปลี่ยนความรู้ ประสบการณ์ ข้อคิดเห็น </a:t>
            </a:r>
          </a:p>
          <a:p>
            <a:r>
              <a:rPr lang="th-TH" sz="3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ข้อมูลข่าวสารความเคลื่อนไหวของการดำเนินงาน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0723ED81-547A-40BA-B2DF-08FE45153A8D}"/>
              </a:ext>
            </a:extLst>
          </p:cNvPr>
          <p:cNvSpPr/>
          <p:nvPr/>
        </p:nvSpPr>
        <p:spPr>
          <a:xfrm>
            <a:off x="1496616" y="266672"/>
            <a:ext cx="82089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วัตถุประสงค์ของการประชุม </a:t>
            </a:r>
            <a:endParaRPr lang="th-TH" sz="44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75D5CCCF-7B82-4262-BDD5-07DC6EF09DB5}"/>
              </a:ext>
            </a:extLst>
          </p:cNvPr>
          <p:cNvSpPr/>
          <p:nvPr/>
        </p:nvSpPr>
        <p:spPr>
          <a:xfrm>
            <a:off x="560513" y="1470162"/>
            <a:ext cx="92170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วัตถุประสงค์ของการประชุม (ต่อ) </a:t>
            </a:r>
            <a:endParaRPr lang="th-TH" sz="48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B2DF680-4DB7-4AC1-A432-668F6500B8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122" y="204450"/>
            <a:ext cx="1596364" cy="104868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พระพิรุณ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86921" y="266672"/>
            <a:ext cx="851303" cy="785818"/>
          </a:xfr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BDE93506-345A-491E-9C62-B95A7463BF95}"/>
              </a:ext>
            </a:extLst>
          </p:cNvPr>
          <p:cNvSpPr/>
          <p:nvPr/>
        </p:nvSpPr>
        <p:spPr>
          <a:xfrm>
            <a:off x="1568624" y="266672"/>
            <a:ext cx="56166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การเตรียมการประชุมระหว่างประเทศ</a:t>
            </a:r>
            <a:endParaRPr lang="en-US" sz="40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393B203-7689-4CC7-8A78-71D8539E1A60}"/>
              </a:ext>
            </a:extLst>
          </p:cNvPr>
          <p:cNvSpPr/>
          <p:nvPr/>
        </p:nvSpPr>
        <p:spPr>
          <a:xfrm>
            <a:off x="420254" y="1556792"/>
            <a:ext cx="948574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 ประสาน และเตรียมการ กำหนดวัน/สถานที่จัดประชุม </a:t>
            </a:r>
            <a:endParaRPr lang="th-TH" b="1" dirty="0"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marR="0" lvl="0"/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2. ขออนุมัติจัดประชุมระหว่างประเทศ		</a:t>
            </a:r>
          </a:p>
          <a:p>
            <a:pPr marR="0" lvl="0"/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3. ขออนุมัติค่าใช้จ่าย		</a:t>
            </a:r>
          </a:p>
          <a:p>
            <a:pPr marR="0" lvl="0"/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4. ขออนุมัติเงินยืม			</a:t>
            </a:r>
          </a:p>
          <a:p>
            <a:pPr marR="0" lvl="0"/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5. ขออนุมัติแต่งตั้งเจ้าหน้าที่ปฏิบัติงาน</a:t>
            </a:r>
            <a:r>
              <a:rPr lang="en-US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  </a:t>
            </a:r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จำนวน</a:t>
            </a:r>
            <a:r>
              <a:rPr lang="en-US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 </a:t>
            </a:r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...</a:t>
            </a:r>
            <a:r>
              <a:rPr lang="en-US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คน</a:t>
            </a:r>
            <a:endParaRPr lang="en-US" b="1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R="0" lvl="0"/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6. ขออนุมัติจัดเลี้ยง</a:t>
            </a:r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		</a:t>
            </a:r>
          </a:p>
          <a:p>
            <a:pPr marR="0" lvl="0"/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7. ขออนุมัติยืมเงินจัดเลี้ยง</a:t>
            </a:r>
            <a:endParaRPr lang="en-US" b="1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R="0" lvl="0"/>
            <a:r>
              <a:rPr lang="th-TH" b="1" dirty="0"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8. ขออนุมัติเดินทางไปต่างจังหวัด</a:t>
            </a: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9. หนังสือถึงเกษตรสารนิเทศ ขอความอนุเคราะห์ช่างภาพ </a:t>
            </a: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โดยเบิกค่าใช้จ่ายจาก สกต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10. หนังสืออำนวยความสะดวกดูงาน และหนังสือถึงสถานที่ดูงาน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Picture 11" descr="cartoon-1300224_960_720.png">
            <a:extLst>
              <a:ext uri="{FF2B5EF4-FFF2-40B4-BE49-F238E27FC236}">
                <a16:creationId xmlns:a16="http://schemas.microsoft.com/office/drawing/2014/main" xmlns="" id="{3AB787AB-3B1C-4F5B-A86B-7C8575AA196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7509" y="266672"/>
            <a:ext cx="1458237" cy="149562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พระพิรุณ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86921" y="266672"/>
            <a:ext cx="851303" cy="785818"/>
          </a:xfr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BDE93506-345A-491E-9C62-B95A7463BF95}"/>
              </a:ext>
            </a:extLst>
          </p:cNvPr>
          <p:cNvSpPr/>
          <p:nvPr/>
        </p:nvSpPr>
        <p:spPr>
          <a:xfrm>
            <a:off x="1568624" y="266672"/>
            <a:ext cx="56166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การเตรียมการประชุมระหว่างประเทศ</a:t>
            </a:r>
            <a:endParaRPr lang="en-US" sz="40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393B203-7689-4CC7-8A78-71D8539E1A60}"/>
              </a:ext>
            </a:extLst>
          </p:cNvPr>
          <p:cNvSpPr/>
          <p:nvPr/>
        </p:nvSpPr>
        <p:spPr>
          <a:xfrm>
            <a:off x="386921" y="1817673"/>
            <a:ext cx="101106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11. </a:t>
            </a:r>
            <a:r>
              <a:rPr lang="th-TH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แบ็ค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ดรอป			     	12. ผังห้องประชุม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13. แจ้งรายการอาหารกับโรงแรม		14. จัดซื้อของที่ระลึก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15. จัดเตรียมเครื่องเขียน แฟ้ม อุปกรณ์ที่ใช้ในการประชุม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16. รายการอาหารสถานที่ดูงาน		17. ป้ายสามเหลี่ยมชื่อประเทศ ผู้เข้าร่วมประชุม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18. ใบลงทะเบียน เช็คงานเลี้ยง ดูงาน		19. แจ้งจำนวนอาหารว่างแก่สถานที่ดูงาน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20. ป้ายตั้งโต๊ะอาหารเย็น งานเลี้ยงโดย กษ.        </a:t>
            </a:r>
          </a:p>
          <a:p>
            <a:pPr lvl="0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21. แฟ้มคำกล่าว				22. จัดเตรียม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LCD, Notebook, Pinter</a:t>
            </a:r>
          </a:p>
          <a:p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24. ธงตั้งโต๊ะ ไทย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+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......................</a:t>
            </a:r>
            <a:endParaRPr lang="en-US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" name="Picture 9" descr="cio_it_business_alignment_3.png">
            <a:extLst>
              <a:ext uri="{FF2B5EF4-FFF2-40B4-BE49-F238E27FC236}">
                <a16:creationId xmlns:a16="http://schemas.microsoft.com/office/drawing/2014/main" xmlns="" id="{D197C2B2-C775-4B09-A51C-F872C9F40B2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38859" y="188640"/>
            <a:ext cx="1980220" cy="1088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Top-60-Employee-Engagement-image43-1024x510.png">
            <a:extLst>
              <a:ext uri="{FF2B5EF4-FFF2-40B4-BE49-F238E27FC236}">
                <a16:creationId xmlns:a16="http://schemas.microsoft.com/office/drawing/2014/main" xmlns="" id="{4781E605-51A3-44F3-BDF0-5AC844CC1FA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10679" y="5505173"/>
            <a:ext cx="2684642" cy="1234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39175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1389</TotalTime>
  <Words>367</Words>
  <Application>Microsoft Office PowerPoint</Application>
  <PresentationFormat>กระดาษ A4 (210x297 มม.)</PresentationFormat>
  <Paragraphs>65</Paragraphs>
  <Slides>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7</vt:i4>
      </vt:variant>
    </vt:vector>
  </HeadingPairs>
  <TitlesOfParts>
    <vt:vector size="16" baseType="lpstr">
      <vt:lpstr>Angsana New</vt:lpstr>
      <vt:lpstr>Calibri</vt:lpstr>
      <vt:lpstr>Cordia New</vt:lpstr>
      <vt:lpstr>Georgia</vt:lpstr>
      <vt:lpstr>TH SarabunPSK</vt:lpstr>
      <vt:lpstr>Times New Roman</vt:lpstr>
      <vt:lpstr>Wingdings</vt:lpstr>
      <vt:lpstr>Wingdings 2</vt:lpstr>
      <vt:lpstr>Civic</vt:lpstr>
      <vt:lpstr>การประชุมระหว่างประเทศ</vt:lpstr>
      <vt:lpstr>การประชุมระหว่างประเทศ</vt:lpstr>
      <vt:lpstr>ลักษณะของการประชุมระหว่างประเทศ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supaon_ko</dc:creator>
  <cp:lastModifiedBy>sripaphada nithisuwachok</cp:lastModifiedBy>
  <cp:revision>142</cp:revision>
  <dcterms:created xsi:type="dcterms:W3CDTF">2019-05-21T01:52:30Z</dcterms:created>
  <dcterms:modified xsi:type="dcterms:W3CDTF">2019-09-09T04:01:34Z</dcterms:modified>
</cp:coreProperties>
</file>