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71" r:id="rId4"/>
  </p:sldMasterIdLst>
  <p:notesMasterIdLst>
    <p:notesMasterId r:id="rId27"/>
  </p:notesMasterIdLst>
  <p:handoutMasterIdLst>
    <p:handoutMasterId r:id="rId28"/>
  </p:handoutMasterIdLst>
  <p:sldIdLst>
    <p:sldId id="325" r:id="rId5"/>
    <p:sldId id="326" r:id="rId6"/>
    <p:sldId id="327" r:id="rId7"/>
    <p:sldId id="328" r:id="rId8"/>
    <p:sldId id="329" r:id="rId9"/>
    <p:sldId id="331" r:id="rId10"/>
    <p:sldId id="332" r:id="rId11"/>
    <p:sldId id="335" r:id="rId12"/>
    <p:sldId id="336" r:id="rId13"/>
    <p:sldId id="339" r:id="rId14"/>
    <p:sldId id="337" r:id="rId15"/>
    <p:sldId id="338" r:id="rId16"/>
    <p:sldId id="334" r:id="rId17"/>
    <p:sldId id="333" r:id="rId18"/>
    <p:sldId id="330" r:id="rId19"/>
    <p:sldId id="345" r:id="rId20"/>
    <p:sldId id="346" r:id="rId21"/>
    <p:sldId id="344" r:id="rId22"/>
    <p:sldId id="340" r:id="rId23"/>
    <p:sldId id="341" r:id="rId24"/>
    <p:sldId id="342" r:id="rId25"/>
    <p:sldId id="343" r:id="rId26"/>
  </p:sldIdLst>
  <p:sldSz cx="12192000" cy="6858000"/>
  <p:notesSz cx="6797675" cy="9926638"/>
  <p:defaultTextStyle>
    <a:defPPr rtl="0">
      <a:defRPr lang="th-TH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07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2A96E1A-45D4-44B2-96E4-E055FBEBA93F}" type="datetime1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07/07/66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0354338-D2CE-4AD9-88CC-F07324AF15B9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‹#›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253757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8EB36B13-F3B7-49B4-8EF4-352BFC1E7F2A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th-TH" noProof="0" dirty="0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th-TH" noProof="0" dirty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dirty="0"/>
              <a:t>ระดับที่สอง</a:t>
            </a:r>
          </a:p>
          <a:p>
            <a:pPr lvl="2" rtl="0"/>
            <a:r>
              <a:rPr lang="th-TH" noProof="0" dirty="0"/>
              <a:t>ระดับที่สาม</a:t>
            </a:r>
          </a:p>
          <a:p>
            <a:pPr lvl="3" rtl="0"/>
            <a:r>
              <a:rPr lang="th-TH" noProof="0" dirty="0"/>
              <a:t>ระดับที่สี่</a:t>
            </a:r>
          </a:p>
          <a:p>
            <a:pPr lvl="4" rtl="0"/>
            <a:r>
              <a:rPr lang="th-TH" noProof="0" dirty="0"/>
              <a:t>ระดับที่ห้า</a:t>
            </a:r>
          </a:p>
        </p:txBody>
      </p:sp>
      <p:sp>
        <p:nvSpPr>
          <p:cNvPr id="6" name="ตัวแทนส่วนท้าย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0394154B-F4A3-483A-917E-306EE56506CE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389124311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1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9630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2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62037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3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28183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4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60885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5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80394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6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449204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7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3243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13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012986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14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3881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15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224774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394154B-F4A3-483A-917E-306EE56506CE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18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22477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82C4528-7E23-43E1-BD89-2879EDEB6DA4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136101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84EB5C9-124D-4880-8535-2CFC622360E5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3665627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EBEEBDF-E49E-4929-BD66-C92662168C8F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186503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BBC9-D1B7-4D65-874A-F984F2040BFD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373227255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D0FCAC4-DAC5-4C93-A406-AB4B5D7AF57A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th-TH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161133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BBC9-D1B7-4D65-874A-F984F2040BFD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266690234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BBC9-D1B7-4D65-874A-F984F2040BFD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404319086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BBC9-D1B7-4D65-874A-F984F2040BFD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286799915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 dirty="0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BBC9-D1B7-4D65-874A-F984F2040BFD}" type="datetime1">
              <a:rPr lang="th-TH" noProof="0" smtClean="0"/>
              <a:t>07/07/66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339224841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BBC9-D1B7-4D65-874A-F984F2040BFD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172971444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BBC9-D1B7-4D65-874A-F984F2040BFD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789474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CDACD06-4CA8-4CA6-A1A1-2490F6EA97CE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42008945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3F96C-4824-4E5D-B1DE-427EE2D07819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13263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BBC9-D1B7-4D65-874A-F984F2040BFD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342289422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6F2934F-BABB-4E98-A772-C97DA95F2E4D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35877879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BBC9-D1B7-4D65-874A-F984F2040BFD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239505264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2BBC9-D1B7-4D65-874A-F984F2040BFD}" type="datetime1">
              <a:rPr lang="th-TH" noProof="0" smtClean="0"/>
              <a:t>07/07/66</a:t>
            </a:fld>
            <a:endParaRPr lang="th-TH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3839566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  <p:sldLayoutId id="2147483884" r:id="rId13"/>
    <p:sldLayoutId id="2147483885" r:id="rId14"/>
    <p:sldLayoutId id="2147483886" r:id="rId15"/>
    <p:sldLayoutId id="2147483887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809" y="0"/>
            <a:ext cx="6833190" cy="6857999"/>
          </a:xfrm>
          <a:prstGeom prst="rect">
            <a:avLst/>
          </a:prstGeom>
        </p:spPr>
      </p:pic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95E423F-7192-4CEF-A3DE-67A5D88963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5553" y="439538"/>
            <a:ext cx="4414463" cy="2532050"/>
          </a:xfrm>
        </p:spPr>
        <p:txBody>
          <a:bodyPr rtlCol="0">
            <a:normAutofit fontScale="90000"/>
          </a:bodyPr>
          <a:lstStyle/>
          <a:p>
            <a:r>
              <a:rPr lang="th-TH" sz="6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6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18F4C5B9-7CE7-4198-A777-E8552CCFF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6726" y="6013859"/>
            <a:ext cx="4162344" cy="544260"/>
          </a:xfrm>
        </p:spPr>
        <p:txBody>
          <a:bodyPr rtlCol="0" anchor="ctr">
            <a:noAutofit/>
          </a:bodyPr>
          <a:lstStyle/>
          <a:p>
            <a:pPr rtl="0"/>
            <a:r>
              <a:rPr lang="th-TH" sz="36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สำนักตรวจสอบภายใน สป. กษ.</a:t>
            </a:r>
            <a:endParaRPr lang="th-TH" sz="36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39014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459" y="422083"/>
            <a:ext cx="9712998" cy="680034"/>
          </a:xfrm>
        </p:spPr>
        <p:txBody>
          <a:bodyPr rtlCol="0">
            <a:no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66275" y="1244009"/>
            <a:ext cx="9723753" cy="54013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h-TH" sz="33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ระเบียบกระทรวงการคลังว่าด้วยการจัดซื้อจัดจ้างและการบริหารพัสดุภาครัฐ พ.ศ. ๒๕๖๐</a:t>
            </a:r>
          </a:p>
          <a:p>
            <a:pPr marL="0" indent="0">
              <a:buNone/>
            </a:pPr>
            <a:r>
              <a:rPr lang="th-TH" sz="33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หมวด </a:t>
            </a:r>
            <a:r>
              <a:rPr lang="th-TH" sz="3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๖</a:t>
            </a:r>
            <a:r>
              <a:rPr lang="en-AU" sz="33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3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การบริหารสัญญาและการตรวจรับพัสดุ</a:t>
            </a:r>
            <a:endParaRPr lang="en-AU" sz="33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buClr>
                <a:schemeClr val="accent2">
                  <a:lumMod val="75000"/>
                </a:schemeClr>
              </a:buClr>
              <a:tabLst>
                <a:tab pos="180975" algn="l"/>
              </a:tabLst>
            </a:pPr>
            <a:r>
              <a:rPr lang="th-TH" sz="3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 ๑๗๖ คณะกรรมการตรวจรับพัสดุในงานจ้าง</a:t>
            </a:r>
            <a:r>
              <a:rPr lang="th-TH" sz="3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ก่อสร้างมีหน้าที่ ดังนี้</a:t>
            </a:r>
            <a:endParaRPr lang="th-TH" sz="3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989013">
              <a:buNone/>
            </a:pP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(1)  ตรวจสอบ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คุณวุฒิของผู้ควบคุมงานก่อสร้างของผู้รับจ้างให้เป็นไปตาม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กฎหมายว่า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ด้วยการควบคุม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อาคาร</a:t>
            </a:r>
          </a:p>
          <a:p>
            <a:pPr marL="0" indent="989013">
              <a:buNone/>
            </a:pP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(2)  ตรวจสอบ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รายงานการปฏิบัติงานของผู้รับจ้าง และเหตุการณ์แวดล้อมที่ผู้ควบคุม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งานของ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หน่วยงานของ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รัฐ  รายงานโดย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ตรวจสอบกับแบบรูปรายการละเอียดและข้อกําหนดในสัญญา หรือข้อตกลงทุกสัปดาห์ รวมทั้งรับทราบหรือ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พิจารณา  การ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สั่งหยุดงาน หรือพักงานของผู้ควบคุมงาน แล้วรายงานหัวหน้าหน่วยงานของรัฐเพื่อพิจารณาสั่งการต่อไป </a:t>
            </a:r>
            <a:endParaRPr lang="th-TH" sz="2400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989013">
              <a:buNone/>
            </a:pP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(3)  ให้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คณะกรรมการตรวจรับพัสดุหรือกรรมการที่ได้รับมอบหมายจากคณะกรรมการตรวจรับพัสดุ ออกตรวจงานจ้าง ณ สถานที่ที่กําหนดไว้ในสัญญาหรือที่ตกลงให้ทํางานจ้าง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นั้น ๆ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ตามเวลาที่เหมาะสม และเห็นสมควร และจัดทําบันทึกผลการออกตรวจงานจ้างนั้นไว้เพื่อเป็นหลักฐานด้วย </a:t>
            </a:r>
            <a:endParaRPr lang="th-TH" sz="2400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989013">
              <a:buNone/>
            </a:pP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(4)  นอกจาก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การดําเนินการตาม (๑) และ (๒) ในกรณีมีข้อสงสัยหรือมีกรณีที่เห็นว่า แบบรูปรายการละเอียดและข้อกําหนดในสัญญาหรือมีข้อตกลงมีข้อความคลาดเคลื่อน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เล็กน้อย หรือไม่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เป็นไปตามหลักวิชาการช่างให้มีอํานาจสั่งเปลี่ยนแปลงแก้ไขเพิ่มเติม หรือตัดทอนงานจ้างได้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ตามที่เห็นสมควร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และตามหลักวิชาการช่าง เพื่อให้เป็นไปตามแบบรูปรายการละเอียด </a:t>
            </a:r>
            <a:endParaRPr lang="th-TH" sz="2400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989013">
              <a:buNone/>
            </a:pP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(5)  โดย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ปกติให้ตรวจผลงานที่ผู้รับจ้างส่งมอบภายใน ๓ วันทําการ นับแต่วันที่ประธานกรรมการ ได้รับ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ทราบ         การ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ส่งมอบงาน และให้ทําการตรวจรับให้เสร็จสิ้นไปโดยเร็วที่สุด</a:t>
            </a:r>
          </a:p>
        </p:txBody>
      </p:sp>
    </p:spTree>
    <p:extLst>
      <p:ext uri="{BB962C8B-B14F-4D97-AF65-F5344CB8AC3E}">
        <p14:creationId xmlns:p14="http://schemas.microsoft.com/office/powerpoint/2010/main" val="4086437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293" y="464622"/>
            <a:ext cx="9712998" cy="1280890"/>
          </a:xfrm>
        </p:spPr>
        <p:txBody>
          <a:bodyPr rtlCol="0"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3745" y="1295867"/>
            <a:ext cx="9489836" cy="5019873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</a:pP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๑๗๖ คณะกรรมการตรวจรับพัสดุในงานจ้างก่อสร้าง มี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หน้าที่ ดังนี้ (ต่อ)</a:t>
            </a:r>
          </a:p>
          <a:p>
            <a:pPr marL="0" indent="1073150">
              <a:buNone/>
            </a:pP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(๖) เมื่อตรวจเห็นว่าเป็นการถูกต้องครบถ้วนเป็นไปตามแบบรูปรายการละเอียดและข้อกําหนด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ใน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สัญญาหรือข้อตกลงแล้ว ให้ถือว่าผู้รับจ้างส่งมอบงานครบถ้วนตั้งแต่วันที่ผู้รับจ้างส่งงานจ้างนั้น และให้ทําใบรับรองผลการปฏิบัติงานทั้งหมดหรือเฉพาะงวด แล้วแต่กรณี โดยลงชื่อไว้เป็นหลักฐาน อย่างน้อย ๒ ฉบับ มอบให้แก่ผู้รับจ้าง ๑ ฉบับ และเจ้าหน้าที่ ๑ ฉบับ เพื่อทําการเบิกจ่ายเงิน ตามระเบียบว่าด้วยการเบิกจ่ายเงินของหน่วยงานของรัฐ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และ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รายงานให้หัวหน้าหน่วยงานของรัฐทราบ ในกรณีที่คณะกรรมการตรวจรับพัสดุเห็นว่าผลงานที่ส่งมอบ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ทั้งหมด  หรือ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งวดใดก็ตามไม่เป็น ไปตามแบบรูปรายการละเอียดและข้อกําหนดในสัญญาหรือข้อตกลง ให้รายงานหัวหน้าหน่วยงานของรัฐ ผ่านหัวหน้าเจ้าหน้าที่เพื่อทราบหรือสั่งการ แล้วแต่กรณี </a:t>
            </a:r>
            <a:endParaRPr lang="th-TH" sz="2400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1073150">
              <a:buNone/>
            </a:pP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๗) ในกรณีที่กรรมการตรวจรับพัสดุบางคนไม่ยอมรับงานโดยทําความเห็นแย้งไว้ ให้เสนอ หัวหน้าหน่วยงานของรัฐเพื่อพิจารณาสั่งการ ถ้าหัวหน้าหน่วยงานของรัฐสั่งการให้ตรวจรับงานจ้างนั้นไว้ จึงดําเนินการตาม (๖)</a:t>
            </a:r>
          </a:p>
        </p:txBody>
      </p:sp>
    </p:spTree>
    <p:extLst>
      <p:ext uri="{BB962C8B-B14F-4D97-AF65-F5344CB8AC3E}">
        <p14:creationId xmlns:p14="http://schemas.microsoft.com/office/powerpoint/2010/main" val="1825592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376" y="581580"/>
            <a:ext cx="9712998" cy="1280890"/>
          </a:xfrm>
        </p:spPr>
        <p:txBody>
          <a:bodyPr rtlCol="0"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85515" y="1306487"/>
            <a:ext cx="9372886" cy="4924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 ๑๗๗ ใน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การจ้างก่อสร้างแต่ละครั้งที่มีขั้นตอนการดําเนินการเป็นระยะ ๆ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อันจําเป็นต้อง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ควบคุมงานอย่างใกล้ชิด หรือมีเงื่อนไขการจ่ายเงินเป็น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งวด ตาม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ความก้าวหน้าของงาน ให้หัวหน้า หน่วยงานของรัฐแต่งตั้งผู้ควบคุมงานที่มีความรู้ความชํานาญทางด้าน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ช่าง ตาม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ลักษณะของงานก่อสร้าง จากข้าราชการ ลูกจ้างประจํา พนักงานราชการ พนักงานมหาวิทยาลัย พนักงานของรัฐ หรือพนักงาน ของหน่วยงานของรัฐที่เรียกชื่ออย่างอื่นของหน่วยงานของรัฐนั้น หรือข้าราชการ ลูกจ้างประจํา พนักงานราชการ พนักงานมหาวิทยาลัย พนักงานของรัฐ หรือพนักงานของหน่วยงานของรัฐที่เรียกชื่ออย่างอื่น ของหน่วยงานของรัฐอื่น ตามที่ได้รับความยินยอมจากหัวหน้าหน่วยงานของรัฐที่ผู้นั้นสังกัดแล้ว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กรณีที่ลักษณะของงานก่อสร้างมีความจําเป็นต้องใช้ความรู้ความชํานาญหลายด้าน จะ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แต่งตั้งผู้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ควบคุมงานเฉพาะด้านหรือเป็นกลุ่มบุคคลก็ได้ </a:t>
            </a:r>
            <a:endPara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ผู้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ควบคุมงานควรมีคุณวุฒิตามที่ผู้ออกแบบเสนอแนะ และโดยปกติจะต้องมีคุณวุฒิ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ไม่ต่ำกว่า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ระดับประกาศนียบัตรวิชาชีพ </a:t>
            </a:r>
            <a:endPara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	ใน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กรณีจําเป็นจะต้องจ้างผู้ให้บริการควบคุมงานก่อสร้างเป็นผู้ควบคุมงาน ให้ดําเนินการจ้าง โดยถือ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ปฏิบัติ     ตาม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หมวด ๔</a:t>
            </a:r>
            <a:endParaRPr lang="en-AU" sz="24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039247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418" y="836761"/>
            <a:ext cx="9712998" cy="1280890"/>
          </a:xfrm>
        </p:spPr>
        <p:txBody>
          <a:bodyPr rtlCol="0"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53623" y="1455355"/>
            <a:ext cx="10595624" cy="48284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 ๑๗๘ ผู้ควบคุมงาน มีหน้าที่ ดังนี้ </a:t>
            </a:r>
          </a:p>
          <a:p>
            <a:pPr marL="0" indent="712788">
              <a:buNone/>
            </a:pP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๑)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และควบคุมงาน ณ สถานที่ที่กําหนดไว้ในสัญญา หรือที่ตกลงให้ทํางานจ้างนั้น ๆ ทุก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 ให้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เป็นไปตามแบบรูปรายการละเอียด และข้อกําหนดในสัญญาทุกประการโดยสั่งเปลี่ยนแปลง แก้ไขเพิ่มเติม หรือตัดทอนงานจ้างได้ตามที่เห็นสมควร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และ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ตามหลักวิชาช่างเพื่อให้เป็นไปตาม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แบบรูป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รายการละเอียด และข้อกําหนดในสัญญา ถ้าผู้รับจ้างขัดขืนไม่ปฏิบัติตามก็สั่งให้หยุดงานนั้นเฉพาะ ส่วนหนึ่งส่วนใดหรือทั้งหมดแล้วแต่กรณีไว้ก่อน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จนกว่า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ผู้รับจ้างจะปฏิบัติให้ถูกต้องตามคําสั่งและให้ รายงานคณะกรรมการตรวจรับพัสดุหรือผู้ที่ได้รับมอบหมายให้ทําหน้าที่รับผิดชอบการบริหาร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สัญญา หรือ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ข้อตกลง และการตรวจรับพัสดุที่เป็นงานจ้างก่อสร้าง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ทันที</a:t>
            </a:r>
          </a:p>
          <a:p>
            <a:pPr marL="0" indent="712788">
              <a:buNone/>
            </a:pP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๒) ในกรณีที่ปรากฏว่าแบบรูปรายการละเอียด หรือข้อกําหนดในสัญญามีข้อความขัดกัน หรือเป็นที่คาดหมายได้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ว่า   ถึงแม้ว่า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งานนั้นจะ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  เป็นไป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ตามแบบรูปรายการละเอียด และข้อกําหนดในสัญญา แต่เมื่อสําเร็จแล้วจะไม่มั่นคงแข็งแรง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หรือไม่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เป็นไปตามหลักวิชาช่างที่ดี หรือไม่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ปลอดภัย ให้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สั่งพักงาน นั้นไว้ก่อน แล้วรายงานคณะกรรมการตรวจรับ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พัสดุ                 หรือ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ผู้ที่ได้รับมอบหมายให้ทําหน้าที่รับผิดชอบ การบริหารสัญญาหรือ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ข้อตกลง และ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การตรวจรับพัสดุที่เป็นงานจ้างก่อสร้างโดยเร็ว </a:t>
            </a:r>
          </a:p>
          <a:p>
            <a:pPr marL="457200" indent="-457200">
              <a:buAutoNum type="thaiNumParenBoth"/>
            </a:pPr>
            <a:endPara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485044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539" y="422092"/>
            <a:ext cx="9712998" cy="1280890"/>
          </a:xfrm>
        </p:spPr>
        <p:txBody>
          <a:bodyPr rtlCol="0"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66274" y="1125745"/>
            <a:ext cx="10000199" cy="48603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2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 </a:t>
            </a:r>
            <a:r>
              <a:rPr lang="th-TH" sz="2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๑๗๘ ผู้ควบคุมงาน มี</a:t>
            </a:r>
            <a:r>
              <a:rPr lang="th-TH" sz="2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หน้าที่ ดังนี้ (ต่อ)</a:t>
            </a:r>
          </a:p>
          <a:p>
            <a:pPr marL="0" indent="712788">
              <a:buNone/>
            </a:pP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(๓)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จด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บันทึกสภาพการปฏิบัติงานของผู้รับจ้างและเหตุการณ์แวดล้อมเป็นรายวัน พร้อมทั้ง ผลการปฏิบัติงาน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หรือ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การหยุด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 และสาเหตุที่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มีการหยุดงานอย่างน้อย ๒ ฉบับ เพื่อรายงาน ให้คณะกรรมการตรวจรับพัสดุหรือผู้ที่ได้รับมอบหมายให้ทําหน้าที่รับผิดชอบการบริหาร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สัญญา หรือ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ข้อตกลงและการตรวจรับพัสดุที่เป็นงานจ้างก่อสร้างทราบทุกสัปดาห์ และเก็บรักษาไว้เพื่อมอบ ให้แก่เจ้าหน้าที่เมื่อเสร็จงานแต่ละ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งวด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โดยถือว่าเป็นเอกสารสําคัญของทางราชการเพื่อ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  การตรวจสอบของ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ผู้มีหน้าที่ </a:t>
            </a:r>
          </a:p>
          <a:p>
            <a:pPr marL="0" indent="712788">
              <a:buNone/>
            </a:pP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การบันทึกการปฏิบัติงานของผู้รับจ้างให้ระบุรายละเอียดขั้นตอนการปฏิบัติงานและวัสดุที่ใช้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ด้วย</a:t>
            </a:r>
          </a:p>
          <a:p>
            <a:pPr marL="0" indent="712788">
              <a:buNone/>
            </a:pP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(4)  ใน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วันกําหนดเริ่มงานของผู้รับจ้างตามสัญญาและในวันถึงกําหนดส่งมอบงานแต่ละงวด ให้รายงาน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ผล           การ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ปฏิบัติงานของผู้รับจ้างว่าเป็นไปตามสัญญาหรือไม่ ให้คณะกรรมการตรวจรับพัสดุ หรือผู้ที่ได้รับมอบหมาย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ให้ทํา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หน้าที่รับผิดชอบการบริหารสัญญาหรือข้อตกลงและการตรวจรับพัสดุ ที่เป็นงานจ้างก่อสร้างทราบภายใน 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๓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วันทํา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             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นับแต่วันถึงกําหนดนั้น ๆ</a:t>
            </a:r>
            <a:endParaRPr lang="th-TH" sz="2400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31342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833" y="432723"/>
            <a:ext cx="9764155" cy="1280890"/>
          </a:xfrm>
        </p:spPr>
        <p:txBody>
          <a:bodyPr rtlCol="0"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2238" y="1168276"/>
            <a:ext cx="10611852" cy="204275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2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การตรวจรับพัสดุในงานจ้าง</a:t>
            </a:r>
            <a:r>
              <a:rPr lang="th-TH" sz="3200" b="1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ก่อสร้าง</a:t>
            </a:r>
            <a:r>
              <a:rPr lang="th-TH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endParaRPr lang="en-US" b="1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buNone/>
            </a:pP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การตรวจ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รับพัสดุในงานจ้างก่อสร้างส่วนมากจะมีการแบ่งงวดงานและงวดเงิน มากกว่า ๑ งวด 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เพื่อ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เป็นการบริหาร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สัญญา ให้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มีความคล่องตัวและงานแล้วเสร็จตามสัญญา ตาม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ระเบียบฯ ข้อ 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๑๗๖ 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กำหนดให้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คณะกรรมการตรวจรับพัสดุในงานจ้าง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ก่อสร้างมี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บทบาทอำนาจหน้าที่โดยสังเขป ดังนี้</a:t>
            </a:r>
            <a:endParaRPr lang="en-US" sz="16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buNone/>
            </a:pP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endParaRPr lang="th-TH" sz="4000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4400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" name="ตัวแทนเนื้อหา 2"/>
          <p:cNvSpPr txBox="1">
            <a:spLocks/>
          </p:cNvSpPr>
          <p:nvPr/>
        </p:nvSpPr>
        <p:spPr>
          <a:xfrm>
            <a:off x="557932" y="3253562"/>
            <a:ext cx="10404236" cy="25837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๑. ตรวจสอบคุณวุฒิของผู้ควบคุมงานก่อสร้างของผู้รับจ้างให้เป็นไปตามกฎหมายว่าด้วยการควบคุมอาคาร</a:t>
            </a:r>
            <a:endParaRPr lang="en-US" sz="1600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buFont typeface="Wingdings 3" charset="2"/>
              <a:buNone/>
            </a:pP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๒. ตรวจสอบรายงานการปฏิบัติงานของผู้รับจ้าง และเหตุการณ์แวดล้อมที่ผู้ควบคุมงานรายงาน              โดยตรวจสอบกับแบบรูปรายการละเอียดและข้อกำหนดในสัญญาหรือข้อตกลงทุกสัปดาห์ รวมทั้งรับทราบ      หรือพิจารณาการสั่งหยุดงาน หรือพักงานของผู้ควบคุมงาน แล้วรายงานต่อผู้มีอำนาจอนุมัติ                        เพื่อพิจารณาสั่งการต่อไป</a:t>
            </a:r>
            <a:endParaRPr lang="en-US" sz="1600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lvl="1"/>
            <a:endParaRPr lang="th-TH" sz="4000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4400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2125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71009" y="1171762"/>
            <a:ext cx="9232210" cy="1975476"/>
          </a:xfrm>
          <a:solidFill>
            <a:schemeClr val="accent6">
              <a:lumMod val="20000"/>
              <a:lumOff val="80000"/>
            </a:schemeClr>
          </a:solidFill>
          <a:ln/>
          <a:effectLst>
            <a:softEdge rad="635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๓.  ให้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คณะกรรมการตรวจรับพัสดุในงานจ้างก่อสร้าง หรือกรรมการที่ได้รับ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มอบหมาย       จาก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คณะกรรมการตรวจรับพัสดุ ออกตรวจงานจ้าง ณ สถานที่ที่กำหนดไว้ในสัญญา ใบสั่ง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จ้าง   หรือที่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ตกลงให้ทำงานจ้าง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นั้น ๆ 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ตามเวลาที่เหมาะสมและเห็นสมควร และให้จัดทำบันทึก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ผล       การ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ออกตรวจงานจ้างนั้นไว้เพื่อเป็นหลักฐาน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ด้วย</a:t>
            </a:r>
            <a:endParaRPr lang="th-TH" sz="28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buNone/>
            </a:pP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endParaRPr lang="th-TH" sz="28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 txBox="1">
            <a:spLocks/>
          </p:cNvSpPr>
          <p:nvPr/>
        </p:nvSpPr>
        <p:spPr>
          <a:xfrm>
            <a:off x="467833" y="432723"/>
            <a:ext cx="976415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sz="4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6" name="ตัวแทนเนื้อหา 2"/>
          <p:cNvSpPr txBox="1">
            <a:spLocks/>
          </p:cNvSpPr>
          <p:nvPr/>
        </p:nvSpPr>
        <p:spPr>
          <a:xfrm>
            <a:off x="1340096" y="3466214"/>
            <a:ext cx="9232210" cy="24277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/>
          <a:effectLst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	4.  การสั่งแก้ไขงานที่คลาดเคลื่อนเล็กน้อยหรือไม่เป็นไปตามหลักวิชาการช่างในกรณีมีข้อสงสัยหรือมีกรณีที่เห็นว่าแบบรูปรายการละเอียดและข้อกำหนดในสัญญา หรือข้อตกลง หรือใบสั่งจ้างมีความคลาดเคลื่อนเล็กน้อยหรือไม่เป็นไปตามหลักวิชาการช่าง ให้คณะกรรมการตรวจพัสดุในงานจ้างก่อสร้างมีอำนาจในการสั่งเปลี่ยนแปลงแก้ไขเพิ่มเติม หรือตัดทอนงานจ้างได้ตามที่เห็นสมและตามหลักวิชาการช่างเพื่อให้เป็นไปตามแบบรูปรายการละเอียด</a:t>
            </a:r>
            <a:endParaRPr lang="en-US" sz="2800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28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3858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85946" y="1069956"/>
            <a:ext cx="10444323" cy="5107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๕. การเปลี่ยนแปลงแก้ไข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งาน</a:t>
            </a:r>
            <a:endParaRPr lang="th-TH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buNone/>
            </a:pP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ใน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ระหว่างการก่อสร้างของผู้รับจ้าง กรณีที่งานไม่เป็นไปตามสัญญา อาจพบว่ามีความจำเป็นต้องมีการแก้ไขเนื้องาน 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(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งานเพิ่ม หรืองานลด) เพื่อให้เกิดประโยชน์สูงสุดในการใช้งาน ซึ่งอาจจะส่งผลกระทบต่องวดงาน งวดเงิน และ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ระยะเวลา            ที่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ตกลงกับผู้รับจ้าง ทั้งนี้หากเกิดกรณี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ดังกล่าวให้ดำเนินการ ดังนี้</a:t>
            </a:r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lvl="1" indent="457200">
              <a:buNone/>
            </a:pP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๕</a:t>
            </a:r>
            <a:r>
              <a:rPr lang="en-AU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๑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ผู้ควบคุมงาน</a:t>
            </a:r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lvl="1" indent="457200">
              <a:buNone/>
            </a:pP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๕</a:t>
            </a:r>
            <a:r>
              <a:rPr lang="en-AU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๑.</a:t>
            </a:r>
            <a:r>
              <a:rPr lang="en-AU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ระบุเหตุผลความจำเป็นที่ต้องมีการเปลี่ยนแปลงแก้ไขเนื้องาน (งาน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เพิ่ม - งาน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ลด) และส่งผลกระทบต่องวดงาน 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งวด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เงิน และระยะเวลาหรือไม่เพียงใด</a:t>
            </a:r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lvl="1" indent="457200">
              <a:buNone/>
            </a:pPr>
            <a:r>
              <a:rPr lang="en-AU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5.1.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๒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ประเมินมูลค่าของงานเพิ่มหรืองานลด โดยใช้ราคาอ้างอิงตามใบแจ้งปริมาณงานและราคา (</a:t>
            </a:r>
            <a:r>
              <a:rPr lang="en-US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Bill </a:t>
            </a:r>
            <a:r>
              <a:rPr lang="en-US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Of Quantities) 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หรือ </a:t>
            </a:r>
            <a:r>
              <a:rPr lang="en-US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B.O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r>
              <a:rPr lang="en-US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Q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ที่ได้ทำสัญญาหรือข้อตกลงร่วมกับผู้รับจ้าง ทั้งนี้หากรายการที่จะเปลี่ยนแปลงแก้ไขนี้ไม่ปรากฎอยู่ในรายการ </a:t>
            </a:r>
            <a:r>
              <a:rPr lang="en-US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B.O.Q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ของสัญญา ก็ให้ใช้วิธีการสืบราคาจากท้องตลาดอย่างน้อย ๓ ราย เพื่อเป็นฐานในการประเมินมูลค่าของงาน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เพิ่ม                    หรือ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งานลดนั้น </a:t>
            </a:r>
            <a:r>
              <a:rPr lang="en-US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พร้อมทั้งวิเคราะห์ระยะเวลาที่มีผลกระทบต่อการเพิ่ม-ลดงานในครั้งนั้น โดยให้ตกลงไปพร้อม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กัน</a:t>
            </a:r>
          </a:p>
          <a:p>
            <a:pPr marL="0" lvl="1" indent="457200">
              <a:buNone/>
            </a:pPr>
            <a:r>
              <a:rPr lang="en-AU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5.1.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๓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ให้เสนอรายงานความเห็นต่อคณะกรรมการตรวจรับพัสดุ ซึ่งอย่างน้อยจะต้องมี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ข้อมูล และ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เนื้อหาตามที่กล่าวไว้ข้างต้น</a:t>
            </a:r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lvl="1"/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 txBox="1">
            <a:spLocks/>
          </p:cNvSpPr>
          <p:nvPr/>
        </p:nvSpPr>
        <p:spPr>
          <a:xfrm>
            <a:off x="372139" y="429511"/>
            <a:ext cx="976415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sz="4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9530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48744"/>
          </a:xfrm>
        </p:spPr>
        <p:txBody>
          <a:bodyPr>
            <a:normAutofit/>
          </a:bodyPr>
          <a:lstStyle/>
          <a:p>
            <a:r>
              <a:rPr lang="th-TH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แนวทางการตรวจสอบการตรวจรับงานจ้างก่อสร้าง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424764" y="1541721"/>
            <a:ext cx="7849238" cy="4499641"/>
          </a:xfrm>
          <a:effectLst>
            <a:softEdge rad="63500"/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๕</a:t>
            </a:r>
            <a:r>
              <a:rPr lang="en-AU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๒ 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คณะกรรมการตรวจรับพัสดุ</a:t>
            </a:r>
            <a:endParaRPr lang="en-US" sz="28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lvl="1" indent="457200">
              <a:buNone/>
            </a:pPr>
            <a:r>
              <a:rPr lang="en-AU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5.2.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๑ 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ประชุมพิจารณารายงานความเห็นของผู้ควบคุมงาน</a:t>
            </a:r>
            <a:endParaRPr lang="en-US" sz="28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lvl="1" indent="457200">
              <a:buNone/>
            </a:pPr>
            <a:r>
              <a:rPr lang="en-AU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5.2.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๒ 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เสนอมติของคณะกรรมการตรวจ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รับพัสดุ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ต่อผู้มีอำนาจอนุมัติ</a:t>
            </a:r>
            <a:r>
              <a:rPr lang="en-US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</a:p>
          <a:p>
            <a:pPr marL="0" lvl="1" indent="457200">
              <a:buNone/>
            </a:pP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ทั้งนี้ 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ในการจัดทำบันทึกเพิ่มเติมแนบท้ายสัญญาจะต้องกระทำก่อนที่คณะกรรมการตรวจรับพัสดุในงานจ้างก่อสร้างจะสั่งให้ผู้รับจ้างดำเนินการ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งาน       ที่เปลี่ยนแปลง</a:t>
            </a:r>
          </a:p>
          <a:p>
            <a:pPr marL="457200" lvl="1" indent="0">
              <a:buNone/>
            </a:pPr>
            <a:endParaRPr lang="en-US" sz="28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619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2160" y="1038398"/>
            <a:ext cx="9918380" cy="507427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๖. ตรวจผลงาน โดยปกติให้ตรวจผลงานที่ผู้รับจ้างส่งมอบภายใน ๓ วันทำการ นับตั้งแต่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วันที่ประธาน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กรรมการได้รับ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ทราบ       การ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ส่งมอบงาน และให้ทำการตรวจรับให้เสร็จสิ้นโดยเร็วที่สุด</a:t>
            </a:r>
            <a:endParaRPr lang="en-US" sz="33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buNone/>
            </a:pP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๗. การตรวจรับและการทำใบรับรองผลการปฏิบัติงาน</a:t>
            </a:r>
            <a:endParaRPr lang="en-US" sz="33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buNone/>
            </a:pP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en-AU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7.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๑ 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เมื่อตรวจแล้วเห็นว่าผู้รับจ้างส่งงานถูกต้องครบถ้วนเป็นไปตามงวดงานและ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เป็นไปตาม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แบบรูปรายการและ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ข้อกำหนด  ใน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สัญญาหรือข้อตกลง หรือใบสั่งจ้าง และผู้ควบคุมงานได้ให้การรับรองผลงานแล้ว ให้ถือว่าผู้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รับจ้างส่ง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มอบงานครบถ้วนตั้งแต่วันที่ผู้รับจ้าง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ส่งงาน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จ้างในงวดนั้น</a:t>
            </a:r>
            <a:endParaRPr lang="en-US" sz="33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buNone/>
            </a:pP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en-AU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7.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๒ 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ให้จัดทำใบรับรองผลการปฏิบัติงานทั้งหมด หรือเฉพาะงวดที่ขอเบิก โดยให้คณะกรรมการตรวจรับ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พัสดุงาน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จ้าง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ก่อสร้าง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ลงลายมือชื่อในใบรับรองผลการ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ปฏิบัติงานทุกแผ่น มอบ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ไว้ให้แก่ผู้รับจ้าง ๑ ฉบับ และเก็บไว้ ๑ ฉบับ</a:t>
            </a:r>
            <a:endParaRPr lang="en-US" sz="33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buNone/>
            </a:pP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en-AU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7.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๓ 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ให้จัดทำใบตรวจรับพัสดุหรือรายงานผลการตรวจรับพัสดุ โดยให้คณะกรรมการตรวจรับพัสดุในงานจ้าง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ก่อสร้าง       ลง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ลายมือชื่อทุกท่าน โดยให้หักค่าปรับและเงินค่าจ้างล่วงหน้า (ถ้ามี) จากเงินงวดก่อสร้างที่ตรวจรับนั้น เสนอต่อผู้มีอำนาจอนุมัติเพื่อเบิกจ่ายเงินให้ผู้รับจ้างต่อไป</a:t>
            </a:r>
            <a:endParaRPr lang="en-US" sz="33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0" indent="0">
              <a:buNone/>
            </a:pP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en-AU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7.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๔</a:t>
            </a:r>
            <a:r>
              <a:rPr lang="en-US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ในกรณีที่คณะกรรมการตรวจรับพัสดุในงานจ้างก่อสร้าง เห็นว่าผลงานที่ส่งมอบทั้งหมดหรืองวดใดก็ตามไม่เป็นไปตามแบบรูปรายการละเอียดและข้อกำหนดในสัญญาหรือข้อตกลง ให้รายงานผู้มีอำนาจอนุมัติผ่านหัวหน้าเจ้าหน้าที่เพื่อ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ทราบ       หรือ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สั่ง</a:t>
            </a:r>
            <a:r>
              <a:rPr lang="th-TH" sz="33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การแล้วแต่</a:t>
            </a:r>
            <a:r>
              <a:rPr lang="th-TH" sz="33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กรณี</a:t>
            </a:r>
            <a:endParaRPr lang="en-US" sz="33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562" y="290623"/>
            <a:ext cx="8596668" cy="772633"/>
          </a:xfrm>
        </p:spPr>
        <p:txBody>
          <a:bodyPr rtlCol="0"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365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165917" y="1889967"/>
            <a:ext cx="6627748" cy="2001549"/>
          </a:xfrm>
          <a:solidFill>
            <a:schemeClr val="accent1">
              <a:lumMod val="20000"/>
              <a:lumOff val="8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๘. กรรมการบางคนไม่ยอมรับพัสดุ ให้กรรมการท่านที่ไม่ยอมรับพัสดุทำความเห็น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แย้ง และ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รายงานต่อผู้มีอำนาจ</a:t>
            </a:r>
            <a:r>
              <a:rPr lang="th-TH" sz="2800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อนุมัติ เพื่อ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พิจารณาสั่งการ </a:t>
            </a:r>
            <a:r>
              <a:rPr lang="en-US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</a:t>
            </a:r>
            <a:r>
              <a:rPr lang="th-TH" sz="28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คำสั่งการถือเป็นที่สิ้นสุด)</a:t>
            </a:r>
            <a:endParaRPr lang="en-US" sz="28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28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89591"/>
          </a:xfrm>
        </p:spPr>
        <p:txBody>
          <a:bodyPr rtlCol="0"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0063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897" y="624110"/>
            <a:ext cx="9712998" cy="1280890"/>
          </a:xfrm>
        </p:spPr>
        <p:txBody>
          <a:bodyPr rtlCol="0"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09075" y="1604211"/>
            <a:ext cx="9978934" cy="4307011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กรณีมีข้อสงสัยเห็นว่าไม่น่าจะเป็นตามหลักวิชาการ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ให้ออกตรวจสถานที่ที่จ้าง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ให้มีอำนาจ </a:t>
            </a:r>
            <a:r>
              <a:rPr lang="en-AU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en-US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สั่งเปลี่ยนแปลง แก้ไข เพิ่มเติม ตัดทอน งานจ้างได้ เพื่อให้เป็นไปตามรูปแบบ/รายการ/ข้อตกลง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ตรวจผลงานส่งมอบ</a:t>
            </a:r>
          </a:p>
          <a:p>
            <a:pPr lvl="2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 ๓ วันทำการ นับแต่วันประธาน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กรรมการ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รับทราบการส่งมอบงาน</a:t>
            </a:r>
          </a:p>
          <a:p>
            <a:pPr lvl="2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ตรวจให้เสร็จโดยเร็วที่สุด (มติคณะรัฐมนตรี ตรวจรายงาน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๓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วันทำการ, ตรวจครั้งสุดท้าย ๕ วันทำการ)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>
              <a:buClr>
                <a:srgbClr val="FF0000"/>
              </a:buClr>
            </a:pPr>
            <a:endParaRPr lang="th-TH" sz="28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917074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D7CCF7-1A51-40F9-AAA4-03B5F994F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679" y="368928"/>
            <a:ext cx="9712998" cy="1280890"/>
          </a:xfrm>
        </p:spPr>
        <p:txBody>
          <a:bodyPr rtlCol="0"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แนวทางการตรวจสอบการตรวจรับงานจ้างก่อสร้าง</a:t>
            </a:r>
            <a:endParaRPr lang="th-TH" sz="40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5205" y="1501180"/>
            <a:ext cx="9505484" cy="4783710"/>
          </a:xfrm>
        </p:spPr>
        <p:txBody>
          <a:bodyPr>
            <a:noAutofit/>
          </a:bodyPr>
          <a:lstStyle/>
          <a:p>
            <a:pPr>
              <a:buClr>
                <a:srgbClr val="FF0000"/>
              </a:buClr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กรณีตรวจถูกต้อง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ทำใบรับรองผลการปฏิบัติงานมอบให้ผู้รับจ้าง, เจ้าหน้าที่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พัสดุ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หัวหน้าส่วนราชการ และผู้ว่าจ้าง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ทราบ</a:t>
            </a:r>
          </a:p>
          <a:p>
            <a:pPr>
              <a:buClr>
                <a:srgbClr val="FF0000"/>
              </a:buClr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กรณีตรวจพบว่าไม่ถูกต้อง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ทั้งหมด/เฉพาะงวดใด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ให้รายงานหัวหน้าส่วนราชการทราบ ผ่านหัวหน้าเจ้าหน้าที่พัสดุเพื่อสั่งการ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ถ้าหัวหน้าส่วนราชการสั่งให้รับไว้ ให้ทำใบรับรองผลการปฏิบัติงานได้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หากมติกรรมการตรวจการจ้างบ้างคนไม่ยอมรับงาน ให้ทำความเห็นแจ้งไว้แล้วรายงาน หัวหน้าส่วนราชการสั่งการ</a:t>
            </a:r>
          </a:p>
          <a:p>
            <a:pPr>
              <a:buClr>
                <a:srgbClr val="FF0000"/>
              </a:buClr>
            </a:pPr>
            <a:endParaRPr lang="th-TH" sz="3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043767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title"/>
          </p:nvPr>
        </p:nvSpPr>
        <p:spPr>
          <a:xfrm>
            <a:off x="4221126" y="1843567"/>
            <a:ext cx="5890437" cy="1320800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</a:t>
            </a:r>
            <a:r>
              <a:rPr lang="th-TH" sz="4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ทางการตรวจสอบการตรวจ</a:t>
            </a:r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รับพัสดุ</a:t>
            </a:r>
            <a:b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ในงานซื้อหรืองานจ้าง</a:t>
            </a:r>
            <a:endParaRPr lang="th-TH" sz="4000" dirty="0"/>
          </a:p>
        </p:txBody>
      </p:sp>
      <p:sp>
        <p:nvSpPr>
          <p:cNvPr id="2" name="ดาว 5 แฉก 1"/>
          <p:cNvSpPr/>
          <p:nvPr/>
        </p:nvSpPr>
        <p:spPr>
          <a:xfrm rot="20278327">
            <a:off x="-74428" y="478466"/>
            <a:ext cx="5135526" cy="3540641"/>
          </a:xfrm>
          <a:prstGeom prst="star5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400" b="1" dirty="0" smtClean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กรณีศึกษา</a:t>
            </a:r>
            <a:endParaRPr lang="th-TH" sz="4400" b="1" dirty="0">
              <a:solidFill>
                <a:srgbClr val="C0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557211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มุมมน 5"/>
          <p:cNvSpPr/>
          <p:nvPr/>
        </p:nvSpPr>
        <p:spPr>
          <a:xfrm>
            <a:off x="552892" y="659219"/>
            <a:ext cx="9037675" cy="49228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914400" algn="thaiDist">
              <a:spcAft>
                <a:spcPts val="0"/>
              </a:spcAft>
            </a:pPr>
            <a:r>
              <a:rPr lang="th-TH" sz="2800" b="1" u="sng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ข้อตรวจพบ</a:t>
            </a:r>
          </a:p>
          <a:p>
            <a:pPr indent="914400"/>
            <a:r>
              <a:rPr lang="th-TH" sz="24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คณะกรรมการตรวจรับพัสดุปฏิบัติหน้าที่โดยมิชอบ โดยเบิกจ่ายเงินค่าซ่อมให้กับ           ผู้รับจ้างทั้งที่งานซ่อมรถยนต์ ยังไม่แล้วเสร็จ ภายหลังผู้รับจ้างมีการส่งมอบรถยนต์ที่ซ่อมเสร็จแล้ว     แต่การส่งมอบงานล่าช้าเกินกว่ากำหนด  คณะกรรมการตรวจรับไม่ได้เสนอให้เรียกค่าปรับจากผู้รับจ้าง </a:t>
            </a:r>
            <a:r>
              <a:rPr lang="th-TH" sz="2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คณะกรรมการตรวจ</a:t>
            </a:r>
            <a:r>
              <a:rPr lang="th-TH" sz="24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รับปฏิบัติ</a:t>
            </a:r>
            <a:r>
              <a:rPr lang="th-TH" sz="2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หน้าที่ไม่เป็นไปตามระเบียบฯ ข้อ </a:t>
            </a:r>
            <a:r>
              <a:rPr lang="th-TH" sz="24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175 และข้อ 181</a:t>
            </a:r>
            <a:endParaRPr lang="en-US" sz="2400" b="1" dirty="0" smtClean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indent="914400" algn="thaiDist">
              <a:spcAft>
                <a:spcPts val="0"/>
              </a:spcAft>
            </a:pPr>
            <a:endParaRPr lang="th-TH" sz="1600" b="1" u="sng" dirty="0" smtClean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indent="914400" algn="thaiDist">
              <a:spcAft>
                <a:spcPts val="0"/>
              </a:spcAft>
            </a:pPr>
            <a:r>
              <a:rPr lang="th-TH" sz="2800" b="1" u="sng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สาเหตุ</a:t>
            </a:r>
            <a:endParaRPr lang="en-US" sz="2800" b="1" u="sng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indent="914400" algn="thaiDist">
              <a:spcAft>
                <a:spcPts val="0"/>
              </a:spcAft>
            </a:pPr>
            <a:r>
              <a:rPr lang="th-TH" sz="2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คณะกรรมการตรวจรับพัสดุ ลงลายมือชื่อตรวจรับงาน ก่อนที่ผู้รับจ้างจะทำงานเสร็จ </a:t>
            </a:r>
            <a:r>
              <a:rPr lang="th-TH" sz="24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  แต่</a:t>
            </a:r>
            <a:r>
              <a:rPr lang="th-TH" sz="2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มีการเบิกจ่ายเงินค่าซ่อมให้กับผู้รับจ้าง </a:t>
            </a:r>
            <a:endParaRPr lang="en-US" sz="24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indent="914400" algn="thaiDist">
              <a:spcAft>
                <a:spcPts val="0"/>
              </a:spcAft>
            </a:pPr>
            <a:endParaRPr lang="th-TH" b="1" u="sng" dirty="0" smtClean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indent="914400" algn="thaiDist">
              <a:spcAft>
                <a:spcPts val="0"/>
              </a:spcAft>
            </a:pPr>
            <a:r>
              <a:rPr lang="th-TH" sz="2800" b="1" u="sng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ผลกระทบ</a:t>
            </a:r>
            <a:r>
              <a:rPr lang="th-TH" sz="28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endParaRPr lang="th-TH" sz="28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indent="914400" algn="thaiDist">
              <a:spcAft>
                <a:spcPts val="0"/>
              </a:spcAft>
            </a:pPr>
            <a:r>
              <a:rPr lang="th-TH" sz="24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ทำให้หน่วยงานได้รับความเสียหาย </a:t>
            </a:r>
            <a:endParaRPr lang="en-US" sz="2400" b="1" dirty="0">
              <a:solidFill>
                <a:srgbClr val="002060"/>
              </a:solidFill>
              <a:latin typeface="TH SarabunIT๙" panose="020B0500040200020003" pitchFamily="34" charset="-34"/>
              <a:ea typeface="Calibri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58262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รูปห้าเหลี่ยม 1"/>
          <p:cNvSpPr/>
          <p:nvPr/>
        </p:nvSpPr>
        <p:spPr>
          <a:xfrm>
            <a:off x="1828799" y="1031358"/>
            <a:ext cx="7612912" cy="3211033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u="sng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ข้อเสนอแนะ</a:t>
            </a:r>
            <a:r>
              <a:rPr lang="th-TH" sz="2800" b="1" u="sng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</a:t>
            </a:r>
            <a:endParaRPr lang="th-TH" sz="2800" b="1" u="sng" dirty="0" smtClean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28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ให้หน่วยงานพิจารณา</a:t>
            </a:r>
            <a:r>
              <a:rPr lang="th-TH" sz="28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ดำเนินการ </a:t>
            </a:r>
            <a:r>
              <a:rPr lang="th-TH" sz="28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แต่งตั้งคณะกรรมการสอบข้อเท็จจริง เพื่อดำเนินการขั้นตอนต่อไป</a:t>
            </a:r>
          </a:p>
        </p:txBody>
      </p:sp>
    </p:spTree>
    <p:extLst>
      <p:ext uri="{BB962C8B-B14F-4D97-AF65-F5344CB8AC3E}">
        <p14:creationId xmlns:p14="http://schemas.microsoft.com/office/powerpoint/2010/main" val="18875985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title"/>
          </p:nvPr>
        </p:nvSpPr>
        <p:spPr>
          <a:xfrm>
            <a:off x="4465675" y="1694121"/>
            <a:ext cx="5252484" cy="1320800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</a:t>
            </a:r>
            <a:r>
              <a:rPr lang="th-TH" sz="4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ทางการตรวจสอบการตรวจ</a:t>
            </a:r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รับในงาน</a:t>
            </a:r>
            <a:r>
              <a:rPr lang="th-TH" sz="4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จ้างก่อสร้าง</a:t>
            </a:r>
            <a:endParaRPr lang="th-TH" sz="4000" dirty="0"/>
          </a:p>
        </p:txBody>
      </p:sp>
      <p:sp>
        <p:nvSpPr>
          <p:cNvPr id="2" name="ดาว 5 แฉก 1"/>
          <p:cNvSpPr/>
          <p:nvPr/>
        </p:nvSpPr>
        <p:spPr>
          <a:xfrm rot="20278327">
            <a:off x="-74428" y="478466"/>
            <a:ext cx="5135526" cy="3540641"/>
          </a:xfrm>
          <a:prstGeom prst="star5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400" b="1" dirty="0" smtClean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กรณีศึกษา</a:t>
            </a:r>
            <a:endParaRPr lang="th-TH" sz="4400" b="1" dirty="0">
              <a:solidFill>
                <a:srgbClr val="C0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94812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751762" y="1522635"/>
            <a:ext cx="7445939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2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การควบคุมงานและการตรวจรับงานจ้าง ไม่เป็นไปตามแบบรูปรายการที่กำหนดในสัญญา </a:t>
            </a:r>
            <a:r>
              <a:rPr lang="th-TH" sz="2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เป็น</a:t>
            </a:r>
            <a:r>
              <a:rPr lang="th-TH" sz="2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การปฏิบัติไม่เป็นไปตามระเบียบกระทรวงการคลังว่าด้วยการจัดซื้อจัด</a:t>
            </a:r>
            <a:r>
              <a:rPr lang="th-TH" sz="2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จ้าง         และ</a:t>
            </a:r>
            <a:r>
              <a:rPr lang="th-TH" sz="2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การบริหารพัสดุภาครัฐ พ.ศ.2560ข้อ 176 และข้อ </a:t>
            </a:r>
            <a:r>
              <a:rPr lang="th-TH" sz="2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178</a:t>
            </a:r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" name="รูปห้าเหลี่ยม 3"/>
          <p:cNvSpPr/>
          <p:nvPr/>
        </p:nvSpPr>
        <p:spPr>
          <a:xfrm>
            <a:off x="584791" y="393405"/>
            <a:ext cx="3795823" cy="967563"/>
          </a:xfrm>
          <a:prstGeom prst="homePlat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ข้อตรวจพบ</a:t>
            </a:r>
            <a:endParaRPr lang="th-TH" sz="44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7" name="ตัวแทนเนื้อหา 2"/>
          <p:cNvSpPr txBox="1">
            <a:spLocks/>
          </p:cNvSpPr>
          <p:nvPr/>
        </p:nvSpPr>
        <p:spPr>
          <a:xfrm>
            <a:off x="1159344" y="2977228"/>
            <a:ext cx="8596668" cy="2200828"/>
          </a:xfrm>
          <a:prstGeom prst="rect">
            <a:avLst/>
          </a:prstGeom>
          <a:solidFill>
            <a:schemeClr val="accent6">
              <a:lumMod val="40000"/>
              <a:lumOff val="60000"/>
              <a:alpha val="26000"/>
            </a:schemeClr>
          </a:solidFill>
          <a:ln>
            <a:solidFill>
              <a:srgbClr val="00B050"/>
            </a:solidFill>
            <a:prstDash val="dash"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th-TH" sz="2400" b="1" u="sng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ข้อเท็จจริง</a:t>
            </a:r>
            <a:endParaRPr lang="en-US" sz="2400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แบบรูปรายการของถนนหลังอาคาร มีแบบรูปรายการ ในรายละเอียดจำนวน 10 รายการ            ผู้รับจ้างดำเนินการแล้ว 7 รายการ ผู้รับจ้างไม่ได้ดำเนินการจำนวน 3 รายการและไม่ปรากฏว่ามีการแก้ไขเพิ่มเติมสัญญาจึงเป็นการปฏิบัติไม่เป็นไปตามแบบรูปรายการที่กำหนดในสัญญา</a:t>
            </a:r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254479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932121" y="669045"/>
            <a:ext cx="6670158" cy="30469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  <a:prstDash val="lgDashDotDot"/>
          </a:ln>
        </p:spPr>
        <p:txBody>
          <a:bodyPr wrap="square">
            <a:spAutoFit/>
          </a:bodyPr>
          <a:lstStyle/>
          <a:p>
            <a:r>
              <a:rPr lang="th-TH" sz="2400" b="1" u="sng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สาเหตุ</a:t>
            </a:r>
            <a:r>
              <a:rPr lang="th-TH" sz="2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2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จาก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ข้อบกพร่องของผู้ควบคุมงาน คณะกรรมการตรวจการจ้าง โดย </a:t>
            </a:r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	1.  ผู้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ควบคุมงานได้ตรวจสอบมีความเห็นว่าผู้รับจ้างได้ดำเนินการแล้วเสร็จเรียบร้อยถูกต้อง ครบถ้วน เห็นควรที่คณะกรรมการตรวจการจ้างจะตรวจรับงานก่อสร้างไว้ได้ </a:t>
            </a:r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	2.  รายงาน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ผลการตรวจสอบงานก่อสร้างให้ประธานกรรมการตรวจการจ้าง คณะกรรมการตรวจการจ้างเสนอรายงานการตรวจรับว่า ผู้รับจ้างได้ดำเนินการก่อสร้างเป็นไปตามแบบรูปรายการและข้อกำหนดครบถ้วนถูกต้องตามสัญญา </a:t>
            </a:r>
            <a:endParaRPr lang="th-TH" sz="2400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168501" y="4353987"/>
            <a:ext cx="5986130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  <a:prstDash val="dashDot"/>
          </a:ln>
        </p:spPr>
        <p:txBody>
          <a:bodyPr wrap="square">
            <a:spAutoFit/>
          </a:bodyPr>
          <a:lstStyle/>
          <a:p>
            <a:r>
              <a:rPr lang="th-TH" sz="2400" b="1" u="sng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ผลกระทบ</a:t>
            </a:r>
            <a:endParaRPr lang="en-US" sz="2400" u="sng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2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</a:t>
            </a:r>
            <a:r>
              <a:rPr lang="th-TH" sz="24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ความ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เสียหายในส่วนที่ไม่ได้ดำเนินการ ตามราคาแนบท้ายสัญญา หน่วยงานได้รับความเสียหายเบื้องต้น  เป็นเงิน</a:t>
            </a:r>
            <a:r>
              <a:rPr lang="en-US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507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,</a:t>
            </a:r>
            <a:r>
              <a:rPr lang="en-US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146.13 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บาท</a:t>
            </a:r>
          </a:p>
        </p:txBody>
      </p:sp>
    </p:spTree>
    <p:extLst>
      <p:ext uri="{BB962C8B-B14F-4D97-AF65-F5344CB8AC3E}">
        <p14:creationId xmlns:p14="http://schemas.microsoft.com/office/powerpoint/2010/main" val="28037979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1658679" y="1583194"/>
            <a:ext cx="8612372" cy="30469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dashDot"/>
          </a:ln>
        </p:spPr>
        <p:txBody>
          <a:bodyPr wrap="square">
            <a:spAutoFit/>
          </a:bodyPr>
          <a:lstStyle/>
          <a:p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ให้หน่วยงานพิจารณาดำเนินการ ดังนี้</a:t>
            </a:r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lvl="0"/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	1. ดำเนินการ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ทางวินัยกับผู้ควบคุมงาน จำนวน 5 คน (ตามรายชื่อ) และคณะกรรมการตรวจการจ้าง จำนวน 7 คน (ตามรายชื่อ)</a:t>
            </a:r>
            <a:endParaRPr lang="en-US" sz="2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24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	2. ดำเนินการ</a:t>
            </a:r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เพื่อให้มีการชดใช้ค่าเสียหายแก่หน่วยงาน จำนวน 507,146.13 บาท กรณีการควบคุมงานและการตรวจรับการจ้างไม่เป็นไปตามรูปแบบรายการที่กำหนดในสัญญา หรือดำเนินการให้ผู้รับจ้างแก้ไขงานก่อสร้างให้เป็นไปตามแบบรูปรายการที่กำหนดในสัญญา เพื่อปฏิบัติให้เป็นไปตามระเบียบกระทรวงการคลังว่าด้วยการจัดซื้อจัดจ้างและการบริหารพัสดุภาครัฐ พ.ศ. 2560 รวมถึงกฎหมายที่เกี่ยวข้องอย่างเคร่งครัดเพื่อมิให้เกิดความเสียหายต่อหน่วยงาน</a:t>
            </a:r>
          </a:p>
        </p:txBody>
      </p:sp>
      <p:sp>
        <p:nvSpPr>
          <p:cNvPr id="5" name="รูปห้าเหลี่ยม 4"/>
          <p:cNvSpPr/>
          <p:nvPr/>
        </p:nvSpPr>
        <p:spPr>
          <a:xfrm>
            <a:off x="648586" y="701747"/>
            <a:ext cx="2785730" cy="690587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ข้อเสนอแนะ</a:t>
            </a:r>
            <a:endParaRPr lang="th-TH" sz="36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731430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แผนผังลำดับงาน: หลายเอกสาร 3"/>
          <p:cNvSpPr/>
          <p:nvPr/>
        </p:nvSpPr>
        <p:spPr>
          <a:xfrm>
            <a:off x="2211571" y="754911"/>
            <a:ext cx="4827182" cy="1137684"/>
          </a:xfrm>
          <a:prstGeom prst="flowChartMultidocumen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dirty="0" smtClean="0"/>
              <a:t>กระดาษทำการ</a:t>
            </a:r>
            <a:endParaRPr lang="th-TH" sz="4000" dirty="0"/>
          </a:p>
        </p:txBody>
      </p:sp>
    </p:spTree>
    <p:extLst>
      <p:ext uri="{BB962C8B-B14F-4D97-AF65-F5344CB8AC3E}">
        <p14:creationId xmlns:p14="http://schemas.microsoft.com/office/powerpoint/2010/main" val="2062742083"/>
      </p:ext>
    </p:extLst>
  </p:cSld>
  <p:clrMapOvr>
    <a:masterClrMapping/>
  </p:clrMapOvr>
</p:sld>
</file>

<file path=ppt/theme/theme1.xml><?xml version="1.0" encoding="utf-8"?>
<a:theme xmlns:a="http://schemas.openxmlformats.org/drawingml/2006/main" name="เหลี่ยมเพชร">
  <a:themeElements>
    <a:clrScheme name="เหลี่ยมเพชร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เหลี่ยมเพชร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เหลี่ยมเพชร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89A431E-722E-4593-BF48-1C42686E47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30306FE-3C13-447E-86EE-A14EA9341C8A}">
  <ds:schemaRefs>
    <ds:schemaRef ds:uri="71af3243-3dd4-4a8d-8c0d-dd76da1f02a5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terms/"/>
    <ds:schemaRef ds:uri="16c05727-aa75-4e4a-9b5f-8a80a1165891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7F4E112-810E-4A37-A8B2-3B5DDE77149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1808</Words>
  <Application>Microsoft Office PowerPoint</Application>
  <PresentationFormat>แบบจอกว้าง</PresentationFormat>
  <Paragraphs>114</Paragraphs>
  <Slides>22</Slides>
  <Notes>11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22</vt:i4>
      </vt:variant>
    </vt:vector>
  </HeadingPairs>
  <TitlesOfParts>
    <vt:vector size="33" baseType="lpstr">
      <vt:lpstr>Arial</vt:lpstr>
      <vt:lpstr>Calibri</vt:lpstr>
      <vt:lpstr>Cordia New</vt:lpstr>
      <vt:lpstr>IrisUPC</vt:lpstr>
      <vt:lpstr>Leelawadee</vt:lpstr>
      <vt:lpstr>TH SarabunIT๙</vt:lpstr>
      <vt:lpstr>TH SarabunPSK</vt:lpstr>
      <vt:lpstr>Trebuchet MS</vt:lpstr>
      <vt:lpstr>Wingdings</vt:lpstr>
      <vt:lpstr>Wingdings 3</vt:lpstr>
      <vt:lpstr>เหลี่ยมเพชร</vt:lpstr>
      <vt:lpstr>แนวทางการตรวจสอบการตรวจรับงานจ้างก่อสร้าง</vt:lpstr>
      <vt:lpstr>แนวทางการตรวจสอบการตรวจรับงานจ้างก่อสร้าง</vt:lpstr>
      <vt:lpstr>แนวทางการตรวจสอบการตรวจรับงานจ้างก่อสร้าง</vt:lpstr>
      <vt:lpstr>แนวทางการตรวจสอบการตรวจรับงานจ้างก่อสร้าง</vt:lpstr>
      <vt:lpstr>แนวทางการตรวจสอบการตรวจรับงานจ้างก่อสร้าง</vt:lpstr>
      <vt:lpstr>แนวทางการตรวจสอบการตรวจรับงานจ้างก่อสร้าง</vt:lpstr>
      <vt:lpstr>แนวทางการตรวจสอบการตรวจรับงานจ้างก่อสร้าง</vt:lpstr>
      <vt:lpstr>งานนำเสนอ PowerPoint</vt:lpstr>
      <vt:lpstr>งานนำเสนอ PowerPoint</vt:lpstr>
      <vt:lpstr>แนวทางการตรวจสอบการตรวจรับงานจ้างก่อสร้าง</vt:lpstr>
      <vt:lpstr>แนวทางการตรวจสอบการตรวจรับงานจ้างก่อสร้าง</vt:lpstr>
      <vt:lpstr>แนวทางการตรวจสอบการตรวจรับงานจ้างก่อสร้าง</vt:lpstr>
      <vt:lpstr>แนวทางการตรวจสอบการตรวจรับงานจ้างก่อสร้าง</vt:lpstr>
      <vt:lpstr>แนวทางการตรวจสอบการตรวจรับงานจ้างก่อสร้าง</vt:lpstr>
      <vt:lpstr>แนวทางการตรวจสอบการตรวจรับพัสดุ ในงานซื้อหรืองานจ้าง</vt:lpstr>
      <vt:lpstr>งานนำเสนอ PowerPoint</vt:lpstr>
      <vt:lpstr>งานนำเสนอ PowerPoint</vt:lpstr>
      <vt:lpstr>แนวทางการตรวจสอบการตรวจรับในงานจ้างก่อสร้าง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2023-07-06T03:13:36Z</dcterms:created>
  <dcterms:modified xsi:type="dcterms:W3CDTF">2023-07-07T08:48:01Z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