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94" r:id="rId4"/>
    <p:sldId id="258" r:id="rId5"/>
    <p:sldId id="259" r:id="rId6"/>
    <p:sldId id="260" r:id="rId7"/>
    <p:sldId id="261" r:id="rId8"/>
    <p:sldId id="262" r:id="rId9"/>
    <p:sldId id="28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8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91" r:id="rId29"/>
    <p:sldId id="292" r:id="rId30"/>
    <p:sldId id="293" r:id="rId31"/>
    <p:sldId id="289" r:id="rId32"/>
    <p:sldId id="285" r:id="rId33"/>
    <p:sldId id="284" r:id="rId34"/>
    <p:sldId id="288" r:id="rId35"/>
    <p:sldId id="290" r:id="rId36"/>
    <p:sldId id="295" r:id="rId37"/>
    <p:sldId id="286" r:id="rId38"/>
  </p:sldIdLst>
  <p:sldSz cx="18288000" cy="10287000"/>
  <p:notesSz cx="6807200" cy="9939338"/>
  <p:embeddedFontLst>
    <p:embeddedFont>
      <p:font typeface="Biski Medium" panose="020B0604020202020204" charset="-34"/>
      <p:regular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ordia New" panose="020B0304020202020204" pitchFamily="34" charset="-34"/>
      <p:regular r:id="rId45"/>
      <p:bold r:id="rId46"/>
      <p:italic r:id="rId47"/>
      <p:boldItalic r:id="rId48"/>
    </p:embeddedFont>
    <p:embeddedFont>
      <p:font typeface="Mommi Medium Bold" panose="020B0604020202020204" charset="-34"/>
      <p:regular r:id="rId49"/>
    </p:embeddedFont>
    <p:embeddedFont>
      <p:font typeface="TH SarabunIT๙" panose="020B0500040200020003" pitchFamily="34" charset="-34"/>
      <p:regular r:id="rId50"/>
      <p:bold r:id="rId51"/>
      <p:italic r:id="rId52"/>
      <p:boldItalic r:id="rId53"/>
    </p:embeddedFont>
    <p:embeddedFont>
      <p:font typeface="TH SarabunPSK" panose="020B0500040200020003" pitchFamily="34" charset="-34"/>
      <p:regular r:id="rId54"/>
      <p:bold r:id="rId55"/>
      <p:italic r:id="rId56"/>
      <p:boldItalic r:id="rId5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6B21CD"/>
    <a:srgbClr val="8039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B73792-E0C3-4806-9FF3-B935117C40D8}" v="15" dt="2023-07-01T08:20:38.6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7" d="100"/>
          <a:sy n="57" d="100"/>
        </p:scale>
        <p:origin x="34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font" Target="fonts/font16.fntdata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font" Target="fonts/font17.fntdata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62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57" Type="http://schemas.openxmlformats.org/officeDocument/2006/relationships/font" Target="fonts/font18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ewkiriya Imb" userId="577ec1ce40d66714" providerId="LiveId" clId="{47B73792-E0C3-4806-9FF3-B935117C40D8}"/>
    <pc:docChg chg="undo custSel addSld delSld modSld">
      <pc:chgData name="Kaewkiriya Imb" userId="577ec1ce40d66714" providerId="LiveId" clId="{47B73792-E0C3-4806-9FF3-B935117C40D8}" dt="2023-07-02T14:35:18.656" v="1610" actId="20577"/>
      <pc:docMkLst>
        <pc:docMk/>
      </pc:docMkLst>
      <pc:sldChg chg="modSp mod">
        <pc:chgData name="Kaewkiriya Imb" userId="577ec1ce40d66714" providerId="LiveId" clId="{47B73792-E0C3-4806-9FF3-B935117C40D8}" dt="2023-07-02T14:27:06.287" v="1577" actId="20577"/>
        <pc:sldMkLst>
          <pc:docMk/>
          <pc:sldMk cId="0" sldId="257"/>
        </pc:sldMkLst>
        <pc:spChg chg="mod">
          <ac:chgData name="Kaewkiriya Imb" userId="577ec1ce40d66714" providerId="LiveId" clId="{47B73792-E0C3-4806-9FF3-B935117C40D8}" dt="2023-07-02T14:27:06.287" v="1577" actId="20577"/>
          <ac:spMkLst>
            <pc:docMk/>
            <pc:sldMk cId="0" sldId="257"/>
            <ac:spMk id="11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1T03:46:22.411" v="368" actId="20577"/>
        <pc:sldMkLst>
          <pc:docMk/>
          <pc:sldMk cId="0" sldId="258"/>
        </pc:sldMkLst>
        <pc:spChg chg="mod">
          <ac:chgData name="Kaewkiriya Imb" userId="577ec1ce40d66714" providerId="LiveId" clId="{47B73792-E0C3-4806-9FF3-B935117C40D8}" dt="2023-07-01T03:44:52.942" v="360" actId="255"/>
          <ac:spMkLst>
            <pc:docMk/>
            <pc:sldMk cId="0" sldId="258"/>
            <ac:spMk id="13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3:46:22.411" v="368" actId="20577"/>
          <ac:spMkLst>
            <pc:docMk/>
            <pc:sldMk cId="0" sldId="258"/>
            <ac:spMk id="18" creationId="{3BC88E8E-3C25-43C4-BF84-3F9314E71792}"/>
          </ac:spMkLst>
        </pc:spChg>
      </pc:sldChg>
      <pc:sldChg chg="modSp mod">
        <pc:chgData name="Kaewkiriya Imb" userId="577ec1ce40d66714" providerId="LiveId" clId="{47B73792-E0C3-4806-9FF3-B935117C40D8}" dt="2023-07-01T03:44:35.516" v="356" actId="255"/>
        <pc:sldMkLst>
          <pc:docMk/>
          <pc:sldMk cId="0" sldId="259"/>
        </pc:sldMkLst>
        <pc:spChg chg="mod">
          <ac:chgData name="Kaewkiriya Imb" userId="577ec1ce40d66714" providerId="LiveId" clId="{47B73792-E0C3-4806-9FF3-B935117C40D8}" dt="2023-07-01T03:44:35.516" v="356" actId="255"/>
          <ac:spMkLst>
            <pc:docMk/>
            <pc:sldMk cId="0" sldId="259"/>
            <ac:spMk id="12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3:41:30.529" v="352" actId="20577"/>
          <ac:spMkLst>
            <pc:docMk/>
            <pc:sldMk cId="0" sldId="259"/>
            <ac:spMk id="13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1T03:44:22.827" v="355" actId="14100"/>
        <pc:sldMkLst>
          <pc:docMk/>
          <pc:sldMk cId="0" sldId="260"/>
        </pc:sldMkLst>
        <pc:spChg chg="mod">
          <ac:chgData name="Kaewkiriya Imb" userId="577ec1ce40d66714" providerId="LiveId" clId="{47B73792-E0C3-4806-9FF3-B935117C40D8}" dt="2023-07-01T03:44:22.827" v="355" actId="14100"/>
          <ac:spMkLst>
            <pc:docMk/>
            <pc:sldMk cId="0" sldId="260"/>
            <ac:spMk id="16" creationId="{6FBD50EB-B000-46E5-B6E2-B5301C665E89}"/>
          </ac:spMkLst>
        </pc:spChg>
      </pc:sldChg>
      <pc:sldChg chg="addSp modSp mod">
        <pc:chgData name="Kaewkiriya Imb" userId="577ec1ce40d66714" providerId="LiveId" clId="{47B73792-E0C3-4806-9FF3-B935117C40D8}" dt="2023-07-01T07:05:59.176" v="1219" actId="20577"/>
        <pc:sldMkLst>
          <pc:docMk/>
          <pc:sldMk cId="0" sldId="261"/>
        </pc:sldMkLst>
        <pc:spChg chg="mod">
          <ac:chgData name="Kaewkiriya Imb" userId="577ec1ce40d66714" providerId="LiveId" clId="{47B73792-E0C3-4806-9FF3-B935117C40D8}" dt="2023-07-01T07:05:59.176" v="1219" actId="20577"/>
          <ac:spMkLst>
            <pc:docMk/>
            <pc:sldMk cId="0" sldId="261"/>
            <ac:spMk id="2" creationId="{00000000-0000-0000-0000-000000000000}"/>
          </ac:spMkLst>
        </pc:spChg>
        <pc:spChg chg="add mod">
          <ac:chgData name="Kaewkiriya Imb" userId="577ec1ce40d66714" providerId="LiveId" clId="{47B73792-E0C3-4806-9FF3-B935117C40D8}" dt="2023-07-01T07:05:56.255" v="1218" actId="20577"/>
          <ac:spMkLst>
            <pc:docMk/>
            <pc:sldMk cId="0" sldId="261"/>
            <ac:spMk id="3" creationId="{54CF7702-5BEF-53A2-3135-81F7E33C7F2D}"/>
          </ac:spMkLst>
        </pc:spChg>
        <pc:spChg chg="mod">
          <ac:chgData name="Kaewkiriya Imb" userId="577ec1ce40d66714" providerId="LiveId" clId="{47B73792-E0C3-4806-9FF3-B935117C40D8}" dt="2023-07-01T07:05:25.713" v="1212" actId="14100"/>
          <ac:spMkLst>
            <pc:docMk/>
            <pc:sldMk cId="0" sldId="261"/>
            <ac:spMk id="11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5:11:31.298" v="963" actId="20577"/>
          <ac:spMkLst>
            <pc:docMk/>
            <pc:sldMk cId="0" sldId="261"/>
            <ac:spMk id="14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5:11:35.216" v="965" actId="20577"/>
          <ac:spMkLst>
            <pc:docMk/>
            <pc:sldMk cId="0" sldId="261"/>
            <ac:spMk id="15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3:44:10.868" v="353" actId="255"/>
          <ac:spMkLst>
            <pc:docMk/>
            <pc:sldMk cId="0" sldId="261"/>
            <ac:spMk id="18" creationId="{C71EB462-0596-4158-B76C-F379F1E1DB8F}"/>
          </ac:spMkLst>
        </pc:spChg>
      </pc:sldChg>
      <pc:sldChg chg="addSp modSp mod">
        <pc:chgData name="Kaewkiriya Imb" userId="577ec1ce40d66714" providerId="LiveId" clId="{47B73792-E0C3-4806-9FF3-B935117C40D8}" dt="2023-07-01T07:06:36.542" v="1223" actId="20577"/>
        <pc:sldMkLst>
          <pc:docMk/>
          <pc:sldMk cId="0" sldId="262"/>
        </pc:sldMkLst>
        <pc:spChg chg="mod">
          <ac:chgData name="Kaewkiriya Imb" userId="577ec1ce40d66714" providerId="LiveId" clId="{47B73792-E0C3-4806-9FF3-B935117C40D8}" dt="2023-07-01T07:04:41.057" v="1198" actId="20577"/>
          <ac:spMkLst>
            <pc:docMk/>
            <pc:sldMk cId="0" sldId="262"/>
            <ac:spMk id="2" creationId="{00000000-0000-0000-0000-000000000000}"/>
          </ac:spMkLst>
        </pc:spChg>
        <pc:spChg chg="add mod">
          <ac:chgData name="Kaewkiriya Imb" userId="577ec1ce40d66714" providerId="LiveId" clId="{47B73792-E0C3-4806-9FF3-B935117C40D8}" dt="2023-07-01T07:05:08.784" v="1208" actId="1076"/>
          <ac:spMkLst>
            <pc:docMk/>
            <pc:sldMk cId="0" sldId="262"/>
            <ac:spMk id="4" creationId="{A6849021-F531-0816-C46E-9DB4F483F751}"/>
          </ac:spMkLst>
        </pc:spChg>
        <pc:spChg chg="mod">
          <ac:chgData name="Kaewkiriya Imb" userId="577ec1ce40d66714" providerId="LiveId" clId="{47B73792-E0C3-4806-9FF3-B935117C40D8}" dt="2023-07-01T07:06:36.542" v="1223" actId="20577"/>
          <ac:spMkLst>
            <pc:docMk/>
            <pc:sldMk cId="0" sldId="262"/>
            <ac:spMk id="11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6:58:38.695" v="1144" actId="20577"/>
          <ac:spMkLst>
            <pc:docMk/>
            <pc:sldMk cId="0" sldId="262"/>
            <ac:spMk id="14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6:57:56.846" v="1142" actId="1035"/>
          <ac:spMkLst>
            <pc:docMk/>
            <pc:sldMk cId="0" sldId="262"/>
            <ac:spMk id="15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6:57:38.961" v="1138" actId="14100"/>
          <ac:spMkLst>
            <pc:docMk/>
            <pc:sldMk cId="0" sldId="262"/>
            <ac:spMk id="18" creationId="{F72522CB-1C4E-4434-8E41-D4584A4D687C}"/>
          </ac:spMkLst>
        </pc:spChg>
        <pc:spChg chg="mod">
          <ac:chgData name="Kaewkiriya Imb" userId="577ec1ce40d66714" providerId="LiveId" clId="{47B73792-E0C3-4806-9FF3-B935117C40D8}" dt="2023-07-01T07:04:59.808" v="1206" actId="20577"/>
          <ac:spMkLst>
            <pc:docMk/>
            <pc:sldMk cId="0" sldId="262"/>
            <ac:spMk id="19" creationId="{3B94923C-4A55-4230-B3D5-B858D213E10B}"/>
          </ac:spMkLst>
        </pc:spChg>
      </pc:sldChg>
      <pc:sldChg chg="addSp delSp modSp mod">
        <pc:chgData name="Kaewkiriya Imb" userId="577ec1ce40d66714" providerId="LiveId" clId="{47B73792-E0C3-4806-9FF3-B935117C40D8}" dt="2023-07-02T14:29:18.494" v="1602" actId="20577"/>
        <pc:sldMkLst>
          <pc:docMk/>
          <pc:sldMk cId="0" sldId="263"/>
        </pc:sldMkLst>
        <pc:spChg chg="mod">
          <ac:chgData name="Kaewkiriya Imb" userId="577ec1ce40d66714" providerId="LiveId" clId="{47B73792-E0C3-4806-9FF3-B935117C40D8}" dt="2023-07-01T03:52:14.398" v="374" actId="20577"/>
          <ac:spMkLst>
            <pc:docMk/>
            <pc:sldMk cId="0" sldId="263"/>
            <ac:spMk id="2" creationId="{00000000-0000-0000-0000-000000000000}"/>
          </ac:spMkLst>
        </pc:spChg>
        <pc:spChg chg="add mod">
          <ac:chgData name="Kaewkiriya Imb" userId="577ec1ce40d66714" providerId="LiveId" clId="{47B73792-E0C3-4806-9FF3-B935117C40D8}" dt="2023-07-01T06:59:21.554" v="1154" actId="1076"/>
          <ac:spMkLst>
            <pc:docMk/>
            <pc:sldMk cId="0" sldId="263"/>
            <ac:spMk id="3" creationId="{201F4F39-A672-2C09-F307-D2C25E4A48C9}"/>
          </ac:spMkLst>
        </pc:spChg>
        <pc:spChg chg="add mod">
          <ac:chgData name="Kaewkiriya Imb" userId="577ec1ce40d66714" providerId="LiveId" clId="{47B73792-E0C3-4806-9FF3-B935117C40D8}" dt="2023-07-01T08:19:28.103" v="1357" actId="20577"/>
          <ac:spMkLst>
            <pc:docMk/>
            <pc:sldMk cId="0" sldId="263"/>
            <ac:spMk id="4" creationId="{798AA834-7837-E77E-9032-51177901C04B}"/>
          </ac:spMkLst>
        </pc:spChg>
        <pc:spChg chg="mod">
          <ac:chgData name="Kaewkiriya Imb" userId="577ec1ce40d66714" providerId="LiveId" clId="{47B73792-E0C3-4806-9FF3-B935117C40D8}" dt="2023-07-02T14:29:18.494" v="1602" actId="20577"/>
          <ac:spMkLst>
            <pc:docMk/>
            <pc:sldMk cId="0" sldId="263"/>
            <ac:spMk id="13" creationId="{00000000-0000-0000-0000-000000000000}"/>
          </ac:spMkLst>
        </pc:spChg>
        <pc:spChg chg="del">
          <ac:chgData name="Kaewkiriya Imb" userId="577ec1ce40d66714" providerId="LiveId" clId="{47B73792-E0C3-4806-9FF3-B935117C40D8}" dt="2023-07-01T06:59:14.585" v="1152" actId="478"/>
          <ac:spMkLst>
            <pc:docMk/>
            <pc:sldMk cId="0" sldId="263"/>
            <ac:spMk id="15" creationId="{191B630E-E833-413F-A6CF-6D4E74A44C3E}"/>
          </ac:spMkLst>
        </pc:spChg>
        <pc:spChg chg="del">
          <ac:chgData name="Kaewkiriya Imb" userId="577ec1ce40d66714" providerId="LiveId" clId="{47B73792-E0C3-4806-9FF3-B935117C40D8}" dt="2023-07-01T06:59:13.467" v="1151" actId="478"/>
          <ac:spMkLst>
            <pc:docMk/>
            <pc:sldMk cId="0" sldId="263"/>
            <ac:spMk id="16" creationId="{F583C621-DF8F-4EBB-B50C-131C74292A40}"/>
          </ac:spMkLst>
        </pc:spChg>
      </pc:sldChg>
      <pc:sldChg chg="addSp delSp modSp mod">
        <pc:chgData name="Kaewkiriya Imb" userId="577ec1ce40d66714" providerId="LiveId" clId="{47B73792-E0C3-4806-9FF3-B935117C40D8}" dt="2023-07-01T07:04:33.186" v="1197" actId="21"/>
        <pc:sldMkLst>
          <pc:docMk/>
          <pc:sldMk cId="0" sldId="264"/>
        </pc:sldMkLst>
        <pc:spChg chg="add mod">
          <ac:chgData name="Kaewkiriya Imb" userId="577ec1ce40d66714" providerId="LiveId" clId="{47B73792-E0C3-4806-9FF3-B935117C40D8}" dt="2023-07-01T07:04:04.247" v="1193" actId="255"/>
          <ac:spMkLst>
            <pc:docMk/>
            <pc:sldMk cId="0" sldId="264"/>
            <ac:spMk id="3" creationId="{D7A682B0-D42B-E362-A119-277C7CF42704}"/>
          </ac:spMkLst>
        </pc:spChg>
        <pc:spChg chg="add del mod">
          <ac:chgData name="Kaewkiriya Imb" userId="577ec1ce40d66714" providerId="LiveId" clId="{47B73792-E0C3-4806-9FF3-B935117C40D8}" dt="2023-07-01T07:04:33.186" v="1197" actId="21"/>
          <ac:spMkLst>
            <pc:docMk/>
            <pc:sldMk cId="0" sldId="264"/>
            <ac:spMk id="4" creationId="{D1C1C588-A647-01AF-630C-DD6077246EFD}"/>
          </ac:spMkLst>
        </pc:spChg>
      </pc:sldChg>
      <pc:sldChg chg="modSp mod">
        <pc:chgData name="Kaewkiriya Imb" userId="577ec1ce40d66714" providerId="LiveId" clId="{47B73792-E0C3-4806-9FF3-B935117C40D8}" dt="2023-07-01T04:10:55.337" v="950" actId="14100"/>
        <pc:sldMkLst>
          <pc:docMk/>
          <pc:sldMk cId="0" sldId="265"/>
        </pc:sldMkLst>
        <pc:spChg chg="mod">
          <ac:chgData name="Kaewkiriya Imb" userId="577ec1ce40d66714" providerId="LiveId" clId="{47B73792-E0C3-4806-9FF3-B935117C40D8}" dt="2023-07-01T04:10:55.337" v="950" actId="14100"/>
          <ac:spMkLst>
            <pc:docMk/>
            <pc:sldMk cId="0" sldId="265"/>
            <ac:spMk id="13" creationId="{00000000-0000-0000-0000-000000000000}"/>
          </ac:spMkLst>
        </pc:spChg>
      </pc:sldChg>
      <pc:sldChg chg="delSp modSp mod">
        <pc:chgData name="Kaewkiriya Imb" userId="577ec1ce40d66714" providerId="LiveId" clId="{47B73792-E0C3-4806-9FF3-B935117C40D8}" dt="2023-07-02T14:33:22.262" v="1603" actId="207"/>
        <pc:sldMkLst>
          <pc:docMk/>
          <pc:sldMk cId="0" sldId="269"/>
        </pc:sldMkLst>
        <pc:spChg chg="del">
          <ac:chgData name="Kaewkiriya Imb" userId="577ec1ce40d66714" providerId="LiveId" clId="{47B73792-E0C3-4806-9FF3-B935117C40D8}" dt="2023-07-01T03:29:34.681" v="4" actId="478"/>
          <ac:spMkLst>
            <pc:docMk/>
            <pc:sldMk cId="0" sldId="269"/>
            <ac:spMk id="3" creationId="{00000000-0000-0000-0000-000000000000}"/>
          </ac:spMkLst>
        </pc:spChg>
        <pc:spChg chg="del">
          <ac:chgData name="Kaewkiriya Imb" userId="577ec1ce40d66714" providerId="LiveId" clId="{47B73792-E0C3-4806-9FF3-B935117C40D8}" dt="2023-07-01T03:29:32.230" v="2" actId="478"/>
          <ac:spMkLst>
            <pc:docMk/>
            <pc:sldMk cId="0" sldId="269"/>
            <ac:spMk id="4" creationId="{00000000-0000-0000-0000-000000000000}"/>
          </ac:spMkLst>
        </pc:spChg>
        <pc:spChg chg="del">
          <ac:chgData name="Kaewkiriya Imb" userId="577ec1ce40d66714" providerId="LiveId" clId="{47B73792-E0C3-4806-9FF3-B935117C40D8}" dt="2023-07-01T03:29:32.766" v="3" actId="478"/>
          <ac:spMkLst>
            <pc:docMk/>
            <pc:sldMk cId="0" sldId="269"/>
            <ac:spMk id="5" creationId="{00000000-0000-0000-0000-000000000000}"/>
          </ac:spMkLst>
        </pc:spChg>
        <pc:spChg chg="del">
          <ac:chgData name="Kaewkiriya Imb" userId="577ec1ce40d66714" providerId="LiveId" clId="{47B73792-E0C3-4806-9FF3-B935117C40D8}" dt="2023-07-01T03:29:30.913" v="1" actId="478"/>
          <ac:spMkLst>
            <pc:docMk/>
            <pc:sldMk cId="0" sldId="269"/>
            <ac:spMk id="6" creationId="{00000000-0000-0000-0000-000000000000}"/>
          </ac:spMkLst>
        </pc:spChg>
        <pc:spChg chg="del">
          <ac:chgData name="Kaewkiriya Imb" userId="577ec1ce40d66714" providerId="LiveId" clId="{47B73792-E0C3-4806-9FF3-B935117C40D8}" dt="2023-07-01T03:29:29.918" v="0" actId="478"/>
          <ac:spMkLst>
            <pc:docMk/>
            <pc:sldMk cId="0" sldId="269"/>
            <ac:spMk id="7" creationId="{00000000-0000-0000-0000-000000000000}"/>
          </ac:spMkLst>
        </pc:spChg>
        <pc:spChg chg="mod">
          <ac:chgData name="Kaewkiriya Imb" userId="577ec1ce40d66714" providerId="LiveId" clId="{47B73792-E0C3-4806-9FF3-B935117C40D8}" dt="2023-07-02T14:33:22.262" v="1603" actId="207"/>
          <ac:spMkLst>
            <pc:docMk/>
            <pc:sldMk cId="0" sldId="269"/>
            <ac:spMk id="13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2T14:35:18.656" v="1610" actId="20577"/>
        <pc:sldMkLst>
          <pc:docMk/>
          <pc:sldMk cId="0" sldId="271"/>
        </pc:sldMkLst>
        <pc:spChg chg="mod">
          <ac:chgData name="Kaewkiriya Imb" userId="577ec1ce40d66714" providerId="LiveId" clId="{47B73792-E0C3-4806-9FF3-B935117C40D8}" dt="2023-07-02T14:35:18.656" v="1610" actId="20577"/>
          <ac:spMkLst>
            <pc:docMk/>
            <pc:sldMk cId="0" sldId="271"/>
            <ac:spMk id="13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1T03:33:17.113" v="203" actId="20577"/>
        <pc:sldMkLst>
          <pc:docMk/>
          <pc:sldMk cId="0" sldId="275"/>
        </pc:sldMkLst>
        <pc:spChg chg="mod">
          <ac:chgData name="Kaewkiriya Imb" userId="577ec1ce40d66714" providerId="LiveId" clId="{47B73792-E0C3-4806-9FF3-B935117C40D8}" dt="2023-07-01T03:33:17.113" v="203" actId="20577"/>
          <ac:spMkLst>
            <pc:docMk/>
            <pc:sldMk cId="0" sldId="275"/>
            <ac:spMk id="11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1T03:34:26.221" v="233" actId="20577"/>
        <pc:sldMkLst>
          <pc:docMk/>
          <pc:sldMk cId="0" sldId="276"/>
        </pc:sldMkLst>
        <pc:spChg chg="mod">
          <ac:chgData name="Kaewkiriya Imb" userId="577ec1ce40d66714" providerId="LiveId" clId="{47B73792-E0C3-4806-9FF3-B935117C40D8}" dt="2023-07-01T03:34:26.221" v="233" actId="20577"/>
          <ac:spMkLst>
            <pc:docMk/>
            <pc:sldMk cId="0" sldId="276"/>
            <ac:spMk id="11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1T03:36:39.678" v="349" actId="20577"/>
        <pc:sldMkLst>
          <pc:docMk/>
          <pc:sldMk cId="0" sldId="278"/>
        </pc:sldMkLst>
        <pc:spChg chg="mod">
          <ac:chgData name="Kaewkiriya Imb" userId="577ec1ce40d66714" providerId="LiveId" clId="{47B73792-E0C3-4806-9FF3-B935117C40D8}" dt="2023-07-01T03:36:39.678" v="349" actId="20577"/>
          <ac:spMkLst>
            <pc:docMk/>
            <pc:sldMk cId="0" sldId="278"/>
            <ac:spMk id="13" creationId="{00000000-0000-0000-0000-000000000000}"/>
          </ac:spMkLst>
        </pc:spChg>
      </pc:sldChg>
      <pc:sldChg chg="modSp mod">
        <pc:chgData name="Kaewkiriya Imb" userId="577ec1ce40d66714" providerId="LiveId" clId="{47B73792-E0C3-4806-9FF3-B935117C40D8}" dt="2023-07-02T01:55:01.616" v="1576" actId="1076"/>
        <pc:sldMkLst>
          <pc:docMk/>
          <pc:sldMk cId="0" sldId="279"/>
        </pc:sldMkLst>
        <pc:spChg chg="mod">
          <ac:chgData name="Kaewkiriya Imb" userId="577ec1ce40d66714" providerId="LiveId" clId="{47B73792-E0C3-4806-9FF3-B935117C40D8}" dt="2023-07-02T01:55:01.616" v="1576" actId="1076"/>
          <ac:spMkLst>
            <pc:docMk/>
            <pc:sldMk cId="0" sldId="279"/>
            <ac:spMk id="13" creationId="{00000000-0000-0000-0000-000000000000}"/>
          </ac:spMkLst>
        </pc:spChg>
        <pc:spChg chg="mod">
          <ac:chgData name="Kaewkiriya Imb" userId="577ec1ce40d66714" providerId="LiveId" clId="{47B73792-E0C3-4806-9FF3-B935117C40D8}" dt="2023-07-02T01:54:51.703" v="1575" actId="14100"/>
          <ac:spMkLst>
            <pc:docMk/>
            <pc:sldMk cId="0" sldId="279"/>
            <ac:spMk id="14" creationId="{00000000-0000-0000-0000-000000000000}"/>
          </ac:spMkLst>
        </pc:spChg>
        <pc:picChg chg="mod">
          <ac:chgData name="Kaewkiriya Imb" userId="577ec1ce40d66714" providerId="LiveId" clId="{47B73792-E0C3-4806-9FF3-B935117C40D8}" dt="2023-07-02T01:54:40.193" v="1573" actId="14100"/>
          <ac:picMkLst>
            <pc:docMk/>
            <pc:sldMk cId="0" sldId="279"/>
            <ac:picMk id="11" creationId="{00000000-0000-0000-0000-000000000000}"/>
          </ac:picMkLst>
        </pc:picChg>
      </pc:sldChg>
      <pc:sldChg chg="addSp delSp modSp add del mod">
        <pc:chgData name="Kaewkiriya Imb" userId="577ec1ce40d66714" providerId="LiveId" clId="{47B73792-E0C3-4806-9FF3-B935117C40D8}" dt="2023-07-01T08:18:36.362" v="1352" actId="2696"/>
        <pc:sldMkLst>
          <pc:docMk/>
          <pc:sldMk cId="923671273" sldId="281"/>
        </pc:sldMkLst>
        <pc:spChg chg="mod">
          <ac:chgData name="Kaewkiriya Imb" userId="577ec1ce40d66714" providerId="LiveId" clId="{47B73792-E0C3-4806-9FF3-B935117C40D8}" dt="2023-07-01T07:06:25.310" v="1222" actId="1076"/>
          <ac:spMkLst>
            <pc:docMk/>
            <pc:sldMk cId="923671273" sldId="281"/>
            <ac:spMk id="2" creationId="{00000000-0000-0000-0000-000000000000}"/>
          </ac:spMkLst>
        </pc:spChg>
        <pc:spChg chg="add del mod">
          <ac:chgData name="Kaewkiriya Imb" userId="577ec1ce40d66714" providerId="LiveId" clId="{47B73792-E0C3-4806-9FF3-B935117C40D8}" dt="2023-07-01T07:04:22.422" v="1195"/>
          <ac:spMkLst>
            <pc:docMk/>
            <pc:sldMk cId="923671273" sldId="281"/>
            <ac:spMk id="3" creationId="{169F207D-3D2F-8EBF-6518-E6E7D75EAC4B}"/>
          </ac:spMkLst>
        </pc:spChg>
        <pc:spChg chg="add mod">
          <ac:chgData name="Kaewkiriya Imb" userId="577ec1ce40d66714" providerId="LiveId" clId="{47B73792-E0C3-4806-9FF3-B935117C40D8}" dt="2023-07-01T07:06:41.810" v="1226"/>
          <ac:spMkLst>
            <pc:docMk/>
            <pc:sldMk cId="923671273" sldId="281"/>
            <ac:spMk id="4" creationId="{5E91F0B6-6561-2749-7207-769BFC43627A}"/>
          </ac:spMkLst>
        </pc:spChg>
        <pc:spChg chg="add mod">
          <ac:chgData name="Kaewkiriya Imb" userId="577ec1ce40d66714" providerId="LiveId" clId="{47B73792-E0C3-4806-9FF3-B935117C40D8}" dt="2023-07-01T07:08:17.192" v="1302" actId="20577"/>
          <ac:spMkLst>
            <pc:docMk/>
            <pc:sldMk cId="923671273" sldId="281"/>
            <ac:spMk id="5" creationId="{7EE249CF-2365-438F-E10F-27989ED5E11D}"/>
          </ac:spMkLst>
        </pc:spChg>
        <pc:spChg chg="del mod">
          <ac:chgData name="Kaewkiriya Imb" userId="577ec1ce40d66714" providerId="LiveId" clId="{47B73792-E0C3-4806-9FF3-B935117C40D8}" dt="2023-07-01T07:06:40.770" v="1225" actId="478"/>
          <ac:spMkLst>
            <pc:docMk/>
            <pc:sldMk cId="923671273" sldId="281"/>
            <ac:spMk id="11" creationId="{00000000-0000-0000-0000-000000000000}"/>
          </ac:spMkLst>
        </pc:spChg>
        <pc:spChg chg="del mod">
          <ac:chgData name="Kaewkiriya Imb" userId="577ec1ce40d66714" providerId="LiveId" clId="{47B73792-E0C3-4806-9FF3-B935117C40D8}" dt="2023-07-01T08:16:24.012" v="1321"/>
          <ac:spMkLst>
            <pc:docMk/>
            <pc:sldMk cId="923671273" sldId="281"/>
            <ac:spMk id="14" creationId="{00000000-0000-0000-0000-000000000000}"/>
          </ac:spMkLst>
        </pc:spChg>
        <pc:spChg chg="del mod">
          <ac:chgData name="Kaewkiriya Imb" userId="577ec1ce40d66714" providerId="LiveId" clId="{47B73792-E0C3-4806-9FF3-B935117C40D8}" dt="2023-07-01T03:52:59.232" v="377" actId="478"/>
          <ac:spMkLst>
            <pc:docMk/>
            <pc:sldMk cId="923671273" sldId="281"/>
            <ac:spMk id="15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6:58:51.570" v="1145" actId="1076"/>
          <ac:spMkLst>
            <pc:docMk/>
            <pc:sldMk cId="923671273" sldId="281"/>
            <ac:spMk id="18" creationId="{F72522CB-1C4E-4434-8E41-D4584A4D687C}"/>
          </ac:spMkLst>
        </pc:spChg>
        <pc:spChg chg="mod">
          <ac:chgData name="Kaewkiriya Imb" userId="577ec1ce40d66714" providerId="LiveId" clId="{47B73792-E0C3-4806-9FF3-B935117C40D8}" dt="2023-07-01T07:06:23.686" v="1221" actId="20577"/>
          <ac:spMkLst>
            <pc:docMk/>
            <pc:sldMk cId="923671273" sldId="281"/>
            <ac:spMk id="19" creationId="{3B94923C-4A55-4230-B3D5-B858D213E10B}"/>
          </ac:spMkLst>
        </pc:spChg>
      </pc:sldChg>
      <pc:sldChg chg="addSp delSp modSp add mod">
        <pc:chgData name="Kaewkiriya Imb" userId="577ec1ce40d66714" providerId="LiveId" clId="{47B73792-E0C3-4806-9FF3-B935117C40D8}" dt="2023-07-01T08:19:13.177" v="1355" actId="14100"/>
        <pc:sldMkLst>
          <pc:docMk/>
          <pc:sldMk cId="3910183808" sldId="282"/>
        </pc:sldMkLst>
        <pc:spChg chg="mod">
          <ac:chgData name="Kaewkiriya Imb" userId="577ec1ce40d66714" providerId="LiveId" clId="{47B73792-E0C3-4806-9FF3-B935117C40D8}" dt="2023-07-01T04:07:28.088" v="936" actId="1076"/>
          <ac:spMkLst>
            <pc:docMk/>
            <pc:sldMk cId="3910183808" sldId="282"/>
            <ac:spMk id="2" creationId="{00000000-0000-0000-0000-000000000000}"/>
          </ac:spMkLst>
        </pc:spChg>
        <pc:spChg chg="add mod">
          <ac:chgData name="Kaewkiriya Imb" userId="577ec1ce40d66714" providerId="LiveId" clId="{47B73792-E0C3-4806-9FF3-B935117C40D8}" dt="2023-07-01T08:18:26.220" v="1351" actId="1036"/>
          <ac:spMkLst>
            <pc:docMk/>
            <pc:sldMk cId="3910183808" sldId="282"/>
            <ac:spMk id="3" creationId="{01731746-2B89-CE8B-6E7A-5642411D1F37}"/>
          </ac:spMkLst>
        </pc:spChg>
        <pc:spChg chg="add mod">
          <ac:chgData name="Kaewkiriya Imb" userId="577ec1ce40d66714" providerId="LiveId" clId="{47B73792-E0C3-4806-9FF3-B935117C40D8}" dt="2023-07-01T08:18:26.220" v="1351" actId="1036"/>
          <ac:spMkLst>
            <pc:docMk/>
            <pc:sldMk cId="3910183808" sldId="282"/>
            <ac:spMk id="4" creationId="{BE360186-D860-6F0D-4436-9F693E2D2AC1}"/>
          </ac:spMkLst>
        </pc:spChg>
        <pc:spChg chg="add mod">
          <ac:chgData name="Kaewkiriya Imb" userId="577ec1ce40d66714" providerId="LiveId" clId="{47B73792-E0C3-4806-9FF3-B935117C40D8}" dt="2023-07-01T07:06:50.544" v="1232" actId="1035"/>
          <ac:spMkLst>
            <pc:docMk/>
            <pc:sldMk cId="3910183808" sldId="282"/>
            <ac:spMk id="5" creationId="{0F71B8E9-5BC4-49B8-7C27-D64AB493A60E}"/>
          </ac:spMkLst>
        </pc:spChg>
        <pc:spChg chg="add mod">
          <ac:chgData name="Kaewkiriya Imb" userId="577ec1ce40d66714" providerId="LiveId" clId="{47B73792-E0C3-4806-9FF3-B935117C40D8}" dt="2023-07-01T08:19:13.177" v="1355" actId="14100"/>
          <ac:spMkLst>
            <pc:docMk/>
            <pc:sldMk cId="3910183808" sldId="282"/>
            <ac:spMk id="6" creationId="{70BB60AD-8876-0CB2-D8E3-2B0FE0BB3A2E}"/>
          </ac:spMkLst>
        </pc:spChg>
        <pc:spChg chg="del">
          <ac:chgData name="Kaewkiriya Imb" userId="577ec1ce40d66714" providerId="LiveId" clId="{47B73792-E0C3-4806-9FF3-B935117C40D8}" dt="2023-07-01T07:06:44.870" v="1227" actId="478"/>
          <ac:spMkLst>
            <pc:docMk/>
            <pc:sldMk cId="3910183808" sldId="282"/>
            <ac:spMk id="11" creationId="{00000000-0000-0000-0000-000000000000}"/>
          </ac:spMkLst>
        </pc:spChg>
        <pc:spChg chg="mod">
          <ac:chgData name="Kaewkiriya Imb" userId="577ec1ce40d66714" providerId="LiveId" clId="{47B73792-E0C3-4806-9FF3-B935117C40D8}" dt="2023-07-01T08:16:58.686" v="1329" actId="20577"/>
          <ac:spMkLst>
            <pc:docMk/>
            <pc:sldMk cId="3910183808" sldId="282"/>
            <ac:spMk id="14" creationId="{00000000-0000-0000-0000-000000000000}"/>
          </ac:spMkLst>
        </pc:spChg>
        <pc:spChg chg="del mod">
          <ac:chgData name="Kaewkiriya Imb" userId="577ec1ce40d66714" providerId="LiveId" clId="{47B73792-E0C3-4806-9FF3-B935117C40D8}" dt="2023-07-01T06:58:59.997" v="1148" actId="478"/>
          <ac:spMkLst>
            <pc:docMk/>
            <pc:sldMk cId="3910183808" sldId="282"/>
            <ac:spMk id="18" creationId="{F72522CB-1C4E-4434-8E41-D4584A4D687C}"/>
          </ac:spMkLst>
        </pc:spChg>
        <pc:spChg chg="del mod">
          <ac:chgData name="Kaewkiriya Imb" userId="577ec1ce40d66714" providerId="LiveId" clId="{47B73792-E0C3-4806-9FF3-B935117C40D8}" dt="2023-07-01T06:59:02.023" v="1149" actId="478"/>
          <ac:spMkLst>
            <pc:docMk/>
            <pc:sldMk cId="3910183808" sldId="282"/>
            <ac:spMk id="19" creationId="{3B94923C-4A55-4230-B3D5-B858D213E10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89C05-7817-4961-B0EC-7D9372302287}" type="datetimeFigureOut">
              <a:rPr lang="en-US" smtClean="0"/>
              <a:t>10-Jul-23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9D6CE-EC40-4901-8810-DDE4D88048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19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10-Jul-23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2.sv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.svg"/><Relationship Id="rId7" Type="http://schemas.openxmlformats.org/officeDocument/2006/relationships/hyperlink" Target="&#3585;&#3619;&#3632;&#3604;&#3634;&#3625;&#3607;&#3635;&#3585;&#3634;&#3619;&#3610;&#3619;&#3636;&#3627;&#3634;&#3619;&#3626;&#3633;&#3597;&#3597;&#3634;&#3592;&#3657;&#3634;&#3591;&#3585;&#3656;&#3629;&#3626;&#3619;&#3657;&#3634;&#3591;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2.sv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10" Type="http://schemas.openxmlformats.org/officeDocument/2006/relationships/slide" Target="slide28.xml"/><Relationship Id="rId4" Type="http://schemas.openxmlformats.org/officeDocument/2006/relationships/image" Target="../media/image3.png"/><Relationship Id="rId9" Type="http://schemas.openxmlformats.org/officeDocument/2006/relationships/hyperlink" Target="&#3623;%2049%20&#3592;&#3633;&#3604;&#3626;&#3656;&#3591;&#3626;&#3635;&#3648;&#3609;&#3634;&#3626;&#3633;&#3597;&#3597;&#3634;&#3651;&#3627;&#3657;%20&#3626;&#3605;.&#3649;&#3621;&#3632;&#3585;&#3619;&#3617;&#3626;&#3619;&#3619;&#3614;&#3634;&#3585;&#3619;&#3619;&#3641;&#3611;&#3649;&#3610;&#3610;&#3629;&#3636;&#3648;&#3621;&#3655;&#3585;&#3607;&#3619;&#3629;&#3609;&#3636;&#3585;&#3626;&#3660;%20&#3618;&#3585;&#3648;&#3621;&#3636;&#3585;&#3585;&#3634;&#3619;&#3592;&#3633;&#3604;&#3626;&#3656;&#3591;&#3648;&#3611;&#3655;&#3609;&#3648;&#3629;&#3585;&#3626;&#3634;&#3619;.pdf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svg"/><Relationship Id="rId7" Type="http://schemas.openxmlformats.org/officeDocument/2006/relationships/hyperlink" Target="&#3617;&#3605;&#3636;%20&#3588;&#3619;&#3617;.28%20&#3617;&#3636;.&#3618;.43%20&#3649;&#3612;&#3609;&#3588;&#3623;&#3634;&#3617;&#3611;&#3621;&#3629;&#3604;&#3616;&#3633;&#3618;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2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2.sv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.sv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.sv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slide" Target="slide2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.sv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slide" Target="slide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.svg"/><Relationship Id="rId7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slide" Target="slide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slide" Target="slide3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.sv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slide" Target="slide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slide" Target="slide3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2.svg"/><Relationship Id="rId7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slide" Target="slide3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2.sv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2.svg"/><Relationship Id="rId7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3" Type="http://schemas.openxmlformats.org/officeDocument/2006/relationships/image" Target="../media/image2.svg"/><Relationship Id="rId7" Type="http://schemas.openxmlformats.org/officeDocument/2006/relationships/image" Target="../media/image3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3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svg"/><Relationship Id="rId7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2.svg"/><Relationship Id="rId7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.svg"/><Relationship Id="rId7" Type="http://schemas.openxmlformats.org/officeDocument/2006/relationships/slide" Target="slide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2.svg"/><Relationship Id="rId7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slide" Target="slide1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2.svg"/><Relationship Id="rId7" Type="http://schemas.openxmlformats.org/officeDocument/2006/relationships/image" Target="../media/image4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image" Target="../media/image2.svg"/><Relationship Id="rId7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.svg"/><Relationship Id="rId7" Type="http://schemas.openxmlformats.org/officeDocument/2006/relationships/slide" Target="slide2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.svg"/><Relationship Id="rId7" Type="http://schemas.openxmlformats.org/officeDocument/2006/relationships/slide" Target="slide2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image" Target="../media/image2.svg"/><Relationship Id="rId7" Type="http://schemas.openxmlformats.org/officeDocument/2006/relationships/image" Target="../media/image4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378806" y="-4378805"/>
            <a:ext cx="10409631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766709" y="1650663"/>
            <a:ext cx="6754583" cy="4150998"/>
          </a:xfrm>
          <a:custGeom>
            <a:avLst/>
            <a:gdLst/>
            <a:ahLst/>
            <a:cxnLst/>
            <a:rect l="l" t="t" r="r" b="b"/>
            <a:pathLst>
              <a:path w="6754583" h="4150998">
                <a:moveTo>
                  <a:pt x="0" y="0"/>
                </a:moveTo>
                <a:lnTo>
                  <a:pt x="6754582" y="0"/>
                </a:lnTo>
                <a:lnTo>
                  <a:pt x="6754582" y="4150998"/>
                </a:lnTo>
                <a:lnTo>
                  <a:pt x="0" y="41509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301071">
            <a:off x="4968808" y="1169393"/>
            <a:ext cx="783012" cy="580628"/>
          </a:xfrm>
          <a:custGeom>
            <a:avLst/>
            <a:gdLst/>
            <a:ahLst/>
            <a:cxnLst/>
            <a:rect l="l" t="t" r="r" b="b"/>
            <a:pathLst>
              <a:path w="783012" h="580628">
                <a:moveTo>
                  <a:pt x="0" y="0"/>
                </a:moveTo>
                <a:lnTo>
                  <a:pt x="783013" y="0"/>
                </a:lnTo>
                <a:lnTo>
                  <a:pt x="783013" y="580627"/>
                </a:lnTo>
                <a:lnTo>
                  <a:pt x="0" y="5806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315757" y="1650663"/>
            <a:ext cx="798105" cy="490472"/>
          </a:xfrm>
          <a:custGeom>
            <a:avLst/>
            <a:gdLst/>
            <a:ahLst/>
            <a:cxnLst/>
            <a:rect l="l" t="t" r="r" b="b"/>
            <a:pathLst>
              <a:path w="798105" h="490472">
                <a:moveTo>
                  <a:pt x="0" y="0"/>
                </a:moveTo>
                <a:lnTo>
                  <a:pt x="798104" y="0"/>
                </a:lnTo>
                <a:lnTo>
                  <a:pt x="798104" y="490472"/>
                </a:lnTo>
                <a:lnTo>
                  <a:pt x="0" y="4904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42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109572" y="1774263"/>
            <a:ext cx="2015402" cy="1238556"/>
          </a:xfrm>
          <a:custGeom>
            <a:avLst/>
            <a:gdLst/>
            <a:ahLst/>
            <a:cxnLst/>
            <a:rect l="l" t="t" r="r" b="b"/>
            <a:pathLst>
              <a:path w="2015402" h="1238556">
                <a:moveTo>
                  <a:pt x="0" y="0"/>
                </a:moveTo>
                <a:lnTo>
                  <a:pt x="2015401" y="0"/>
                </a:lnTo>
                <a:lnTo>
                  <a:pt x="2015401" y="1238556"/>
                </a:lnTo>
                <a:lnTo>
                  <a:pt x="0" y="12385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18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591492" y="3527935"/>
            <a:ext cx="1464607" cy="979456"/>
          </a:xfrm>
          <a:custGeom>
            <a:avLst/>
            <a:gdLst/>
            <a:ahLst/>
            <a:cxnLst/>
            <a:rect l="l" t="t" r="r" b="b"/>
            <a:pathLst>
              <a:path w="1464607" h="979456">
                <a:moveTo>
                  <a:pt x="0" y="0"/>
                </a:moveTo>
                <a:lnTo>
                  <a:pt x="1464608" y="0"/>
                </a:lnTo>
                <a:lnTo>
                  <a:pt x="1464608" y="979457"/>
                </a:lnTo>
                <a:lnTo>
                  <a:pt x="0" y="9794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47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911091" y="5803367"/>
            <a:ext cx="15538709" cy="7117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30"/>
              </a:lnSpc>
            </a:pPr>
            <a:r>
              <a:rPr lang="en-US" sz="8000" b="1" spc="143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การบริหารสัญญาจ้างก่อสร้าง</a:t>
            </a:r>
            <a:endParaRPr lang="en-US" sz="8000" b="1" spc="143" dirty="0">
              <a:solidFill>
                <a:srgbClr val="00BF63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8" name="Freeform 18"/>
          <p:cNvSpPr/>
          <p:nvPr/>
        </p:nvSpPr>
        <p:spPr>
          <a:xfrm rot="301071" flipH="1">
            <a:off x="11961998" y="6304254"/>
            <a:ext cx="929969" cy="689601"/>
          </a:xfrm>
          <a:custGeom>
            <a:avLst/>
            <a:gdLst/>
            <a:ahLst/>
            <a:cxnLst/>
            <a:rect l="l" t="t" r="r" b="b"/>
            <a:pathLst>
              <a:path w="929969" h="689601">
                <a:moveTo>
                  <a:pt x="929969" y="0"/>
                </a:moveTo>
                <a:lnTo>
                  <a:pt x="0" y="0"/>
                </a:lnTo>
                <a:lnTo>
                  <a:pt x="0" y="689600"/>
                </a:lnTo>
                <a:lnTo>
                  <a:pt x="929969" y="689600"/>
                </a:lnTo>
                <a:lnTo>
                  <a:pt x="92996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28700" y="7079725"/>
            <a:ext cx="3415557" cy="2637107"/>
          </a:xfrm>
          <a:custGeom>
            <a:avLst/>
            <a:gdLst/>
            <a:ahLst/>
            <a:cxnLst/>
            <a:rect l="l" t="t" r="r" b="b"/>
            <a:pathLst>
              <a:path w="3415557" h="2637107">
                <a:moveTo>
                  <a:pt x="0" y="0"/>
                </a:moveTo>
                <a:lnTo>
                  <a:pt x="3415557" y="0"/>
                </a:lnTo>
                <a:lnTo>
                  <a:pt x="3415557" y="2637107"/>
                </a:lnTo>
                <a:lnTo>
                  <a:pt x="0" y="263710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1659483" y="5800770"/>
            <a:ext cx="5866517" cy="3533730"/>
          </a:xfrm>
          <a:custGeom>
            <a:avLst/>
            <a:gdLst/>
            <a:ahLst/>
            <a:cxnLst/>
            <a:rect l="l" t="t" r="r" b="b"/>
            <a:pathLst>
              <a:path w="6573191" h="3763152">
                <a:moveTo>
                  <a:pt x="0" y="0"/>
                </a:moveTo>
                <a:lnTo>
                  <a:pt x="6573191" y="0"/>
                </a:lnTo>
                <a:lnTo>
                  <a:pt x="6573191" y="3763152"/>
                </a:lnTo>
                <a:lnTo>
                  <a:pt x="0" y="376315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3040262" y="1355912"/>
            <a:ext cx="13516138" cy="2620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713"/>
              </a:lnSpc>
            </a:pPr>
            <a:r>
              <a:rPr lang="en-US" sz="11224" spc="493" dirty="0" err="1">
                <a:solidFill>
                  <a:srgbClr val="5E17EB"/>
                </a:solidFill>
                <a:cs typeface="Mommi Medium"/>
              </a:rPr>
              <a:t>การจัดการความรู้</a:t>
            </a:r>
            <a:endParaRPr lang="en-US" sz="11224" spc="493" dirty="0">
              <a:solidFill>
                <a:srgbClr val="5E17EB"/>
              </a:solidFill>
              <a:cs typeface="Mommi Medium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3941929" y="3537009"/>
            <a:ext cx="12591461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4"/>
              </a:lnSpc>
            </a:pPr>
            <a:r>
              <a:rPr lang="en-US" sz="6824" b="1" spc="300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กิจกรรม</a:t>
            </a:r>
            <a:r>
              <a:rPr lang="en-US" sz="6824" b="1" spc="300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COP สตน.66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913543" y="9775040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3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909977" y="2400300"/>
            <a:ext cx="10311223" cy="35266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456"/>
              </a:lnSpc>
            </a:pPr>
            <a:r>
              <a:rPr lang="en-US" sz="3897" dirty="0">
                <a:solidFill>
                  <a:srgbClr val="5E17EB"/>
                </a:solidFill>
                <a:latin typeface="Biski Medium"/>
              </a:rPr>
              <a:t>              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การบริหารสัญญา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เป็นการควบคุม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หรือดำเนินการต่าง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ๆ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ให้เป็นไปตามเงื่อนไขหรือข้อกำหนดในสัญญา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โดยผู้ควบคุมการบริหารสัญญา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เป็นหน้าที่ของคณะกรรมการตรวจรับพัสดุ</a:t>
            </a:r>
            <a:r>
              <a:rPr lang="th-TH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หรือผู้ที่ได้รับมอบหมายในงานจ้างก่อสร้าง</a:t>
            </a:r>
            <a:endParaRPr lang="en-US" sz="38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1242157" y="2628901"/>
            <a:ext cx="5185594" cy="5404240"/>
          </a:xfrm>
          <a:custGeom>
            <a:avLst/>
            <a:gdLst/>
            <a:ahLst/>
            <a:cxnLst/>
            <a:rect l="l" t="t" r="r" b="b"/>
            <a:pathLst>
              <a:path w="5054809" h="5054809">
                <a:moveTo>
                  <a:pt x="0" y="0"/>
                </a:moveTo>
                <a:lnTo>
                  <a:pt x="5054809" y="0"/>
                </a:lnTo>
                <a:lnTo>
                  <a:pt x="5054809" y="5054809"/>
                </a:lnTo>
                <a:lnTo>
                  <a:pt x="0" y="50548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987190" y="1257300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 dirty="0" err="1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  <a:endParaRPr lang="en-US" sz="6999" spc="132" dirty="0">
              <a:solidFill>
                <a:srgbClr val="F97081"/>
              </a:solidFill>
              <a:cs typeface="Anantason Condensed Semi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3560879" y="-4478358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909977" y="2400300"/>
            <a:ext cx="10311223" cy="7053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456"/>
              </a:lnSpc>
            </a:pPr>
            <a:r>
              <a:rPr lang="en-US" sz="3897" dirty="0">
                <a:solidFill>
                  <a:srgbClr val="5E17EB"/>
                </a:solidFill>
                <a:latin typeface="Biski Medium"/>
              </a:rPr>
              <a:t>              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030578" y="1518720"/>
            <a:ext cx="14462610" cy="15831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th-TH" sz="5400" dirty="0">
                <a:solidFill>
                  <a:srgbClr val="F97081"/>
                </a:solidFill>
                <a:latin typeface="Biski Medium" panose="020B0604020202020204" charset="-34"/>
                <a:cs typeface="Biski Medium" panose="020B0604020202020204" charset="-34"/>
              </a:rPr>
              <a:t>กระดาษทำการแนวทางการตรวจสอบ</a:t>
            </a:r>
            <a:br>
              <a:rPr lang="th-TH" sz="5400" dirty="0">
                <a:solidFill>
                  <a:srgbClr val="F97081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endParaRPr lang="th-TH" sz="5400" dirty="0">
              <a:solidFill>
                <a:srgbClr val="F97081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 algn="ctr">
              <a:lnSpc>
                <a:spcPts val="3919"/>
              </a:lnSpc>
            </a:pPr>
            <a:r>
              <a:rPr lang="th-TH" sz="5400" dirty="0">
                <a:solidFill>
                  <a:srgbClr val="F97081"/>
                </a:solidFill>
                <a:latin typeface="Biski Medium" panose="020B0604020202020204" charset="-34"/>
                <a:cs typeface="Biski Medium" panose="020B0604020202020204" charset="-34"/>
              </a:rPr>
              <a:t>การบริหารสัญญาจ้างก่อสร้าง</a:t>
            </a:r>
            <a:endParaRPr lang="en-US" sz="5400" dirty="0">
              <a:solidFill>
                <a:srgbClr val="F97081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pic>
        <p:nvPicPr>
          <p:cNvPr id="4" name="Picture 3">
            <a:hlinkClick r:id="rId7" action="ppaction://hlinkfile"/>
            <a:extLst>
              <a:ext uri="{FF2B5EF4-FFF2-40B4-BE49-F238E27FC236}">
                <a16:creationId xmlns:a16="http://schemas.microsoft.com/office/drawing/2014/main" id="{F0B21293-6819-4255-ADE2-A3CE44AD56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673" y="3410609"/>
            <a:ext cx="9184540" cy="477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38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99333" y="-4421072"/>
            <a:ext cx="103251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2558045" y="2777794"/>
            <a:ext cx="4465155" cy="5645598"/>
          </a:xfrm>
          <a:custGeom>
            <a:avLst/>
            <a:gdLst/>
            <a:ahLst/>
            <a:cxnLst/>
            <a:rect l="l" t="t" r="r" b="b"/>
            <a:pathLst>
              <a:path w="4465155" h="5645598">
                <a:moveTo>
                  <a:pt x="0" y="0"/>
                </a:moveTo>
                <a:lnTo>
                  <a:pt x="4465155" y="0"/>
                </a:lnTo>
                <a:lnTo>
                  <a:pt x="4465155" y="5645598"/>
                </a:lnTo>
                <a:lnTo>
                  <a:pt x="0" y="564559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045022" y="5683268"/>
            <a:ext cx="7242995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3"/>
              </a:lnSpc>
            </a:pPr>
            <a:r>
              <a:rPr lang="th-TH" sz="4002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</a:t>
            </a:r>
            <a:r>
              <a:rPr lang="en-US" sz="4002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จัดส่งในรูปแบบอิเล็กทรอนิกส์ภายใน</a:t>
            </a:r>
            <a:r>
              <a:rPr lang="en-US" sz="4002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30 </a:t>
            </a:r>
            <a:r>
              <a:rPr lang="en-US" sz="4002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วัน</a:t>
            </a:r>
            <a:r>
              <a:rPr lang="en-US" sz="4002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0645074-8323-47FD-872D-FCDB39DC89F3}"/>
              </a:ext>
            </a:extLst>
          </p:cNvPr>
          <p:cNvSpPr/>
          <p:nvPr/>
        </p:nvSpPr>
        <p:spPr>
          <a:xfrm>
            <a:off x="7992698" y="2829596"/>
            <a:ext cx="9808525" cy="232085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8465614" y="2865879"/>
            <a:ext cx="8975577" cy="2269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39"/>
              </a:lnSpc>
            </a:pPr>
            <a:r>
              <a:rPr lang="en-US" sz="4000" b="1" dirty="0">
                <a:solidFill>
                  <a:srgbClr val="5EC40E"/>
                </a:solidFill>
                <a:latin typeface="Mommi Medium Bold"/>
              </a:rPr>
              <a:t>1</a:t>
            </a:r>
            <a:r>
              <a:rPr lang="en-US" sz="4000" b="1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. </a:t>
            </a:r>
            <a:r>
              <a:rPr lang="en-US" sz="4000" b="1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การจัดส่งสำเนาสัญญาให้สำนักงานการตรวจเงินแผ่นดิน</a:t>
            </a:r>
            <a:r>
              <a:rPr lang="en-US" sz="4000" b="1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4000" b="1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และกรมสรรพากร</a:t>
            </a:r>
            <a:endParaRPr lang="en-US" sz="4000" b="1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8" name="TextBox 17">
            <a:hlinkClick r:id="rId9" action="ppaction://hlinkfile"/>
            <a:extLst>
              <a:ext uri="{FF2B5EF4-FFF2-40B4-BE49-F238E27FC236}">
                <a16:creationId xmlns:a16="http://schemas.microsoft.com/office/drawing/2014/main" id="{3BC88E8E-3C25-43C4-BF84-3F9314E71792}"/>
              </a:ext>
            </a:extLst>
          </p:cNvPr>
          <p:cNvSpPr txBox="1"/>
          <p:nvPr/>
        </p:nvSpPr>
        <p:spPr>
          <a:xfrm>
            <a:off x="8320250" y="7258817"/>
            <a:ext cx="9586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Biski Medium" panose="020B0604020202020204" charset="-34"/>
                <a:cs typeface="Biski Medium" panose="020B0604020202020204" charset="-34"/>
              </a:rPr>
              <a:t>(</a:t>
            </a:r>
            <a:r>
              <a:rPr lang="th-TH" sz="2400" dirty="0">
                <a:latin typeface="Biski Medium" panose="020B0604020202020204" charset="-34"/>
                <a:cs typeface="Biski Medium" panose="020B0604020202020204" charset="-34"/>
                <a:hlinkClick r:id="rId9" action="ppaction://hlinkfile"/>
              </a:rPr>
              <a:t>หนังสือกรมบัญชีกลางที่ กค 0433/ว49 ลงวันที่ 31 มกราคม 2562</a:t>
            </a:r>
            <a:r>
              <a:rPr lang="en-US" sz="2400" dirty="0">
                <a:latin typeface="Biski Medium" panose="020B0604020202020204" charset="-34"/>
                <a:cs typeface="Biski Medium" panose="020B0604020202020204" charset="-34"/>
                <a:hlinkClick r:id="rId9" action="ppaction://hlinkfile"/>
              </a:rPr>
              <a:t>)</a:t>
            </a:r>
            <a:endParaRPr lang="en-US" sz="2400" dirty="0"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6" name="ลูกศร: ขวาท้ายบาก 2">
            <a:hlinkClick r:id="rId10" action="ppaction://hlinksldjump"/>
            <a:extLst>
              <a:ext uri="{FF2B5EF4-FFF2-40B4-BE49-F238E27FC236}">
                <a16:creationId xmlns:a16="http://schemas.microsoft.com/office/drawing/2014/main" id="{179AAAC0-4EAE-4330-9426-283B8298C0F5}"/>
              </a:ext>
            </a:extLst>
          </p:cNvPr>
          <p:cNvSpPr/>
          <p:nvPr/>
        </p:nvSpPr>
        <p:spPr>
          <a:xfrm>
            <a:off x="7774654" y="7945010"/>
            <a:ext cx="4203800" cy="188771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ข้อ 164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 dirty="0" err="1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  <a:endParaRPr lang="en-US" sz="6999" spc="132" dirty="0">
              <a:solidFill>
                <a:srgbClr val="F97081"/>
              </a:solidFill>
              <a:cs typeface="Anantason Condensed Semi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7328628" y="4211809"/>
            <a:ext cx="10004277" cy="5065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แผนปฏิบัติงานก่อสร้าง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แผนการใช้เครื่องจักร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เครื่องมือ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แผนอัตราบุคลากรที่ผู้รับจ้างใช้ในการปฏิบัต</a:t>
            </a:r>
            <a:r>
              <a:rPr lang="th-TH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ิ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งาน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รายชื่อวิศวกรควบคุม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หนังสือแจ้งเข้าปฏิบัติงานของผู้รับจ้าง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หนังสือแจ้งให้เข้าปฏิบัติงานของผู้ว่าจ้าง</a:t>
            </a:r>
            <a:endParaRPr lang="th-TH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5036"/>
              </a:lnSpc>
            </a:pPr>
            <a:r>
              <a:rPr lang="th-TH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th-TH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  <a:hlinkClick r:id="rId7" action="ppaction://hlinkfile"/>
              </a:rPr>
              <a:t>แผนความปลอดภัยในงานก่อสร้าง ตามมติ ครม.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476"/>
              </a:lnSpc>
            </a:pPr>
            <a:endParaRPr lang="en-US" sz="35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Freeform 14"/>
          <p:cNvSpPr/>
          <p:nvPr/>
        </p:nvSpPr>
        <p:spPr>
          <a:xfrm>
            <a:off x="1660097" y="3696225"/>
            <a:ext cx="4816904" cy="3961875"/>
          </a:xfrm>
          <a:custGeom>
            <a:avLst/>
            <a:gdLst/>
            <a:ahLst/>
            <a:cxnLst/>
            <a:rect l="l" t="t" r="r" b="b"/>
            <a:pathLst>
              <a:path w="6176241" h="4516377">
                <a:moveTo>
                  <a:pt x="0" y="0"/>
                </a:moveTo>
                <a:lnTo>
                  <a:pt x="6176241" y="0"/>
                </a:lnTo>
                <a:lnTo>
                  <a:pt x="6176241" y="4516376"/>
                </a:lnTo>
                <a:lnTo>
                  <a:pt x="0" y="45163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6BD13FD-B117-47AD-B326-92F86688D1BB}"/>
              </a:ext>
            </a:extLst>
          </p:cNvPr>
          <p:cNvSpPr/>
          <p:nvPr/>
        </p:nvSpPr>
        <p:spPr>
          <a:xfrm>
            <a:off x="7239000" y="2933700"/>
            <a:ext cx="773188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7386872" y="3124278"/>
            <a:ext cx="8784491" cy="679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2.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การเข้าปฏิบัติงานของผู้รับจ้าง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3560879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>
          <a:xfrm>
            <a:off x="2510608" y="3259790"/>
            <a:ext cx="4382404" cy="5480571"/>
          </a:xfrm>
          <a:custGeom>
            <a:avLst/>
            <a:gdLst/>
            <a:ahLst/>
            <a:cxnLst/>
            <a:rect l="l" t="t" r="r" b="b"/>
            <a:pathLst>
              <a:path w="4382404" h="5480571">
                <a:moveTo>
                  <a:pt x="0" y="0"/>
                </a:moveTo>
                <a:lnTo>
                  <a:pt x="4382404" y="0"/>
                </a:lnTo>
                <a:lnTo>
                  <a:pt x="4382404" y="5480571"/>
                </a:lnTo>
                <a:lnTo>
                  <a:pt x="0" y="54805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D82EC5C-C2DC-4013-8801-F2031F934E97}"/>
              </a:ext>
            </a:extLst>
          </p:cNvPr>
          <p:cNvSpPr/>
          <p:nvPr/>
        </p:nvSpPr>
        <p:spPr>
          <a:xfrm>
            <a:off x="7543800" y="3086100"/>
            <a:ext cx="10134600" cy="15941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2">
            <a:extLst>
              <a:ext uri="{FF2B5EF4-FFF2-40B4-BE49-F238E27FC236}">
                <a16:creationId xmlns:a16="http://schemas.microsoft.com/office/drawing/2014/main" id="{6FBD50EB-B000-46E5-B6E2-B5301C665E89}"/>
              </a:ext>
            </a:extLst>
          </p:cNvPr>
          <p:cNvSpPr txBox="1"/>
          <p:nvPr/>
        </p:nvSpPr>
        <p:spPr>
          <a:xfrm>
            <a:off x="7691672" y="3292155"/>
            <a:ext cx="9986728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3.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คำสั่งแต่งตั้งคณะกรรมการตรวจรับพัสดุและผู้ควบคุมงาน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id="{DBEE5BD8-F3ED-46B2-BD09-48581FFC4974}"/>
              </a:ext>
            </a:extLst>
          </p:cNvPr>
          <p:cNvSpPr txBox="1"/>
          <p:nvPr/>
        </p:nvSpPr>
        <p:spPr>
          <a:xfrm>
            <a:off x="7938228" y="4991100"/>
            <a:ext cx="10134600" cy="25648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</a:t>
            </a:r>
            <a:r>
              <a:rPr lang="th-TH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เพื่อดูว่าผู้ที่ทำหน้าที่ในการบริหารสัญญาจ้างก่อสร้าง และผู้ควบคุมงาน มีรายชื่อตรงกับคำสั่งแต่งตั้งคณะกรรมการตรวจรับพัสดุในงานจ้างก่อสร้าง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1" y="-4440122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th-TH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71600" y="3291753"/>
            <a:ext cx="4315810" cy="4264279"/>
          </a:xfrm>
          <a:custGeom>
            <a:avLst/>
            <a:gdLst/>
            <a:ahLst/>
            <a:cxnLst/>
            <a:rect l="l" t="t" r="r" b="b"/>
            <a:pathLst>
              <a:path w="4984082" h="4946702">
                <a:moveTo>
                  <a:pt x="0" y="0"/>
                </a:moveTo>
                <a:lnTo>
                  <a:pt x="4984082" y="0"/>
                </a:lnTo>
                <a:lnTo>
                  <a:pt x="4984082" y="4946702"/>
                </a:lnTo>
                <a:lnTo>
                  <a:pt x="0" y="494670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324600" y="4159877"/>
            <a:ext cx="11277600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76"/>
              </a:lnSpc>
            </a:pP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</a:t>
            </a: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: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ต้องส่งรายงานแสดงความก้าวหน้าของงาน</a:t>
            </a: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ให้ผู้ควบคุมงานของผู้ว่าจ้างทราบเป็นระยะเวลาทุก</a:t>
            </a: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ๆ </a:t>
            </a:r>
            <a:b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30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วัน</a:t>
            </a: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</a:t>
            </a:r>
            <a:r>
              <a:rPr lang="th-TH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ราย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งานในแต่ละงวด</a:t>
            </a:r>
            <a:endParaRPr lang="en-US" sz="3600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476"/>
              </a:lnSpc>
            </a:pPr>
            <a:endParaRPr lang="en-US" sz="31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324600" y="6237921"/>
            <a:ext cx="11506200" cy="17312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76"/>
              </a:lnSpc>
            </a:pP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ผู้ว่าจ้าง</a:t>
            </a: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: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การจัดทำรายงานการบันทึกประจำวันของ</a:t>
            </a:r>
            <a:br>
              <a:rPr lang="th-TH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ผู้ควบคุมงาน</a:t>
            </a:r>
            <a:r>
              <a:rPr lang="en-US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และรายงานประจำสัปดาห์</a:t>
            </a:r>
            <a:r>
              <a:rPr lang="th-TH" sz="36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เสนอคณะกรรมการตรวจรับพัสดุในงานจ้างก่อสร้างพิจารณา</a:t>
            </a:r>
            <a:endParaRPr lang="en-US" sz="31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2666868" y="9609397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A85054B-2900-4458-A208-486898597790}"/>
              </a:ext>
            </a:extLst>
          </p:cNvPr>
          <p:cNvSpPr/>
          <p:nvPr/>
        </p:nvSpPr>
        <p:spPr>
          <a:xfrm>
            <a:off x="6172200" y="2940957"/>
            <a:ext cx="765219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71EB462-0596-4158-B76C-F379F1E1DB8F}"/>
              </a:ext>
            </a:extLst>
          </p:cNvPr>
          <p:cNvSpPr txBox="1"/>
          <p:nvPr/>
        </p:nvSpPr>
        <p:spPr>
          <a:xfrm>
            <a:off x="6324600" y="3131535"/>
            <a:ext cx="8784491" cy="679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4.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การรายงานความก้าวหน้า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3" name="ลูกศร: ขวาท้ายบาก 2">
            <a:extLst>
              <a:ext uri="{FF2B5EF4-FFF2-40B4-BE49-F238E27FC236}">
                <a16:creationId xmlns:a16="http://schemas.microsoft.com/office/drawing/2014/main" id="{54CF7702-5BEF-53A2-3135-81F7E33C7F2D}"/>
              </a:ext>
            </a:extLst>
          </p:cNvPr>
          <p:cNvSpPr/>
          <p:nvPr/>
        </p:nvSpPr>
        <p:spPr>
          <a:xfrm>
            <a:off x="3204475" y="7407485"/>
            <a:ext cx="2595065" cy="898754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ข้อ 178 (3)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6999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th-TH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529788" y="371396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34115" y="3696225"/>
            <a:ext cx="4195674" cy="4495275"/>
          </a:xfrm>
          <a:custGeom>
            <a:avLst/>
            <a:gdLst/>
            <a:ahLst/>
            <a:cxnLst/>
            <a:rect l="l" t="t" r="r" b="b"/>
            <a:pathLst>
              <a:path w="5601053" h="5397378">
                <a:moveTo>
                  <a:pt x="0" y="0"/>
                </a:moveTo>
                <a:lnTo>
                  <a:pt x="5601053" y="0"/>
                </a:lnTo>
                <a:lnTo>
                  <a:pt x="5601053" y="5397378"/>
                </a:lnTo>
                <a:lnTo>
                  <a:pt x="0" y="539737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 dirty="0"/>
          </a:p>
        </p:txBody>
      </p:sp>
      <p:sp>
        <p:nvSpPr>
          <p:cNvPr id="12" name="TextBox 12"/>
          <p:cNvSpPr txBox="1"/>
          <p:nvPr/>
        </p:nvSpPr>
        <p:spPr>
          <a:xfrm>
            <a:off x="2987190" y="1333500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 dirty="0" err="1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  <a:endParaRPr lang="en-US" sz="6999" spc="132" dirty="0">
              <a:solidFill>
                <a:srgbClr val="F97081"/>
              </a:solidFill>
              <a:cs typeface="Anantason Condensed Semi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255949" y="3162300"/>
            <a:ext cx="10972800" cy="40395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การแก้ไขสัญญา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จะแก้ไขในช่วงเวลาใดก็ได้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แต่ต้องเกิดขึ้นก่อน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4476"/>
              </a:lnSpc>
            </a:pP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ส่งมอบงานงวดสุดท้าย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และต้องอยู่ภายใต้ขอบเขตวัตถุประสงค์เดิม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ต้องเปรียบเทียบคุณภาพของพัสดุ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หรือรายละเอียดของงาน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รวมทั้งราคาหรืองานตามสัญญาที่จะทำการแก้ไข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ก่อนการแก้ไขสัญญา</a:t>
            </a:r>
            <a:r>
              <a:rPr lang="en-US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br>
              <a:rPr lang="th-TH" sz="29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th-TH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**</a:t>
            </a:r>
            <a:r>
              <a:rPr lang="th-TH" sz="2800" dirty="0">
                <a:latin typeface="Biski Medium" panose="020B0604020202020204" charset="-34"/>
                <a:cs typeface="Biski Medium" panose="020B0604020202020204" charset="-34"/>
              </a:rPr>
              <a:t>การแก้ไข</a:t>
            </a:r>
            <a:r>
              <a:rPr lang="th-TH" sz="2800" b="1" dirty="0">
                <a:solidFill>
                  <a:srgbClr val="FF3399"/>
                </a:solidFill>
                <a:effectLst/>
                <a:latin typeface="Biski Medium" panose="020B0604020202020204" charset="-34"/>
                <a:ea typeface="Calibri" panose="020F0502020204030204" pitchFamily="34" charset="0"/>
                <a:cs typeface="Biski Medium" panose="020B0604020202020204" charset="-34"/>
              </a:rPr>
              <a:t>จะจัดทำเป็นสัญญาเพิ่มเติม (บันทึกต่อท้ายสัญญา) **</a:t>
            </a:r>
            <a:br>
              <a:rPr lang="th-TH" sz="2800" b="1" dirty="0">
                <a:effectLst/>
                <a:latin typeface="Biski Medium" panose="020B0604020202020204" charset="-34"/>
                <a:ea typeface="Calibri" panose="020F0502020204030204" pitchFamily="34" charset="0"/>
                <a:cs typeface="Biski Medium" panose="020B0604020202020204" charset="-34"/>
              </a:rPr>
            </a:br>
            <a:r>
              <a:rPr lang="th-TH" sz="2800" dirty="0">
                <a:effectLst/>
                <a:latin typeface="Biski Medium" panose="020B0604020202020204" charset="-34"/>
                <a:ea typeface="Calibri" panose="020F0502020204030204" pitchFamily="34" charset="0"/>
                <a:cs typeface="Biski Medium" panose="020B0604020202020204" charset="-34"/>
              </a:rPr>
              <a:t>โดยการแก้ไขสัญญามีผลทำให้ต้องเพิ่มและลดวงเงิน หรือเพิ่มหรือลดระยะเวลาการส่งมอบ ให้ตกลงพร้อมกันไป</a:t>
            </a:r>
            <a:endParaRPr lang="en-US" sz="2800" b="1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255949" y="7124700"/>
            <a:ext cx="10852416" cy="2231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56"/>
              </a:lnSpc>
            </a:pPr>
            <a:r>
              <a:rPr lang="en-US" sz="28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28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การอนุม</a:t>
            </a:r>
            <a:r>
              <a:rPr lang="th-TH" sz="28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ั</a:t>
            </a:r>
            <a:r>
              <a:rPr lang="en-US" sz="28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ติการแก้ไขสัญญา</a:t>
            </a:r>
            <a:r>
              <a:rPr lang="en-US" sz="28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มี</a:t>
            </a:r>
            <a:r>
              <a:rPr lang="en-US" sz="28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2 </a:t>
            </a:r>
            <a:r>
              <a:rPr lang="en-US" sz="28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กรณี</a:t>
            </a:r>
            <a:endParaRPr lang="en-US" sz="2897" dirty="0">
              <a:solidFill>
                <a:srgbClr val="F45ECE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056"/>
              </a:lnSpc>
            </a:pP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  1) </a:t>
            </a:r>
            <a:r>
              <a:rPr lang="en-US" sz="28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ผลทำให้เพิ่มวงเงิน</a:t>
            </a: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 (</a:t>
            </a:r>
            <a:r>
              <a:rPr lang="en-US" sz="28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ผู้มีอำนาจอนุมัติสั่งซื้อสั่งจ้างวงเงินรวม</a:t>
            </a: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)</a:t>
            </a:r>
          </a:p>
          <a:p>
            <a:pPr>
              <a:lnSpc>
                <a:spcPts val="4056"/>
              </a:lnSpc>
            </a:pP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  2) </a:t>
            </a:r>
            <a:r>
              <a:rPr lang="en-US" sz="28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ผลทำให้ลดวงเงิน</a:t>
            </a: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(</a:t>
            </a:r>
            <a:r>
              <a:rPr lang="en-US" sz="28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ผู้มีอำนาจอนุมัติสั่งซื้อสั่งจ้างเดิม</a:t>
            </a: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)</a:t>
            </a:r>
          </a:p>
          <a:p>
            <a:pPr>
              <a:lnSpc>
                <a:spcPts val="976"/>
              </a:lnSpc>
            </a:pPr>
            <a:endParaRPr lang="en-US" sz="2897" dirty="0">
              <a:solidFill>
                <a:srgbClr val="FF4349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056"/>
              </a:lnSpc>
            </a:pPr>
            <a:r>
              <a:rPr lang="en-US" sz="28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- </a:t>
            </a:r>
            <a:r>
              <a:rPr lang="en-US" sz="28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การลงนามในสัญญาที่แก้ไข</a:t>
            </a:r>
            <a:r>
              <a:rPr lang="en-US" sz="28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(</a:t>
            </a:r>
            <a:r>
              <a:rPr lang="en-US" sz="28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หัวหน้าส่วนราชการทุกกรณี</a:t>
            </a:r>
            <a:r>
              <a:rPr lang="en-US" sz="28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977589" y="9590920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72522CB-1C4E-4434-8E41-D4584A4D687C}"/>
              </a:ext>
            </a:extLst>
          </p:cNvPr>
          <p:cNvSpPr/>
          <p:nvPr/>
        </p:nvSpPr>
        <p:spPr>
          <a:xfrm>
            <a:off x="5638800" y="2095501"/>
            <a:ext cx="10972800" cy="9211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id="{3B94923C-4A55-4230-B3D5-B858D213E10B}"/>
              </a:ext>
            </a:extLst>
          </p:cNvPr>
          <p:cNvSpPr txBox="1"/>
          <p:nvPr/>
        </p:nvSpPr>
        <p:spPr>
          <a:xfrm>
            <a:off x="5791200" y="2286078"/>
            <a:ext cx="11653749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36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5. </a:t>
            </a:r>
            <a:r>
              <a:rPr lang="en-US" sz="36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การแก้ไขสัญญาหรือข้อตกลง</a:t>
            </a:r>
            <a:endParaRPr lang="en-US" sz="36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4" name="ลูกศร: ขวาท้ายบาก 3">
            <a:hlinkClick r:id="rId9" action="ppaction://hlinksldjump"/>
            <a:extLst>
              <a:ext uri="{FF2B5EF4-FFF2-40B4-BE49-F238E27FC236}">
                <a16:creationId xmlns:a16="http://schemas.microsoft.com/office/drawing/2014/main" id="{A6849021-F531-0816-C46E-9DB4F483F751}"/>
              </a:ext>
            </a:extLst>
          </p:cNvPr>
          <p:cNvSpPr/>
          <p:nvPr/>
        </p:nvSpPr>
        <p:spPr>
          <a:xfrm>
            <a:off x="1772673" y="8377356"/>
            <a:ext cx="357277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97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12793"/>
            <a:ext cx="10286999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th-TH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529788" y="371396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987190" y="1333500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 dirty="0" err="1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  <a:endParaRPr lang="en-US" sz="6999" spc="132" dirty="0">
              <a:solidFill>
                <a:srgbClr val="F97081"/>
              </a:solidFill>
              <a:cs typeface="Anantason Condensed Semi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5638800" y="3907031"/>
            <a:ext cx="12207460" cy="46262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dirty="0">
                <a:latin typeface="Biski Medium" panose="020B0604020202020204" charset="-34"/>
                <a:cs typeface="Biski Medium" panose="020B0604020202020204" charset="-34"/>
              </a:rPr>
              <a:t>การขอแก้ไขสัญญา (เขียนข้อความผิด)</a:t>
            </a: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dirty="0">
                <a:latin typeface="Biski Medium" panose="020B0604020202020204" charset="-34"/>
                <a:cs typeface="Biski Medium" panose="020B0604020202020204" charset="-34"/>
              </a:rPr>
              <a:t>การแก้ไขเพิ่มเติมสัญญาจ้าง (มีรายการเพิ่มเติม)</a:t>
            </a: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i="0" u="none" strike="noStrike" baseline="0" dirty="0">
                <a:latin typeface="Biski Medium" panose="020B0604020202020204" charset="-34"/>
                <a:cs typeface="Biski Medium" panose="020B0604020202020204" charset="-34"/>
              </a:rPr>
              <a:t>การปรับเปลี่ยนรูปแบบตามสัญญาจ้าง</a:t>
            </a:r>
            <a:endParaRPr lang="th-TH" sz="4000" b="1" dirty="0">
              <a:latin typeface="Biski Medium" panose="020B0604020202020204" charset="-34"/>
              <a:cs typeface="Biski Medium" panose="020B0604020202020204" charset="-34"/>
            </a:endParaRP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i="0" u="none" strike="noStrike" baseline="0" dirty="0">
                <a:latin typeface="Biski Medium" panose="020B0604020202020204" charset="-34"/>
                <a:cs typeface="Biski Medium" panose="020B0604020202020204" charset="-34"/>
              </a:rPr>
              <a:t>การแก้ไขสัญญาจ้างเหมาก่อสร้าง (ผิดไปจากแบบ)</a:t>
            </a: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i="0" u="none" strike="noStrike" baseline="0" dirty="0">
                <a:latin typeface="Biski Medium" panose="020B0604020202020204" charset="-34"/>
                <a:cs typeface="Biski Medium" panose="020B0604020202020204" charset="-34"/>
              </a:rPr>
              <a:t>เปลี่ยนชื่อคู่สัญญา </a:t>
            </a: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i="0" u="none" strike="noStrike" baseline="0" dirty="0">
                <a:latin typeface="Biski Medium" panose="020B0604020202020204" charset="-34"/>
                <a:cs typeface="Biski Medium" panose="020B0604020202020204" charset="-34"/>
              </a:rPr>
              <a:t>การเปลี่ยนแปลงคู่สัญญาภายหลังสิ้นปีงบ</a:t>
            </a:r>
            <a:r>
              <a:rPr lang="th-TH" sz="4000" b="1" dirty="0">
                <a:latin typeface="Biski Medium" panose="020B0604020202020204" charset="-34"/>
                <a:cs typeface="Biski Medium" panose="020B0604020202020204" charset="-34"/>
              </a:rPr>
              <a:t>ประมาณ</a:t>
            </a: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i="0" u="none" strike="noStrike" baseline="0" dirty="0">
                <a:latin typeface="Biski Medium" panose="020B0604020202020204" charset="-34"/>
                <a:cs typeface="Biski Medium" panose="020B0604020202020204" charset="-34"/>
              </a:rPr>
              <a:t>การแก้ไขเปลี่ยนแปลงสัญญาโดยเพิ่มวงเงิน</a:t>
            </a:r>
          </a:p>
          <a:p>
            <a:pPr marL="457200" indent="-457200">
              <a:lnSpc>
                <a:spcPts val="4476"/>
              </a:lnSpc>
              <a:buFontTx/>
              <a:buChar char="-"/>
            </a:pPr>
            <a:r>
              <a:rPr lang="th-TH" sz="4000" b="1" i="0" u="none" strike="noStrike" baseline="0" dirty="0">
                <a:latin typeface="Biski Medium" panose="020B0604020202020204" charset="-34"/>
                <a:cs typeface="Biski Medium" panose="020B0604020202020204" charset="-34"/>
              </a:rPr>
              <a:t>การเปลี่ยนแปลงหลักประกันสัญญา</a:t>
            </a:r>
            <a:endParaRPr lang="en-US" sz="4000" dirty="0"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2977589" y="9590920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3" name="Rectangle: Rounded Corners 17">
            <a:extLst>
              <a:ext uri="{FF2B5EF4-FFF2-40B4-BE49-F238E27FC236}">
                <a16:creationId xmlns:a16="http://schemas.microsoft.com/office/drawing/2014/main" id="{01731746-2B89-CE8B-6E7A-5642411D1F37}"/>
              </a:ext>
            </a:extLst>
          </p:cNvPr>
          <p:cNvSpPr/>
          <p:nvPr/>
        </p:nvSpPr>
        <p:spPr>
          <a:xfrm>
            <a:off x="5562600" y="2429073"/>
            <a:ext cx="7195613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12">
            <a:extLst>
              <a:ext uri="{FF2B5EF4-FFF2-40B4-BE49-F238E27FC236}">
                <a16:creationId xmlns:a16="http://schemas.microsoft.com/office/drawing/2014/main" id="{BE360186-D860-6F0D-4436-9F693E2D2AC1}"/>
              </a:ext>
            </a:extLst>
          </p:cNvPr>
          <p:cNvSpPr txBox="1"/>
          <p:nvPr/>
        </p:nvSpPr>
        <p:spPr>
          <a:xfrm>
            <a:off x="5633950" y="2619651"/>
            <a:ext cx="11653749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6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5. </a:t>
            </a:r>
            <a:r>
              <a:rPr lang="en-US" sz="36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การแก้ไขสัญญาหรือข้อตกลง</a:t>
            </a:r>
            <a:endParaRPr lang="en-US" sz="36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5" name="Freeform 11">
            <a:extLst>
              <a:ext uri="{FF2B5EF4-FFF2-40B4-BE49-F238E27FC236}">
                <a16:creationId xmlns:a16="http://schemas.microsoft.com/office/drawing/2014/main" id="{0F71B8E9-5BC4-49B8-7C27-D64AB493A60E}"/>
              </a:ext>
            </a:extLst>
          </p:cNvPr>
          <p:cNvSpPr/>
          <p:nvPr/>
        </p:nvSpPr>
        <p:spPr>
          <a:xfrm>
            <a:off x="1334115" y="3390900"/>
            <a:ext cx="4195674" cy="4495275"/>
          </a:xfrm>
          <a:custGeom>
            <a:avLst/>
            <a:gdLst/>
            <a:ahLst/>
            <a:cxnLst/>
            <a:rect l="l" t="t" r="r" b="b"/>
            <a:pathLst>
              <a:path w="5601053" h="5397378">
                <a:moveTo>
                  <a:pt x="0" y="0"/>
                </a:moveTo>
                <a:lnTo>
                  <a:pt x="5601053" y="0"/>
                </a:lnTo>
                <a:lnTo>
                  <a:pt x="5601053" y="5397378"/>
                </a:lnTo>
                <a:lnTo>
                  <a:pt x="0" y="539737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 dirty="0"/>
          </a:p>
        </p:txBody>
      </p:sp>
      <p:sp>
        <p:nvSpPr>
          <p:cNvPr id="6" name="ลูกศร: ขวาท้ายบาก 5">
            <a:hlinkClick r:id="rId9" action="ppaction://hlinksldjump"/>
            <a:extLst>
              <a:ext uri="{FF2B5EF4-FFF2-40B4-BE49-F238E27FC236}">
                <a16:creationId xmlns:a16="http://schemas.microsoft.com/office/drawing/2014/main" id="{70BB60AD-8876-0CB2-D8E3-2B0FE0BB3A2E}"/>
              </a:ext>
            </a:extLst>
          </p:cNvPr>
          <p:cNvSpPr/>
          <p:nvPr/>
        </p:nvSpPr>
        <p:spPr>
          <a:xfrm>
            <a:off x="1772673" y="7886175"/>
            <a:ext cx="3572770" cy="1704745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97</a:t>
            </a:r>
          </a:p>
        </p:txBody>
      </p:sp>
    </p:spTree>
    <p:extLst>
      <p:ext uri="{BB962C8B-B14F-4D97-AF65-F5344CB8AC3E}">
        <p14:creationId xmlns:p14="http://schemas.microsoft.com/office/powerpoint/2010/main" val="3910183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34036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2"/>
                </a:moveTo>
                <a:lnTo>
                  <a:pt x="0" y="19167242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th-TH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3444" y="3221054"/>
            <a:ext cx="16560843" cy="59375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476"/>
              </a:lnSpc>
            </a:pPr>
            <a:r>
              <a:rPr lang="en-US" sz="31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1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ผู้รับจ้างขอแก้ไขแบบรูปรายการ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การก่อสร้างทางเท้า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เปลี่ยนขนาดทางเท้าจากก่อสร้าง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2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โดยสัญญาเดิม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กำหนดขนาดทางเท้า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ดังนี้</a:t>
            </a:r>
            <a:endParaRPr lang="en-US" sz="26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ช่วงที่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1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มีขนาดกว้าง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4.00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ยาว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932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0.15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ไม่มีไหล่ทาง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ช่วงที่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2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ก่อสร้างทางเท่ากว่าง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1.50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ยาว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28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0.15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ไม่มีไหล่ทาง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3776"/>
              </a:lnSpc>
            </a:pPr>
            <a:r>
              <a:rPr lang="en-US" sz="26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ขอปรับแก้ไขแบบรูปรายการ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เป็นดังนี้</a:t>
            </a:r>
            <a:endParaRPr lang="en-US" sz="26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ช่วงที่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1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มีขนาดกว้าง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1.50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ยาว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16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0.15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ไม่มีไหล่ทาง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ช่วงที่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2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ขนาดกว้าง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2.50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ยาว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140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0.15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ไม่มีไหล่ทาง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ช่วงที่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ขนาดกว้าง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4.00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ยาว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804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หนา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0.15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ไม่มีไหล่ทาง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3776"/>
              </a:lnSpc>
            </a:pP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โดยมี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งานวางท่อ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839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ท่อน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งานบ่อพัก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93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บ่อ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และงานฝาบ่อพัก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93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ชุด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ไม่ปรับแบบรูปรายการ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มีผลทำให้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ปริมาณงานลดลงทั้งสิ้น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27 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ลูกบาศก์เมตร</a:t>
            </a:r>
            <a:r>
              <a:rPr lang="en-US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แต่ความยาวในการก่อสร้างเท่าเดิม ส่งผลให้</a:t>
            </a:r>
            <a:r>
              <a:rPr lang="en-US" sz="2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วงเงิน</a:t>
            </a:r>
            <a:r>
              <a:rPr lang="th-TH" sz="2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ค่าจ้างลดลง  จึงขอการแก้ไขสัญญา</a:t>
            </a:r>
            <a:endParaRPr lang="en-US" sz="26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3" name="Rectangle: Rounded Corners 17">
            <a:extLst>
              <a:ext uri="{FF2B5EF4-FFF2-40B4-BE49-F238E27FC236}">
                <a16:creationId xmlns:a16="http://schemas.microsoft.com/office/drawing/2014/main" id="{201F4F39-A672-2C09-F307-D2C25E4A48C9}"/>
              </a:ext>
            </a:extLst>
          </p:cNvPr>
          <p:cNvSpPr/>
          <p:nvPr/>
        </p:nvSpPr>
        <p:spPr>
          <a:xfrm>
            <a:off x="986372" y="2180396"/>
            <a:ext cx="11653749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12">
            <a:extLst>
              <a:ext uri="{FF2B5EF4-FFF2-40B4-BE49-F238E27FC236}">
                <a16:creationId xmlns:a16="http://schemas.microsoft.com/office/drawing/2014/main" id="{798AA834-7837-E77E-9032-51177901C04B}"/>
              </a:ext>
            </a:extLst>
          </p:cNvPr>
          <p:cNvSpPr txBox="1"/>
          <p:nvPr/>
        </p:nvSpPr>
        <p:spPr>
          <a:xfrm>
            <a:off x="1057722" y="2370974"/>
            <a:ext cx="11653749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36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5. </a:t>
            </a:r>
            <a:r>
              <a:rPr lang="en-US" sz="36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การแก้ไขสัญญาหรือข้อตกลง</a:t>
            </a:r>
            <a:r>
              <a:rPr lang="en-US" sz="36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872428" y="3615980"/>
            <a:ext cx="11062196" cy="61555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6"/>
              </a:lnSpc>
            </a:pP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การทำสัญญาจ้างก่อสร้งของส่วนราชการ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โดยปกติจะกำหนดระยะเวลาให้ส่งมอบงานก่อสร้างเอาไว้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และกำหนดค่าปรับ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จากการผิดสัญญาในการส่งมอบงานก่อสร้างล่าช้า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โดยมักจะปรับคู่สัญญาเป็นรายวันจนถึงวันที่ส่งมอบงานก่อสร้าง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ดังนั้น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ในสัญญาจ้างจะมีข้อสัญญาสอดคล้องกับระเบียบฯ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ซึ่งให้อำนาจหัวหน้าส่วนราชการที่จะใช้ดุลพินิจพิจารณาลดหรืองดค่าปรับหรือขยายเวลาทำการตามสัญญาได้ตามจำนวนที่มีเหตุเกิดขึ้นจริงเฉพาะกรณี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ดังนี้</a:t>
            </a:r>
            <a:endParaRPr lang="en-US" sz="33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756"/>
              </a:lnSpc>
            </a:pPr>
            <a:endParaRPr lang="en-US" sz="33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1219200" y="2673620"/>
            <a:ext cx="5220651" cy="4851789"/>
          </a:xfrm>
          <a:custGeom>
            <a:avLst/>
            <a:gdLst/>
            <a:ahLst/>
            <a:cxnLst/>
            <a:rect l="l" t="t" r="r" b="b"/>
            <a:pathLst>
              <a:path w="4610420" h="4114800">
                <a:moveTo>
                  <a:pt x="0" y="0"/>
                </a:moveTo>
                <a:lnTo>
                  <a:pt x="4610420" y="0"/>
                </a:lnTo>
                <a:lnTo>
                  <a:pt x="46104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A867E9C-5B38-4A75-AEDA-7F8E618E7C28}"/>
              </a:ext>
            </a:extLst>
          </p:cNvPr>
          <p:cNvSpPr/>
          <p:nvPr/>
        </p:nvSpPr>
        <p:spPr>
          <a:xfrm>
            <a:off x="5943600" y="2581473"/>
            <a:ext cx="11867199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33E08697-9355-4F54-BE4E-2C116700DB21}"/>
              </a:ext>
            </a:extLst>
          </p:cNvPr>
          <p:cNvSpPr txBox="1"/>
          <p:nvPr/>
        </p:nvSpPr>
        <p:spPr>
          <a:xfrm>
            <a:off x="6091473" y="2772051"/>
            <a:ext cx="11521255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ตามสัญญา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3" name="ลูกศร: ขวาท้ายบาก 2">
            <a:hlinkClick r:id="rId9" action="ppaction://hlinksldjump"/>
            <a:extLst>
              <a:ext uri="{FF2B5EF4-FFF2-40B4-BE49-F238E27FC236}">
                <a16:creationId xmlns:a16="http://schemas.microsoft.com/office/drawing/2014/main" id="{D7A682B0-D42B-E362-A119-277C7CF42704}"/>
              </a:ext>
            </a:extLst>
          </p:cNvPr>
          <p:cNvSpPr/>
          <p:nvPr/>
        </p:nvSpPr>
        <p:spPr>
          <a:xfrm>
            <a:off x="1981200" y="8474439"/>
            <a:ext cx="357277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102  และข้อ 182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3371" y="4819650"/>
            <a:ext cx="16176429" cy="50141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76"/>
              </a:lnSpc>
            </a:pPr>
            <a:r>
              <a:rPr lang="en-US" sz="31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1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1</a:t>
            </a:r>
          </a:p>
          <a:p>
            <a:pPr>
              <a:lnSpc>
                <a:spcPts val="4336"/>
              </a:lnSpc>
            </a:pPr>
            <a:r>
              <a:rPr lang="en-US" sz="30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</a:t>
            </a:r>
            <a:r>
              <a:rPr lang="en-US" sz="30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ผู้รับจ้างตามสัญญาจ้างก่อสร้างถนนคอนกรีตเสริมเหล็ก</a:t>
            </a:r>
            <a:r>
              <a:rPr lang="en-US" sz="30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ผู้ว่าจ้างต้องมีหน้าที่จัดเตรียมพื้นที่ให้พร้อมที่จะส่งมอบแก่ผู้รับจ้างเพื่อเข้าทำการก่อสร้าง </a:t>
            </a:r>
            <a:r>
              <a:rPr lang="en-US" sz="3097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เมื่อมีเหตุขัดข้องในการส่งมอบพื้นที่</a:t>
            </a:r>
            <a:r>
              <a:rPr lang="en-US" sz="3097" dirty="0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0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0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เป็นเหตุให้ผู้รับจ้างไม่สามารถเข้าทำการก่อสร้างได้</a:t>
            </a:r>
            <a:r>
              <a:rPr lang="en-US" sz="30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อันเป็นเหตุส่วนหนึ่งที่ทำให้ระยะเวลาในการก่อสร้างของผู้รับจ้างล่าช้าออกไป ซึ่งถือว่าเป็นระยะเวลาที่เกิดจากความผิดหรือความบกพร่องของผู้ว่าจ้าง เมื่อผู้รับจ้างขอขยายระยะเวลาในการก่อสร้างตามระยะเวลาที่</a:t>
            </a:r>
            <a:r>
              <a:rPr lang="en-US" sz="3097" dirty="0">
                <a:solidFill>
                  <a:srgbClr val="FF0000"/>
                </a:solidFill>
                <a:latin typeface="Biski Medium" panose="020B0604020202020204" charset="-34"/>
                <a:cs typeface="Biski Medium" panose="020B0604020202020204" charset="-34"/>
              </a:rPr>
              <a:t>เป็นความบกพร่องของผู้ว่าจ้าง</a:t>
            </a:r>
            <a:r>
              <a:rPr lang="en-US" sz="30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0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ก็สามารถขยายเวลาได้โดยไม่มีการคิดค่าปรับในช่วงระยะเวลาดังกล่าว</a:t>
            </a:r>
            <a:endParaRPr lang="en-US" sz="30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476"/>
              </a:lnSpc>
            </a:pPr>
            <a:endParaRPr lang="en-US" sz="30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06749" y="3763714"/>
            <a:ext cx="17014629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(1) </a:t>
            </a:r>
            <a:r>
              <a:rPr lang="en-US" sz="4000" spc="8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เหตุเกิดจากความผิดหรือความบกพร่องของส่วนราชการ</a:t>
            </a: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892845" y="9668031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74D248B-A488-47D5-A33F-93BD05CD0FC6}"/>
              </a:ext>
            </a:extLst>
          </p:cNvPr>
          <p:cNvSpPr/>
          <p:nvPr/>
        </p:nvSpPr>
        <p:spPr>
          <a:xfrm>
            <a:off x="1273370" y="2527519"/>
            <a:ext cx="14271430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8DF6C54D-41FA-419A-8308-EA31BB618639}"/>
              </a:ext>
            </a:extLst>
          </p:cNvPr>
          <p:cNvSpPr txBox="1"/>
          <p:nvPr/>
        </p:nvSpPr>
        <p:spPr>
          <a:xfrm>
            <a:off x="1421243" y="2718097"/>
            <a:ext cx="13818757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ทำการตามสัญญา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3371" y="4772025"/>
            <a:ext cx="16560843" cy="44499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176"/>
              </a:lnSpc>
            </a:pPr>
            <a:r>
              <a:rPr lang="en-US" sz="36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6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2</a:t>
            </a:r>
          </a:p>
          <a:p>
            <a:pPr>
              <a:lnSpc>
                <a:spcPts val="5036"/>
              </a:lnSpc>
            </a:pP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คณะกรรมการตรวจรับพัสดุในงานจ้างก่อสร้างใช้ระยะเวลาตรวจรับงานจ้างล่าช้า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ส่วนราชการพิจารณาให้ความเห็นชอบเรื่องต่าง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ๆ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ล่าช้า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เป็นเหตุทำให้เวลาในการทำงานเพิ่มขึ้นจากที่กำหนดไว้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ส่งผลกระทบต่อเวลาในการทำงานอย่างหลีกเลี่ยงไม่ได้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เป็นเหตุให้ผู้รับจ้างของดหรือลดค่าปรับที่เกิดขึ้น</a:t>
            </a:r>
            <a:r>
              <a:rPr lang="en-US" sz="35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5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หรือขยายเวลาทำงานตามสัญญาได้</a:t>
            </a:r>
            <a:endParaRPr lang="en-US" sz="35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476"/>
              </a:lnSpc>
            </a:pPr>
            <a:endParaRPr lang="en-US" sz="35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1CC256F-320A-4DEC-9C79-90FEADBCE4B9}"/>
              </a:ext>
            </a:extLst>
          </p:cNvPr>
          <p:cNvSpPr/>
          <p:nvPr/>
        </p:nvSpPr>
        <p:spPr>
          <a:xfrm>
            <a:off x="1211193" y="2585923"/>
            <a:ext cx="1494320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4E1C3951-4D89-49CA-98E1-37EBA051A166}"/>
              </a:ext>
            </a:extLst>
          </p:cNvPr>
          <p:cNvSpPr txBox="1"/>
          <p:nvPr/>
        </p:nvSpPr>
        <p:spPr>
          <a:xfrm>
            <a:off x="1359066" y="2776501"/>
            <a:ext cx="14185734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ทำการตามสัญญา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093F518A-FF4E-4910-AB92-5F92C6EE912F}"/>
              </a:ext>
            </a:extLst>
          </p:cNvPr>
          <p:cNvSpPr txBox="1"/>
          <p:nvPr/>
        </p:nvSpPr>
        <p:spPr>
          <a:xfrm>
            <a:off x="-192047" y="3779201"/>
            <a:ext cx="17014629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(1) </a:t>
            </a:r>
            <a:r>
              <a:rPr lang="en-US" sz="4000" spc="8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เหตุเกิดจากความผิดหรือความบกพร่องของส่วนราชการ</a:t>
            </a: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3371" y="4752975"/>
            <a:ext cx="16560843" cy="53622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456"/>
              </a:lnSpc>
            </a:pPr>
            <a:r>
              <a:rPr lang="en-US" sz="38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8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  <a:p>
            <a:pPr>
              <a:lnSpc>
                <a:spcPts val="5316"/>
              </a:lnSpc>
            </a:pP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หน่วยงานผู้ว่าจ้างใช้เวลาพิจารณาอนุมัติให้ขยายเวลาสัญญาล่าช้า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แต่ในระหว่างที่พิจารณาคำขอขยายเวลานั้น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ผู้ว่าจ้างมิได้สั่งให้ผู้รับจ้างหยุดงานแต่อย่างใด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ผู้รับจ้างยังคงสามารถทำงานตามสัญญาได้ตามปกติ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การใช้เวลาพิจารณาขยายเวลา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มิได้มีส่วนสัมพันธ์หรือส่งผลกระทบต่อการดำเนินการตามสัญญา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กรณี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นี้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ไม่อาจนำมาอ้างเป็นเหตุที่จะงดหรือลดค่าปรับ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ตามระเบียบ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ที่กำหนด</a:t>
            </a:r>
            <a:endParaRPr lang="en-US" sz="37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476"/>
              </a:lnSpc>
            </a:pPr>
            <a:endParaRPr lang="en-US" sz="37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81000" y="3725586"/>
            <a:ext cx="16816557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(1) </a:t>
            </a:r>
            <a:r>
              <a:rPr lang="en-US" sz="4000" spc="8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เหตุเกิดจากความผิดหรือความบกพร่องของส่วนราชการ</a:t>
            </a: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7D5E775-5C07-43FE-9C4E-384DAA2CDFD1}"/>
              </a:ext>
            </a:extLst>
          </p:cNvPr>
          <p:cNvSpPr/>
          <p:nvPr/>
        </p:nvSpPr>
        <p:spPr>
          <a:xfrm>
            <a:off x="1211192" y="2523824"/>
            <a:ext cx="1402880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0805C6F1-D47C-42E7-B5EB-868F56F9E69F}"/>
              </a:ext>
            </a:extLst>
          </p:cNvPr>
          <p:cNvSpPr txBox="1"/>
          <p:nvPr/>
        </p:nvSpPr>
        <p:spPr>
          <a:xfrm>
            <a:off x="1359066" y="2714402"/>
            <a:ext cx="13652334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ทำการตามสัญญา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3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3371" y="4752975"/>
            <a:ext cx="16176429" cy="53622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456"/>
              </a:lnSpc>
            </a:pPr>
            <a:r>
              <a:rPr lang="en-US" sz="38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8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4</a:t>
            </a:r>
          </a:p>
          <a:p>
            <a:pPr algn="thaiDist">
              <a:lnSpc>
                <a:spcPts val="5316"/>
              </a:lnSpc>
            </a:pP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การขุดลอกสระน้ำ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คณะกรรมการตรวจรับพัสดุในงานจ้างก่อสร้างได้แจ้งให้ผู้รับจ้างหยุดการปฏิบัติงาน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เนื่องจากฝนตกหนักทำให้</a:t>
            </a:r>
            <a:b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ไม่สามารถปฏิบัติงานได้ตลอดได้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ถ้าไม่มีข้อสัญญากำหนดเงื่อนไขไว้เป็นอย่างอื่น</a:t>
            </a:r>
            <a: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7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ย่อมจะมิใช่เหตุอุปสรรคที่เกิดจากความผิดหรือความบกพร่องของ</a:t>
            </a:r>
            <a:br>
              <a:rPr lang="th-TH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en-US" sz="37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ส่วนราชการที่จะนำมาเป็นเหตุในการขอพิจารณางดหรือลดค่าปรับหรือขยายเวลาทำการตามสัญญาได้</a:t>
            </a:r>
          </a:p>
          <a:p>
            <a:pPr>
              <a:lnSpc>
                <a:spcPts val="4476"/>
              </a:lnSpc>
            </a:pPr>
            <a:endParaRPr lang="en-US" sz="37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31514" y="3688162"/>
            <a:ext cx="16328829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(1) </a:t>
            </a:r>
            <a:r>
              <a:rPr lang="en-US" sz="4000" spc="8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เหตุเกิดจากความผิดหรือความบกพร่องของส่วนราชการ</a:t>
            </a:r>
            <a:r>
              <a:rPr lang="en-US" sz="4000" spc="8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932103" y="9497413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67EF961-3072-48D0-90CA-E58080A95E9A}"/>
              </a:ext>
            </a:extLst>
          </p:cNvPr>
          <p:cNvSpPr/>
          <p:nvPr/>
        </p:nvSpPr>
        <p:spPr>
          <a:xfrm>
            <a:off x="914400" y="2697220"/>
            <a:ext cx="14325600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36CBC208-F9A1-457C-8C71-888DA2B28B35}"/>
              </a:ext>
            </a:extLst>
          </p:cNvPr>
          <p:cNvSpPr txBox="1"/>
          <p:nvPr/>
        </p:nvSpPr>
        <p:spPr>
          <a:xfrm>
            <a:off x="1092388" y="2811619"/>
            <a:ext cx="13919012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ทำการตามสัญญา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3444" y="5219700"/>
            <a:ext cx="16560843" cy="45600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16"/>
              </a:lnSpc>
            </a:pPr>
            <a:r>
              <a:rPr lang="en-US" sz="37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7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1</a:t>
            </a:r>
          </a:p>
          <a:p>
            <a:pPr>
              <a:lnSpc>
                <a:spcPts val="5176"/>
              </a:lnSpc>
            </a:pPr>
            <a:r>
              <a:rPr lang="en-US" sz="3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ฝนตกน้ำท่วมขังบริเวณสถานที่ก่อสร้างได้เกิดขึ้นในช่วงเวลาทำการตามสัญญา</a:t>
            </a:r>
            <a:r>
              <a:rPr lang="en-US" sz="3697" dirty="0">
                <a:solidFill>
                  <a:srgbClr val="FF0000"/>
                </a:solidFill>
                <a:latin typeface="Biski Medium" panose="020B0604020202020204" charset="-34"/>
                <a:cs typeface="Biski Medium" panose="020B0604020202020204" charset="-34"/>
              </a:rPr>
              <a:t>เป็นประจำทุกปี </a:t>
            </a:r>
            <a:r>
              <a:rPr lang="en-US" sz="3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นับได้ว่าเหตุนั้น</a:t>
            </a:r>
            <a:r>
              <a:rPr lang="en-US" sz="3697" dirty="0" err="1">
                <a:solidFill>
                  <a:srgbClr val="FF0000"/>
                </a:solidFill>
                <a:latin typeface="Biski Medium" panose="020B0604020202020204" charset="-34"/>
                <a:cs typeface="Biski Medium" panose="020B0604020202020204" charset="-34"/>
              </a:rPr>
              <a:t>มิใช้เหตุสุดวิสัย</a:t>
            </a:r>
            <a:r>
              <a:rPr lang="en-US" sz="3697" dirty="0">
                <a:solidFill>
                  <a:srgbClr val="FF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เพราะก่อนทำสัญญา</a:t>
            </a:r>
            <a:br>
              <a:rPr lang="th-TH" sz="3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en-US" sz="3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ย่อมจะใช้ความระมัดระวังและป้องกันในการต่อรองระยะเวลาการทำงานให้มีระยะเวลาเท่าที่จะสามารถปฏิบัติงานให้แล้วเสร็จ เว้นแต่</a:t>
            </a:r>
            <a:r>
              <a:rPr lang="en-US" sz="3697" dirty="0">
                <a:solidFill>
                  <a:srgbClr val="6B21CD"/>
                </a:solidFill>
                <a:latin typeface="Biski Medium" panose="020B0604020202020204" charset="-34"/>
                <a:cs typeface="Biski Medium" panose="020B0604020202020204" charset="-34"/>
              </a:rPr>
              <a:t>เหตุนั้น</a:t>
            </a:r>
            <a:r>
              <a:rPr lang="en-US" sz="3697" dirty="0">
                <a:solidFill>
                  <a:srgbClr val="FF0000"/>
                </a:solidFill>
                <a:latin typeface="Biski Medium" panose="020B0604020202020204" charset="-34"/>
                <a:cs typeface="Biski Medium" panose="020B0604020202020204" charset="-34"/>
              </a:rPr>
              <a:t>มิได้เกิดขึ้นเป็นประจำทุกปีและคาดหมายไม่ได้</a:t>
            </a:r>
            <a:r>
              <a:rPr lang="en-US" sz="3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ว่าจะเกิดขึ้นเมื่อใดหรือไม่ก็อาจ</a:t>
            </a:r>
            <a:r>
              <a:rPr lang="en-US" sz="3697" dirty="0">
                <a:solidFill>
                  <a:srgbClr val="FF0000"/>
                </a:solidFill>
                <a:latin typeface="Biski Medium" panose="020B0604020202020204" charset="-34"/>
                <a:cs typeface="Biski Medium" panose="020B0604020202020204" charset="-34"/>
              </a:rPr>
              <a:t>ถือเป็นเหตุสุดวิสัย</a:t>
            </a:r>
            <a:r>
              <a:rPr lang="en-US" sz="36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ได้ </a:t>
            </a:r>
          </a:p>
          <a:p>
            <a:pPr>
              <a:lnSpc>
                <a:spcPts val="4196"/>
              </a:lnSpc>
            </a:pPr>
            <a:endParaRPr lang="en-US" sz="36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371" y="3753509"/>
            <a:ext cx="16490916" cy="14106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460"/>
              </a:lnSpc>
              <a:spcBef>
                <a:spcPct val="0"/>
              </a:spcBef>
            </a:pP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(2)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เหตุสุดวิสัย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ได้แก่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สงคราม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เหตุการณ์ระหว่างสงคราม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การรุกราน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สงคราม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กลางเมือง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การปฏิวัติ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การก่อเหตุจลาจล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การก่อความวุ่นวายในบ้านเมือง</a:t>
            </a:r>
            <a:endParaRPr lang="en-US" sz="3600" spc="74" dirty="0">
              <a:solidFill>
                <a:srgbClr val="000000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23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>
                <a:solidFill>
                  <a:srgbClr val="00BF63"/>
                </a:solidFill>
                <a:cs typeface="Sarabun Bold"/>
              </a:rPr>
              <a:t>กลุ่มตรวจสอบภายใน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5D8CE97-C8AF-4884-B0B7-297120789CE2}"/>
              </a:ext>
            </a:extLst>
          </p:cNvPr>
          <p:cNvSpPr/>
          <p:nvPr/>
        </p:nvSpPr>
        <p:spPr>
          <a:xfrm>
            <a:off x="978707" y="2705100"/>
            <a:ext cx="13118293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66E751FB-268C-46A6-9921-1A691E112383}"/>
              </a:ext>
            </a:extLst>
          </p:cNvPr>
          <p:cNvSpPr txBox="1"/>
          <p:nvPr/>
        </p:nvSpPr>
        <p:spPr>
          <a:xfrm>
            <a:off x="1156696" y="2819499"/>
            <a:ext cx="12330704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3444" y="5170933"/>
            <a:ext cx="16560843" cy="49340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6"/>
              </a:lnSpc>
            </a:pPr>
            <a:r>
              <a:rPr lang="en-US" sz="29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29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29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2</a:t>
            </a:r>
            <a:endParaRPr lang="en-US" sz="2997" u="sng" dirty="0">
              <a:solidFill>
                <a:srgbClr val="F45ECE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196"/>
              </a:lnSpc>
            </a:pPr>
            <a:r>
              <a:rPr lang="en-US" sz="29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 ภายหลังจากที่ทำสัญญาแล้วผู้รับจ้างไม่ได้เข้าทำงานภายในระยะเวลาที่กำหนด ผู้ว่าจ้างจึงจัดทำหนังสือเร่งรัดให้ผู้รับข้างเข้าดำเนินการก่อสร้างตามสัญญา แต่ผู้รับจ้างขอสงวนสิทธิขยายระยะเวลาการก่อสร้างโดยอ้างเหตุสถานการณ์ความไม่สงบที่เกิดขึ้นในภาคใต้ทำให้แรงงานไม่ยอมเข้าทำงานในพื้นที่ </a:t>
            </a:r>
            <a:r>
              <a:rPr lang="en-US" sz="29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เหตุการณ์ไม่สงบที่เกิดขึ้นมีความรุนแรง</a:t>
            </a:r>
            <a:r>
              <a:rPr lang="en-US" sz="29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จนเป็นเหตุให้ผู้ประกอบการรับเหมาซึ่งรวมถึงผู้รับจ้างประสบปัญหาขาดแคลนแรงงานที่จะเข้าทำงานในพื้นที่ก่อสร้าง </a:t>
            </a:r>
            <a:r>
              <a:rPr lang="en-US" sz="29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และเหตุการณ์ดังกล่าวไม่อาจป้องกันได้</a:t>
            </a:r>
            <a:r>
              <a:rPr lang="en-US" sz="29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แม้จะได้จัดการระมัดระวังตามสมควรอันพึงคาดหมายได้จากผู้รับจ้าง</a:t>
            </a:r>
            <a:r>
              <a:rPr lang="en-US" sz="29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กรณีนี้จึงถือเป็นเหตุสุดวิสัย</a:t>
            </a:r>
            <a:r>
              <a:rPr lang="en-US" sz="29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ที่ผู้ว่าจ้างพิจารณาขยายเวลาตามสัญญากับผู้รับจ้าง</a:t>
            </a:r>
            <a:r>
              <a:rPr lang="en-US" sz="29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9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ได้</a:t>
            </a:r>
            <a:endParaRPr lang="en-US" sz="29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196"/>
              </a:lnSpc>
            </a:pPr>
            <a:endParaRPr lang="en-US" sz="29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371" y="3753509"/>
            <a:ext cx="16328829" cy="14106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460"/>
              </a:lnSpc>
              <a:spcBef>
                <a:spcPct val="0"/>
              </a:spcBef>
            </a:pP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(2)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เหตุสุดวิสัย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ได้แก่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สงคราม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เหตุการณ์ระหว่างสงคราม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การรุกราน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สงคราม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กลางเมือง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การปฏิวัติ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การก่อเหตุจลาจล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การก่อความวุ่นวายในบ้านเมือง</a:t>
            </a:r>
            <a:endParaRPr lang="en-US" sz="3600" spc="74" dirty="0">
              <a:solidFill>
                <a:srgbClr val="000000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567897" y="9668863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1B21E8E-A13B-48E6-B909-E232760B5C40}"/>
              </a:ext>
            </a:extLst>
          </p:cNvPr>
          <p:cNvSpPr/>
          <p:nvPr/>
        </p:nvSpPr>
        <p:spPr>
          <a:xfrm>
            <a:off x="990600" y="2657673"/>
            <a:ext cx="13118293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A5BC5084-6B89-4413-85CB-A40C2EA068AB}"/>
              </a:ext>
            </a:extLst>
          </p:cNvPr>
          <p:cNvSpPr txBox="1"/>
          <p:nvPr/>
        </p:nvSpPr>
        <p:spPr>
          <a:xfrm>
            <a:off x="1168589" y="2819499"/>
            <a:ext cx="12330704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3371" y="5051997"/>
            <a:ext cx="16560843" cy="54255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16"/>
              </a:lnSpc>
            </a:pPr>
            <a:r>
              <a:rPr lang="en-US" sz="3200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200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>
              <a:lnSpc>
                <a:spcPts val="4616"/>
              </a:lnSpc>
            </a:pP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บริษัท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ก.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รับจ้างก่อสร้างอาคารให้แล้วเสร็จภายใน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360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วัน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ดำเนินการก่อสร้างจนเลยกำหนดเวลาแล้วเสร็จไป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370 วันก็ยังก่อสร้างไม่แล้วเสร็จระหว่างนั้นได้เกิดอุทกภัยน้ำท่วมจนก่อสร้างไม่ได้เป็นเวลา 30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วัน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ระยะเวลาน้ำท่วมนี้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ส่วนราชการผู้ว่าจ้างจะขยายเวลาทำการตามสัญญาให้กับผู้รับจ้างไม่ได้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เพราะระยะเวลาดังกล่าวเกิดขึ้นภายหลังที่ผู้รับจ้างผิดนัดแล้ว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ความเสียหายย่อมเกิดขึ้นแก่ส่วนราชการด้วย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เช่น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ทำให้ส่วนราชการไม่ได้ใช้อาคารสำนักงาน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ต้องไปเช่าสำนักงานเอกชน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เสียค่าเช่าเป็นรายเดือน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หากงดหรือลดค่าปรับให้ผู้รับจ้าง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ส่วนราชการย่อมไม่ได้รับค่าปรับเป็นความเสียหาย</a:t>
            </a:r>
            <a:endParaRPr lang="en-US" sz="3200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196"/>
              </a:lnSpc>
            </a:pPr>
            <a:endParaRPr lang="en-US" sz="32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371" y="3580457"/>
            <a:ext cx="15750345" cy="1410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460"/>
              </a:lnSpc>
              <a:spcBef>
                <a:spcPct val="0"/>
              </a:spcBef>
            </a:pP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(3) เหตุเกิดจากพฤติการณ์อันหนึ่งอันใดที่คู่สัญญาไม่ต้องรับผิดตามกฎหมาย 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เป็นกรณีที่ไม่เข้าข่าย</a:t>
            </a:r>
            <a:r>
              <a:rPr lang="en-US" sz="3600" spc="74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2  </a:t>
            </a:r>
            <a:r>
              <a:rPr lang="en-US" sz="3600" spc="74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กรณีแรก</a:t>
            </a:r>
            <a:endParaRPr lang="en-US" sz="3600" spc="74" dirty="0">
              <a:solidFill>
                <a:srgbClr val="000000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821521" y="9714841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640C6A9-0527-4DBD-B3CA-399AC85401B5}"/>
              </a:ext>
            </a:extLst>
          </p:cNvPr>
          <p:cNvSpPr/>
          <p:nvPr/>
        </p:nvSpPr>
        <p:spPr>
          <a:xfrm>
            <a:off x="1207307" y="2429073"/>
            <a:ext cx="13118293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93D5E034-CBDE-4E3E-93BC-C1369880E44E}"/>
              </a:ext>
            </a:extLst>
          </p:cNvPr>
          <p:cNvSpPr txBox="1"/>
          <p:nvPr/>
        </p:nvSpPr>
        <p:spPr>
          <a:xfrm>
            <a:off x="1295400" y="2581473"/>
            <a:ext cx="12330704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72941" y="3135625"/>
            <a:ext cx="16305459" cy="29138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thaiDist">
              <a:lnSpc>
                <a:spcPts val="4756"/>
              </a:lnSpc>
            </a:pPr>
            <a:r>
              <a:rPr lang="en-US" sz="3397" dirty="0">
                <a:solidFill>
                  <a:srgbClr val="F45ECE"/>
                </a:solidFill>
                <a:latin typeface="Biski Medium"/>
              </a:rPr>
              <a:t>              </a:t>
            </a:r>
            <a:r>
              <a:rPr lang="en-US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การส่งมอบเกินกำหนดระยะเวลา</a:t>
            </a:r>
            <a:r>
              <a:rPr lang="th-TH" sz="33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หากครบกำหนดระยะเวลาแล</a:t>
            </a:r>
            <a:r>
              <a:rPr lang="th-TH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้ว</a:t>
            </a:r>
            <a:r>
              <a:rPr lang="th-TH" sz="33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หากคู่สัญญาไม่ส่งมอบงานให้ส่วนราชการรีบแจ้งเรียกค่าปรับตามสัญญา</a:t>
            </a:r>
            <a:r>
              <a:rPr lang="en-US" sz="33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ภายใน</a:t>
            </a:r>
            <a:r>
              <a:rPr lang="en-US" sz="33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7 </a:t>
            </a:r>
            <a:r>
              <a:rPr lang="en-US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วันทำการ</a:t>
            </a:r>
            <a:r>
              <a:rPr lang="en-US" sz="33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นับถัดจากวันครบสัญญา</a:t>
            </a:r>
            <a:r>
              <a:rPr lang="en-US" sz="3397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และเมื่อผู้รับจ้างส่งมอบงานให้ส่วนราชการบอกสงวนสิทธิ์การเรียกค่าปรับขณะที่รับมอบงาน</a:t>
            </a:r>
          </a:p>
          <a:p>
            <a:pPr>
              <a:lnSpc>
                <a:spcPts val="3496"/>
              </a:lnSpc>
            </a:pPr>
            <a:endParaRPr lang="en-US" sz="3397" dirty="0">
              <a:solidFill>
                <a:srgbClr val="F45ECE"/>
              </a:solidFill>
              <a:cs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371" y="5524500"/>
            <a:ext cx="16110025" cy="151323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การกำหนดค่าปรับของงานก่อสร้าง</a:t>
            </a:r>
            <a:r>
              <a:rPr lang="en-US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 </a:t>
            </a: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จะคิดค่าปรับเป็นรายวัน</a:t>
            </a:r>
            <a:r>
              <a:rPr lang="en-US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ในอัตราตายตัว</a:t>
            </a:r>
            <a:r>
              <a:rPr lang="th-TH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ระหว่าง</a:t>
            </a: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ร้อยละ</a:t>
            </a:r>
            <a:r>
              <a:rPr lang="en-US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0.01 - 0.10 </a:t>
            </a: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ของราคาจ้าง</a:t>
            </a:r>
            <a:r>
              <a:rPr lang="en-US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แต่ไม่ต่ำกว่าวันละ</a:t>
            </a:r>
            <a:r>
              <a:rPr lang="en-US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100 </a:t>
            </a:r>
            <a:r>
              <a:rPr lang="en-US" sz="3600" spc="79" dirty="0" err="1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บาท</a:t>
            </a:r>
            <a:r>
              <a:rPr lang="en-US" sz="3600" spc="79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77555" y="7200900"/>
            <a:ext cx="16559123" cy="19492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800" u="sng" spc="51" dirty="0" err="1">
                <a:solidFill>
                  <a:srgbClr val="FF4349"/>
                </a:solidFill>
                <a:latin typeface="Biski Medium" panose="020B0604020202020204" charset="-34"/>
                <a:cs typeface="Biski Medium" panose="020B0604020202020204" charset="-34"/>
              </a:rPr>
              <a:t>ยกเว้น</a:t>
            </a:r>
            <a:r>
              <a:rPr lang="en-US" sz="2800" spc="51" dirty="0">
                <a:solidFill>
                  <a:srgbClr val="000000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spc="51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กรณีผู้รับจ้างส่งงานล่าช้า</a:t>
            </a:r>
            <a:r>
              <a:rPr lang="en-US" sz="2800" spc="51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หากกรรมการตรวจรับการจ้างไม่อาจตรวจรับงานได้ทันทีจำเป็นต้องใช้เวลาเพื่อการตรวจรับงาน </a:t>
            </a:r>
            <a:r>
              <a:rPr lang="en-US" sz="2800" spc="51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ไม่ถือว่าช่วงเวลาที่เสียไป</a:t>
            </a:r>
            <a:r>
              <a:rPr lang="en-US" sz="2800" spc="51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อันเนื่องมาจากความล่าช้าของคณะกรรมการตรวจรับพัสดุในงานจ้างก่อสร้างนั้น </a:t>
            </a:r>
            <a:r>
              <a:rPr lang="en-US" sz="2800" spc="51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แต่เนื่องจากเป็นความผิดของผู้ว่าจ้าง</a:t>
            </a:r>
            <a:r>
              <a:rPr lang="en-US" sz="2800" spc="51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spc="51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ผู้รับจ้างไม่ต้องรับผิดชำระค่าปรับสำหรับในช่วงเวลาดังกล่าว</a:t>
            </a:r>
            <a:endParaRPr lang="en-US" sz="2800" spc="51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3013841" y="9773980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FCC038-BB95-459B-A344-D08F34584715}"/>
              </a:ext>
            </a:extLst>
          </p:cNvPr>
          <p:cNvSpPr/>
          <p:nvPr/>
        </p:nvSpPr>
        <p:spPr>
          <a:xfrm>
            <a:off x="1215623" y="2171700"/>
            <a:ext cx="625197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1600200" y="2293292"/>
            <a:ext cx="5435027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7. </a:t>
            </a:r>
            <a:r>
              <a:rPr lang="en-US" sz="42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การคำนวนค่าปรับ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020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013841" y="9773980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FCC038-BB95-459B-A344-D08F34584715}"/>
              </a:ext>
            </a:extLst>
          </p:cNvPr>
          <p:cNvSpPr/>
          <p:nvPr/>
        </p:nvSpPr>
        <p:spPr>
          <a:xfrm>
            <a:off x="1215623" y="2505273"/>
            <a:ext cx="625197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1600200" y="2626865"/>
            <a:ext cx="5435027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7. </a:t>
            </a:r>
            <a:r>
              <a:rPr lang="en-US" sz="42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การคำนวนค่าปรับ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69F047-A9C1-4DD1-9B5F-B39730C38B85}"/>
              </a:ext>
            </a:extLst>
          </p:cNvPr>
          <p:cNvSpPr txBox="1"/>
          <p:nvPr/>
        </p:nvSpPr>
        <p:spPr>
          <a:xfrm>
            <a:off x="1143000" y="3942933"/>
            <a:ext cx="16687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กรณีสัญญากำหนดให้ส่งมอบงานเป็นงวดๆ  เลยกำหนดระยะเวลาตามสัญญาแล้วแต่ยังส่งมอบงานเป็นงวดอยู่ให้คิดค่าปรับและหักชดใช้ค่าปรับทุกงวดที่มีการส่งมอบงาน เช่น</a:t>
            </a:r>
            <a:endParaRPr lang="en-US" sz="4400" b="1" dirty="0">
              <a:latin typeface="TH SarabunIT๙" pitchFamily="34" charset="-34"/>
              <a:cs typeface="TH SarabunIT๙" pitchFamily="34" charset="-34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	งวดที่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1  </a:t>
            </a: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อัตราค่าปรับต่อวัน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x </a:t>
            </a: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จำนวนวันนับถัดจากวันครบกำหนดสัญญาถึงวันส่งมอบงานงวดที่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1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งวดที่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2  </a:t>
            </a: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อัตราค่าปรับต่อวัน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x </a:t>
            </a: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จำนวนวันนับถัดจากวันส่งมอบงานงวดที่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1 </a:t>
            </a:r>
            <a:r>
              <a:rPr lang="th-TH" sz="4400" b="1" dirty="0">
                <a:latin typeface="TH SarabunIT๙" pitchFamily="34" charset="-34"/>
                <a:cs typeface="TH SarabunIT๙" pitchFamily="34" charset="-34"/>
              </a:rPr>
              <a:t>ถึงวันส่งมอบงานงวดที่ </a:t>
            </a:r>
            <a:r>
              <a:rPr lang="en-US" sz="4400" b="1" dirty="0">
                <a:latin typeface="TH SarabunIT๙" pitchFamily="34" charset="-34"/>
                <a:cs typeface="TH SarabunIT๙" pitchFamily="34" charset="-34"/>
              </a:rPr>
              <a:t>2</a:t>
            </a:r>
          </a:p>
        </p:txBody>
      </p:sp>
      <p:sp>
        <p:nvSpPr>
          <p:cNvPr id="4" name="Sun 3">
            <a:hlinkClick r:id="rId7" action="ppaction://hlinksldjump"/>
            <a:extLst>
              <a:ext uri="{FF2B5EF4-FFF2-40B4-BE49-F238E27FC236}">
                <a16:creationId xmlns:a16="http://schemas.microsoft.com/office/drawing/2014/main" id="{54F1B881-7B34-4CE7-A836-12F035D74413}"/>
              </a:ext>
            </a:extLst>
          </p:cNvPr>
          <p:cNvSpPr/>
          <p:nvPr/>
        </p:nvSpPr>
        <p:spPr>
          <a:xfrm>
            <a:off x="1066800" y="7219533"/>
            <a:ext cx="1524000" cy="1476573"/>
          </a:xfrm>
          <a:prstGeom prst="sun">
            <a:avLst/>
          </a:prstGeom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9789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0200" y="254326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573436" y="3816251"/>
            <a:ext cx="4888526" cy="4888526"/>
          </a:xfrm>
          <a:custGeom>
            <a:avLst/>
            <a:gdLst/>
            <a:ahLst/>
            <a:cxnLst/>
            <a:rect l="l" t="t" r="r" b="b"/>
            <a:pathLst>
              <a:path w="4888526" h="4888526">
                <a:moveTo>
                  <a:pt x="0" y="0"/>
                </a:moveTo>
                <a:lnTo>
                  <a:pt x="4888526" y="0"/>
                </a:lnTo>
                <a:lnTo>
                  <a:pt x="4888526" y="4888526"/>
                </a:lnTo>
                <a:lnTo>
                  <a:pt x="0" y="4888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629400" y="3615980"/>
            <a:ext cx="11062196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thaiDist">
              <a:lnSpc>
                <a:spcPts val="4756"/>
              </a:lnSpc>
            </a:pP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การบอกเลิกสัญญาหรือข้อตกลง</a:t>
            </a:r>
            <a:r>
              <a:rPr lang="th-TH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ให้อยู่ในดุลพินิจของผู้มีอำนาจที่จะบอกเลิกได้</a:t>
            </a:r>
            <a:r>
              <a:rPr lang="th-TH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ารตกลงบอกเลิกสัญญาหรือข้อตกลงจะทำได้เมื่อเป็นประโยชน์ของหน่วยงานของรัฐโดยตรงหรือเพื่อประโยชน์สาธารณะ</a:t>
            </a:r>
            <a:r>
              <a:rPr lang="th-TH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3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หรือเป็นการแก้ไขข้อเสียเปรียบของหน่วยงานของรัฐ</a:t>
            </a:r>
            <a:endParaRPr lang="en-US" sz="33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756"/>
              </a:lnSpc>
            </a:pPr>
            <a:endParaRPr lang="en-US" sz="33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AF40950-13B7-45B3-BB78-8F8049670682}"/>
              </a:ext>
            </a:extLst>
          </p:cNvPr>
          <p:cNvSpPr/>
          <p:nvPr/>
        </p:nvSpPr>
        <p:spPr>
          <a:xfrm>
            <a:off x="6594625" y="2476500"/>
            <a:ext cx="5521175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4"/>
          <p:cNvSpPr txBox="1"/>
          <p:nvPr/>
        </p:nvSpPr>
        <p:spPr>
          <a:xfrm>
            <a:off x="6855912" y="2669915"/>
            <a:ext cx="4867831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การบอกเลิกสัญญา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7" name="ลูกศร: ขวาท้ายบาก 2">
            <a:hlinkClick r:id="rId9" action="ppaction://hlinksldjump"/>
            <a:extLst>
              <a:ext uri="{FF2B5EF4-FFF2-40B4-BE49-F238E27FC236}">
                <a16:creationId xmlns:a16="http://schemas.microsoft.com/office/drawing/2014/main" id="{F6C639BB-D625-4D91-96B0-96B4F2A4FE8B}"/>
              </a:ext>
            </a:extLst>
          </p:cNvPr>
          <p:cNvSpPr/>
          <p:nvPr/>
        </p:nvSpPr>
        <p:spPr>
          <a:xfrm>
            <a:off x="1981200" y="8474439"/>
            <a:ext cx="357277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103  และข้อ 183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295400" y="2933700"/>
            <a:ext cx="16560843" cy="5899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16"/>
              </a:lnSpc>
            </a:pPr>
            <a:r>
              <a:rPr lang="en-US" sz="2800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2800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1</a:t>
            </a:r>
          </a:p>
          <a:p>
            <a:pPr>
              <a:lnSpc>
                <a:spcPts val="4616"/>
              </a:lnSpc>
            </a:pP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บ. AAA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จำกัด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เป็นผู้ชนะเสนอราคางานก่อสร้าง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ได้ลงนามในสัญญา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จำนวนเงิน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3,000,000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บาท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กำหนดค่าปรับรายวันเป็นอัตราตายตัวใน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อัตราร้อยละ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0.1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ของราคาจ้างทั้งหมด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เมื่อครบกำหนดการส่งมอบงวดสุดท้าย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ปรากฏว่า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ผู้รับจ้างมาทำงาน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​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เพียง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​13​%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และเลยกำหนดเวลาส่งมอบ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​ ​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มีค่าปรับเกิดขึ้น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เป็นจำนวน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300,000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บาท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และหน่วยงานมีหนังสือแจ้งคู่สัญญาว่าค่าปรับที่เกิดขึ้นจะเกินร้อยละ 10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แล้ว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แต่ผู้รับจ้างไม่มีหนังสือแจ้งความยินยอมที่จะเสียค่าปรับภายในระยะเวลาที่กำหนดโดยไม่มีเหตุผลอันสมควร </a:t>
            </a:r>
            <a:endParaRPr lang="th-TH" sz="2800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616"/>
              </a:lnSpc>
            </a:pPr>
            <a:r>
              <a:rPr lang="th-TH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**กรณีนี้สมควรที่หน่วยงาน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แจ้งการบอกเลิกสัญญาโดยเร็ว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และทำเป็นลายลักษณ์อักษรพร้อมกับแจ้งการ</a:t>
            </a:r>
            <a:r>
              <a:rPr lang="th-TH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เรียกค่า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ปรับ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โดย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คิดจากวันที่ครบกำหนดตามสัญญาจนถึงวันบอกเลิกสัญญา</a:t>
            </a:r>
            <a:r>
              <a:rPr lang="th-TH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และริบหลักประกันสัญญาแล้วหักจากค่าความเสียหาย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28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ส่วนที่เหลือคืนผู้รับจ้าง</a:t>
            </a:r>
            <a:r>
              <a:rPr lang="en-US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28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แต่หากค่าความเสียหายมากกว่าหลักประกัน ให้แจ้งเรียกเก็บในส่วนที่เหลือเพิ่มเติม**</a:t>
            </a:r>
            <a:endParaRPr lang="en-US" sz="2800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2987190" y="1145541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 dirty="0" err="1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  <a:endParaRPr lang="en-US" sz="6999" spc="132" dirty="0">
              <a:solidFill>
                <a:srgbClr val="F97081"/>
              </a:solidFill>
              <a:cs typeface="Anantason Condensed Semi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748197" y="9724327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BF83E3F-125C-4AD7-88A9-3C7833824836}"/>
              </a:ext>
            </a:extLst>
          </p:cNvPr>
          <p:cNvSpPr/>
          <p:nvPr/>
        </p:nvSpPr>
        <p:spPr>
          <a:xfrm>
            <a:off x="1143000" y="1866900"/>
            <a:ext cx="5521175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4">
            <a:extLst>
              <a:ext uri="{FF2B5EF4-FFF2-40B4-BE49-F238E27FC236}">
                <a16:creationId xmlns:a16="http://schemas.microsoft.com/office/drawing/2014/main" id="{43AC1BE5-0EC9-4FD1-99DD-3F05D67B814B}"/>
              </a:ext>
            </a:extLst>
          </p:cNvPr>
          <p:cNvSpPr txBox="1"/>
          <p:nvPr/>
        </p:nvSpPr>
        <p:spPr>
          <a:xfrm>
            <a:off x="1404287" y="2060315"/>
            <a:ext cx="4867831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การบอกเลิกสัญญา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4" name="ลูกศร: ขวาท้ายบาก 2">
            <a:hlinkClick r:id="rId7" action="ppaction://hlinksldjump"/>
            <a:extLst>
              <a:ext uri="{FF2B5EF4-FFF2-40B4-BE49-F238E27FC236}">
                <a16:creationId xmlns:a16="http://schemas.microsoft.com/office/drawing/2014/main" id="{9D5800DB-D441-4549-A0A8-D357542252F1}"/>
              </a:ext>
            </a:extLst>
          </p:cNvPr>
          <p:cNvSpPr/>
          <p:nvPr/>
        </p:nvSpPr>
        <p:spPr>
          <a:xfrm>
            <a:off x="6185368" y="8793767"/>
            <a:ext cx="2819400" cy="1053190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  ระเบียบฯ ข้อ 183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3985034" y="-4573471"/>
            <a:ext cx="105537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372941" y="3382034"/>
            <a:ext cx="16560843" cy="47873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16"/>
              </a:lnSpc>
            </a:pPr>
            <a:r>
              <a:rPr lang="en-US" sz="32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2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2 </a:t>
            </a:r>
          </a:p>
          <a:p>
            <a:pPr>
              <a:lnSpc>
                <a:spcPts val="5456"/>
              </a:lnSpc>
            </a:pP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</a:t>
            </a:r>
            <a:r>
              <a:rPr lang="th-TH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ไม่เข้าปฏิบัติงานหลังจากลงนามในสัญญา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ตามที่กำหนดในหนังสือแจ้งเข้าปฏิบัติงาน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ต่อมาผู้ว่าจ้างได้ทำหนังสือเร่งรัดการปฏิบัติงานให้แก่ผู้รับจ้างตามสัญญา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แต่ผู้รับจ้างเพิกเฉยไม่</a:t>
            </a:r>
            <a:r>
              <a:rPr lang="th-TH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เข้า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ปฏิบัติงาน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ผู้ว่าจ้างสามารถบอกเลิกจ้าง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และเรียกผู้เสนอราคาลำดับรองลงมา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เป็นผู้รับจ้างมาดำเนินการก่อสร้างต่อไป</a:t>
            </a:r>
            <a:endParaRPr lang="en-US" sz="38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196"/>
              </a:lnSpc>
            </a:pPr>
            <a:endParaRPr lang="en-US" sz="38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2064730" y="7699357"/>
            <a:ext cx="1844919" cy="1619928"/>
          </a:xfrm>
          <a:custGeom>
            <a:avLst/>
            <a:gdLst/>
            <a:ahLst/>
            <a:cxnLst/>
            <a:rect l="l" t="t" r="r" b="b"/>
            <a:pathLst>
              <a:path w="1821594" h="1741899">
                <a:moveTo>
                  <a:pt x="0" y="0"/>
                </a:moveTo>
                <a:lnTo>
                  <a:pt x="1821594" y="0"/>
                </a:lnTo>
                <a:lnTo>
                  <a:pt x="1821594" y="1741899"/>
                </a:lnTo>
                <a:lnTo>
                  <a:pt x="0" y="174189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17031" y="9470240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ลูกศร: ขวาท้ายบาก 2">
            <a:hlinkClick r:id="rId9" action="ppaction://hlinksldjump"/>
            <a:extLst>
              <a:ext uri="{FF2B5EF4-FFF2-40B4-BE49-F238E27FC236}">
                <a16:creationId xmlns:a16="http://schemas.microsoft.com/office/drawing/2014/main" id="{53BC7855-3F12-4055-AE14-BE2EE8202792}"/>
              </a:ext>
            </a:extLst>
          </p:cNvPr>
          <p:cNvSpPr/>
          <p:nvPr/>
        </p:nvSpPr>
        <p:spPr>
          <a:xfrm>
            <a:off x="5969205" y="7699357"/>
            <a:ext cx="357277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103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A321D9B-25BB-4C0F-9A5C-F61D591CC4EB}"/>
              </a:ext>
            </a:extLst>
          </p:cNvPr>
          <p:cNvSpPr/>
          <p:nvPr/>
        </p:nvSpPr>
        <p:spPr>
          <a:xfrm>
            <a:off x="1143000" y="2276673"/>
            <a:ext cx="5521175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E3A48D8C-AE0B-405D-8F1F-809D8CCB9537}"/>
              </a:ext>
            </a:extLst>
          </p:cNvPr>
          <p:cNvSpPr txBox="1"/>
          <p:nvPr/>
        </p:nvSpPr>
        <p:spPr>
          <a:xfrm>
            <a:off x="1404287" y="2470088"/>
            <a:ext cx="4867831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การบอกเลิกสัญญา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72941" y="3382034"/>
            <a:ext cx="16560843" cy="4101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16"/>
              </a:lnSpc>
            </a:pPr>
            <a:r>
              <a:rPr lang="en-US" sz="32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2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3 </a:t>
            </a:r>
          </a:p>
          <a:p>
            <a:pPr>
              <a:lnSpc>
                <a:spcPts val="5456"/>
              </a:lnSpc>
            </a:pP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หน่วยงานไม่สามารถส่งมอบพื้นที่ก่อสร้างให้ผู้รับจ้างเข้าทำงานตามสัญญาได้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ผู้รับจ้างจึงขอเลิกสัญญา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อาจเป็นเหตุให้ผู้รับจ้างฟ้องเรียกค่าเสียหายได้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เพื่อแก้ไขข้อเสียเปรียบของทางราชการ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ส่วนราชการก็ย่อมสนองรับการบอกเลิกสัญญานั้นได้</a:t>
            </a:r>
            <a:endParaRPr lang="en-US" sz="38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196"/>
              </a:lnSpc>
            </a:pPr>
            <a:endParaRPr lang="en-US" sz="38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5" name="Freeform 15"/>
          <p:cNvSpPr/>
          <p:nvPr/>
        </p:nvSpPr>
        <p:spPr>
          <a:xfrm>
            <a:off x="675147" y="7132918"/>
            <a:ext cx="2810605" cy="2055255"/>
          </a:xfrm>
          <a:custGeom>
            <a:avLst/>
            <a:gdLst/>
            <a:ahLst/>
            <a:cxnLst/>
            <a:rect l="l" t="t" r="r" b="b"/>
            <a:pathLst>
              <a:path w="2810605" h="2055255">
                <a:moveTo>
                  <a:pt x="0" y="0"/>
                </a:moveTo>
                <a:lnTo>
                  <a:pt x="2810605" y="0"/>
                </a:lnTo>
                <a:lnTo>
                  <a:pt x="2810605" y="2055255"/>
                </a:lnTo>
                <a:lnTo>
                  <a:pt x="0" y="205525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6" name="ลูกศร: ขวาท้ายบาก 2">
            <a:extLst>
              <a:ext uri="{FF2B5EF4-FFF2-40B4-BE49-F238E27FC236}">
                <a16:creationId xmlns:a16="http://schemas.microsoft.com/office/drawing/2014/main" id="{7D2AE527-FEF1-4D33-AECB-1A66AC9D7909}"/>
              </a:ext>
            </a:extLst>
          </p:cNvPr>
          <p:cNvSpPr/>
          <p:nvPr/>
        </p:nvSpPr>
        <p:spPr>
          <a:xfrm>
            <a:off x="6497338" y="7627096"/>
            <a:ext cx="357277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103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C839EB9-1AA9-4DA3-B227-8217F0FAF36E}"/>
              </a:ext>
            </a:extLst>
          </p:cNvPr>
          <p:cNvSpPr/>
          <p:nvPr/>
        </p:nvSpPr>
        <p:spPr>
          <a:xfrm>
            <a:off x="1143000" y="2276673"/>
            <a:ext cx="5521175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C312F0A4-11A8-497A-B597-412D214A84CB}"/>
              </a:ext>
            </a:extLst>
          </p:cNvPr>
          <p:cNvSpPr txBox="1"/>
          <p:nvPr/>
        </p:nvSpPr>
        <p:spPr>
          <a:xfrm>
            <a:off x="1404287" y="2470088"/>
            <a:ext cx="4867831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การบอกเลิกสัญญา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 dirty="0" err="1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  <a:endParaRPr lang="en-US" sz="6999" spc="132" dirty="0">
              <a:solidFill>
                <a:srgbClr val="F97081"/>
              </a:solidFill>
              <a:cs typeface="Anantason Condensed Semi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72941" y="3382034"/>
            <a:ext cx="16141283" cy="4670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16"/>
              </a:lnSpc>
            </a:pPr>
            <a:r>
              <a:rPr lang="en-US" sz="3297" u="sng" dirty="0" err="1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ตัวอย่าง</a:t>
            </a:r>
            <a:r>
              <a:rPr lang="en-US" sz="3297" u="sng" dirty="0">
                <a:solidFill>
                  <a:srgbClr val="F45ECE"/>
                </a:solidFill>
                <a:latin typeface="Biski Medium" panose="020B0604020202020204" charset="-34"/>
                <a:cs typeface="Biski Medium" panose="020B0604020202020204" charset="-34"/>
              </a:rPr>
              <a:t> 4 </a:t>
            </a:r>
          </a:p>
          <a:p>
            <a:pPr>
              <a:lnSpc>
                <a:spcPts val="5456"/>
              </a:lnSpc>
            </a:pP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กรณี</a:t>
            </a:r>
            <a:r>
              <a:rPr lang="th-TH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กิจการ 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BBB</a:t>
            </a:r>
            <a:r>
              <a:rPr lang="th-TH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ได้เข้าปฏิบัติงานก่อสร้างตามที่กำหนดในสัญญา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แต่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ในระหว่างการก่อสร้างอาคาร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เกิดอุทกภัยน้ำท่วมสูง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มีการเคลื่อนตัวของผนังกั้นดินลงไปในลำห้วย</a:t>
            </a:r>
            <a:r>
              <a:rPr lang="en-US" sz="38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หากเห็นว่าการบอกเลิกสัญญาจะเป็นประโยชน์มากกว่าที่จะดำเนินการตามสัญญาต่อไป </a:t>
            </a:r>
            <a:r>
              <a:rPr lang="en-US" sz="3897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ก็สามารถบอกเลิกสัญญาได้</a:t>
            </a:r>
            <a:endParaRPr lang="en-US" sz="3897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  <a:p>
            <a:pPr>
              <a:lnSpc>
                <a:spcPts val="4196"/>
              </a:lnSpc>
            </a:pPr>
            <a:endParaRPr lang="en-US" sz="3897" dirty="0">
              <a:solidFill>
                <a:srgbClr val="5E17EB"/>
              </a:solidFill>
              <a:latin typeface="Biski Mediu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5" name="Freeform 15"/>
          <p:cNvSpPr/>
          <p:nvPr/>
        </p:nvSpPr>
        <p:spPr>
          <a:xfrm>
            <a:off x="4319637" y="6687062"/>
            <a:ext cx="2457202" cy="2526686"/>
          </a:xfrm>
          <a:custGeom>
            <a:avLst/>
            <a:gdLst/>
            <a:ahLst/>
            <a:cxnLst/>
            <a:rect l="l" t="t" r="r" b="b"/>
            <a:pathLst>
              <a:path w="2457202" h="2526686">
                <a:moveTo>
                  <a:pt x="0" y="0"/>
                </a:moveTo>
                <a:lnTo>
                  <a:pt x="2457203" y="0"/>
                </a:lnTo>
                <a:lnTo>
                  <a:pt x="2457203" y="2526686"/>
                </a:lnTo>
                <a:lnTo>
                  <a:pt x="0" y="252668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6" name="ลูกศร: ขวาท้ายบาก 2">
            <a:extLst>
              <a:ext uri="{FF2B5EF4-FFF2-40B4-BE49-F238E27FC236}">
                <a16:creationId xmlns:a16="http://schemas.microsoft.com/office/drawing/2014/main" id="{E13AE996-27D5-4EF3-8B9A-8371A826FFE8}"/>
              </a:ext>
            </a:extLst>
          </p:cNvPr>
          <p:cNvSpPr/>
          <p:nvPr/>
        </p:nvSpPr>
        <p:spPr>
          <a:xfrm>
            <a:off x="7704830" y="7699357"/>
            <a:ext cx="357277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มาตรา 103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382D33F-DD24-49BA-A9B5-6FA7F6BA14CF}"/>
              </a:ext>
            </a:extLst>
          </p:cNvPr>
          <p:cNvSpPr/>
          <p:nvPr/>
        </p:nvSpPr>
        <p:spPr>
          <a:xfrm>
            <a:off x="1143000" y="2352873"/>
            <a:ext cx="5521175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7985CFD7-B33D-4856-9E4F-02BC33A7EA59}"/>
              </a:ext>
            </a:extLst>
          </p:cNvPr>
          <p:cNvSpPr txBox="1"/>
          <p:nvPr/>
        </p:nvSpPr>
        <p:spPr>
          <a:xfrm>
            <a:off x="1404287" y="2546288"/>
            <a:ext cx="4867831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การบอกเลิกสัญญา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118384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935496" y="2601205"/>
            <a:ext cx="2925446" cy="4070405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987190" y="1661536"/>
            <a:ext cx="11653749" cy="645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6999" spc="132">
                <a:solidFill>
                  <a:srgbClr val="F97081"/>
                </a:solidFill>
                <a:cs typeface="Anantason Condensed SemiBold"/>
              </a:rPr>
              <a:t>การบริหารสัญญาจ้างก่อสร้าง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648200" y="3277976"/>
            <a:ext cx="12268200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thaiDist">
              <a:lnSpc>
                <a:spcPts val="4756"/>
              </a:lnSpc>
            </a:pPr>
            <a:r>
              <a:rPr lang="en-US" sz="3397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ก่อนการคืนหลักประกันสัญญา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ให้หั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หน้าหน่วยงาน</a:t>
            </a:r>
            <a:b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</a:b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ผู้ครอบครองพัสดุหรือผู้ที่ได้รับมอบหมาย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ตรวจสอบความชำรุดบกพร่องก่อนที่จะหมดระยะเวลาประกันความชำรุดบกพร่อง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หากตรวจพบความชำรุดบกพร่อง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ให้รีบรายงานหัวหน้าหน่วยงานของรัฐ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เพื่อแจ้งให้ผู้รับจ้างดำเนินการแก้ไขหรือซ่อมแซมทันที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</a:p>
          <a:p>
            <a:pPr algn="thaiDist">
              <a:lnSpc>
                <a:spcPts val="4756"/>
              </a:lnSpc>
            </a:pP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      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เมื่อสัญญาจะครบกำหนดรับประกันความชำรุดบกพร่อง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ให้หน่วยงานของรัฐพิจารณาถึงความชำรุดบกพร่องของพัสดุ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  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เพื่อป้องกันความเสียหายจากนั้นให้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คืนหลักประกันสัญญาโดยเร็ว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  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อย่างช้าไม่เกิน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15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วัน</a:t>
            </a:r>
            <a:r>
              <a:rPr lang="th-TH" sz="3200" dirty="0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en-US" sz="3200" dirty="0" err="1">
                <a:solidFill>
                  <a:srgbClr val="5E17EB"/>
                </a:solidFill>
                <a:latin typeface="Biski Medium" panose="020B0604020202020204" charset="-34"/>
                <a:cs typeface="Biski Medium" panose="020B0604020202020204" charset="-34"/>
              </a:rPr>
              <a:t>นับถัดจากวันที่คู่สัญญาพ้นจากข้อผูกพันแล้ว</a:t>
            </a:r>
            <a:endParaRPr lang="en-US" sz="3200" dirty="0">
              <a:solidFill>
                <a:srgbClr val="5E17EB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ลูกศร: ขวาท้ายบาก 2">
            <a:hlinkClick r:id="rId8" action="ppaction://hlinksldjump"/>
            <a:extLst>
              <a:ext uri="{FF2B5EF4-FFF2-40B4-BE49-F238E27FC236}">
                <a16:creationId xmlns:a16="http://schemas.microsoft.com/office/drawing/2014/main" id="{87988D11-244D-43F4-A5D4-FC6CFD452F8E}"/>
              </a:ext>
            </a:extLst>
          </p:cNvPr>
          <p:cNvSpPr/>
          <p:nvPr/>
        </p:nvSpPr>
        <p:spPr>
          <a:xfrm>
            <a:off x="1600200" y="8885511"/>
            <a:ext cx="4114800" cy="136338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FF3399"/>
                </a:solidFill>
                <a:latin typeface="Biski Medium" panose="020B0604020202020204" charset="-34"/>
                <a:cs typeface="Biski Medium" panose="020B0604020202020204" charset="-34"/>
              </a:rPr>
              <a:t>ระเบียบฯ ข้อ 170 ,184-185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627A77C-CB1B-455D-8403-5F0E315F22FD}"/>
              </a:ext>
            </a:extLst>
          </p:cNvPr>
          <p:cNvSpPr/>
          <p:nvPr/>
        </p:nvSpPr>
        <p:spPr>
          <a:xfrm>
            <a:off x="4408341" y="2247900"/>
            <a:ext cx="6514211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4656667" y="2403874"/>
            <a:ext cx="6087533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9.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การคืนหลักประกันสัญญา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212187" y="3009900"/>
            <a:ext cx="11653749" cy="8367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th-TH" sz="12000" spc="132" dirty="0">
                <a:solidFill>
                  <a:srgbClr val="F97081"/>
                </a:solidFill>
                <a:latin typeface="Biski Medium" panose="020B0604020202020204" charset="-34"/>
                <a:cs typeface="Biski Medium" panose="020B0604020202020204" charset="-34"/>
              </a:rPr>
              <a:t>จบการนำเสนอ</a:t>
            </a:r>
            <a:endParaRPr lang="en-US" sz="12000" spc="132" dirty="0">
              <a:solidFill>
                <a:srgbClr val="F97081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47A3FA8-4DE8-4A97-987C-9746C45452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569" y="3848100"/>
            <a:ext cx="9263111" cy="463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144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878BD80-E4AD-4F06-BA27-78761466003D}"/>
              </a:ext>
            </a:extLst>
          </p:cNvPr>
          <p:cNvSpPr/>
          <p:nvPr/>
        </p:nvSpPr>
        <p:spPr>
          <a:xfrm>
            <a:off x="1143000" y="800100"/>
            <a:ext cx="6858000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D3B248-7829-47B2-AB30-0508908FA050}"/>
              </a:ext>
            </a:extLst>
          </p:cNvPr>
          <p:cNvSpPr txBox="1"/>
          <p:nvPr/>
        </p:nvSpPr>
        <p:spPr>
          <a:xfrm>
            <a:off x="1527577" y="921692"/>
            <a:ext cx="6244823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th-TH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ส่งสำเนาสัญญา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6" name="Arrow: Left 15">
            <a:hlinkClick r:id="rId7" action="ppaction://hlinksldjump"/>
            <a:extLst>
              <a:ext uri="{FF2B5EF4-FFF2-40B4-BE49-F238E27FC236}">
                <a16:creationId xmlns:a16="http://schemas.microsoft.com/office/drawing/2014/main" id="{3358F1DA-478E-47F7-AA96-82E01DF2CFFB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BCD06-2A06-4C13-BC07-F167E35003D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8588" t="35848" r="16961" b="51613"/>
          <a:stretch/>
        </p:blipFill>
        <p:spPr>
          <a:xfrm>
            <a:off x="1143000" y="2508916"/>
            <a:ext cx="15621000" cy="273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06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878BD80-E4AD-4F06-BA27-78761466003D}"/>
              </a:ext>
            </a:extLst>
          </p:cNvPr>
          <p:cNvSpPr/>
          <p:nvPr/>
        </p:nvSpPr>
        <p:spPr>
          <a:xfrm>
            <a:off x="1143000" y="800100"/>
            <a:ext cx="10829080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D3B248-7829-47B2-AB30-0508908FA050}"/>
              </a:ext>
            </a:extLst>
          </p:cNvPr>
          <p:cNvSpPr txBox="1"/>
          <p:nvPr/>
        </p:nvSpPr>
        <p:spPr>
          <a:xfrm>
            <a:off x="1527577" y="921692"/>
            <a:ext cx="9625404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การแก้ไขสัญญาหรือข้อตกลง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8AA7EB-DA3A-4BC0-A239-7C7435CC263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889" t="13763" r="22222" b="22444"/>
          <a:stretch/>
        </p:blipFill>
        <p:spPr>
          <a:xfrm>
            <a:off x="2895600" y="2037136"/>
            <a:ext cx="10829080" cy="7468391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FF355969-141D-4376-8102-6E90F4B5FC14}"/>
              </a:ext>
            </a:extLst>
          </p:cNvPr>
          <p:cNvSpPr/>
          <p:nvPr/>
        </p:nvSpPr>
        <p:spPr>
          <a:xfrm>
            <a:off x="997883" y="2839109"/>
            <a:ext cx="2473138" cy="11430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</a:t>
            </a:r>
            <a:endParaRPr lang="en-US" sz="4000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Arrow: Left 15">
            <a:hlinkClick r:id="rId8" action="ppaction://hlinksldjump"/>
            <a:extLst>
              <a:ext uri="{FF2B5EF4-FFF2-40B4-BE49-F238E27FC236}">
                <a16:creationId xmlns:a16="http://schemas.microsoft.com/office/drawing/2014/main" id="{3358F1DA-478E-47F7-AA96-82E01DF2CFFB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8218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6" name="Arrow: Left 15">
            <a:hlinkClick r:id="rId7" action="ppaction://hlinksldjump"/>
            <a:extLst>
              <a:ext uri="{FF2B5EF4-FFF2-40B4-BE49-F238E27FC236}">
                <a16:creationId xmlns:a16="http://schemas.microsoft.com/office/drawing/2014/main" id="{3358F1DA-478E-47F7-AA96-82E01DF2CFFB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4D66C2-A9CE-4CFE-8617-628FD498EF0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778" t="32645" r="16603" b="25838"/>
          <a:stretch/>
        </p:blipFill>
        <p:spPr>
          <a:xfrm>
            <a:off x="3087954" y="4229100"/>
            <a:ext cx="12140412" cy="480060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D8ABE8C-663C-4D30-86CE-3EFFB1A683F0}"/>
              </a:ext>
            </a:extLst>
          </p:cNvPr>
          <p:cNvSpPr/>
          <p:nvPr/>
        </p:nvSpPr>
        <p:spPr>
          <a:xfrm>
            <a:off x="1142999" y="800100"/>
            <a:ext cx="10009981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FAA420-B671-4DFA-9410-9E8F533C7DB8}"/>
              </a:ext>
            </a:extLst>
          </p:cNvPr>
          <p:cNvSpPr txBox="1"/>
          <p:nvPr/>
        </p:nvSpPr>
        <p:spPr>
          <a:xfrm>
            <a:off x="1527577" y="921692"/>
            <a:ext cx="8813084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th-TH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การแก้ไขสัญญาหรือข้อตกลง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FE265-D3AE-4E51-A322-954F07D9E3D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333" t="41429" r="16603" b="39772"/>
          <a:stretch/>
        </p:blipFill>
        <p:spPr>
          <a:xfrm>
            <a:off x="3057176" y="2118032"/>
            <a:ext cx="12140412" cy="215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72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878BD80-E4AD-4F06-BA27-78761466003D}"/>
              </a:ext>
            </a:extLst>
          </p:cNvPr>
          <p:cNvSpPr/>
          <p:nvPr/>
        </p:nvSpPr>
        <p:spPr>
          <a:xfrm>
            <a:off x="1676400" y="828873"/>
            <a:ext cx="11350224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D3B248-7829-47B2-AB30-0508908FA050}"/>
              </a:ext>
            </a:extLst>
          </p:cNvPr>
          <p:cNvSpPr txBox="1"/>
          <p:nvPr/>
        </p:nvSpPr>
        <p:spPr>
          <a:xfrm>
            <a:off x="2060977" y="950465"/>
            <a:ext cx="11350223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การงดหรือลดค่าปรับหรือขยายเวลาทำการ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C03D18E-E1BC-4597-A252-F99E364CDD6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444" t="15409" r="22222" b="53078"/>
          <a:stretch/>
        </p:blipFill>
        <p:spPr>
          <a:xfrm>
            <a:off x="1317108" y="2305902"/>
            <a:ext cx="16032318" cy="512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523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3911525" y="-4351146"/>
            <a:ext cx="10464951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B8F8EC-F204-4B21-BCA2-A8147CFD24D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027" t="10890" r="10422" b="64469"/>
          <a:stretch/>
        </p:blipFill>
        <p:spPr>
          <a:xfrm>
            <a:off x="914400" y="5558589"/>
            <a:ext cx="17094554" cy="33949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8AA7B3-EFD5-4C5D-97E1-540CFF4A49D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027" t="28026" r="10422" b="51513"/>
          <a:stretch/>
        </p:blipFill>
        <p:spPr>
          <a:xfrm>
            <a:off x="914405" y="2781299"/>
            <a:ext cx="17094558" cy="281896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7B36BCB-4EE1-49B2-8886-AEC4A0844C2D}"/>
              </a:ext>
            </a:extLst>
          </p:cNvPr>
          <p:cNvSpPr/>
          <p:nvPr/>
        </p:nvSpPr>
        <p:spPr>
          <a:xfrm>
            <a:off x="1211192" y="1485900"/>
            <a:ext cx="1402880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B8F7F3B0-9AD6-49C9-983F-9F8D35EB37B6}"/>
              </a:ext>
            </a:extLst>
          </p:cNvPr>
          <p:cNvSpPr txBox="1"/>
          <p:nvPr/>
        </p:nvSpPr>
        <p:spPr>
          <a:xfrm>
            <a:off x="1359066" y="1676478"/>
            <a:ext cx="13652334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6. </a:t>
            </a:r>
            <a:r>
              <a:rPr lang="en-US" sz="400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การงดหรือลดค่าปรับหรือการขยายเวลา</a:t>
            </a:r>
            <a:r>
              <a:rPr lang="th-TH" sz="400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ทำการตามสัญญา</a:t>
            </a:r>
            <a:endParaRPr lang="en-US" sz="400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3" name="Arrow: Left 12">
            <a:hlinkClick r:id="rId9" action="ppaction://hlinksldjump"/>
            <a:extLst>
              <a:ext uri="{FF2B5EF4-FFF2-40B4-BE49-F238E27FC236}">
                <a16:creationId xmlns:a16="http://schemas.microsoft.com/office/drawing/2014/main" id="{73CA2589-ACDD-401E-A364-97D6F1740592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8891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8ADF3-959B-4E62-A271-468B7D0536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483" t="29427" r="8888" b="50233"/>
          <a:stretch/>
        </p:blipFill>
        <p:spPr>
          <a:xfrm>
            <a:off x="540043" y="4020209"/>
            <a:ext cx="17247270" cy="2647291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878BD80-E4AD-4F06-BA27-78761466003D}"/>
              </a:ext>
            </a:extLst>
          </p:cNvPr>
          <p:cNvSpPr/>
          <p:nvPr/>
        </p:nvSpPr>
        <p:spPr>
          <a:xfrm>
            <a:off x="1143000" y="2400300"/>
            <a:ext cx="6251977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D3B248-7829-47B2-AB30-0508908FA050}"/>
              </a:ext>
            </a:extLst>
          </p:cNvPr>
          <p:cNvSpPr txBox="1"/>
          <p:nvPr/>
        </p:nvSpPr>
        <p:spPr>
          <a:xfrm>
            <a:off x="1527577" y="2521892"/>
            <a:ext cx="5435027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7. </a:t>
            </a:r>
            <a:r>
              <a:rPr lang="en-US" sz="42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การคำนวนค่าปรับ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4" name="Arrow: Left 13">
            <a:hlinkClick r:id="rId8" action="ppaction://hlinksldjump"/>
            <a:extLst>
              <a:ext uri="{FF2B5EF4-FFF2-40B4-BE49-F238E27FC236}">
                <a16:creationId xmlns:a16="http://schemas.microsoft.com/office/drawing/2014/main" id="{09C96531-296B-4B82-B398-1C12AA97E099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776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878BD80-E4AD-4F06-BA27-78761466003D}"/>
              </a:ext>
            </a:extLst>
          </p:cNvPr>
          <p:cNvSpPr/>
          <p:nvPr/>
        </p:nvSpPr>
        <p:spPr>
          <a:xfrm>
            <a:off x="1676400" y="828873"/>
            <a:ext cx="6705600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D3B248-7829-47B2-AB30-0508908FA050}"/>
              </a:ext>
            </a:extLst>
          </p:cNvPr>
          <p:cNvSpPr txBox="1"/>
          <p:nvPr/>
        </p:nvSpPr>
        <p:spPr>
          <a:xfrm>
            <a:off x="2060977" y="950465"/>
            <a:ext cx="6016223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การบอกเลิกสัญญา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A55CF0-1B37-4047-BC57-5C189EC9186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807" t="46917" r="21859" b="16183"/>
          <a:stretch/>
        </p:blipFill>
        <p:spPr>
          <a:xfrm>
            <a:off x="1676400" y="2433622"/>
            <a:ext cx="15440363" cy="555758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6D2DA6C-3657-4213-9DB2-42445F7D7240}"/>
              </a:ext>
            </a:extLst>
          </p:cNvPr>
          <p:cNvCxnSpPr/>
          <p:nvPr/>
        </p:nvCxnSpPr>
        <p:spPr>
          <a:xfrm>
            <a:off x="4191000" y="4533900"/>
            <a:ext cx="12039600" cy="0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row: Left 13">
            <a:hlinkClick r:id="rId8" action="ppaction://hlinksldjump"/>
            <a:extLst>
              <a:ext uri="{FF2B5EF4-FFF2-40B4-BE49-F238E27FC236}">
                <a16:creationId xmlns:a16="http://schemas.microsoft.com/office/drawing/2014/main" id="{6CC0007B-EF32-4BAD-8E84-76FF88E58FDA}"/>
              </a:ext>
            </a:extLst>
          </p:cNvPr>
          <p:cNvSpPr/>
          <p:nvPr/>
        </p:nvSpPr>
        <p:spPr>
          <a:xfrm>
            <a:off x="807364" y="8961307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88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878BD80-E4AD-4F06-BA27-78761466003D}"/>
              </a:ext>
            </a:extLst>
          </p:cNvPr>
          <p:cNvSpPr/>
          <p:nvPr/>
        </p:nvSpPr>
        <p:spPr>
          <a:xfrm>
            <a:off x="1676400" y="828873"/>
            <a:ext cx="6705600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D3B248-7829-47B2-AB30-0508908FA050}"/>
              </a:ext>
            </a:extLst>
          </p:cNvPr>
          <p:cNvSpPr txBox="1"/>
          <p:nvPr/>
        </p:nvSpPr>
        <p:spPr>
          <a:xfrm>
            <a:off x="2060977" y="950465"/>
            <a:ext cx="6016223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964"/>
              </a:lnSpc>
            </a:pPr>
            <a:r>
              <a:rPr lang="en-US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 </a:t>
            </a:r>
            <a:r>
              <a:rPr lang="th-TH" sz="42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8. การบอกเลิกสัญญา</a:t>
            </a:r>
            <a:endParaRPr lang="en-US" sz="42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2" name="Arrow: Left 11">
            <a:hlinkClick r:id="rId7" action="ppaction://hlinksldjump"/>
            <a:extLst>
              <a:ext uri="{FF2B5EF4-FFF2-40B4-BE49-F238E27FC236}">
                <a16:creationId xmlns:a16="http://schemas.microsoft.com/office/drawing/2014/main" id="{437F4B87-B311-4214-A0B6-29F274EAC2DF}"/>
              </a:ext>
            </a:extLst>
          </p:cNvPr>
          <p:cNvSpPr/>
          <p:nvPr/>
        </p:nvSpPr>
        <p:spPr>
          <a:xfrm>
            <a:off x="807364" y="8961307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E7373B7-BD66-45BB-BD25-9CB99190CC4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634" t="35531" r="10699" b="40223"/>
          <a:stretch/>
        </p:blipFill>
        <p:spPr>
          <a:xfrm>
            <a:off x="1248259" y="2584980"/>
            <a:ext cx="16798704" cy="3320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517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43ABEC4-72D3-4D42-8CD1-654450EE1256}"/>
              </a:ext>
            </a:extLst>
          </p:cNvPr>
          <p:cNvSpPr/>
          <p:nvPr/>
        </p:nvSpPr>
        <p:spPr>
          <a:xfrm>
            <a:off x="2157359" y="1437232"/>
            <a:ext cx="6514211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F0EB8C-E5D7-4993-A5B9-2C673894C6A7}"/>
              </a:ext>
            </a:extLst>
          </p:cNvPr>
          <p:cNvSpPr txBox="1"/>
          <p:nvPr/>
        </p:nvSpPr>
        <p:spPr>
          <a:xfrm>
            <a:off x="2405685" y="1593206"/>
            <a:ext cx="6087533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9.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การคืนหลักประกันสัญญา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6" name="Arrow: Left 15">
            <a:hlinkClick r:id="rId7" action="ppaction://hlinksldjump"/>
            <a:extLst>
              <a:ext uri="{FF2B5EF4-FFF2-40B4-BE49-F238E27FC236}">
                <a16:creationId xmlns:a16="http://schemas.microsoft.com/office/drawing/2014/main" id="{D8B21956-639F-4C72-932A-63352C79E38C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6E7DE8-9E8C-47C1-833B-26C7F2A5333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482" t="26000" r="10556" b="62780"/>
          <a:stretch/>
        </p:blipFill>
        <p:spPr>
          <a:xfrm>
            <a:off x="1828800" y="3267552"/>
            <a:ext cx="13600112" cy="10192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E7A551-8508-4C63-820F-597FC4678E0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445" t="12667" r="7222" b="55783"/>
          <a:stretch/>
        </p:blipFill>
        <p:spPr>
          <a:xfrm>
            <a:off x="1828800" y="4288771"/>
            <a:ext cx="13600112" cy="321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529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4000500" y="-4440121"/>
            <a:ext cx="10287000" cy="19167243"/>
          </a:xfrm>
          <a:custGeom>
            <a:avLst/>
            <a:gdLst/>
            <a:ahLst/>
            <a:cxnLst/>
            <a:rect l="l" t="t" r="r" b="b"/>
            <a:pathLst>
              <a:path w="19167243" h="19167243">
                <a:moveTo>
                  <a:pt x="19167243" y="19167243"/>
                </a:moveTo>
                <a:lnTo>
                  <a:pt x="0" y="19167243"/>
                </a:lnTo>
                <a:lnTo>
                  <a:pt x="0" y="0"/>
                </a:lnTo>
                <a:lnTo>
                  <a:pt x="19167243" y="0"/>
                </a:lnTo>
                <a:lnTo>
                  <a:pt x="19167243" y="191672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00" t="-3400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>
            <a:off x="12156053" y="2295798"/>
            <a:ext cx="1568627" cy="963993"/>
          </a:xfrm>
          <a:custGeom>
            <a:avLst/>
            <a:gdLst/>
            <a:ahLst/>
            <a:cxnLst/>
            <a:rect l="l" t="t" r="r" b="b"/>
            <a:pathLst>
              <a:path w="1568627" h="963993">
                <a:moveTo>
                  <a:pt x="0" y="0"/>
                </a:moveTo>
                <a:lnTo>
                  <a:pt x="1568627" y="0"/>
                </a:lnTo>
                <a:lnTo>
                  <a:pt x="1568627" y="963992"/>
                </a:lnTo>
                <a:lnTo>
                  <a:pt x="0" y="96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60941" y="1196901"/>
            <a:ext cx="547400" cy="336402"/>
          </a:xfrm>
          <a:custGeom>
            <a:avLst/>
            <a:gdLst/>
            <a:ahLst/>
            <a:cxnLst/>
            <a:rect l="l" t="t" r="r" b="b"/>
            <a:pathLst>
              <a:path w="547400" h="336402">
                <a:moveTo>
                  <a:pt x="0" y="0"/>
                </a:moveTo>
                <a:lnTo>
                  <a:pt x="547399" y="0"/>
                </a:lnTo>
                <a:lnTo>
                  <a:pt x="547399" y="336402"/>
                </a:lnTo>
                <a:lnTo>
                  <a:pt x="0" y="3364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14465" y="383853"/>
            <a:ext cx="5738516" cy="3026756"/>
          </a:xfrm>
          <a:custGeom>
            <a:avLst/>
            <a:gdLst/>
            <a:ahLst/>
            <a:cxnLst/>
            <a:rect l="l" t="t" r="r" b="b"/>
            <a:pathLst>
              <a:path w="5738516" h="3026756">
                <a:moveTo>
                  <a:pt x="0" y="0"/>
                </a:moveTo>
                <a:lnTo>
                  <a:pt x="5738516" y="0"/>
                </a:lnTo>
                <a:lnTo>
                  <a:pt x="5738516" y="3026756"/>
                </a:lnTo>
                <a:lnTo>
                  <a:pt x="0" y="30267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73" r="-473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734031" y="9614429"/>
            <a:ext cx="5355897" cy="24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1"/>
              </a:lnSpc>
            </a:pPr>
            <a:r>
              <a:rPr lang="en-US" sz="2626" spc="49" dirty="0" err="1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กลุ่มตรวจสอบภายใน</a:t>
            </a:r>
            <a:r>
              <a:rPr lang="en-US" sz="2626" spc="49" dirty="0">
                <a:solidFill>
                  <a:srgbClr val="00BF63"/>
                </a:solidFill>
                <a:latin typeface="Biski Medium" panose="020B0604020202020204" charset="-34"/>
                <a:cs typeface="Biski Medium" panose="020B0604020202020204" charset="-34"/>
              </a:rPr>
              <a:t>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FB13BF-CFE1-4C7A-91CB-34CDB7F11DF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888" t="21913" r="4723" b="17985"/>
          <a:stretch/>
        </p:blipFill>
        <p:spPr>
          <a:xfrm>
            <a:off x="2057462" y="2788076"/>
            <a:ext cx="14434238" cy="593292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43ABEC4-72D3-4D42-8CD1-654450EE1256}"/>
              </a:ext>
            </a:extLst>
          </p:cNvPr>
          <p:cNvSpPr/>
          <p:nvPr/>
        </p:nvSpPr>
        <p:spPr>
          <a:xfrm>
            <a:off x="2157359" y="1437232"/>
            <a:ext cx="6514211" cy="9618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F0EB8C-E5D7-4993-A5B9-2C673894C6A7}"/>
              </a:ext>
            </a:extLst>
          </p:cNvPr>
          <p:cNvSpPr txBox="1"/>
          <p:nvPr/>
        </p:nvSpPr>
        <p:spPr>
          <a:xfrm>
            <a:off x="2405685" y="1593206"/>
            <a:ext cx="6087533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64"/>
              </a:lnSpc>
            </a:pPr>
            <a:r>
              <a:rPr lang="en-US" sz="3760" dirty="0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9. </a:t>
            </a:r>
            <a:r>
              <a:rPr lang="en-US" sz="3760" dirty="0" err="1">
                <a:solidFill>
                  <a:srgbClr val="5EC40E"/>
                </a:solidFill>
                <a:latin typeface="Biski Medium" panose="020B0604020202020204" charset="-34"/>
                <a:cs typeface="Biski Medium" panose="020B0604020202020204" charset="-34"/>
              </a:rPr>
              <a:t>การคืนหลักประกันสัญญา</a:t>
            </a:r>
            <a:endParaRPr lang="en-US" sz="3760" dirty="0">
              <a:solidFill>
                <a:srgbClr val="5EC40E"/>
              </a:solidFill>
              <a:latin typeface="Biski Medium" panose="020B0604020202020204" charset="-34"/>
              <a:cs typeface="Biski Medium" panose="020B0604020202020204" charset="-34"/>
            </a:endParaRPr>
          </a:p>
        </p:txBody>
      </p:sp>
      <p:sp>
        <p:nvSpPr>
          <p:cNvPr id="16" name="Arrow: Left 15">
            <a:hlinkClick r:id="rId8" action="ppaction://hlinksldjump"/>
            <a:extLst>
              <a:ext uri="{FF2B5EF4-FFF2-40B4-BE49-F238E27FC236}">
                <a16:creationId xmlns:a16="http://schemas.microsoft.com/office/drawing/2014/main" id="{D8B21956-639F-4C72-932A-63352C79E38C}"/>
              </a:ext>
            </a:extLst>
          </p:cNvPr>
          <p:cNvSpPr/>
          <p:nvPr/>
        </p:nvSpPr>
        <p:spPr>
          <a:xfrm>
            <a:off x="762000" y="9090099"/>
            <a:ext cx="1219200" cy="7695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1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2067</TotalTime>
  <Words>2912</Words>
  <Application>Microsoft Office PowerPoint</Application>
  <PresentationFormat>Custom</PresentationFormat>
  <Paragraphs>190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Mommi Medium Bold</vt:lpstr>
      <vt:lpstr>Calibri</vt:lpstr>
      <vt:lpstr>Mommi Medium</vt:lpstr>
      <vt:lpstr>Anantason Condensed SemiBold</vt:lpstr>
      <vt:lpstr>Cordia New</vt:lpstr>
      <vt:lpstr>Sarabun Bold</vt:lpstr>
      <vt:lpstr>Arial</vt:lpstr>
      <vt:lpstr>TH SarabunIT๙</vt:lpstr>
      <vt:lpstr>Biski Medium</vt:lpstr>
      <vt:lpstr>TH SarabunPSK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การจัดการความรู้</dc:title>
  <dc:creator>kiriya imboonta</dc:creator>
  <cp:lastModifiedBy>kiriya imboonta</cp:lastModifiedBy>
  <cp:revision>50</cp:revision>
  <cp:lastPrinted>2023-07-06T00:27:20Z</cp:lastPrinted>
  <dcterms:created xsi:type="dcterms:W3CDTF">2006-08-16T00:00:00Z</dcterms:created>
  <dcterms:modified xsi:type="dcterms:W3CDTF">2023-07-10T01:45:36Z</dcterms:modified>
  <dc:identifier>DAFnQmAOrro</dc:identifier>
</cp:coreProperties>
</file>