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notesMasterIdLst>
    <p:notesMasterId r:id="rId29"/>
  </p:notesMasterIdLst>
  <p:sldIdLst>
    <p:sldId id="256" r:id="rId2"/>
    <p:sldId id="278" r:id="rId3"/>
    <p:sldId id="277" r:id="rId4"/>
    <p:sldId id="275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6" r:id="rId24"/>
    <p:sldId id="280" r:id="rId25"/>
    <p:sldId id="281" r:id="rId26"/>
    <p:sldId id="282" r:id="rId27"/>
    <p:sldId id="279" r:id="rId28"/>
  </p:sldIdLst>
  <p:sldSz cx="12192000" cy="6858000"/>
  <p:notesSz cx="6815138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009900"/>
    <a:srgbClr val="0000FF"/>
    <a:srgbClr val="FF99FF"/>
    <a:srgbClr val="CCFF66"/>
    <a:srgbClr val="FFFFCC"/>
    <a:srgbClr val="66FF99"/>
    <a:srgbClr val="CCFFFF"/>
    <a:srgbClr val="CCEC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สไตล์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สไตล์สีปานกลาง 3 - เน้น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สไตล์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สไตล์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สไตล์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60335" y="0"/>
            <a:ext cx="2953226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F00DD1-9CA1-4BD5-8AA9-49988CF8B55E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7412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514" y="4787126"/>
            <a:ext cx="5452110" cy="39167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53226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60335" y="9448185"/>
            <a:ext cx="2953226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E17A36-E20F-44C4-A6C6-7394BA2CAC7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804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277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057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2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023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760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413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68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765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821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4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12025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3082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5080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3507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3098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289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95583-B53C-4540-894C-90EA29156230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3F4E76C-6864-4692-A826-5ACE04145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110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  <p:sldLayoutId id="2147483889" r:id="rId12"/>
    <p:sldLayoutId id="2147483890" r:id="rId13"/>
    <p:sldLayoutId id="2147483891" r:id="rId14"/>
    <p:sldLayoutId id="2147483892" r:id="rId15"/>
    <p:sldLayoutId id="21474838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2041424-ACBE-7E89-126C-64167B9D17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463" y="655575"/>
            <a:ext cx="11617049" cy="2262781"/>
          </a:xfrm>
        </p:spPr>
        <p:txBody>
          <a:bodyPr>
            <a:normAutofit/>
          </a:bodyPr>
          <a:lstStyle/>
          <a:p>
            <a:pPr algn="ctr"/>
            <a:r>
              <a:rPr lang="th-TH" sz="6000" b="1" dirty="0">
                <a:solidFill>
                  <a:srgbClr val="0099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กิจกรรมแลกเปลี่ยนเรียนรู้ในชุมชนนักปฏิบัติ (</a:t>
            </a:r>
            <a:r>
              <a:rPr lang="en-US" sz="6000" b="1" dirty="0">
                <a:solidFill>
                  <a:srgbClr val="0099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CoP</a:t>
            </a:r>
            <a:r>
              <a:rPr lang="th-TH" sz="6000" b="1" dirty="0">
                <a:solidFill>
                  <a:srgbClr val="0099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) </a:t>
            </a:r>
            <a:br>
              <a:rPr lang="th-TH" sz="6000" b="1" dirty="0">
                <a:solidFill>
                  <a:srgbClr val="0099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</a:br>
            <a:r>
              <a:rPr lang="th-TH" sz="6000" b="1" dirty="0">
                <a:solidFill>
                  <a:srgbClr val="0099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ของสำนักตรวจสอบภายใน สป.กษ.</a:t>
            </a:r>
            <a:endParaRPr lang="en-US" sz="6000" b="1" dirty="0">
              <a:solidFill>
                <a:srgbClr val="0099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C676B9F4-A415-4657-ACC9-44DAAE270F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142" y="3429000"/>
            <a:ext cx="11717715" cy="1407459"/>
          </a:xfrm>
        </p:spPr>
        <p:txBody>
          <a:bodyPr>
            <a:normAutofit/>
          </a:bodyPr>
          <a:lstStyle/>
          <a:p>
            <a:pPr algn="ctr"/>
            <a:r>
              <a:rPr lang="th-TH" sz="4800" b="1" dirty="0">
                <a:solidFill>
                  <a:srgbClr val="0000FF"/>
                </a:solidFill>
                <a:latin typeface="Comic Sans MS" panose="030F0702030302020204" pitchFamily="66" charset="0"/>
                <a:cs typeface="TH SarabunPSK" panose="020B0500040200020003" pitchFamily="34" charset="-34"/>
              </a:rPr>
              <a:t>เรื่อง แนวทางการตรวจสอบการตรวจรับพัสดุและการบริหารสัญญา</a:t>
            </a:r>
            <a:endParaRPr lang="en-US" sz="4400" b="1" u="sng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ชื่อเรื่องรอง 2">
            <a:extLst>
              <a:ext uri="{FF2B5EF4-FFF2-40B4-BE49-F238E27FC236}">
                <a16:creationId xmlns:a16="http://schemas.microsoft.com/office/drawing/2014/main" id="{7F0950AB-3048-6B95-3426-58BD7F3A8382}"/>
              </a:ext>
            </a:extLst>
          </p:cNvPr>
          <p:cNvSpPr txBox="1">
            <a:spLocks/>
          </p:cNvSpPr>
          <p:nvPr/>
        </p:nvSpPr>
        <p:spPr>
          <a:xfrm>
            <a:off x="939331" y="5199817"/>
            <a:ext cx="10733315" cy="140746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44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ในวันจันทร์ที่ 10 กรกฎาคม </a:t>
            </a:r>
            <a:r>
              <a:rPr lang="en-US" sz="44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25</a:t>
            </a:r>
            <a:r>
              <a:rPr lang="th-TH" sz="44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66 เวลา 09.00 – 12.00 น. </a:t>
            </a:r>
          </a:p>
          <a:p>
            <a:pPr algn="ctr"/>
            <a:r>
              <a:rPr lang="th-TH" sz="44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ผ่านระบบ </a:t>
            </a:r>
            <a:r>
              <a:rPr lang="en-US" sz="44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Zoom</a:t>
            </a:r>
            <a:r>
              <a:rPr lang="th-TH" sz="44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</a:t>
            </a:r>
            <a:r>
              <a:rPr lang="en-US" sz="44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Meeting</a:t>
            </a:r>
            <a:endParaRPr lang="en-US" sz="8800" b="1" u="sng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4201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คำบรรยายภาพ: ลูกศรลง 9">
            <a:extLst>
              <a:ext uri="{FF2B5EF4-FFF2-40B4-BE49-F238E27FC236}">
                <a16:creationId xmlns:a16="http://schemas.microsoft.com/office/drawing/2014/main" id="{CA26A8DB-7B47-D536-D628-9E2F65674583}"/>
              </a:ext>
            </a:extLst>
          </p:cNvPr>
          <p:cNvSpPr/>
          <p:nvPr/>
        </p:nvSpPr>
        <p:spPr>
          <a:xfrm>
            <a:off x="1784447" y="2131"/>
            <a:ext cx="8914263" cy="1012348"/>
          </a:xfrm>
          <a:prstGeom prst="downArrowCallou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กระบวนการตรวจสอบภายใน</a:t>
            </a:r>
            <a:endParaRPr lang="en-US" sz="44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8DA97DD1-40CA-9A24-F796-1FA67CF43DCC}"/>
              </a:ext>
            </a:extLst>
          </p:cNvPr>
          <p:cNvSpPr/>
          <p:nvPr/>
        </p:nvSpPr>
        <p:spPr>
          <a:xfrm>
            <a:off x="104628" y="883112"/>
            <a:ext cx="5991372" cy="900753"/>
          </a:xfrm>
          <a:prstGeom prst="roundRect">
            <a:avLst/>
          </a:prstGeom>
          <a:solidFill>
            <a:srgbClr val="CCFFCC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รวบรวมข้อมูล แผนงาน/โครงการ/กิจกรรมของหน่วยรับตรวจเพื่อประเมินและจัดลำดับความเสี่ยง และนำมาวางแผนการตรวจสอบ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B25B3BE9-F116-9D75-0ABB-AFD23D1B9A57}"/>
              </a:ext>
            </a:extLst>
          </p:cNvPr>
          <p:cNvSpPr/>
          <p:nvPr/>
        </p:nvSpPr>
        <p:spPr>
          <a:xfrm>
            <a:off x="104627" y="1857705"/>
            <a:ext cx="5991372" cy="1012348"/>
          </a:xfrm>
          <a:prstGeom prst="roundRect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จัดทำแผนการตรวจสอบ (</a:t>
            </a:r>
            <a:r>
              <a:rPr lang="en-US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Audit Plan</a:t>
            </a:r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โดยกำหนดเรื่องที่เข้าตรวจสอบหน่วยรับตรวจ จำนวนคน/วัน ผู้รับผิดชอบ ระยะเวลาที่จะเข้าตรวจสอบ งบประมาณที่ใช้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9D6CB748-8D96-70DB-305E-39ECB9CE9F62}"/>
              </a:ext>
            </a:extLst>
          </p:cNvPr>
          <p:cNvSpPr/>
          <p:nvPr/>
        </p:nvSpPr>
        <p:spPr>
          <a:xfrm>
            <a:off x="104627" y="2943893"/>
            <a:ext cx="5991371" cy="1105452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นำเสนอปลัดกระทรวงเพื่อพิจารณาอนุมัติแผนการตรวจสอบประจำปี และสำเนาแจ้งเวียนแผนการตรวจสอบประจำปีให้หน่วยรับตรวจทราบ เพื่อให้หน่วยรับตรวจทราบระยะเวลาการเข้าตรวจสอบ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7447FB56-26FE-ECE4-3435-3FA3B5CC4D49}"/>
              </a:ext>
            </a:extLst>
          </p:cNvPr>
          <p:cNvSpPr/>
          <p:nvPr/>
        </p:nvSpPr>
        <p:spPr>
          <a:xfrm>
            <a:off x="100076" y="4108383"/>
            <a:ext cx="6009574" cy="1105452"/>
          </a:xfrm>
          <a:prstGeom prst="roundRect">
            <a:avLst/>
          </a:prstGeom>
          <a:solidFill>
            <a:srgbClr val="CCE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จัดทำแผนการปฏิบัติงาน (</a:t>
            </a:r>
            <a:r>
              <a:rPr lang="en-US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Engagement Plan</a:t>
            </a:r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เพื่อกำหนดแนวทางปฏิบัติการตรวจสอบอย่างละเอียด สามารถแสดงถึงความเชื่อมั่นในประสิทธิภาพของการปฏิบัติงาน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E57B37CC-00FC-184E-3626-FE1E45C81EDB}"/>
              </a:ext>
            </a:extLst>
          </p:cNvPr>
          <p:cNvSpPr/>
          <p:nvPr/>
        </p:nvSpPr>
        <p:spPr>
          <a:xfrm>
            <a:off x="95528" y="5287675"/>
            <a:ext cx="5854894" cy="79788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เปิดการตรวจสอบกับหน่วยรับตรวจ เพื่อชี้แจงวัตถุประสงค์ ขอบเขต วิธีการตรวจสอบ และการรายงานผลการตรวจสอบ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E43031F8-2032-4240-A7FD-1E1C268BAACD}"/>
              </a:ext>
            </a:extLst>
          </p:cNvPr>
          <p:cNvSpPr/>
          <p:nvPr/>
        </p:nvSpPr>
        <p:spPr>
          <a:xfrm>
            <a:off x="95527" y="6219575"/>
            <a:ext cx="5854894" cy="441388"/>
          </a:xfrm>
          <a:prstGeom prst="roundRect">
            <a:avLst/>
          </a:prstGeom>
          <a:solidFill>
            <a:srgbClr val="99FFCC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ปฏิบัติงานตรวจสอบตามแผนการตรวจสอบ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id="{B4BDFC5B-A7F4-BB17-8796-CCD5349981DC}"/>
              </a:ext>
            </a:extLst>
          </p:cNvPr>
          <p:cNvSpPr/>
          <p:nvPr/>
        </p:nvSpPr>
        <p:spPr>
          <a:xfrm>
            <a:off x="6355310" y="916132"/>
            <a:ext cx="5741163" cy="7978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รวบรวม วิเคราะห์ และสรุปข้อมูลจากกระดาษทำการ เอกสารหลักฐานต่างๆ เพื่อจัดทำร่างรายงานผลการตรวจสอบ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B00ADB90-5801-0451-33AB-B7129A507ABD}"/>
              </a:ext>
            </a:extLst>
          </p:cNvPr>
          <p:cNvSpPr/>
          <p:nvPr/>
        </p:nvSpPr>
        <p:spPr>
          <a:xfrm>
            <a:off x="6241577" y="1782367"/>
            <a:ext cx="5845795" cy="7978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เสนอร่างรายงานผลการตรวจสอบและผลการติดตามให้ ผอ.สตน. พิจารณา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5C3D3055-5A4D-67EB-15D3-57DA88636D28}"/>
              </a:ext>
            </a:extLst>
          </p:cNvPr>
          <p:cNvSpPr/>
          <p:nvPr/>
        </p:nvSpPr>
        <p:spPr>
          <a:xfrm>
            <a:off x="6241576" y="2669424"/>
            <a:ext cx="5845795" cy="797888"/>
          </a:xfrm>
          <a:prstGeom prst="roundRect">
            <a:avLst/>
          </a:prstGeom>
          <a:solidFill>
            <a:srgbClr val="CCFF6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เสนอร่างรายงานผลการตรวจสอบและผลการติดตามให้หน่วยรับตรวจ เพื่อนัดปิดการตรวจสอบ รับฟังความคิดเห็น/แนวทางแก้ไข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id="{5022616A-827B-579A-AFB3-8FE5FA8B709F}"/>
              </a:ext>
            </a:extLst>
          </p:cNvPr>
          <p:cNvSpPr/>
          <p:nvPr/>
        </p:nvSpPr>
        <p:spPr>
          <a:xfrm>
            <a:off x="6241576" y="3555899"/>
            <a:ext cx="5845795" cy="797888"/>
          </a:xfrm>
          <a:prstGeom prst="roundRect">
            <a:avLst/>
          </a:prstGeom>
          <a:solidFill>
            <a:srgbClr val="FF99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ปิดการตรวจสอบ เพื่อรับความคิดเห็นและแนวทางแก้ไขจากหน่วยรับตรวจ รวมถึงการประเมินความพึงพอใจจากผู้รับบริการ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86C5B75E-B83C-6085-FBC0-F0885FEDF393}"/>
              </a:ext>
            </a:extLst>
          </p:cNvPr>
          <p:cNvSpPr/>
          <p:nvPr/>
        </p:nvSpPr>
        <p:spPr>
          <a:xfrm>
            <a:off x="6241576" y="4447786"/>
            <a:ext cx="5854897" cy="1044577"/>
          </a:xfrm>
          <a:prstGeom prst="roundRect">
            <a:avLst/>
          </a:prstGeom>
          <a:solidFill>
            <a:srgbClr val="CC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11. เสนอรายงานผลการตรวจสอบและผลการติดตาม ฉบับสมบูรณ์ต่อปลัดกระทรวงฯ เพื่อมอบหมาย/สั่งการ ให้หน่วยรับตรวจดำเนินการตามข้อเสนอแนะของผู้ตรวจสอบภายใน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8BE2D411-3E11-3AB2-9C60-B1CDE7FACE25}"/>
              </a:ext>
            </a:extLst>
          </p:cNvPr>
          <p:cNvSpPr/>
          <p:nvPr/>
        </p:nvSpPr>
        <p:spPr>
          <a:xfrm>
            <a:off x="6109650" y="5563274"/>
            <a:ext cx="5986823" cy="113896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12. สรุปรวบรวมผลการปฏิบัติงานและปัญหาอุปสรรคในการดำเนินงาน รายงวดระยะเวลา 4 เดือน/ครั้ง และรวบรวมผลการประเมินความถึงพอใจจากผู้รับบริการ สรุปรายงานเพื่อปรับปรุงคุณภาพการปฏิบัติงานประจำปี</a:t>
            </a:r>
            <a:endParaRPr lang="en-US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ลูกศร: เครื่องหมายบั้ง 23">
            <a:extLst>
              <a:ext uri="{FF2B5EF4-FFF2-40B4-BE49-F238E27FC236}">
                <a16:creationId xmlns:a16="http://schemas.microsoft.com/office/drawing/2014/main" id="{B52A8193-26E1-7F51-A8FF-470B92AA1B35}"/>
              </a:ext>
            </a:extLst>
          </p:cNvPr>
          <p:cNvSpPr/>
          <p:nvPr/>
        </p:nvSpPr>
        <p:spPr>
          <a:xfrm>
            <a:off x="5950421" y="1589418"/>
            <a:ext cx="413984" cy="383215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ลูกศร: เครื่องหมายบั้ง 24">
            <a:extLst>
              <a:ext uri="{FF2B5EF4-FFF2-40B4-BE49-F238E27FC236}">
                <a16:creationId xmlns:a16="http://schemas.microsoft.com/office/drawing/2014/main" id="{C73CE46E-C01A-044E-9A87-8B40CCECD703}"/>
              </a:ext>
            </a:extLst>
          </p:cNvPr>
          <p:cNvSpPr/>
          <p:nvPr/>
        </p:nvSpPr>
        <p:spPr>
          <a:xfrm>
            <a:off x="5902658" y="5113053"/>
            <a:ext cx="413984" cy="383215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046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2041424-ACBE-7E89-126C-64167B9D17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8828" y="1002933"/>
            <a:ext cx="10733315" cy="2262781"/>
          </a:xfrm>
        </p:spPr>
        <p:txBody>
          <a:bodyPr>
            <a:normAutofit/>
          </a:bodyPr>
          <a:lstStyle/>
          <a:p>
            <a:r>
              <a:rPr lang="th-TH" sz="7000" b="1" dirty="0">
                <a:solidFill>
                  <a:srgbClr val="0000FF"/>
                </a:solidFill>
                <a:latin typeface="Comic Sans MS" panose="030F0702030302020204" pitchFamily="66" charset="0"/>
                <a:cs typeface="TH SarabunPSK" panose="020B0500040200020003" pitchFamily="34" charset="-34"/>
              </a:rPr>
              <a:t>การบริหารสัญญาและการตรวจรับพัสดุ</a:t>
            </a:r>
            <a:endParaRPr lang="en-US" sz="7000" b="1" dirty="0">
              <a:solidFill>
                <a:srgbClr val="0000FF"/>
              </a:solidFill>
              <a:latin typeface="Comic Sans MS" panose="030F0702030302020204" pitchFamily="66" charset="0"/>
              <a:cs typeface="TH SarabunPSK" panose="020B0500040200020003" pitchFamily="34" charset="-34"/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C676B9F4-A415-4657-ACC9-44DAAE270F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7945" y="3407229"/>
            <a:ext cx="8915399" cy="1126283"/>
          </a:xfrm>
        </p:spPr>
        <p:txBody>
          <a:bodyPr>
            <a:normAutofit/>
          </a:bodyPr>
          <a:lstStyle/>
          <a:p>
            <a:pPr algn="ctr"/>
            <a:r>
              <a:rPr lang="th-TH" sz="5500" b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(กรณีซื้อหรือจ้างทั่วไป)</a:t>
            </a:r>
            <a:endParaRPr lang="en-US" sz="5500" b="1" u="sng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10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>
            <a:extLst>
              <a:ext uri="{FF2B5EF4-FFF2-40B4-BE49-F238E27FC236}">
                <a16:creationId xmlns:a16="http://schemas.microsoft.com/office/drawing/2014/main" id="{39925362-36A9-AAED-C592-0C27D77AFE05}"/>
              </a:ext>
            </a:extLst>
          </p:cNvPr>
          <p:cNvSpPr txBox="1">
            <a:spLocks/>
          </p:cNvSpPr>
          <p:nvPr/>
        </p:nvSpPr>
        <p:spPr>
          <a:xfrm>
            <a:off x="1189878" y="412997"/>
            <a:ext cx="9812243" cy="103234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th-TH" sz="6000" b="1" dirty="0">
                <a:solidFill>
                  <a:srgbClr val="0000FF"/>
                </a:solidFill>
                <a:latin typeface="Comic Sans MS" panose="030F0702030302020204" pitchFamily="66" charset="0"/>
                <a:cs typeface="TH SarabunPSK" panose="020B0500040200020003" pitchFamily="34" charset="-34"/>
              </a:rPr>
              <a:t>การบริหารสัญญาและการตรวจรับพัสดุ</a:t>
            </a:r>
            <a:endParaRPr lang="en-US" sz="6000" b="1" dirty="0">
              <a:solidFill>
                <a:srgbClr val="0000FF"/>
              </a:solidFill>
              <a:latin typeface="Comic Sans MS" panose="030F0702030302020204" pitchFamily="66" charset="0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C2B5B184-C96C-7289-DBEE-5CD25239FF48}"/>
              </a:ext>
            </a:extLst>
          </p:cNvPr>
          <p:cNvSpPr/>
          <p:nvPr/>
        </p:nvSpPr>
        <p:spPr>
          <a:xfrm>
            <a:off x="4315132" y="1710857"/>
            <a:ext cx="3561735" cy="2182762"/>
          </a:xfrm>
          <a:prstGeom prst="rect">
            <a:avLst/>
          </a:prstGeom>
          <a:noFill/>
          <a:ln w="57150">
            <a:solidFill>
              <a:srgbClr val="33CC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6E9F5E65-688C-29D6-6C60-849AE1C181C3}"/>
              </a:ext>
            </a:extLst>
          </p:cNvPr>
          <p:cNvSpPr txBox="1"/>
          <p:nvPr/>
        </p:nvSpPr>
        <p:spPr>
          <a:xfrm>
            <a:off x="4451554" y="1925075"/>
            <a:ext cx="32888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การบริหารสัญญา</a:t>
            </a:r>
            <a:br>
              <a:rPr lang="th-TH" sz="36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และการตรวจรับพัสดุ (มาตรา 100-105)</a:t>
            </a:r>
            <a:endParaRPr lang="en-US" sz="36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8C0EDA55-C6FE-829C-D0F0-0FDAC86A2C04}"/>
              </a:ext>
            </a:extLst>
          </p:cNvPr>
          <p:cNvSpPr/>
          <p:nvPr/>
        </p:nvSpPr>
        <p:spPr>
          <a:xfrm>
            <a:off x="723899" y="5014364"/>
            <a:ext cx="2609236" cy="1519084"/>
          </a:xfrm>
          <a:prstGeom prst="roundRect">
            <a:avLst/>
          </a:prstGeom>
          <a:solidFill>
            <a:srgbClr val="99FFCC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การแก้ไขสัญญา</a:t>
            </a:r>
          </a:p>
          <a:p>
            <a:pPr algn="ctr"/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(มาตรา 97)</a:t>
            </a:r>
            <a:endParaRPr lang="en-US" sz="32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CE74393B-E515-B1E6-04BF-5BA51C486DE2}"/>
              </a:ext>
            </a:extLst>
          </p:cNvPr>
          <p:cNvSpPr/>
          <p:nvPr/>
        </p:nvSpPr>
        <p:spPr>
          <a:xfrm>
            <a:off x="3648995" y="5014364"/>
            <a:ext cx="2447004" cy="1519084"/>
          </a:xfrm>
          <a:prstGeom prst="roundRect">
            <a:avLst/>
          </a:prstGeom>
          <a:solidFill>
            <a:srgbClr val="CCEC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การงดหรือลดค่าปรับหรือการขยายเวลา</a:t>
            </a:r>
          </a:p>
          <a:p>
            <a:pPr algn="ctr"/>
            <a:r>
              <a:rPr lang="th-TH" sz="2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ทำการตามสัญญา</a:t>
            </a:r>
          </a:p>
          <a:p>
            <a:pPr algn="ctr"/>
            <a:r>
              <a:rPr lang="th-TH" sz="2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(มาตรา 102)</a:t>
            </a:r>
            <a:endParaRPr lang="en-US" sz="26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08B5C9C3-6DEB-3F0E-DC9C-8FD3F1754942}"/>
              </a:ext>
            </a:extLst>
          </p:cNvPr>
          <p:cNvSpPr/>
          <p:nvPr/>
        </p:nvSpPr>
        <p:spPr>
          <a:xfrm>
            <a:off x="6390966" y="5014364"/>
            <a:ext cx="2447005" cy="1519084"/>
          </a:xfrm>
          <a:prstGeom prst="roundRect">
            <a:avLst/>
          </a:prstGeom>
          <a:solidFill>
            <a:srgbClr val="FFCCFF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การตรวจรับพัสดุ</a:t>
            </a:r>
          </a:p>
          <a:p>
            <a:pPr algn="ctr"/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(มาตรา 100)</a:t>
            </a:r>
            <a:endParaRPr lang="en-US" sz="32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30B3CC55-94C4-AD6C-9DBD-BA0A3F17B9BD}"/>
              </a:ext>
            </a:extLst>
          </p:cNvPr>
          <p:cNvSpPr/>
          <p:nvPr/>
        </p:nvSpPr>
        <p:spPr>
          <a:xfrm>
            <a:off x="9153831" y="5014364"/>
            <a:ext cx="2447005" cy="1519084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การบอกเลิกสัญญา</a:t>
            </a:r>
          </a:p>
          <a:p>
            <a:pPr algn="ctr"/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(มาตรา 103)</a:t>
            </a:r>
            <a:endParaRPr lang="en-US" sz="32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3" name="กลุ่ม 22">
            <a:extLst>
              <a:ext uri="{FF2B5EF4-FFF2-40B4-BE49-F238E27FC236}">
                <a16:creationId xmlns:a16="http://schemas.microsoft.com/office/drawing/2014/main" id="{C5C32E51-B8DA-C3C7-C954-0031DE3A840B}"/>
              </a:ext>
            </a:extLst>
          </p:cNvPr>
          <p:cNvGrpSpPr/>
          <p:nvPr/>
        </p:nvGrpSpPr>
        <p:grpSpPr>
          <a:xfrm>
            <a:off x="1882196" y="3893619"/>
            <a:ext cx="8692398" cy="1121889"/>
            <a:chOff x="1882196" y="3893619"/>
            <a:chExt cx="8692398" cy="1121889"/>
          </a:xfrm>
        </p:grpSpPr>
        <p:cxnSp>
          <p:nvCxnSpPr>
            <p:cNvPr id="15" name="ลูกศรเชื่อมต่อแบบตรง 14">
              <a:extLst>
                <a:ext uri="{FF2B5EF4-FFF2-40B4-BE49-F238E27FC236}">
                  <a16:creationId xmlns:a16="http://schemas.microsoft.com/office/drawing/2014/main" id="{B9491A9D-ABC6-02BE-D3E2-C2B8BEBCDB20}"/>
                </a:ext>
              </a:extLst>
            </p:cNvPr>
            <p:cNvCxnSpPr>
              <a:cxnSpLocks/>
              <a:stCxn id="8" idx="2"/>
            </p:cNvCxnSpPr>
            <p:nvPr/>
          </p:nvCxnSpPr>
          <p:spPr>
            <a:xfrm flipH="1">
              <a:off x="6095999" y="3893619"/>
              <a:ext cx="1" cy="54560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ตัวเชื่อมต่อตรง 16">
              <a:extLst>
                <a:ext uri="{FF2B5EF4-FFF2-40B4-BE49-F238E27FC236}">
                  <a16:creationId xmlns:a16="http://schemas.microsoft.com/office/drawing/2014/main" id="{C931D672-8DAD-A8ED-DFBE-DC2FACAE808C}"/>
                </a:ext>
              </a:extLst>
            </p:cNvPr>
            <p:cNvCxnSpPr/>
            <p:nvPr/>
          </p:nvCxnSpPr>
          <p:spPr>
            <a:xfrm>
              <a:off x="1887794" y="4468761"/>
              <a:ext cx="86868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>
              <a:extLst>
                <a:ext uri="{FF2B5EF4-FFF2-40B4-BE49-F238E27FC236}">
                  <a16:creationId xmlns:a16="http://schemas.microsoft.com/office/drawing/2014/main" id="{6637B26A-4655-CDC4-A148-410C52F6DE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72497" y="4469906"/>
              <a:ext cx="1" cy="54560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ลูกศรเชื่อมต่อแบบตรง 19">
              <a:extLst>
                <a:ext uri="{FF2B5EF4-FFF2-40B4-BE49-F238E27FC236}">
                  <a16:creationId xmlns:a16="http://schemas.microsoft.com/office/drawing/2014/main" id="{68693260-04FC-1B11-F539-9A86F35BA48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882196" y="4469906"/>
              <a:ext cx="1" cy="54560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ลูกศรเชื่อมต่อแบบตรง 20">
              <a:extLst>
                <a:ext uri="{FF2B5EF4-FFF2-40B4-BE49-F238E27FC236}">
                  <a16:creationId xmlns:a16="http://schemas.microsoft.com/office/drawing/2014/main" id="{AE37E30F-7F80-4702-3EDB-99C6AD8EE7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5361" y="4467617"/>
              <a:ext cx="1" cy="54560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ลูกศรเชื่อมต่อแบบตรง 21">
              <a:extLst>
                <a:ext uri="{FF2B5EF4-FFF2-40B4-BE49-F238E27FC236}">
                  <a16:creationId xmlns:a16="http://schemas.microsoft.com/office/drawing/2014/main" id="{2E7C066C-0498-A446-3BAC-B298071D8AE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68996" y="4467617"/>
              <a:ext cx="1" cy="54560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6207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E9F6B2F-68EC-6CB9-8323-D76CD526E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2251" y="0"/>
            <a:ext cx="8911687" cy="1310185"/>
          </a:xfrm>
        </p:spPr>
        <p:txBody>
          <a:bodyPr>
            <a:normAutofit fontScale="90000"/>
          </a:bodyPr>
          <a:lstStyle/>
          <a:p>
            <a:pPr algn="ctr"/>
            <a:r>
              <a:rPr lang="th-TH" sz="61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การบริหารสัญญา</a:t>
            </a:r>
            <a:br>
              <a:rPr lang="th-TH" sz="5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3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(มาตรา 100)</a:t>
            </a:r>
            <a:endParaRPr lang="en-US" sz="33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6DED6623-0EA4-D9D0-D943-6DE3851F34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511931"/>
              </p:ext>
            </p:extLst>
          </p:nvPr>
        </p:nvGraphicFramePr>
        <p:xfrm>
          <a:off x="595444" y="1426727"/>
          <a:ext cx="11166249" cy="5334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974814">
                  <a:extLst>
                    <a:ext uri="{9D8B030D-6E8A-4147-A177-3AD203B41FA5}">
                      <a16:colId xmlns:a16="http://schemas.microsoft.com/office/drawing/2014/main" val="1705027158"/>
                    </a:ext>
                  </a:extLst>
                </a:gridCol>
                <a:gridCol w="3191435">
                  <a:extLst>
                    <a:ext uri="{9D8B030D-6E8A-4147-A177-3AD203B41FA5}">
                      <a16:colId xmlns:a16="http://schemas.microsoft.com/office/drawing/2014/main" val="977704597"/>
                    </a:ext>
                  </a:extLst>
                </a:gridCol>
              </a:tblGrid>
              <a:tr h="524714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>
                          <a:solidFill>
                            <a:srgbClr val="002060"/>
                          </a:solidFill>
                        </a:rPr>
                        <a:t>การควบคุม ตรวจสอบ ติดตาม และประเมินผล</a:t>
                      </a:r>
                      <a:endParaRPr lang="en-US" sz="3000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>
                          <a:solidFill>
                            <a:srgbClr val="002060"/>
                          </a:solidFill>
                        </a:rPr>
                        <a:t>การแก้ไขปัญหาหรืออุปสรรค</a:t>
                      </a:r>
                      <a:endParaRPr lang="en-US" sz="3000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0733982"/>
                  </a:ext>
                </a:extLst>
              </a:tr>
              <a:tr h="4576675">
                <a:tc>
                  <a:txBody>
                    <a:bodyPr/>
                    <a:lstStyle/>
                    <a:p>
                      <a:pPr marL="0" indent="355600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2200" b="1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ควบคุม ตรวจสอบการทำงานของผู้ขายหรือผู้รับจ้าง ตามข้อกำหนดในสัญญา/ระเบียบ </a:t>
                      </a:r>
                      <a:endParaRPr lang="th-TH" sz="2200" b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เช่น แผนการปฏิบัติงาน การใช้เครื่องจักร เครื่องมือ และอุปกรณ์ คุณภาพของวัสดุอุปกรณ์ที่ใช้</a:t>
                      </a:r>
                    </a:p>
                    <a:p>
                      <a:pPr marL="0" indent="355600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การก่อสร้างให้เป็นไปตามหลักวิชาช่าง หรือเทคนิคทางวิศวกรรม</a:t>
                      </a:r>
                    </a:p>
                    <a:p>
                      <a:pPr marL="0" indent="355600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ให้ใช้วัสดุ อุปกรณ์ตามมาตราที่กำหนดหรือตามแบบรูปรายการงานก่อสร้าง</a:t>
                      </a:r>
                    </a:p>
                    <a:p>
                      <a:pPr marL="0" indent="352425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2200" b="1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เร่งรัด หรือติดตามการส่งมอบพัสดุหรืองานให้แล้วเสร็จตามสัญญาหรือข้อกาหนดในสัญญา</a:t>
                      </a:r>
                      <a:endParaRPr lang="th-TH" sz="2200" b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352425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2200" b="1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ตรวจรับงานให้เป็นไปตามสัญญาหรือข้อตกลง </a:t>
                      </a:r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โดยปกติต้องตรวจสอบทั้งปริมาณและคุณภาพ กล่าวคือ (1) </a:t>
                      </a:r>
                      <a:r>
                        <a:rPr lang="th-TH" sz="2200" b="1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</a:t>
                      </a:r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ตรวจสอบว่าทำงานได้ปริมาณครบถ้วนถูกต้อง ปริมาณงานจริงกับ</a:t>
                      </a:r>
                      <a:b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ที่ขอส่งมอบตรงกันหรือไม่และ (2) </a:t>
                      </a:r>
                      <a:r>
                        <a:rPr lang="th-TH" sz="2200" b="1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คุณภาพ</a:t>
                      </a:r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ตรวจสอบว่าพัสดุที่ส่งมอบหรือนำมาใช้ในงานก่อสร้างได้มาตรฐานตามที่กำหนดหรือไม่ หากต้องการทดลองผลทดลอง ต้องใช้ได้ การตรวจรับพัสดุจะสมบูรณ์</a:t>
                      </a:r>
                      <a:b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ก็ต่อเมื่อการส่งมอบงานได้ทั้งปริมาณและคุณภาพ จึงจะรับพัสดุและส่งเบิกจ่ายเงินค่าพัสดุต่อไปได้</a:t>
                      </a:r>
                      <a:endParaRPr lang="th-TH" sz="2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273050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การแก้ไขปัญหา หรือเสนอความเห็น หรือ แนวทางแก้ไขปัญหาต่าง ๆ ในกระบวนการบริหารสัญญา</a:t>
                      </a:r>
                      <a:r>
                        <a:rPr lang="th-TH" sz="2200" b="1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ต่อผู้มีอำนาจหรือผู้บริหาร</a:t>
                      </a:r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เพื่อให้งานสำเร็จตามวัตถุประสงค์ของสัญญา เช่น</a:t>
                      </a:r>
                    </a:p>
                    <a:p>
                      <a:pPr marL="0" indent="352425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2200" b="1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การแก้ไขสัญญา (มาตรา 97)</a:t>
                      </a:r>
                      <a:endParaRPr lang="th-TH" sz="2200" b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352425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การเปลี่ยนแปลงรายการหรือ </a:t>
                      </a:r>
                    </a:p>
                    <a:p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รายละเอียดในสัญญา (เพิ่ม-ลดปริมาณงานหรือเพิ่มลดวงเงิน)</a:t>
                      </a:r>
                    </a:p>
                    <a:p>
                      <a:pPr marL="0" indent="352425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การงดหรือลดค่าปรับ หรือการขยาย</a:t>
                      </a:r>
                    </a:p>
                    <a:p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เวลาทำการตามสัญญา (มาตรา 102) </a:t>
                      </a:r>
                    </a:p>
                    <a:p>
                      <a:pPr marL="0" indent="352425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การบอกเลิกสัญญาหรือข้อตกลง</a:t>
                      </a:r>
                    </a:p>
                    <a:p>
                      <a:pPr marL="0" indent="352425"/>
                      <a:r>
                        <a:rPr lang="th-TH" sz="2200" b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การแก้ไขปัญหาอื่น ๆ</a:t>
                      </a:r>
                      <a:endParaRPr lang="th-TH" sz="2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5036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0090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E9F6B2F-68EC-6CB9-8323-D76CD526E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229" y="64071"/>
            <a:ext cx="8911687" cy="1310185"/>
          </a:xfrm>
        </p:spPr>
        <p:txBody>
          <a:bodyPr>
            <a:normAutofit/>
          </a:bodyPr>
          <a:lstStyle/>
          <a:p>
            <a:pPr algn="ctr"/>
            <a:r>
              <a:rPr lang="th-TH" sz="55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กระบวนการและขั้นตอนการบริหารสัญญา</a:t>
            </a:r>
            <a:endParaRPr lang="en-US" sz="55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คำบรรยายภาพ: ลูกศรลง 7">
            <a:extLst>
              <a:ext uri="{FF2B5EF4-FFF2-40B4-BE49-F238E27FC236}">
                <a16:creationId xmlns:a16="http://schemas.microsoft.com/office/drawing/2014/main" id="{D0FB7AD5-6C89-A0D8-D1E7-49B9A63F3943}"/>
              </a:ext>
            </a:extLst>
          </p:cNvPr>
          <p:cNvSpPr/>
          <p:nvPr/>
        </p:nvSpPr>
        <p:spPr>
          <a:xfrm>
            <a:off x="1375084" y="1092907"/>
            <a:ext cx="9029180" cy="1515639"/>
          </a:xfrm>
          <a:prstGeom prst="downArrow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ผู้มีหน้าที่และรับผิดชอบในการบริหารสัญญา คือ คณะกรรมการตรวจรับพัสดุ </a:t>
            </a:r>
          </a:p>
          <a:p>
            <a:pPr algn="ctr"/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(มาตรา 100)</a:t>
            </a:r>
            <a:endParaRPr lang="en-US" sz="3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ลูกศร: รูปห้าเหลี่ยม 8">
            <a:extLst>
              <a:ext uri="{FF2B5EF4-FFF2-40B4-BE49-F238E27FC236}">
                <a16:creationId xmlns:a16="http://schemas.microsoft.com/office/drawing/2014/main" id="{40D0915F-9A4C-2085-2E61-292F20152CB0}"/>
              </a:ext>
            </a:extLst>
          </p:cNvPr>
          <p:cNvSpPr/>
          <p:nvPr/>
        </p:nvSpPr>
        <p:spPr>
          <a:xfrm>
            <a:off x="2834648" y="2701292"/>
            <a:ext cx="6862401" cy="625642"/>
          </a:xfrm>
          <a:prstGeom prst="homePlate">
            <a:avLst/>
          </a:prstGeom>
          <a:solidFill>
            <a:srgbClr val="66FFCC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5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คณะกรรมการตรวจรับพัสดุในงานซื้อหรือจ้าง (ที่มิใช่งานก่อสร้าง)</a:t>
            </a:r>
            <a:endParaRPr lang="en-US" sz="25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รูปห้าเหลี่ยม 9">
            <a:extLst>
              <a:ext uri="{FF2B5EF4-FFF2-40B4-BE49-F238E27FC236}">
                <a16:creationId xmlns:a16="http://schemas.microsoft.com/office/drawing/2014/main" id="{A9113556-7241-C5AE-AC82-AF1E929D3AFD}"/>
              </a:ext>
            </a:extLst>
          </p:cNvPr>
          <p:cNvSpPr/>
          <p:nvPr/>
        </p:nvSpPr>
        <p:spPr>
          <a:xfrm>
            <a:off x="2834648" y="3637382"/>
            <a:ext cx="6862401" cy="625642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คณะกรรมการตรวจรับพัสดุในงานจ้างก่อสร้าง (งานจ้างก่อสร้าง)</a:t>
            </a:r>
            <a:endParaRPr lang="en-US" sz="25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ลูกศร: รูปห้าเหลี่ยม 10">
            <a:extLst>
              <a:ext uri="{FF2B5EF4-FFF2-40B4-BE49-F238E27FC236}">
                <a16:creationId xmlns:a16="http://schemas.microsoft.com/office/drawing/2014/main" id="{34DD69C6-56C2-D43E-66E9-716A1BC2F44C}"/>
              </a:ext>
            </a:extLst>
          </p:cNvPr>
          <p:cNvSpPr/>
          <p:nvPr/>
        </p:nvSpPr>
        <p:spPr>
          <a:xfrm>
            <a:off x="2834648" y="4573474"/>
            <a:ext cx="6862401" cy="625642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ผู้ควบคุมงาน (งานก่อสร้าง)</a:t>
            </a:r>
            <a:endParaRPr lang="en-US" sz="25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758B8C4E-8110-4729-5B2F-E2EA7AD23461}"/>
              </a:ext>
            </a:extLst>
          </p:cNvPr>
          <p:cNvSpPr/>
          <p:nvPr/>
        </p:nvSpPr>
        <p:spPr>
          <a:xfrm>
            <a:off x="1032612" y="5222309"/>
            <a:ext cx="9714125" cy="1620905"/>
          </a:xfrm>
          <a:prstGeom prst="horizontalScroll">
            <a:avLst/>
          </a:prstGeom>
          <a:solidFill>
            <a:srgbClr val="CC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500" b="1" u="sng" dirty="0">
                <a:solidFill>
                  <a:srgbClr val="FF0000"/>
                </a:solidFill>
                <a:cs typeface="TH SarabunPSK" panose="020B0500040200020003"/>
              </a:rPr>
              <a:t>ผู้สนับสนุน</a:t>
            </a:r>
            <a:r>
              <a:rPr lang="th-TH" sz="2500" b="1" dirty="0">
                <a:solidFill>
                  <a:srgbClr val="FF0000"/>
                </a:solidFill>
                <a:cs typeface="TH SarabunPSK" panose="020B0500040200020003"/>
              </a:rPr>
              <a:t>   - เจ้าหน้า (พัสดุ) หรือหัวหน้าเจ้าหน้าที่ (พัสดุ)</a:t>
            </a:r>
            <a:r>
              <a:rPr lang="th-TH" sz="2500" b="1" dirty="0">
                <a:solidFill>
                  <a:srgbClr val="FF0000"/>
                </a:solidFill>
                <a:cs typeface="TH SarabunPSK" panose="020B0500040200020003"/>
                <a:sym typeface="Wingdings" panose="05000000000000000000" pitchFamily="2" charset="2"/>
              </a:rPr>
              <a:t>ข้อมูล/ข้อกฎหมาย ระเบียบ</a:t>
            </a:r>
          </a:p>
          <a:p>
            <a:r>
              <a:rPr lang="th-TH" sz="2500" b="1" dirty="0">
                <a:solidFill>
                  <a:srgbClr val="FF0000"/>
                </a:solidFill>
                <a:cs typeface="TH SarabunPSK" panose="020B0500040200020003"/>
              </a:rPr>
              <a:t>                      - หัวหน้าหน่วยงาน</a:t>
            </a:r>
            <a:r>
              <a:rPr lang="th-TH" sz="2500" b="1" dirty="0">
                <a:solidFill>
                  <a:srgbClr val="FF0000"/>
                </a:solidFill>
                <a:cs typeface="TH SarabunPSK" panose="020B0500040200020003"/>
                <a:sym typeface="Wingdings" panose="05000000000000000000" pitchFamily="2" charset="2"/>
              </a:rPr>
              <a:t>ผู้กำหนดนโยบายตามหลักธรรมาภิบาล ผู้บริหารองค์กร</a:t>
            </a:r>
            <a:endParaRPr lang="th-TH" sz="2500" b="1" dirty="0">
              <a:solidFill>
                <a:srgbClr val="FF0000"/>
              </a:solidFill>
              <a:cs typeface="TH SarabunPSK" panose="020B0500040200020003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875675A-5A1D-90C6-8A05-10A0816198FB}"/>
              </a:ext>
            </a:extLst>
          </p:cNvPr>
          <p:cNvSpPr/>
          <p:nvPr/>
        </p:nvSpPr>
        <p:spPr>
          <a:xfrm>
            <a:off x="10640418" y="1384488"/>
            <a:ext cx="1394108" cy="84953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>
                <a:solidFill>
                  <a:schemeClr val="tx1"/>
                </a:solidFill>
                <a:cs typeface="TH SarabunPSK" panose="020B0500040200020003"/>
              </a:rPr>
              <a:t>ระเบียบฯ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241D7CC-9149-FEE8-A9AD-F4D35E2D5849}"/>
              </a:ext>
            </a:extLst>
          </p:cNvPr>
          <p:cNvSpPr/>
          <p:nvPr/>
        </p:nvSpPr>
        <p:spPr>
          <a:xfrm>
            <a:off x="10746737" y="2673972"/>
            <a:ext cx="1181469" cy="734873"/>
          </a:xfrm>
          <a:prstGeom prst="ellipse">
            <a:avLst/>
          </a:prstGeom>
          <a:solidFill>
            <a:srgbClr val="66FFCC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u="sng" dirty="0">
                <a:solidFill>
                  <a:srgbClr val="0000FF"/>
                </a:solidFill>
                <a:cs typeface="TH SarabunPSK" panose="020B0500040200020003"/>
              </a:rPr>
              <a:t>ข้อ 175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96EA398-E08B-8E05-08D0-34525A078FBC}"/>
              </a:ext>
            </a:extLst>
          </p:cNvPr>
          <p:cNvSpPr/>
          <p:nvPr/>
        </p:nvSpPr>
        <p:spPr>
          <a:xfrm>
            <a:off x="10746737" y="3610063"/>
            <a:ext cx="1181469" cy="734873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u="sng" dirty="0">
                <a:solidFill>
                  <a:schemeClr val="tx1"/>
                </a:solidFill>
                <a:cs typeface="TH SarabunPSK" panose="020B0500040200020003"/>
              </a:rPr>
              <a:t>ข้อ 176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423A901-7812-D61E-76DF-B42B6AA7173F}"/>
              </a:ext>
            </a:extLst>
          </p:cNvPr>
          <p:cNvSpPr/>
          <p:nvPr/>
        </p:nvSpPr>
        <p:spPr>
          <a:xfrm>
            <a:off x="10746737" y="4545114"/>
            <a:ext cx="1181469" cy="734873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u="sng" dirty="0">
                <a:solidFill>
                  <a:schemeClr val="tx1"/>
                </a:solidFill>
                <a:cs typeface="TH SarabunPSK" panose="020B0500040200020003"/>
              </a:rPr>
              <a:t>ข้อ 178</a:t>
            </a:r>
          </a:p>
        </p:txBody>
      </p:sp>
    </p:spTree>
    <p:extLst>
      <p:ext uri="{BB962C8B-B14F-4D97-AF65-F5344CB8AC3E}">
        <p14:creationId xmlns:p14="http://schemas.microsoft.com/office/powerpoint/2010/main" val="3239641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Off-page Connector 11">
            <a:extLst>
              <a:ext uri="{FF2B5EF4-FFF2-40B4-BE49-F238E27FC236}">
                <a16:creationId xmlns:a16="http://schemas.microsoft.com/office/drawing/2014/main" id="{C5D2ECBB-A295-3B84-97A9-0DC2F9FC5EB7}"/>
              </a:ext>
            </a:extLst>
          </p:cNvPr>
          <p:cNvSpPr/>
          <p:nvPr/>
        </p:nvSpPr>
        <p:spPr>
          <a:xfrm>
            <a:off x="2634342" y="400590"/>
            <a:ext cx="7707086" cy="1446841"/>
          </a:xfrm>
          <a:prstGeom prst="flowChartOffpageConnector">
            <a:avLst/>
          </a:prstGeom>
          <a:solidFill>
            <a:srgbClr val="CCE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เครื่องมือในการบริหารสัญญา</a:t>
            </a:r>
          </a:p>
        </p:txBody>
      </p:sp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A9DE5BDB-66B7-67C3-72E6-97963830A9A7}"/>
              </a:ext>
            </a:extLst>
          </p:cNvPr>
          <p:cNvSpPr/>
          <p:nvPr/>
        </p:nvSpPr>
        <p:spPr>
          <a:xfrm>
            <a:off x="3402828" y="2456894"/>
            <a:ext cx="3422515" cy="758019"/>
          </a:xfrm>
          <a:prstGeom prst="flowChartAlternateProcess">
            <a:avLst/>
          </a:prstGeom>
          <a:solidFill>
            <a:srgbClr val="FF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สำเนาสัญญาหรือข้อตกลง</a:t>
            </a:r>
            <a:endParaRPr lang="en-US" sz="28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Flowchart: Alternate Process 17">
            <a:extLst>
              <a:ext uri="{FF2B5EF4-FFF2-40B4-BE49-F238E27FC236}">
                <a16:creationId xmlns:a16="http://schemas.microsoft.com/office/drawing/2014/main" id="{CCFA90D3-BA4D-D2FA-659F-B4FBF4AA9F25}"/>
              </a:ext>
            </a:extLst>
          </p:cNvPr>
          <p:cNvSpPr/>
          <p:nvPr/>
        </p:nvSpPr>
        <p:spPr>
          <a:xfrm>
            <a:off x="4338997" y="3738492"/>
            <a:ext cx="7134546" cy="1051222"/>
          </a:xfrm>
          <a:prstGeom prst="flowChartAlternateProcess">
            <a:avLst/>
          </a:prstGeom>
          <a:solidFill>
            <a:srgbClr val="66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รายละเอียดแนบท้ายสัญญาหรือข้อตกลง เช่น แคตตาล็อค </a:t>
            </a:r>
          </a:p>
          <a:p>
            <a:pPr algn="ctr"/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แบบรูปแบบรายการก่อสร้าง </a:t>
            </a:r>
            <a:r>
              <a:rPr lang="en-US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Spec. TOR BOQ </a:t>
            </a:r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เป็นต้น</a:t>
            </a:r>
            <a:endParaRPr lang="en-US" sz="28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7F114B81-8692-3D37-2B22-09DD0E013AA8}"/>
              </a:ext>
            </a:extLst>
          </p:cNvPr>
          <p:cNvSpPr/>
          <p:nvPr/>
        </p:nvSpPr>
        <p:spPr>
          <a:xfrm>
            <a:off x="5639840" y="5330479"/>
            <a:ext cx="5513434" cy="758019"/>
          </a:xfrm>
          <a:prstGeom prst="flowChartAlternateProcess">
            <a:avLst/>
          </a:prstGeom>
          <a:solidFill>
            <a:srgbClr val="FF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สำเนาคำสั่งแต่งตั้งคณะกรรมการหรือควบคุมงาน</a:t>
            </a:r>
            <a:endParaRPr lang="en-US" sz="28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105E24D-7001-340C-1C47-064023388B1D}"/>
              </a:ext>
            </a:extLst>
          </p:cNvPr>
          <p:cNvSpPr/>
          <p:nvPr/>
        </p:nvSpPr>
        <p:spPr>
          <a:xfrm>
            <a:off x="3021828" y="2456894"/>
            <a:ext cx="762000" cy="75801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2060"/>
                </a:solidFill>
                <a:cs typeface="TH SarabunPSK" panose="020B0500040200020003"/>
              </a:rPr>
              <a:t>1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328E41F-8919-FA06-0FAA-EB8EE19D1B2A}"/>
              </a:ext>
            </a:extLst>
          </p:cNvPr>
          <p:cNvSpPr/>
          <p:nvPr/>
        </p:nvSpPr>
        <p:spPr>
          <a:xfrm>
            <a:off x="3794191" y="3738492"/>
            <a:ext cx="1089612" cy="105122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 b="1" dirty="0">
              <a:solidFill>
                <a:srgbClr val="002060"/>
              </a:solidFill>
              <a:cs typeface="TH SarabunPSK" panose="020B0500040200020003"/>
            </a:endParaRPr>
          </a:p>
          <a:p>
            <a:pPr algn="ctr"/>
            <a:r>
              <a:rPr lang="th-TH" sz="2800" b="1" dirty="0">
                <a:solidFill>
                  <a:srgbClr val="002060"/>
                </a:solidFill>
                <a:cs typeface="TH SarabunPSK" panose="020B0500040200020003"/>
              </a:rPr>
              <a:t>2</a:t>
            </a:r>
          </a:p>
          <a:p>
            <a:pPr algn="ctr"/>
            <a:endParaRPr lang="th-TH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6B0CA4B-8688-F93B-DEE6-BE346BC2A125}"/>
              </a:ext>
            </a:extLst>
          </p:cNvPr>
          <p:cNvSpPr/>
          <p:nvPr/>
        </p:nvSpPr>
        <p:spPr>
          <a:xfrm>
            <a:off x="5258840" y="5330479"/>
            <a:ext cx="762000" cy="75801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 b="1" dirty="0">
              <a:solidFill>
                <a:srgbClr val="002060"/>
              </a:solidFill>
              <a:cs typeface="TH SarabunPSK" panose="020B0500040200020003"/>
            </a:endParaRPr>
          </a:p>
          <a:p>
            <a:pPr algn="ctr"/>
            <a:r>
              <a:rPr lang="th-TH" sz="2800" b="1" dirty="0">
                <a:solidFill>
                  <a:srgbClr val="002060"/>
                </a:solidFill>
                <a:cs typeface="TH SarabunPSK" panose="020B0500040200020003"/>
              </a:rPr>
              <a:t>3</a:t>
            </a:r>
          </a:p>
          <a:p>
            <a:pPr algn="ctr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667379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9AB1F7D-FEB5-3511-7169-B4A99FB62AEC}"/>
              </a:ext>
            </a:extLst>
          </p:cNvPr>
          <p:cNvSpPr txBox="1"/>
          <p:nvPr/>
        </p:nvSpPr>
        <p:spPr>
          <a:xfrm>
            <a:off x="1091293" y="2444620"/>
            <a:ext cx="107741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2"/>
            </a:pPr>
            <a:r>
              <a:rPr lang="th-TH" sz="3200" b="1" i="0" dirty="0">
                <a:solidFill>
                  <a:srgbClr val="0000FF"/>
                </a:solidFill>
                <a:effectLst/>
                <a:latin typeface="TH SarabunPSK" panose="020B0500040200020003"/>
                <a:cs typeface="TH SarabunPSK" panose="020B0500040200020003"/>
              </a:rPr>
              <a:t>ศึกษารายละเอียดข้อกำหนดต่างๆ ที่ระบุไว้ในสัญญาหรือข้อตกลง</a:t>
            </a:r>
            <a:endParaRPr lang="th-TH" sz="3200" b="1" dirty="0">
              <a:solidFill>
                <a:srgbClr val="000000"/>
              </a:solidFill>
              <a:latin typeface="TH SarabunPSK" panose="020B0500040200020003"/>
              <a:cs typeface="TH SarabunPSK" panose="020B0500040200020003"/>
            </a:endParaRPr>
          </a:p>
          <a:p>
            <a:endParaRPr lang="th-TH" sz="3200" b="1" dirty="0">
              <a:solidFill>
                <a:srgbClr val="000000"/>
              </a:solidFill>
              <a:cs typeface="TH SarabunPSK" panose="020B0500040200020003"/>
              <a:sym typeface="Wingdings" panose="05000000000000000000" pitchFamily="2" charset="2"/>
            </a:endParaRPr>
          </a:p>
          <a:p>
            <a:r>
              <a:rPr lang="th-TH" sz="3200" dirty="0">
                <a:cs typeface="TH SarabunPSK" panose="020B0500040200020003"/>
                <a:sym typeface="Wingdings" panose="05000000000000000000" pitchFamily="2" charset="2"/>
              </a:rPr>
              <a:t></a:t>
            </a:r>
            <a:r>
              <a:rPr lang="th-TH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TH SarabunPSK" panose="020B0500040200020003"/>
              </a:rPr>
              <a:t> </a:t>
            </a:r>
            <a:r>
              <a:rPr lang="th-TH" sz="3200" b="1" i="0" dirty="0">
                <a:solidFill>
                  <a:srgbClr val="000000"/>
                </a:solidFill>
                <a:effectLst/>
                <a:latin typeface="TH SarabunPSK" panose="020B0500040200020003"/>
                <a:cs typeface="TH SarabunPSK" panose="020B0500040200020003"/>
              </a:rPr>
              <a:t>ศึกษาบทบาท/ขั้นตอนของคณะกรรมการตามกฎหมาย ระเบียบหรือหนังสือสั่งการที่เกี่ยวข้อง</a:t>
            </a:r>
          </a:p>
          <a:p>
            <a:br>
              <a:rPr lang="th-TH" sz="3200" b="1" i="0" dirty="0">
                <a:solidFill>
                  <a:srgbClr val="000000"/>
                </a:solidFill>
                <a:effectLst/>
                <a:latin typeface="TH SarabunPSK" panose="020B0500040200020003"/>
                <a:cs typeface="TH SarabunPSK" panose="020B0500040200020003"/>
              </a:rPr>
            </a:br>
            <a:r>
              <a:rPr lang="th-TH" sz="3200" dirty="0">
                <a:solidFill>
                  <a:srgbClr val="FF0000"/>
                </a:solidFill>
                <a:cs typeface="TH SarabunPSK" panose="020B0500040200020003"/>
                <a:sym typeface="Wingdings" panose="05000000000000000000" pitchFamily="2" charset="2"/>
              </a:rPr>
              <a:t></a:t>
            </a:r>
            <a:r>
              <a:rPr lang="th-TH" sz="3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TH SarabunPSK" panose="020B0500040200020003"/>
              </a:rPr>
              <a:t> </a:t>
            </a:r>
            <a:r>
              <a:rPr lang="th-TH" sz="3200" b="1" i="0" dirty="0">
                <a:solidFill>
                  <a:srgbClr val="FF0000"/>
                </a:solidFill>
                <a:effectLst/>
                <a:latin typeface="TH SarabunPSK" panose="020B0500040200020003"/>
                <a:cs typeface="TH SarabunPSK" panose="020B0500040200020003"/>
              </a:rPr>
              <a:t>ศึกษาขั้นตอนกระบวนการต่างๆ ในการบริหารสัญญา เช่น การตรวจรับพัสดุ </a:t>
            </a:r>
          </a:p>
          <a:p>
            <a:r>
              <a:rPr lang="th-TH" sz="3200" b="1" i="0" dirty="0">
                <a:solidFill>
                  <a:srgbClr val="FF0000"/>
                </a:solidFill>
                <a:effectLst/>
                <a:latin typeface="TH SarabunPSK" panose="020B0500040200020003"/>
                <a:cs typeface="TH SarabunPSK" panose="020B0500040200020003"/>
              </a:rPr>
              <a:t>การควบคุมงาน การแก้ไขเปลี่ยนแปลงสัญญา การงดหรือลดค่าปรับการขอขยายสัญญา หรือการบอกเลิกสัญญาหรือข้อตกลง </a:t>
            </a:r>
            <a:br>
              <a:rPr lang="th-TH" sz="3200" dirty="0">
                <a:cs typeface="TH SarabunPSK" panose="020B0500040200020003"/>
              </a:rPr>
            </a:br>
            <a:endParaRPr lang="th-TH" sz="3200" dirty="0">
              <a:cs typeface="TH SarabunPSK" panose="020B0500040200020003"/>
              <a:sym typeface="Wingdings" panose="05000000000000000000" pitchFamily="2" charset="2"/>
            </a:endParaRPr>
          </a:p>
          <a:p>
            <a:endParaRPr lang="th-TH" sz="3200" dirty="0">
              <a:cs typeface="TH SarabunPSK" panose="020B0500040200020003"/>
            </a:endParaRPr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FF8167BC-514C-A281-28D9-1405B1782CCD}"/>
              </a:ext>
            </a:extLst>
          </p:cNvPr>
          <p:cNvSpPr/>
          <p:nvPr/>
        </p:nvSpPr>
        <p:spPr>
          <a:xfrm>
            <a:off x="1883229" y="163287"/>
            <a:ext cx="9503228" cy="1839686"/>
          </a:xfrm>
          <a:prstGeom prst="cloudCallout">
            <a:avLst/>
          </a:prstGeom>
          <a:solidFill>
            <a:srgbClr val="FFFF99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008000"/>
                </a:solidFill>
                <a:cs typeface="TH SarabunPSK" panose="020B0500040200020003"/>
              </a:rPr>
              <a:t>สิ่งที่ผู้เกี่ยวข้องต้องเรียนรู้ หรือทราบ</a:t>
            </a:r>
            <a:endParaRPr lang="th-TH" sz="4000" dirty="0">
              <a:solidFill>
                <a:srgbClr val="008000"/>
              </a:solidFill>
              <a:cs typeface="TH SarabunPSK" panose="020B0500040200020003"/>
            </a:endParaRPr>
          </a:p>
        </p:txBody>
      </p:sp>
    </p:spTree>
    <p:extLst>
      <p:ext uri="{BB962C8B-B14F-4D97-AF65-F5344CB8AC3E}">
        <p14:creationId xmlns:p14="http://schemas.microsoft.com/office/powerpoint/2010/main" val="4202858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753" y="210453"/>
            <a:ext cx="6300705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FF0000"/>
                </a:solidFill>
                <a:cs typeface="TH SarabunPSK" panose="020B0500040200020003"/>
              </a:rPr>
              <a:t>หลักเกณฑ์การตรวจรับพัสดุ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35C0960-0FBC-1F01-402A-1242AD84BAC7}"/>
              </a:ext>
            </a:extLst>
          </p:cNvPr>
          <p:cNvSpPr/>
          <p:nvPr/>
        </p:nvSpPr>
        <p:spPr>
          <a:xfrm>
            <a:off x="930726" y="1103087"/>
            <a:ext cx="3984173" cy="1513114"/>
          </a:xfrm>
          <a:prstGeom prst="ellipse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000" b="1" dirty="0">
                <a:solidFill>
                  <a:srgbClr val="0000FF"/>
                </a:solidFill>
                <a:cs typeface="TH SarabunPSK" panose="020B0500040200020003"/>
              </a:rPr>
              <a:t>หลักการ</a:t>
            </a:r>
          </a:p>
          <a:p>
            <a:pPr algn="ctr"/>
            <a:r>
              <a:rPr lang="th-TH" sz="3000" b="1" dirty="0">
                <a:solidFill>
                  <a:srgbClr val="FF0000"/>
                </a:solidFill>
                <a:cs typeface="TH SarabunPSK" panose="020B0500040200020003"/>
              </a:rPr>
              <a:t>มาตรา 100</a:t>
            </a:r>
            <a:r>
              <a:rPr lang="th-TH" sz="3000" b="1" dirty="0">
                <a:solidFill>
                  <a:srgbClr val="0000FF"/>
                </a:solidFill>
                <a:cs typeface="TH SarabunPSK" panose="020B0500040200020003"/>
              </a:rPr>
              <a:t> + ระเบียบฯ</a:t>
            </a:r>
          </a:p>
        </p:txBody>
      </p:sp>
      <p:sp>
        <p:nvSpPr>
          <p:cNvPr id="4" name="Rectangle: Top Corners One Rounded and One Snipped 3">
            <a:extLst>
              <a:ext uri="{FF2B5EF4-FFF2-40B4-BE49-F238E27FC236}">
                <a16:creationId xmlns:a16="http://schemas.microsoft.com/office/drawing/2014/main" id="{02C302B9-5D27-D8DA-5733-B01FCB39C502}"/>
              </a:ext>
            </a:extLst>
          </p:cNvPr>
          <p:cNvSpPr/>
          <p:nvPr/>
        </p:nvSpPr>
        <p:spPr>
          <a:xfrm>
            <a:off x="7467599" y="1293587"/>
            <a:ext cx="3766459" cy="1676400"/>
          </a:xfrm>
          <a:prstGeom prst="snipRoundRect">
            <a:avLst/>
          </a:prstGeom>
          <a:solidFill>
            <a:srgbClr val="CCEC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  <a:cs typeface="TH SarabunPSK" panose="020B0500040200020003"/>
              </a:rPr>
              <a:t>คณะกรรมการตรวจรับพัสดุฯ</a:t>
            </a:r>
          </a:p>
          <a:p>
            <a:pPr algn="ctr"/>
            <a:r>
              <a:rPr lang="th-TH" sz="2800" b="1" dirty="0">
                <a:solidFill>
                  <a:schemeClr val="tx1"/>
                </a:solidFill>
                <a:cs typeface="TH SarabunPSK" panose="020B0500040200020003"/>
              </a:rPr>
              <a:t>ประธาน 1 คน</a:t>
            </a:r>
          </a:p>
          <a:p>
            <a:pPr algn="ctr"/>
            <a:r>
              <a:rPr lang="th-TH" sz="2800" b="1" dirty="0">
                <a:solidFill>
                  <a:schemeClr val="tx1"/>
                </a:solidFill>
                <a:cs typeface="TH SarabunPSK" panose="020B0500040200020003"/>
              </a:rPr>
              <a:t>กรรมการอย่างน้อย 2 คน</a:t>
            </a:r>
          </a:p>
        </p:txBody>
      </p:sp>
      <p:sp>
        <p:nvSpPr>
          <p:cNvPr id="5" name="Rectangle: Top Corners One Rounded and One Snipped 4">
            <a:extLst>
              <a:ext uri="{FF2B5EF4-FFF2-40B4-BE49-F238E27FC236}">
                <a16:creationId xmlns:a16="http://schemas.microsoft.com/office/drawing/2014/main" id="{4964A360-15AB-C940-6047-35400422611A}"/>
              </a:ext>
            </a:extLst>
          </p:cNvPr>
          <p:cNvSpPr/>
          <p:nvPr/>
        </p:nvSpPr>
        <p:spPr>
          <a:xfrm>
            <a:off x="604153" y="2964545"/>
            <a:ext cx="4637318" cy="2342240"/>
          </a:xfrm>
          <a:prstGeom prst="snipRoundRect">
            <a:avLst/>
          </a:prstGeom>
          <a:solidFill>
            <a:srgbClr val="CCEC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chemeClr val="tx1"/>
                </a:solidFill>
                <a:cs typeface="TH SarabunPSK" panose="020B0500040200020003"/>
              </a:rPr>
              <a:t>การซื้อหรือจ้างไม่เกิน 100,000 บาท</a:t>
            </a:r>
          </a:p>
          <a:p>
            <a:pPr algn="ctr"/>
            <a:r>
              <a:rPr lang="th-TH" sz="2800" b="1" dirty="0">
                <a:solidFill>
                  <a:schemeClr val="tx1"/>
                </a:solidFill>
                <a:cs typeface="TH SarabunPSK" panose="020B0500040200020003"/>
              </a:rPr>
              <a:t>(กฎกระทรวง) แต่งตั้งบุคคลหนึ่ง</a:t>
            </a:r>
          </a:p>
          <a:p>
            <a:pPr algn="ctr"/>
            <a:r>
              <a:rPr lang="th-TH" sz="2800" b="1" dirty="0">
                <a:solidFill>
                  <a:schemeClr val="tx1"/>
                </a:solidFill>
                <a:cs typeface="TH SarabunPSK" panose="020B0500040200020003"/>
              </a:rPr>
              <a:t>บุคคลใด “ผู้ตรวจรับพัสดุ”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84CF027-6984-32F9-33BF-0E6BEA7DB928}"/>
              </a:ext>
            </a:extLst>
          </p:cNvPr>
          <p:cNvSpPr/>
          <p:nvPr/>
        </p:nvSpPr>
        <p:spPr>
          <a:xfrm>
            <a:off x="7467599" y="3659416"/>
            <a:ext cx="3984173" cy="1513114"/>
          </a:xfrm>
          <a:prstGeom prst="ellipse">
            <a:avLst/>
          </a:prstGeom>
          <a:noFill/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solidFill>
                  <a:srgbClr val="FF0000"/>
                </a:solidFill>
                <a:cs typeface="TH SarabunPSK" panose="020B0500040200020003"/>
              </a:rPr>
              <a:t>ยกเว้น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402770" y="5667831"/>
            <a:ext cx="11386460" cy="1001487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500" b="1" dirty="0">
                <a:solidFill>
                  <a:schemeClr val="tx1"/>
                </a:solidFill>
                <a:cs typeface="TH SarabunPSK" panose="020B0500040200020003"/>
              </a:rPr>
              <a:t>การซื้อหรือจ้างไม่เกิน 500,000 บาท (มาตรา 56 (2) (ข) และตามระเบียบฯ ข้อ 79 วรรค 2 “กรณีจำเป็นเร่งด่วนที่เกิดขึ้น</a:t>
            </a:r>
            <a:br>
              <a:rPr lang="th-TH" sz="2500" b="1" dirty="0">
                <a:solidFill>
                  <a:schemeClr val="tx1"/>
                </a:solidFill>
                <a:cs typeface="TH SarabunPSK" panose="020B0500040200020003"/>
              </a:rPr>
            </a:br>
            <a:r>
              <a:rPr lang="th-TH" sz="2500" b="1" dirty="0">
                <a:solidFill>
                  <a:schemeClr val="tx1"/>
                </a:solidFill>
                <a:cs typeface="TH SarabunPSK" panose="020B0500040200020003"/>
              </a:rPr>
              <a:t>โดยไม่คาดหมายไว้ก่อน “รายงานขอความเห็นชอบเป็น “หลักฐานการตรวจรับ” โดยอนุโลม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F0093137-34C4-5B14-2964-C1E6334A92CA}"/>
              </a:ext>
            </a:extLst>
          </p:cNvPr>
          <p:cNvSpPr/>
          <p:nvPr/>
        </p:nvSpPr>
        <p:spPr>
          <a:xfrm>
            <a:off x="5769430" y="1596566"/>
            <a:ext cx="1143000" cy="725717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2CAF2F9-5E61-B4B3-9A76-B2FD6BCF8592}"/>
              </a:ext>
            </a:extLst>
          </p:cNvPr>
          <p:cNvGrpSpPr/>
          <p:nvPr/>
        </p:nvGrpSpPr>
        <p:grpSpPr>
          <a:xfrm>
            <a:off x="5508173" y="4015923"/>
            <a:ext cx="1404257" cy="1404257"/>
            <a:chOff x="5301342" y="3755571"/>
            <a:chExt cx="1404257" cy="1404257"/>
          </a:xfrm>
          <a:solidFill>
            <a:srgbClr val="0000FF"/>
          </a:solidFill>
        </p:grpSpPr>
        <p:sp>
          <p:nvSpPr>
            <p:cNvPr id="9" name="Arrow: Right 8">
              <a:extLst>
                <a:ext uri="{FF2B5EF4-FFF2-40B4-BE49-F238E27FC236}">
                  <a16:creationId xmlns:a16="http://schemas.microsoft.com/office/drawing/2014/main" id="{28C3D267-802B-C147-AC34-D7A31C2DFCFA}"/>
                </a:ext>
              </a:extLst>
            </p:cNvPr>
            <p:cNvSpPr/>
            <p:nvPr/>
          </p:nvSpPr>
          <p:spPr>
            <a:xfrm rot="10800000">
              <a:off x="5301342" y="3755571"/>
              <a:ext cx="1240972" cy="478972"/>
            </a:xfrm>
            <a:prstGeom prst="rightArrow">
              <a:avLst>
                <a:gd name="adj1" fmla="val 50000"/>
                <a:gd name="adj2" fmla="val 65909"/>
              </a:avLst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" name="Arrow: Right 10">
              <a:extLst>
                <a:ext uri="{FF2B5EF4-FFF2-40B4-BE49-F238E27FC236}">
                  <a16:creationId xmlns:a16="http://schemas.microsoft.com/office/drawing/2014/main" id="{51E444FD-F21D-4C9E-0D9D-78C31F75C053}"/>
                </a:ext>
              </a:extLst>
            </p:cNvPr>
            <p:cNvSpPr/>
            <p:nvPr/>
          </p:nvSpPr>
          <p:spPr>
            <a:xfrm rot="5400000">
              <a:off x="5823855" y="4278085"/>
              <a:ext cx="1284515" cy="478972"/>
            </a:xfrm>
            <a:prstGeom prst="rightArrow">
              <a:avLst>
                <a:gd name="adj1" fmla="val 50000"/>
                <a:gd name="adj2" fmla="val 65909"/>
              </a:avLst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111076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2812" y="51413"/>
            <a:ext cx="7379092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8000"/>
                </a:solidFill>
                <a:cs typeface="TH SarabunPSK" panose="020B0500040200020003"/>
              </a:rPr>
              <a:t>การประชุมของคณะกรรมการ </a:t>
            </a:r>
            <a:r>
              <a:rPr lang="th-TH" sz="4400" b="1" dirty="0">
                <a:solidFill>
                  <a:srgbClr val="FF0000"/>
                </a:solidFill>
                <a:cs typeface="TH SarabunPSK" panose="020B0500040200020003"/>
              </a:rPr>
              <a:t>(ข้อ27)</a:t>
            </a:r>
            <a:endParaRPr lang="th-TH" sz="5500" b="1" dirty="0">
              <a:solidFill>
                <a:srgbClr val="FF0000"/>
              </a:solidFill>
              <a:cs typeface="TH SarabunPSK" panose="020B0500040200020003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602926" y="1234339"/>
            <a:ext cx="11386460" cy="167640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rgbClr val="0000FF"/>
                </a:solidFill>
                <a:cs typeface="TH SarabunPSK" panose="020B0500040200020003"/>
              </a:rPr>
              <a:t>ประธาน/และกรรมการ ต้องมาประชุม</a:t>
            </a:r>
            <a:r>
              <a:rPr lang="th-TH" sz="3200" b="1" u="sng" dirty="0">
                <a:solidFill>
                  <a:srgbClr val="0000FF"/>
                </a:solidFill>
                <a:cs typeface="TH SarabunPSK" panose="020B0500040200020003"/>
              </a:rPr>
              <a:t>ไม่น้อยกว่ากึ่งหนึ่ง </a:t>
            </a:r>
            <a:r>
              <a:rPr lang="th-TH" sz="3200" b="1" dirty="0">
                <a:solidFill>
                  <a:srgbClr val="0000FF"/>
                </a:solidFill>
                <a:cs typeface="TH SarabunPSK" panose="020B0500040200020003"/>
              </a:rPr>
              <a:t>ของจำนวนกรรมการทั้งหมด</a:t>
            </a:r>
          </a:p>
          <a:p>
            <a:pPr algn="ctr"/>
            <a:r>
              <a:rPr lang="th-TH" sz="3200" b="1" dirty="0">
                <a:solidFill>
                  <a:srgbClr val="0000FF"/>
                </a:solidFill>
                <a:cs typeface="TH SarabunPSK" panose="020B0500040200020003"/>
              </a:rPr>
              <a:t>(ประธานกรรมการไม่สามารถปฏิบัติหน้าที่ได้ให้หัวหน้าหน่วยงานของรัฐแต่งตั้งประธานกรรมการคนใหม่เป็นประธานแทน)</a:t>
            </a:r>
          </a:p>
        </p:txBody>
      </p:sp>
      <p:sp>
        <p:nvSpPr>
          <p:cNvPr id="10" name="Rectangle: Rounded Corners 6">
            <a:extLst>
              <a:ext uri="{FF2B5EF4-FFF2-40B4-BE49-F238E27FC236}">
                <a16:creationId xmlns:a16="http://schemas.microsoft.com/office/drawing/2014/main" id="{3880737A-C6FA-BC6A-1C87-9F9AA7F95187}"/>
              </a:ext>
            </a:extLst>
          </p:cNvPr>
          <p:cNvSpPr/>
          <p:nvPr/>
        </p:nvSpPr>
        <p:spPr>
          <a:xfrm>
            <a:off x="602926" y="3230929"/>
            <a:ext cx="7173337" cy="167640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rgbClr val="008000"/>
                </a:solidFill>
                <a:cs typeface="TH SarabunPSK" panose="020B0500040200020003"/>
              </a:rPr>
              <a:t>การลงมติ</a:t>
            </a:r>
          </a:p>
          <a:p>
            <a:pPr algn="ctr"/>
            <a:r>
              <a:rPr lang="th-TH" sz="3200" dirty="0">
                <a:solidFill>
                  <a:srgbClr val="008000"/>
                </a:solidFill>
                <a:cs typeface="TH SarabunPSK" panose="020B0500040200020003"/>
              </a:rPr>
              <a:t>ประธาน และกรรมการแต่ละคนมีหนึ่งเสียง ให้ถือเสียงข้างมาก ถ้าเท่ากันให้ประธานออกเสียงเพิ่มขึ้นอีกหนึ่งเสียงชี้ขาด</a:t>
            </a:r>
          </a:p>
        </p:txBody>
      </p:sp>
      <p:sp>
        <p:nvSpPr>
          <p:cNvPr id="13" name="Rectangle: Rounded Corners 6">
            <a:extLst>
              <a:ext uri="{FF2B5EF4-FFF2-40B4-BE49-F238E27FC236}">
                <a16:creationId xmlns:a16="http://schemas.microsoft.com/office/drawing/2014/main" id="{5D75A218-D5BC-0BD2-D4DF-D6D1BEAB728C}"/>
              </a:ext>
            </a:extLst>
          </p:cNvPr>
          <p:cNvSpPr/>
          <p:nvPr/>
        </p:nvSpPr>
        <p:spPr>
          <a:xfrm>
            <a:off x="8002929" y="3230929"/>
            <a:ext cx="3766460" cy="16764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cs typeface="TH SarabunPSK" panose="020B0500040200020003"/>
              </a:rPr>
              <a:t>เว้นแต่</a:t>
            </a:r>
          </a:p>
          <a:p>
            <a:pPr algn="ctr"/>
            <a:r>
              <a:rPr lang="th-TH" sz="3200" b="1" dirty="0">
                <a:solidFill>
                  <a:schemeClr val="bg1"/>
                </a:solidFill>
                <a:cs typeface="TH SarabunPSK" panose="020B0500040200020003"/>
              </a:rPr>
              <a:t>คณะกรรมการตรวจรับพัสดุให้ถือมติเป็นเอกฉันท์</a:t>
            </a:r>
          </a:p>
        </p:txBody>
      </p:sp>
      <p:sp>
        <p:nvSpPr>
          <p:cNvPr id="14" name="Rectangle: Rounded Corners 6">
            <a:extLst>
              <a:ext uri="{FF2B5EF4-FFF2-40B4-BE49-F238E27FC236}">
                <a16:creationId xmlns:a16="http://schemas.microsoft.com/office/drawing/2014/main" id="{E6CF8BC4-ED2D-A5F6-0ECE-3EBFD5CE251D}"/>
              </a:ext>
            </a:extLst>
          </p:cNvPr>
          <p:cNvSpPr/>
          <p:nvPr/>
        </p:nvSpPr>
        <p:spPr>
          <a:xfrm>
            <a:off x="985331" y="5310108"/>
            <a:ext cx="10621650" cy="1087841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>
                <a:solidFill>
                  <a:srgbClr val="002060"/>
                </a:solidFill>
                <a:cs typeface="TH SarabunPSK" panose="020B0500040200020003"/>
              </a:rPr>
              <a:t>กรรมการคนใด</a:t>
            </a:r>
            <a:r>
              <a:rPr lang="th-TH" sz="3200" b="1" u="sng" dirty="0">
                <a:solidFill>
                  <a:srgbClr val="002060"/>
                </a:solidFill>
                <a:cs typeface="TH SarabunPSK" panose="020B0500040200020003"/>
              </a:rPr>
              <a:t>ที่ไม่เห็นด้วย</a:t>
            </a:r>
            <a:r>
              <a:rPr lang="th-TH" sz="3200" dirty="0">
                <a:solidFill>
                  <a:srgbClr val="002060"/>
                </a:solidFill>
                <a:cs typeface="TH SarabunPSK" panose="020B0500040200020003"/>
              </a:rPr>
              <a:t>กับมติของคณะกรรมการ </a:t>
            </a:r>
            <a:r>
              <a:rPr lang="th-TH" sz="3200" b="1" u="sng" dirty="0">
                <a:solidFill>
                  <a:srgbClr val="002060"/>
                </a:solidFill>
                <a:cs typeface="TH SarabunPSK" panose="020B0500040200020003"/>
              </a:rPr>
              <a:t>ให้ทำบันทึกความเห็นแย้งไว้ด้วย</a:t>
            </a:r>
          </a:p>
        </p:txBody>
      </p:sp>
    </p:spTree>
    <p:extLst>
      <p:ext uri="{BB962C8B-B14F-4D97-AF65-F5344CB8AC3E}">
        <p14:creationId xmlns:p14="http://schemas.microsoft.com/office/powerpoint/2010/main" val="75191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628559" y="4460717"/>
            <a:ext cx="11386460" cy="1956711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800" b="1" dirty="0">
                <a:solidFill>
                  <a:srgbClr val="0000FF"/>
                </a:solidFill>
                <a:cs typeface="TH SarabunPSK" panose="020B0500040200020003"/>
                <a:sym typeface="Wingdings 3" panose="05040102010807070707" pitchFamily="18" charset="2"/>
              </a:rPr>
              <a:t>หากทราบว่าตนมีส่วนได้เสียให้ลาออกจากการเป็นประธานกรรมการหรือกรรมการในคณะนั้น แล้วให้หัวหน้าหน่วยงานของรัฐแต่งตั้งผู้อื่นเพื่อปฏิบัติหน้าที่แทน</a:t>
            </a:r>
            <a:endParaRPr lang="th-TH" sz="3800" b="1" dirty="0">
              <a:solidFill>
                <a:srgbClr val="0000FF"/>
              </a:solidFill>
              <a:cs typeface="TH SarabunPSK" panose="020B0500040200020003"/>
            </a:endParaRPr>
          </a:p>
        </p:txBody>
      </p:sp>
      <p:sp>
        <p:nvSpPr>
          <p:cNvPr id="3" name="ลูกโป่งความคิด: ก้อนเมฆ 2">
            <a:extLst>
              <a:ext uri="{FF2B5EF4-FFF2-40B4-BE49-F238E27FC236}">
                <a16:creationId xmlns:a16="http://schemas.microsoft.com/office/drawing/2014/main" id="{E5AED7BB-BE8C-89A7-6F04-77E9D8EEDE9B}"/>
              </a:ext>
            </a:extLst>
          </p:cNvPr>
          <p:cNvSpPr/>
          <p:nvPr/>
        </p:nvSpPr>
        <p:spPr>
          <a:xfrm>
            <a:off x="1843549" y="160261"/>
            <a:ext cx="2433484" cy="1676400"/>
          </a:xfrm>
          <a:prstGeom prst="cloudCallout">
            <a:avLst>
              <a:gd name="adj1" fmla="val 20410"/>
              <a:gd name="adj2" fmla="val 69889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ข้อห้าม</a:t>
            </a:r>
            <a:endParaRPr lang="en-US" sz="44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: Rounded Corners 6">
            <a:extLst>
              <a:ext uri="{FF2B5EF4-FFF2-40B4-BE49-F238E27FC236}">
                <a16:creationId xmlns:a16="http://schemas.microsoft.com/office/drawing/2014/main" id="{F82D56B7-E9B2-918D-DB0D-BA8B3C3D71D3}"/>
              </a:ext>
            </a:extLst>
          </p:cNvPr>
          <p:cNvSpPr/>
          <p:nvPr/>
        </p:nvSpPr>
        <p:spPr>
          <a:xfrm>
            <a:off x="628559" y="2310489"/>
            <a:ext cx="11386460" cy="1676400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800" b="1" dirty="0">
                <a:solidFill>
                  <a:srgbClr val="0000FF"/>
                </a:solidFill>
                <a:cs typeface="TH SarabunPSK" panose="020B0500040200020003"/>
                <a:sym typeface="Wingdings 3" panose="05040102010807070707" pitchFamily="18" charset="2"/>
              </a:rPr>
              <a:t></a:t>
            </a:r>
            <a:r>
              <a:rPr lang="th-TH" sz="3800" b="1" dirty="0">
                <a:solidFill>
                  <a:srgbClr val="0000FF"/>
                </a:solidFill>
                <a:cs typeface="TH SarabunPSK" panose="020B0500040200020003"/>
              </a:rPr>
              <a:t>ประธานกรรมการและกรรมการ จะต้องไม่เป็นผู้มีส่วนได้เสียกับผู้เสนอราคาหรือคู่สัญญาในการซื้อหรือจ้างครั้งนั้น</a:t>
            </a:r>
          </a:p>
        </p:txBody>
      </p:sp>
    </p:spTree>
    <p:extLst>
      <p:ext uri="{BB962C8B-B14F-4D97-AF65-F5344CB8AC3E}">
        <p14:creationId xmlns:p14="http://schemas.microsoft.com/office/powerpoint/2010/main" val="3290294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9289" y="133471"/>
            <a:ext cx="7379092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หน้าที่ของคณะกรรมการตรวจรับพัสดุ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2520215" y="3278322"/>
            <a:ext cx="8703308" cy="3181471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44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ที่ทำการของผู้ใช้พัสดุ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44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สถานที่ที่กำหนดในสัญญา/ข้อตกลง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44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สถานที่อื่น ที่มิได้มีสัญญา/ข้อตกลง</a:t>
            </a:r>
          </a:p>
          <a:p>
            <a:r>
              <a:rPr lang="th-TH" sz="44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    * ต้องได้รับอนุมัติจากหัวหน้าหน่วยงานของรัฐก่อน</a:t>
            </a:r>
            <a:endParaRPr lang="th-TH" sz="4400" b="1" dirty="0">
              <a:solidFill>
                <a:srgbClr val="008000"/>
              </a:solidFill>
              <a:cs typeface="TH SarabunPSK" panose="020B0500040200020003"/>
            </a:endParaRPr>
          </a:p>
        </p:txBody>
      </p:sp>
      <p:sp>
        <p:nvSpPr>
          <p:cNvPr id="3" name="วงรี 2">
            <a:extLst>
              <a:ext uri="{FF2B5EF4-FFF2-40B4-BE49-F238E27FC236}">
                <a16:creationId xmlns:a16="http://schemas.microsoft.com/office/drawing/2014/main" id="{A94651E7-9DF8-9A1F-37CE-99D71FFFAB46}"/>
              </a:ext>
            </a:extLst>
          </p:cNvPr>
          <p:cNvSpPr/>
          <p:nvPr/>
        </p:nvSpPr>
        <p:spPr>
          <a:xfrm>
            <a:off x="380820" y="1058839"/>
            <a:ext cx="4278790" cy="1199927"/>
          </a:xfrm>
          <a:prstGeom prst="ellipse">
            <a:avLst/>
          </a:prstGeom>
          <a:solidFill>
            <a:srgbClr val="CCEC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งานซื้อหรืองานจ้าง</a:t>
            </a:r>
            <a:endParaRPr lang="en-US" sz="4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678FDB9-FF55-7D08-E53E-00CDB500D7F7}"/>
              </a:ext>
            </a:extLst>
          </p:cNvPr>
          <p:cNvSpPr txBox="1"/>
          <p:nvPr/>
        </p:nvSpPr>
        <p:spPr>
          <a:xfrm>
            <a:off x="1843548" y="2403987"/>
            <a:ext cx="26399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u="sng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ตรวจรับพัสดุ ณ</a:t>
            </a:r>
            <a:endParaRPr lang="en-US" sz="4400" b="1" u="sng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96310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492" y="0"/>
            <a:ext cx="8450825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หน้าที่ของคณะกรรมการตรวจรับพัสดุ (ต่อ)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2520215" y="2567927"/>
            <a:ext cx="8703308" cy="4172086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24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ตรวจ</a:t>
            </a:r>
            <a:r>
              <a:rPr lang="th-TH" sz="28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ให้ถูกต้องครบถ้วน ตามที่ตกลง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28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ถ้าต้องตรวจทดลอง หรือตรวจทางเทคนิค/วิทยาศาสตร์ จะเชิญผู้เชี่ยวชาญ/ผู้ทรงคุณวุฒิมาให้คำปรึกษา/หรือส่งไปตรวจสอบ ณ สถานที่ของผู้ชำนาญการ หรือผู้ทรงคุณวุฒิก็ได้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2800" b="1" dirty="0">
                <a:solidFill>
                  <a:srgbClr val="008000"/>
                </a:solidFill>
                <a:cs typeface="TH SarabunPSK" panose="020B0500040200020003"/>
              </a:rPr>
              <a:t>กรณีจำเป็น ตรวจนับเป็นจำนวนหน่วยไม่ได้ทั้งหมด ให้ตรวจรับตามหลักวิชาการสถิติ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2800" b="1" dirty="0">
                <a:solidFill>
                  <a:srgbClr val="008000"/>
                </a:solidFill>
                <a:cs typeface="TH SarabunPSK" panose="020B0500040200020003"/>
              </a:rPr>
              <a:t>ระยะเวลาตรวจรับ</a:t>
            </a:r>
          </a:p>
          <a:p>
            <a:pPr indent="530225"/>
            <a:r>
              <a:rPr lang="th-TH" sz="2800" b="1" dirty="0">
                <a:solidFill>
                  <a:srgbClr val="008000"/>
                </a:solidFill>
                <a:cs typeface="TH SarabunPSK" panose="020B0500040200020003"/>
              </a:rPr>
              <a:t>-ตรวจวันที่ผู้ขาย หรือผู้รับจ้างนำพัสดุมาส่ง</a:t>
            </a:r>
          </a:p>
          <a:p>
            <a:pPr indent="530225"/>
            <a:r>
              <a:rPr lang="th-TH" sz="2800" b="1" dirty="0">
                <a:solidFill>
                  <a:srgbClr val="008000"/>
                </a:solidFill>
                <a:cs typeface="TH SarabunPSK" panose="020B0500040200020003"/>
              </a:rPr>
              <a:t>-ตรวจให้เสร็จสิ้นโดยเร็วที่สุด</a:t>
            </a:r>
          </a:p>
          <a:p>
            <a:pPr marL="457200" indent="-457200">
              <a:buFontTx/>
              <a:buChar char="-"/>
            </a:pPr>
            <a:endParaRPr lang="th-TH" sz="2800" b="1" dirty="0">
              <a:solidFill>
                <a:srgbClr val="008000"/>
              </a:solidFill>
              <a:cs typeface="TH SarabunPSK" panose="020B0500040200020003"/>
            </a:endParaRPr>
          </a:p>
        </p:txBody>
      </p:sp>
      <p:sp>
        <p:nvSpPr>
          <p:cNvPr id="3" name="วงรี 2">
            <a:extLst>
              <a:ext uri="{FF2B5EF4-FFF2-40B4-BE49-F238E27FC236}">
                <a16:creationId xmlns:a16="http://schemas.microsoft.com/office/drawing/2014/main" id="{A94651E7-9DF8-9A1F-37CE-99D71FFFAB46}"/>
              </a:ext>
            </a:extLst>
          </p:cNvPr>
          <p:cNvSpPr/>
          <p:nvPr/>
        </p:nvSpPr>
        <p:spPr>
          <a:xfrm>
            <a:off x="380820" y="891260"/>
            <a:ext cx="4278790" cy="931061"/>
          </a:xfrm>
          <a:prstGeom prst="ellipse">
            <a:avLst/>
          </a:prstGeom>
          <a:solidFill>
            <a:srgbClr val="CCEC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งานซื้อหรืองานจ้าง</a:t>
            </a:r>
            <a:endParaRPr lang="en-US" sz="4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678FDB9-FF55-7D08-E53E-00CDB500D7F7}"/>
              </a:ext>
            </a:extLst>
          </p:cNvPr>
          <p:cNvSpPr txBox="1"/>
          <p:nvPr/>
        </p:nvSpPr>
        <p:spPr>
          <a:xfrm>
            <a:off x="2182761" y="1822321"/>
            <a:ext cx="42787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u="sng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หลักเกณฑ์การตรวจรับ</a:t>
            </a:r>
            <a:endParaRPr lang="en-US" sz="4000" b="1" u="sng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759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492" y="0"/>
            <a:ext cx="8450825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หน้าที่ของคณะกรรมการตรวจรับพัสดุ (ต่อ)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2520214" y="2567926"/>
            <a:ext cx="9175257" cy="3921363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รับพัสดุไว้ ถือว่าผู้ขาย/ผู้รับจ้าง ส่งมอบถูกต้องครบถ้วน ณ วันที่นำพัสดุมาส่งมอบและส่งพัสดุให้เจ้าหน้าที่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ทำใบตรวจรับโดยลงชื่อเป็นหลักฐาน อย่างน้อย 2 ฉบับ</a:t>
            </a:r>
          </a:p>
          <a:p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     </a:t>
            </a:r>
            <a:r>
              <a:rPr lang="th-TH" sz="2800" b="1" u="sng" dirty="0">
                <a:solidFill>
                  <a:srgbClr val="FF0000"/>
                </a:solidFill>
                <a:cs typeface="TH SarabunPSK" panose="020B0500040200020003"/>
                <a:sym typeface="Wingdings 2" panose="05020102010507070707" pitchFamily="18" charset="2"/>
              </a:rPr>
              <a:t>(ให้ผู้ขาย/ผู้รับจ้าง 1 ฉบับ เจ้าหน้าที่ 1 ฉบับ เพื่อประกอบการเบิกจ่ายเงิน)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</a:rPr>
              <a:t>รายงานผลให้หัวหน้าหน่วยงานของรัฐ ผ่าน หัวหน้าเจ้าหน้าที่ เพื่อทราบและสั่งการ</a:t>
            </a:r>
          </a:p>
        </p:txBody>
      </p:sp>
      <p:sp>
        <p:nvSpPr>
          <p:cNvPr id="3" name="วงรี 2">
            <a:extLst>
              <a:ext uri="{FF2B5EF4-FFF2-40B4-BE49-F238E27FC236}">
                <a16:creationId xmlns:a16="http://schemas.microsoft.com/office/drawing/2014/main" id="{A94651E7-9DF8-9A1F-37CE-99D71FFFAB46}"/>
              </a:ext>
            </a:extLst>
          </p:cNvPr>
          <p:cNvSpPr/>
          <p:nvPr/>
        </p:nvSpPr>
        <p:spPr>
          <a:xfrm>
            <a:off x="380820" y="891260"/>
            <a:ext cx="4278790" cy="931061"/>
          </a:xfrm>
          <a:prstGeom prst="ellipse">
            <a:avLst/>
          </a:prstGeom>
          <a:solidFill>
            <a:srgbClr val="CCEC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งานซื้อหรืองานจ้าง</a:t>
            </a:r>
            <a:endParaRPr lang="en-US" sz="4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678FDB9-FF55-7D08-E53E-00CDB500D7F7}"/>
              </a:ext>
            </a:extLst>
          </p:cNvPr>
          <p:cNvSpPr txBox="1"/>
          <p:nvPr/>
        </p:nvSpPr>
        <p:spPr>
          <a:xfrm>
            <a:off x="2182761" y="1822321"/>
            <a:ext cx="3082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u="sng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กรณีตรวจรับถูกต้อง</a:t>
            </a:r>
            <a:endParaRPr lang="en-US" sz="4000" b="1" u="sng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58587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492" y="0"/>
            <a:ext cx="8450825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หน้าที่ของคณะกรรมการตรวจรับพัสดุ (ต่อ)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2374492" y="3516388"/>
            <a:ext cx="9257071" cy="3046644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มอบพัสดุให้เจ้าหน้าที่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ทำใบตรวจรับ 2 ฉบับ ส่งผู้ขาย และเจ้าหน้าที่พัสดุ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รีบรายงาน หัวหน้าหน่วยงานของรัฐ เพื่อแจ้งผู้ขาย/ผู้รับจ้างทราบภายใน 3 วันทำการ นับถัดจากวันตรวจพบ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</a:rPr>
              <a:t>สงวนสิทธิ์ปรับ (ส่วนที่ส่งไม่ถูกต้อง)</a:t>
            </a:r>
          </a:p>
        </p:txBody>
      </p:sp>
      <p:sp>
        <p:nvSpPr>
          <p:cNvPr id="3" name="วงรี 2">
            <a:extLst>
              <a:ext uri="{FF2B5EF4-FFF2-40B4-BE49-F238E27FC236}">
                <a16:creationId xmlns:a16="http://schemas.microsoft.com/office/drawing/2014/main" id="{A94651E7-9DF8-9A1F-37CE-99D71FFFAB46}"/>
              </a:ext>
            </a:extLst>
          </p:cNvPr>
          <p:cNvSpPr/>
          <p:nvPr/>
        </p:nvSpPr>
        <p:spPr>
          <a:xfrm>
            <a:off x="380820" y="891260"/>
            <a:ext cx="4278790" cy="931061"/>
          </a:xfrm>
          <a:prstGeom prst="ellipse">
            <a:avLst/>
          </a:prstGeom>
          <a:solidFill>
            <a:srgbClr val="CCEC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งานซื้อหรืองานจ้าง</a:t>
            </a:r>
            <a:endParaRPr lang="en-US" sz="4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678FDB9-FF55-7D08-E53E-00CDB500D7F7}"/>
              </a:ext>
            </a:extLst>
          </p:cNvPr>
          <p:cNvSpPr txBox="1"/>
          <p:nvPr/>
        </p:nvSpPr>
        <p:spPr>
          <a:xfrm>
            <a:off x="1533832" y="1845339"/>
            <a:ext cx="6710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</a:t>
            </a:r>
            <a:r>
              <a:rPr lang="th-TH" sz="4000" b="1" u="sng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กรณีพัสดุที่ส่งมอบ ไม่ครบจำนวน/ไม่ถูกต้อง</a:t>
            </a:r>
            <a:endParaRPr lang="en-US" sz="4000" b="1" u="sng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D6DAFE6-50D0-9D47-002E-1FCFE4E241E0}"/>
              </a:ext>
            </a:extLst>
          </p:cNvPr>
          <p:cNvSpPr txBox="1"/>
          <p:nvPr/>
        </p:nvSpPr>
        <p:spPr>
          <a:xfrm>
            <a:off x="2040194" y="2742419"/>
            <a:ext cx="9257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cs typeface="TH SarabunPSK" panose="020B0500040200020003"/>
                <a:sym typeface="Wingdings 2" panose="05020102010507070707" pitchFamily="18" charset="2"/>
              </a:rPr>
              <a:t>ถ้าสัญญาหรือข้อตกลง มิได้กำหนดไว้เป็นอย่างอื่นให้รับเฉพาะที่ถูกต้อง</a:t>
            </a:r>
          </a:p>
        </p:txBody>
      </p:sp>
    </p:spTree>
    <p:extLst>
      <p:ext uri="{BB962C8B-B14F-4D97-AF65-F5344CB8AC3E}">
        <p14:creationId xmlns:p14="http://schemas.microsoft.com/office/powerpoint/2010/main" val="1953866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492" y="0"/>
            <a:ext cx="8450825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หน้าที่ของคณะกรรมการตรวจรับพัสดุ (ต่อ)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2386784" y="3728663"/>
            <a:ext cx="9257071" cy="1940515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ถือว่ายังไม่ได้ส่งมอบ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รีบรายงาน หัวหน้าหน่วยงานของรัฐ เพื่อแจ้งผู้ขาย/ผู้รับจ้างทราบ</a:t>
            </a:r>
            <a:r>
              <a:rPr lang="th-TH" sz="3600" b="1" u="sng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ภายใน 3 วันทำการ นับถัดจากวันตรวจพบ</a:t>
            </a:r>
          </a:p>
        </p:txBody>
      </p:sp>
      <p:sp>
        <p:nvSpPr>
          <p:cNvPr id="3" name="วงรี 2">
            <a:extLst>
              <a:ext uri="{FF2B5EF4-FFF2-40B4-BE49-F238E27FC236}">
                <a16:creationId xmlns:a16="http://schemas.microsoft.com/office/drawing/2014/main" id="{A94651E7-9DF8-9A1F-37CE-99D71FFFAB46}"/>
              </a:ext>
            </a:extLst>
          </p:cNvPr>
          <p:cNvSpPr/>
          <p:nvPr/>
        </p:nvSpPr>
        <p:spPr>
          <a:xfrm>
            <a:off x="380820" y="891260"/>
            <a:ext cx="4278790" cy="931061"/>
          </a:xfrm>
          <a:prstGeom prst="ellipse">
            <a:avLst/>
          </a:prstGeom>
          <a:solidFill>
            <a:srgbClr val="CCEC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งานซื้อหรืองานจ้าง</a:t>
            </a:r>
            <a:endParaRPr lang="en-US" sz="4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678FDB9-FF55-7D08-E53E-00CDB500D7F7}"/>
              </a:ext>
            </a:extLst>
          </p:cNvPr>
          <p:cNvSpPr txBox="1"/>
          <p:nvPr/>
        </p:nvSpPr>
        <p:spPr>
          <a:xfrm>
            <a:off x="1548580" y="1993238"/>
            <a:ext cx="35543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u="sng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กรณีพัสดุเป็นชุด/หน่วย</a:t>
            </a:r>
            <a:endParaRPr lang="en-US" sz="4000" b="1" u="sng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D6DAFE6-50D0-9D47-002E-1FCFE4E241E0}"/>
              </a:ext>
            </a:extLst>
          </p:cNvPr>
          <p:cNvSpPr txBox="1"/>
          <p:nvPr/>
        </p:nvSpPr>
        <p:spPr>
          <a:xfrm>
            <a:off x="1971368" y="2777944"/>
            <a:ext cx="9257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cs typeface="TH SarabunPSK" panose="020B0500040200020003"/>
                <a:sym typeface="Wingdings 2" panose="05020102010507070707" pitchFamily="18" charset="2"/>
              </a:rPr>
              <a:t>ให้ดูว่าถ้าขาดส่วนใดส่วนหนึ่งไปแล้ว จะใช้การไม่ได้อย่างสมบูรณ์</a:t>
            </a:r>
          </a:p>
        </p:txBody>
      </p:sp>
    </p:spTree>
    <p:extLst>
      <p:ext uri="{BB962C8B-B14F-4D97-AF65-F5344CB8AC3E}">
        <p14:creationId xmlns:p14="http://schemas.microsoft.com/office/powerpoint/2010/main" val="306274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999FD-0493-7664-ABAE-472C2F8A8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492" y="0"/>
            <a:ext cx="8450825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หน้าที่ของคณะกรรมการตรวจรับพัสดุ (ต่อ)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DA5FEEB-38DB-87E8-5830-8ED0BBC6FD60}"/>
              </a:ext>
            </a:extLst>
          </p:cNvPr>
          <p:cNvSpPr/>
          <p:nvPr/>
        </p:nvSpPr>
        <p:spPr>
          <a:xfrm>
            <a:off x="1420762" y="3887209"/>
            <a:ext cx="10358284" cy="1940515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ถ้าหัวหน้าหน่วยงานของรัฐ สั่งการให้รับพัสดุไว้</a:t>
            </a:r>
          </a:p>
          <a:p>
            <a:pPr marL="457200" indent="-457200">
              <a:buFont typeface="Wingdings 2" panose="05020102010507070707" pitchFamily="18" charset="2"/>
              <a:buChar char=""/>
            </a:pPr>
            <a:r>
              <a:rPr lang="th-TH" sz="3600" b="1" dirty="0">
                <a:solidFill>
                  <a:srgbClr val="008000"/>
                </a:solidFill>
                <a:cs typeface="TH SarabunPSK" panose="020B0500040200020003"/>
                <a:sym typeface="Wingdings 2" panose="05020102010507070707" pitchFamily="18" charset="2"/>
              </a:rPr>
              <a:t>ให้ดำเนินการออกใบตรวจรับให้ผู้ขาย/ผู้รับจ้าง 1 ฉบับ และเจ้าหน้าที่ 1 ฉบับ</a:t>
            </a:r>
          </a:p>
        </p:txBody>
      </p:sp>
      <p:sp>
        <p:nvSpPr>
          <p:cNvPr id="3" name="วงรี 2">
            <a:extLst>
              <a:ext uri="{FF2B5EF4-FFF2-40B4-BE49-F238E27FC236}">
                <a16:creationId xmlns:a16="http://schemas.microsoft.com/office/drawing/2014/main" id="{A94651E7-9DF8-9A1F-37CE-99D71FFFAB46}"/>
              </a:ext>
            </a:extLst>
          </p:cNvPr>
          <p:cNvSpPr/>
          <p:nvPr/>
        </p:nvSpPr>
        <p:spPr>
          <a:xfrm>
            <a:off x="380820" y="1231983"/>
            <a:ext cx="4278790" cy="931061"/>
          </a:xfrm>
          <a:prstGeom prst="ellipse">
            <a:avLst/>
          </a:prstGeom>
          <a:solidFill>
            <a:srgbClr val="CCEC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งานซื้อหรืองานจ้าง</a:t>
            </a:r>
            <a:endParaRPr lang="en-US" sz="4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5678FDB9-FF55-7D08-E53E-00CDB500D7F7}"/>
              </a:ext>
            </a:extLst>
          </p:cNvPr>
          <p:cNvSpPr txBox="1"/>
          <p:nvPr/>
        </p:nvSpPr>
        <p:spPr>
          <a:xfrm>
            <a:off x="1061004" y="2430434"/>
            <a:ext cx="6695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u="sng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กรณีกรรมการตรวจรับบางคนไม่ยอมรับพัสดุ</a:t>
            </a:r>
            <a:endParaRPr lang="en-US" sz="4000" b="1" u="sng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D6DAFE6-50D0-9D47-002E-1FCFE4E241E0}"/>
              </a:ext>
            </a:extLst>
          </p:cNvPr>
          <p:cNvSpPr txBox="1"/>
          <p:nvPr/>
        </p:nvSpPr>
        <p:spPr>
          <a:xfrm>
            <a:off x="1192859" y="3172498"/>
            <a:ext cx="9257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cs typeface="TH SarabunPSK" panose="020B0500040200020003"/>
                <a:sym typeface="Wingdings 2" panose="05020102010507070707" pitchFamily="18" charset="2"/>
              </a:rPr>
              <a:t>ให้ทำความเห็นแย้งไว้ ให้เสนอหัวหน้าหน่วยงานของรัฐเพื่อ</a:t>
            </a:r>
            <a:r>
              <a:rPr lang="th-TH" sz="3600" b="1" u="sng" dirty="0">
                <a:solidFill>
                  <a:srgbClr val="FF0000"/>
                </a:solidFill>
                <a:cs typeface="TH SarabunPSK" panose="020B0500040200020003"/>
                <a:sym typeface="Wingdings 2" panose="05020102010507070707" pitchFamily="18" charset="2"/>
              </a:rPr>
              <a:t>สั่งการ</a:t>
            </a:r>
          </a:p>
        </p:txBody>
      </p:sp>
    </p:spTree>
    <p:extLst>
      <p:ext uri="{BB962C8B-B14F-4D97-AF65-F5344CB8AC3E}">
        <p14:creationId xmlns:p14="http://schemas.microsoft.com/office/powerpoint/2010/main" val="953083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0AECD931-388D-46EE-3775-8C694F5FC64E}"/>
              </a:ext>
            </a:extLst>
          </p:cNvPr>
          <p:cNvSpPr/>
          <p:nvPr/>
        </p:nvSpPr>
        <p:spPr>
          <a:xfrm>
            <a:off x="2138035" y="139156"/>
            <a:ext cx="1828947" cy="112097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มติองค์ประชุม</a:t>
            </a:r>
          </a:p>
          <a:p>
            <a:pPr algn="ctr"/>
            <a:r>
              <a:rPr lang="en-US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เห็นว่า ไม่ถูกต้อง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99E29CFA-596C-EC23-0176-613D627A7B78}"/>
              </a:ext>
            </a:extLst>
          </p:cNvPr>
          <p:cNvSpPr/>
          <p:nvPr/>
        </p:nvSpPr>
        <p:spPr>
          <a:xfrm>
            <a:off x="2140878" y="2130361"/>
            <a:ext cx="1598120" cy="93059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มติองค์ประชุม</a:t>
            </a:r>
          </a:p>
          <a:p>
            <a:pPr algn="ctr"/>
            <a:r>
              <a:rPr lang="en-US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เห็นว่า ถูกต้อง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38CD0C7F-1A35-858C-48C3-7FDD1466A972}"/>
              </a:ext>
            </a:extLst>
          </p:cNvPr>
          <p:cNvSpPr/>
          <p:nvPr/>
        </p:nvSpPr>
        <p:spPr>
          <a:xfrm>
            <a:off x="2138035" y="4069960"/>
            <a:ext cx="1526888" cy="103483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มติองค์ประชุม</a:t>
            </a:r>
          </a:p>
          <a:p>
            <a:pPr algn="ctr"/>
            <a:r>
              <a:rPr lang="en-US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เห็นว่า ถูกต้อง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เพียงบางส่วน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AAEA5AEF-51D4-B21F-09CF-A896EAE1EF88}"/>
              </a:ext>
            </a:extLst>
          </p:cNvPr>
          <p:cNvSpPr/>
          <p:nvPr/>
        </p:nvSpPr>
        <p:spPr>
          <a:xfrm>
            <a:off x="2121934" y="5636201"/>
            <a:ext cx="1670594" cy="90702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มติองค์ประชุม</a:t>
            </a:r>
          </a:p>
          <a:p>
            <a:pPr algn="ctr"/>
            <a:r>
              <a:rPr lang="en-US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บางคนไม่รับมอบ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0DFC4DCD-BDC4-9E5C-51C1-43771FF108B0}"/>
              </a:ext>
            </a:extLst>
          </p:cNvPr>
          <p:cNvSpPr/>
          <p:nvPr/>
        </p:nvSpPr>
        <p:spPr>
          <a:xfrm>
            <a:off x="28623" y="2713018"/>
            <a:ext cx="1327013" cy="1249992"/>
          </a:xfrm>
          <a:prstGeom prst="roundRect">
            <a:avLst/>
          </a:prstGeom>
          <a:solidFill>
            <a:srgbClr val="99FFCC"/>
          </a:solidFill>
          <a:ln w="12700">
            <a:solidFill>
              <a:srgbClr val="008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คณะกรรมการตรวจรับพัสดุ (ครบองค์ประชุม)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6EA430A4-AB64-103F-BF03-D9959C81C094}"/>
              </a:ext>
            </a:extLst>
          </p:cNvPr>
          <p:cNvSpPr/>
          <p:nvPr/>
        </p:nvSpPr>
        <p:spPr>
          <a:xfrm>
            <a:off x="4392820" y="205573"/>
            <a:ext cx="3331910" cy="988142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รายงานหัวหน้าหน่วยงานของรัฐ</a:t>
            </a:r>
          </a:p>
          <a:p>
            <a:pPr algn="ctr"/>
            <a:r>
              <a:rPr lang="th-TH" sz="2000" b="1" u="sng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เพื่อทราบและสั่งการ</a:t>
            </a:r>
            <a:endParaRPr lang="en-US" sz="2000" b="1" u="sng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98A21559-1FCE-E11A-B233-DA9848502B1B}"/>
              </a:ext>
            </a:extLst>
          </p:cNvPr>
          <p:cNvSpPr/>
          <p:nvPr/>
        </p:nvSpPr>
        <p:spPr>
          <a:xfrm>
            <a:off x="4408350" y="1345266"/>
            <a:ext cx="3331910" cy="836825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รับพัสดุไว้ ถือว่าส่งมอบถูกต้อง ณ วันที่ส่ง </a:t>
            </a:r>
            <a:r>
              <a:rPr lang="en-US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ส่งมอบพัสดุให้เจ้าหน้าที่</a:t>
            </a: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0DD1B712-625E-5274-A378-D33D5E6051AC}"/>
              </a:ext>
            </a:extLst>
          </p:cNvPr>
          <p:cNvSpPr/>
          <p:nvPr/>
        </p:nvSpPr>
        <p:spPr>
          <a:xfrm>
            <a:off x="4392820" y="3379414"/>
            <a:ext cx="3476749" cy="583595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รายงานหัวหน้าหน่วยงานของรัฐ </a:t>
            </a:r>
            <a:r>
              <a:rPr lang="th-TH" sz="2000" b="1" u="sng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เพื่อทราบ</a:t>
            </a:r>
            <a:endParaRPr lang="en-US" sz="2000" b="1" u="sng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B113A563-0B3B-8262-CC20-BE186B0BBBD6}"/>
              </a:ext>
            </a:extLst>
          </p:cNvPr>
          <p:cNvSpPr/>
          <p:nvPr/>
        </p:nvSpPr>
        <p:spPr>
          <a:xfrm>
            <a:off x="4377161" y="2396747"/>
            <a:ext cx="4343595" cy="828252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u="sng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ทำใบตรวจรับอย่างน้อย 2 ฉบับ ให้ผู้ขาย/ผู้รับจ้าง 1 ฉบับ และเจ้าหน้าที่ 1 ฉบับ</a:t>
            </a:r>
            <a:endParaRPr lang="en-US" sz="2000" b="1" u="sng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id="{B8BBAE97-FD99-7412-F8EE-0DBCAC92C62C}"/>
              </a:ext>
            </a:extLst>
          </p:cNvPr>
          <p:cNvSpPr/>
          <p:nvPr/>
        </p:nvSpPr>
        <p:spPr>
          <a:xfrm>
            <a:off x="4408350" y="4289933"/>
            <a:ext cx="1960309" cy="802282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สัญญาไม่ได้กำหนด</a:t>
            </a:r>
          </a:p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เป็นอย่างอื่น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FEEC53ED-50B0-4AED-0E54-AD411B3463A2}"/>
              </a:ext>
            </a:extLst>
          </p:cNvPr>
          <p:cNvSpPr/>
          <p:nvPr/>
        </p:nvSpPr>
        <p:spPr>
          <a:xfrm>
            <a:off x="7076493" y="4159790"/>
            <a:ext cx="2040766" cy="458869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รับไว้เฉพาะที่ถูกต้อง</a:t>
            </a: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5C2759DC-9740-A375-7AB5-ACA5F941B57F}"/>
              </a:ext>
            </a:extLst>
          </p:cNvPr>
          <p:cNvSpPr/>
          <p:nvPr/>
        </p:nvSpPr>
        <p:spPr>
          <a:xfrm>
            <a:off x="7068455" y="4760190"/>
            <a:ext cx="2430685" cy="458869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รายงานหัวหน้าหน่วยงานของรัฐ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10762FA7-083E-3F42-851F-D9AD63B26AAC}"/>
              </a:ext>
            </a:extLst>
          </p:cNvPr>
          <p:cNvSpPr/>
          <p:nvPr/>
        </p:nvSpPr>
        <p:spPr>
          <a:xfrm>
            <a:off x="4408350" y="5347345"/>
            <a:ext cx="2411438" cy="759084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เสนอหัวหน้าหน่วยงานของรัฐ</a:t>
            </a:r>
            <a:r>
              <a:rPr lang="th-TH" sz="2000" b="1" u="sng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เพื่อสั่งการ</a:t>
            </a:r>
            <a:endParaRPr lang="en-US" sz="2000" b="1" u="sng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id="{8D3E6056-0DA7-725A-0FDC-2BBA1350C3C4}"/>
              </a:ext>
            </a:extLst>
          </p:cNvPr>
          <p:cNvSpPr/>
          <p:nvPr/>
        </p:nvSpPr>
        <p:spPr>
          <a:xfrm>
            <a:off x="4424335" y="6281924"/>
            <a:ext cx="2250720" cy="458869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ทำบันทึกความเห็นแย้ง</a:t>
            </a: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id="{31C14BB5-04D6-A12E-3651-61DB860BDDA1}"/>
              </a:ext>
            </a:extLst>
          </p:cNvPr>
          <p:cNvSpPr/>
          <p:nvPr/>
        </p:nvSpPr>
        <p:spPr>
          <a:xfrm>
            <a:off x="7307767" y="5387316"/>
            <a:ext cx="812391" cy="406162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ให้รับ</a:t>
            </a: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id="{899A1583-2AD6-30D7-C9D3-AA855CDB90E1}"/>
              </a:ext>
            </a:extLst>
          </p:cNvPr>
          <p:cNvSpPr/>
          <p:nvPr/>
        </p:nvSpPr>
        <p:spPr>
          <a:xfrm>
            <a:off x="7307766" y="5920543"/>
            <a:ext cx="812391" cy="406163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ไม่รับ</a:t>
            </a:r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:a16="http://schemas.microsoft.com/office/drawing/2014/main" id="{B03F8C00-8855-EA75-8BE7-2E236D56EBE2}"/>
              </a:ext>
            </a:extLst>
          </p:cNvPr>
          <p:cNvSpPr/>
          <p:nvPr/>
        </p:nvSpPr>
        <p:spPr>
          <a:xfrm>
            <a:off x="9102627" y="139609"/>
            <a:ext cx="1090473" cy="598041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ทราบ</a:t>
            </a:r>
          </a:p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(ตามมติ)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สี่เหลี่ยมผืนผ้า: มุมมน 27">
            <a:extLst>
              <a:ext uri="{FF2B5EF4-FFF2-40B4-BE49-F238E27FC236}">
                <a16:creationId xmlns:a16="http://schemas.microsoft.com/office/drawing/2014/main" id="{A47EC833-41D2-2D54-03BD-8DFB7B58FE7E}"/>
              </a:ext>
            </a:extLst>
          </p:cNvPr>
          <p:cNvSpPr/>
          <p:nvPr/>
        </p:nvSpPr>
        <p:spPr>
          <a:xfrm>
            <a:off x="9102627" y="801262"/>
            <a:ext cx="1090473" cy="458869"/>
          </a:xfrm>
          <a:prstGeom prst="roundRect">
            <a:avLst/>
          </a:prstGeom>
          <a:solidFill>
            <a:srgbClr val="FFFF99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สั่งการ</a:t>
            </a:r>
            <a:endParaRPr lang="en-US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0CA44ABD-2F3F-E3BA-2B64-F00D753AE2D0}"/>
              </a:ext>
            </a:extLst>
          </p:cNvPr>
          <p:cNvSpPr/>
          <p:nvPr/>
        </p:nvSpPr>
        <p:spPr>
          <a:xfrm>
            <a:off x="10745450" y="2509762"/>
            <a:ext cx="1166316" cy="828252"/>
          </a:xfrm>
          <a:prstGeom prst="roundRect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แจ้ง</a:t>
            </a:r>
          </a:p>
          <a:p>
            <a:pPr algn="ctr"/>
            <a:r>
              <a:rPr lang="th-TH" sz="24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คู่สัญญา</a:t>
            </a:r>
            <a:endParaRPr lang="en-US" sz="24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E7CCC2CE-996A-6D8C-614A-1ACB9D6F9A16}"/>
              </a:ext>
            </a:extLst>
          </p:cNvPr>
          <p:cNvSpPr txBox="1"/>
          <p:nvPr/>
        </p:nvSpPr>
        <p:spPr>
          <a:xfrm rot="16200000">
            <a:off x="10266733" y="3970930"/>
            <a:ext cx="1583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 3 วันทำการ</a:t>
            </a:r>
            <a:endParaRPr lang="en-US" sz="2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FC6622C1-A6D9-66B6-18B7-A14EF36729B1}"/>
              </a:ext>
            </a:extLst>
          </p:cNvPr>
          <p:cNvGrpSpPr/>
          <p:nvPr/>
        </p:nvGrpSpPr>
        <p:grpSpPr>
          <a:xfrm>
            <a:off x="1355636" y="567192"/>
            <a:ext cx="782399" cy="5556432"/>
            <a:chOff x="1355636" y="567192"/>
            <a:chExt cx="782399" cy="5556432"/>
          </a:xfrm>
        </p:grpSpPr>
        <p:cxnSp>
          <p:nvCxnSpPr>
            <p:cNvPr id="32" name="ตัวเชื่อมต่อตรง 31">
              <a:extLst>
                <a:ext uri="{FF2B5EF4-FFF2-40B4-BE49-F238E27FC236}">
                  <a16:creationId xmlns:a16="http://schemas.microsoft.com/office/drawing/2014/main" id="{569E2AE7-FDD2-1F46-1CCE-E2CE7F792A18}"/>
                </a:ext>
              </a:extLst>
            </p:cNvPr>
            <p:cNvCxnSpPr>
              <a:cxnSpLocks/>
            </p:cNvCxnSpPr>
            <p:nvPr/>
          </p:nvCxnSpPr>
          <p:spPr>
            <a:xfrm>
              <a:off x="1716506" y="567192"/>
              <a:ext cx="5768" cy="5556432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ลูกศรเชื่อมต่อแบบตรง 37">
              <a:extLst>
                <a:ext uri="{FF2B5EF4-FFF2-40B4-BE49-F238E27FC236}">
                  <a16:creationId xmlns:a16="http://schemas.microsoft.com/office/drawing/2014/main" id="{CD9A5121-7F88-5A78-9F23-703C726BFA41}"/>
                </a:ext>
              </a:extLst>
            </p:cNvPr>
            <p:cNvCxnSpPr/>
            <p:nvPr/>
          </p:nvCxnSpPr>
          <p:spPr>
            <a:xfrm>
              <a:off x="1716506" y="567192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ลูกศรเชื่อมต่อแบบตรง 38">
              <a:extLst>
                <a:ext uri="{FF2B5EF4-FFF2-40B4-BE49-F238E27FC236}">
                  <a16:creationId xmlns:a16="http://schemas.microsoft.com/office/drawing/2014/main" id="{9DFA4969-2821-1820-32D3-FCDC3047162B}"/>
                </a:ext>
              </a:extLst>
            </p:cNvPr>
            <p:cNvCxnSpPr/>
            <p:nvPr/>
          </p:nvCxnSpPr>
          <p:spPr>
            <a:xfrm>
              <a:off x="1732607" y="2595657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ลูกศรเชื่อมต่อแบบตรง 39">
              <a:extLst>
                <a:ext uri="{FF2B5EF4-FFF2-40B4-BE49-F238E27FC236}">
                  <a16:creationId xmlns:a16="http://schemas.microsoft.com/office/drawing/2014/main" id="{1A490F4E-3851-1771-9375-78597D6A9510}"/>
                </a:ext>
              </a:extLst>
            </p:cNvPr>
            <p:cNvCxnSpPr/>
            <p:nvPr/>
          </p:nvCxnSpPr>
          <p:spPr>
            <a:xfrm>
              <a:off x="1716506" y="4617157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ลูกศรเชื่อมต่อแบบตรง 40">
              <a:extLst>
                <a:ext uri="{FF2B5EF4-FFF2-40B4-BE49-F238E27FC236}">
                  <a16:creationId xmlns:a16="http://schemas.microsoft.com/office/drawing/2014/main" id="{E8CE3787-9597-0151-C432-35EF39E7D96F}"/>
                </a:ext>
              </a:extLst>
            </p:cNvPr>
            <p:cNvCxnSpPr/>
            <p:nvPr/>
          </p:nvCxnSpPr>
          <p:spPr>
            <a:xfrm>
              <a:off x="1716506" y="6123624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ตัวเชื่อมต่อตรง 45">
              <a:extLst>
                <a:ext uri="{FF2B5EF4-FFF2-40B4-BE49-F238E27FC236}">
                  <a16:creationId xmlns:a16="http://schemas.microsoft.com/office/drawing/2014/main" id="{B3838DE5-582C-D7C4-DC34-795B3E8E7C41}"/>
                </a:ext>
              </a:extLst>
            </p:cNvPr>
            <p:cNvCxnSpPr>
              <a:stCxn id="13" idx="3"/>
            </p:cNvCxnSpPr>
            <p:nvPr/>
          </p:nvCxnSpPr>
          <p:spPr>
            <a:xfrm>
              <a:off x="1355636" y="3338014"/>
              <a:ext cx="360870" cy="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20166696-C4E1-13DC-1BF5-2735309434C3}"/>
              </a:ext>
            </a:extLst>
          </p:cNvPr>
          <p:cNvGrpSpPr/>
          <p:nvPr/>
        </p:nvGrpSpPr>
        <p:grpSpPr>
          <a:xfrm>
            <a:off x="3748738" y="1796012"/>
            <a:ext cx="663565" cy="1875199"/>
            <a:chOff x="3748738" y="1796012"/>
            <a:chExt cx="663565" cy="1875199"/>
          </a:xfrm>
        </p:grpSpPr>
        <p:cxnSp>
          <p:nvCxnSpPr>
            <p:cNvPr id="34" name="ตัวเชื่อมต่อตรง 33">
              <a:extLst>
                <a:ext uri="{FF2B5EF4-FFF2-40B4-BE49-F238E27FC236}">
                  <a16:creationId xmlns:a16="http://schemas.microsoft.com/office/drawing/2014/main" id="{2BEA3F6D-B307-6BC0-8D1F-B34228FE3737}"/>
                </a:ext>
              </a:extLst>
            </p:cNvPr>
            <p:cNvCxnSpPr/>
            <p:nvPr/>
          </p:nvCxnSpPr>
          <p:spPr>
            <a:xfrm>
              <a:off x="3998491" y="1796012"/>
              <a:ext cx="0" cy="1875199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ลูกศรเชื่อมต่อแบบตรง 46">
              <a:extLst>
                <a:ext uri="{FF2B5EF4-FFF2-40B4-BE49-F238E27FC236}">
                  <a16:creationId xmlns:a16="http://schemas.microsoft.com/office/drawing/2014/main" id="{B570A6FD-1ED9-47B8-D3CA-55A93E2EC7C6}"/>
                </a:ext>
              </a:extLst>
            </p:cNvPr>
            <p:cNvCxnSpPr>
              <a:cxnSpLocks/>
            </p:cNvCxnSpPr>
            <p:nvPr/>
          </p:nvCxnSpPr>
          <p:spPr>
            <a:xfrm>
              <a:off x="3748738" y="2696367"/>
              <a:ext cx="644082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ลูกศรเชื่อมต่อแบบตรง 48">
              <a:extLst>
                <a:ext uri="{FF2B5EF4-FFF2-40B4-BE49-F238E27FC236}">
                  <a16:creationId xmlns:a16="http://schemas.microsoft.com/office/drawing/2014/main" id="{1E4BFF41-CEDF-55FE-02DC-5006BCD1B5E8}"/>
                </a:ext>
              </a:extLst>
            </p:cNvPr>
            <p:cNvCxnSpPr/>
            <p:nvPr/>
          </p:nvCxnSpPr>
          <p:spPr>
            <a:xfrm>
              <a:off x="3999424" y="1796012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ลูกศรเชื่อมต่อแบบตรง 49">
              <a:extLst>
                <a:ext uri="{FF2B5EF4-FFF2-40B4-BE49-F238E27FC236}">
                  <a16:creationId xmlns:a16="http://schemas.microsoft.com/office/drawing/2014/main" id="{52E1ACDF-89A8-BB7C-ED12-7C3C24193C4B}"/>
                </a:ext>
              </a:extLst>
            </p:cNvPr>
            <p:cNvCxnSpPr/>
            <p:nvPr/>
          </p:nvCxnSpPr>
          <p:spPr>
            <a:xfrm>
              <a:off x="4006875" y="3671211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1" name="ลูกศรเชื่อมต่อแบบตรง 50">
            <a:extLst>
              <a:ext uri="{FF2B5EF4-FFF2-40B4-BE49-F238E27FC236}">
                <a16:creationId xmlns:a16="http://schemas.microsoft.com/office/drawing/2014/main" id="{C8F95F92-0174-633E-6E21-425F477E36BD}"/>
              </a:ext>
            </a:extLst>
          </p:cNvPr>
          <p:cNvCxnSpPr/>
          <p:nvPr/>
        </p:nvCxnSpPr>
        <p:spPr>
          <a:xfrm>
            <a:off x="3987392" y="567192"/>
            <a:ext cx="405428" cy="0"/>
          </a:xfrm>
          <a:prstGeom prst="straightConnector1">
            <a:avLst/>
          </a:prstGeom>
          <a:ln w="19050">
            <a:solidFill>
              <a:srgbClr val="008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C3476F78-030A-05D0-481E-30AE412F7254}"/>
              </a:ext>
            </a:extLst>
          </p:cNvPr>
          <p:cNvGrpSpPr/>
          <p:nvPr/>
        </p:nvGrpSpPr>
        <p:grpSpPr>
          <a:xfrm>
            <a:off x="6368523" y="4389224"/>
            <a:ext cx="707969" cy="606119"/>
            <a:chOff x="6368523" y="4389224"/>
            <a:chExt cx="707969" cy="606119"/>
          </a:xfrm>
        </p:grpSpPr>
        <p:cxnSp>
          <p:nvCxnSpPr>
            <p:cNvPr id="53" name="ตัวเชื่อมต่อตรง 52">
              <a:extLst>
                <a:ext uri="{FF2B5EF4-FFF2-40B4-BE49-F238E27FC236}">
                  <a16:creationId xmlns:a16="http://schemas.microsoft.com/office/drawing/2014/main" id="{26147849-8DA3-1075-8976-96C9ECD024C8}"/>
                </a:ext>
              </a:extLst>
            </p:cNvPr>
            <p:cNvCxnSpPr>
              <a:cxnSpLocks/>
            </p:cNvCxnSpPr>
            <p:nvPr/>
          </p:nvCxnSpPr>
          <p:spPr>
            <a:xfrm>
              <a:off x="6671064" y="4389224"/>
              <a:ext cx="0" cy="60040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ลูกศรเชื่อมต่อแบบตรง 53">
              <a:extLst>
                <a:ext uri="{FF2B5EF4-FFF2-40B4-BE49-F238E27FC236}">
                  <a16:creationId xmlns:a16="http://schemas.microsoft.com/office/drawing/2014/main" id="{6685AC1A-4264-64A5-AAC2-99C0FA14F32A}"/>
                </a:ext>
              </a:extLst>
            </p:cNvPr>
            <p:cNvCxnSpPr/>
            <p:nvPr/>
          </p:nvCxnSpPr>
          <p:spPr>
            <a:xfrm>
              <a:off x="6671064" y="4389224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ลูกศรเชื่อมต่อแบบตรง 55">
              <a:extLst>
                <a:ext uri="{FF2B5EF4-FFF2-40B4-BE49-F238E27FC236}">
                  <a16:creationId xmlns:a16="http://schemas.microsoft.com/office/drawing/2014/main" id="{0C75AE53-48B2-5C0C-2B71-52A083432007}"/>
                </a:ext>
              </a:extLst>
            </p:cNvPr>
            <p:cNvCxnSpPr/>
            <p:nvPr/>
          </p:nvCxnSpPr>
          <p:spPr>
            <a:xfrm>
              <a:off x="6664582" y="4995343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>
              <a:extLst>
                <a:ext uri="{FF2B5EF4-FFF2-40B4-BE49-F238E27FC236}">
                  <a16:creationId xmlns:a16="http://schemas.microsoft.com/office/drawing/2014/main" id="{9A083BD5-9A17-05F6-4B0C-C2C0D760C476}"/>
                </a:ext>
              </a:extLst>
            </p:cNvPr>
            <p:cNvCxnSpPr>
              <a:cxnSpLocks/>
            </p:cNvCxnSpPr>
            <p:nvPr/>
          </p:nvCxnSpPr>
          <p:spPr>
            <a:xfrm>
              <a:off x="6368523" y="4689424"/>
              <a:ext cx="302541" cy="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กลุ่ม 5">
            <a:extLst>
              <a:ext uri="{FF2B5EF4-FFF2-40B4-BE49-F238E27FC236}">
                <a16:creationId xmlns:a16="http://schemas.microsoft.com/office/drawing/2014/main" id="{ED7FD74A-35EE-B87E-7246-A08B9CC1354B}"/>
              </a:ext>
            </a:extLst>
          </p:cNvPr>
          <p:cNvGrpSpPr/>
          <p:nvPr/>
        </p:nvGrpSpPr>
        <p:grpSpPr>
          <a:xfrm>
            <a:off x="3800663" y="5636201"/>
            <a:ext cx="623672" cy="947316"/>
            <a:chOff x="3800663" y="5636201"/>
            <a:chExt cx="623672" cy="947316"/>
          </a:xfrm>
        </p:grpSpPr>
        <p:cxnSp>
          <p:nvCxnSpPr>
            <p:cNvPr id="36" name="ตัวเชื่อมต่อตรง 35">
              <a:extLst>
                <a:ext uri="{FF2B5EF4-FFF2-40B4-BE49-F238E27FC236}">
                  <a16:creationId xmlns:a16="http://schemas.microsoft.com/office/drawing/2014/main" id="{5B2356FC-4921-593E-F108-C76876FBBAA9}"/>
                </a:ext>
              </a:extLst>
            </p:cNvPr>
            <p:cNvCxnSpPr/>
            <p:nvPr/>
          </p:nvCxnSpPr>
          <p:spPr>
            <a:xfrm>
              <a:off x="4018907" y="5636201"/>
              <a:ext cx="0" cy="947316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>
              <a:extLst>
                <a:ext uri="{FF2B5EF4-FFF2-40B4-BE49-F238E27FC236}">
                  <a16:creationId xmlns:a16="http://schemas.microsoft.com/office/drawing/2014/main" id="{63B9BE30-DAF5-6E7C-4548-89AAD076655A}"/>
                </a:ext>
              </a:extLst>
            </p:cNvPr>
            <p:cNvCxnSpPr/>
            <p:nvPr/>
          </p:nvCxnSpPr>
          <p:spPr>
            <a:xfrm>
              <a:off x="4018907" y="5636201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ลูกศรเชื่อมต่อแบบตรง 59">
              <a:extLst>
                <a:ext uri="{FF2B5EF4-FFF2-40B4-BE49-F238E27FC236}">
                  <a16:creationId xmlns:a16="http://schemas.microsoft.com/office/drawing/2014/main" id="{74717FE7-7CF8-40A1-6BC8-F4FC8113B3B0}"/>
                </a:ext>
              </a:extLst>
            </p:cNvPr>
            <p:cNvCxnSpPr/>
            <p:nvPr/>
          </p:nvCxnSpPr>
          <p:spPr>
            <a:xfrm>
              <a:off x="4018907" y="6583517"/>
              <a:ext cx="405428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ตัวเชื่อมต่อตรง 60">
              <a:extLst>
                <a:ext uri="{FF2B5EF4-FFF2-40B4-BE49-F238E27FC236}">
                  <a16:creationId xmlns:a16="http://schemas.microsoft.com/office/drawing/2014/main" id="{F6C42D5D-C0E2-3F24-F3BE-A4AABD1C4896}"/>
                </a:ext>
              </a:extLst>
            </p:cNvPr>
            <p:cNvCxnSpPr>
              <a:cxnSpLocks/>
            </p:cNvCxnSpPr>
            <p:nvPr/>
          </p:nvCxnSpPr>
          <p:spPr>
            <a:xfrm>
              <a:off x="3800663" y="6123624"/>
              <a:ext cx="218244" cy="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กลุ่ม 6">
            <a:extLst>
              <a:ext uri="{FF2B5EF4-FFF2-40B4-BE49-F238E27FC236}">
                <a16:creationId xmlns:a16="http://schemas.microsoft.com/office/drawing/2014/main" id="{A159FDC3-595D-3CE1-8933-6254161FA754}"/>
              </a:ext>
            </a:extLst>
          </p:cNvPr>
          <p:cNvGrpSpPr/>
          <p:nvPr/>
        </p:nvGrpSpPr>
        <p:grpSpPr>
          <a:xfrm>
            <a:off x="6819788" y="5523224"/>
            <a:ext cx="508839" cy="600400"/>
            <a:chOff x="6819788" y="5523224"/>
            <a:chExt cx="508839" cy="600400"/>
          </a:xfrm>
        </p:grpSpPr>
        <p:cxnSp>
          <p:nvCxnSpPr>
            <p:cNvPr id="63" name="ตัวเชื่อมต่อตรง 62">
              <a:extLst>
                <a:ext uri="{FF2B5EF4-FFF2-40B4-BE49-F238E27FC236}">
                  <a16:creationId xmlns:a16="http://schemas.microsoft.com/office/drawing/2014/main" id="{943F0234-2B9C-CA73-9C62-34E16E3E3DAA}"/>
                </a:ext>
              </a:extLst>
            </p:cNvPr>
            <p:cNvCxnSpPr>
              <a:cxnSpLocks/>
            </p:cNvCxnSpPr>
            <p:nvPr/>
          </p:nvCxnSpPr>
          <p:spPr>
            <a:xfrm>
              <a:off x="7090082" y="5523224"/>
              <a:ext cx="0" cy="60040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ลูกศรเชื่อมต่อแบบตรง 63">
              <a:extLst>
                <a:ext uri="{FF2B5EF4-FFF2-40B4-BE49-F238E27FC236}">
                  <a16:creationId xmlns:a16="http://schemas.microsoft.com/office/drawing/2014/main" id="{03050C52-642D-91F9-B1F6-F9786048347F}"/>
                </a:ext>
              </a:extLst>
            </p:cNvPr>
            <p:cNvCxnSpPr>
              <a:cxnSpLocks/>
            </p:cNvCxnSpPr>
            <p:nvPr/>
          </p:nvCxnSpPr>
          <p:spPr>
            <a:xfrm>
              <a:off x="7090082" y="5523224"/>
              <a:ext cx="238545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ลูกศรเชื่อมต่อแบบตรง 65">
              <a:extLst>
                <a:ext uri="{FF2B5EF4-FFF2-40B4-BE49-F238E27FC236}">
                  <a16:creationId xmlns:a16="http://schemas.microsoft.com/office/drawing/2014/main" id="{CCC72321-2B52-1CCD-D1D8-59CE1CF086EB}"/>
                </a:ext>
              </a:extLst>
            </p:cNvPr>
            <p:cNvCxnSpPr>
              <a:cxnSpLocks/>
            </p:cNvCxnSpPr>
            <p:nvPr/>
          </p:nvCxnSpPr>
          <p:spPr>
            <a:xfrm>
              <a:off x="7088510" y="6118461"/>
              <a:ext cx="238545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ตัวเชื่อมต่อตรง 66">
              <a:extLst>
                <a:ext uri="{FF2B5EF4-FFF2-40B4-BE49-F238E27FC236}">
                  <a16:creationId xmlns:a16="http://schemas.microsoft.com/office/drawing/2014/main" id="{06EDC6D8-9BB4-74AF-E1D7-869A61870461}"/>
                </a:ext>
              </a:extLst>
            </p:cNvPr>
            <p:cNvCxnSpPr>
              <a:cxnSpLocks/>
            </p:cNvCxnSpPr>
            <p:nvPr/>
          </p:nvCxnSpPr>
          <p:spPr>
            <a:xfrm>
              <a:off x="6819788" y="5793478"/>
              <a:ext cx="268722" cy="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0" name="ลูกศรเชื่อมต่อแบบตรง 69">
            <a:extLst>
              <a:ext uri="{FF2B5EF4-FFF2-40B4-BE49-F238E27FC236}">
                <a16:creationId xmlns:a16="http://schemas.microsoft.com/office/drawing/2014/main" id="{D2034BDD-618E-B587-4059-BFE93C5EEF92}"/>
              </a:ext>
            </a:extLst>
          </p:cNvPr>
          <p:cNvCxnSpPr>
            <a:cxnSpLocks/>
          </p:cNvCxnSpPr>
          <p:nvPr/>
        </p:nvCxnSpPr>
        <p:spPr>
          <a:xfrm flipV="1">
            <a:off x="3664923" y="4634503"/>
            <a:ext cx="759412" cy="1"/>
          </a:xfrm>
          <a:prstGeom prst="straightConnector1">
            <a:avLst/>
          </a:prstGeom>
          <a:ln w="19050">
            <a:solidFill>
              <a:srgbClr val="008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C1606831-329F-64A8-F643-14B0A466C068}"/>
              </a:ext>
            </a:extLst>
          </p:cNvPr>
          <p:cNvGrpSpPr/>
          <p:nvPr/>
        </p:nvGrpSpPr>
        <p:grpSpPr>
          <a:xfrm>
            <a:off x="7724730" y="457509"/>
            <a:ext cx="1392528" cy="521959"/>
            <a:chOff x="7724730" y="457509"/>
            <a:chExt cx="1392528" cy="521959"/>
          </a:xfrm>
        </p:grpSpPr>
        <p:cxnSp>
          <p:nvCxnSpPr>
            <p:cNvPr id="72" name="ตัวเชื่อมต่อตรง 71">
              <a:extLst>
                <a:ext uri="{FF2B5EF4-FFF2-40B4-BE49-F238E27FC236}">
                  <a16:creationId xmlns:a16="http://schemas.microsoft.com/office/drawing/2014/main" id="{6E290FA4-13C1-5569-2705-E75284732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42942" y="462693"/>
              <a:ext cx="0" cy="516775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ลูกศรเชื่อมต่อแบบตรง 73">
              <a:extLst>
                <a:ext uri="{FF2B5EF4-FFF2-40B4-BE49-F238E27FC236}">
                  <a16:creationId xmlns:a16="http://schemas.microsoft.com/office/drawing/2014/main" id="{C39CE12A-1C2F-8ED4-23A6-624615BC1FD2}"/>
                </a:ext>
              </a:extLst>
            </p:cNvPr>
            <p:cNvCxnSpPr/>
            <p:nvPr/>
          </p:nvCxnSpPr>
          <p:spPr>
            <a:xfrm>
              <a:off x="8440343" y="457509"/>
              <a:ext cx="662284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ลูกศรเชื่อมต่อแบบตรง 76">
              <a:extLst>
                <a:ext uri="{FF2B5EF4-FFF2-40B4-BE49-F238E27FC236}">
                  <a16:creationId xmlns:a16="http://schemas.microsoft.com/office/drawing/2014/main" id="{F637E542-0339-94A8-7C79-EA2027CBA705}"/>
                </a:ext>
              </a:extLst>
            </p:cNvPr>
            <p:cNvCxnSpPr/>
            <p:nvPr/>
          </p:nvCxnSpPr>
          <p:spPr>
            <a:xfrm>
              <a:off x="8454974" y="979468"/>
              <a:ext cx="662284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ตัวเชื่อมต่อตรง 82">
              <a:extLst>
                <a:ext uri="{FF2B5EF4-FFF2-40B4-BE49-F238E27FC236}">
                  <a16:creationId xmlns:a16="http://schemas.microsoft.com/office/drawing/2014/main" id="{241D7B25-7035-85F9-DE0A-E981D6D88E13}"/>
                </a:ext>
              </a:extLst>
            </p:cNvPr>
            <p:cNvCxnSpPr>
              <a:stCxn id="14" idx="3"/>
            </p:cNvCxnSpPr>
            <p:nvPr/>
          </p:nvCxnSpPr>
          <p:spPr>
            <a:xfrm flipV="1">
              <a:off x="7724730" y="699643"/>
              <a:ext cx="730244" cy="1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E509C898-8752-899B-230A-A1FADD78FB06}"/>
              </a:ext>
            </a:extLst>
          </p:cNvPr>
          <p:cNvGrpSpPr/>
          <p:nvPr/>
        </p:nvGrpSpPr>
        <p:grpSpPr>
          <a:xfrm>
            <a:off x="7745977" y="1030696"/>
            <a:ext cx="3840434" cy="5087765"/>
            <a:chOff x="7745977" y="1030696"/>
            <a:chExt cx="3840434" cy="5087765"/>
          </a:xfrm>
        </p:grpSpPr>
        <p:cxnSp>
          <p:nvCxnSpPr>
            <p:cNvPr id="85" name="ลูกศรเชื่อมต่อแบบตรง 84">
              <a:extLst>
                <a:ext uri="{FF2B5EF4-FFF2-40B4-BE49-F238E27FC236}">
                  <a16:creationId xmlns:a16="http://schemas.microsoft.com/office/drawing/2014/main" id="{656272D6-1836-D77B-32C1-5DF4532E6F7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745977" y="1675696"/>
              <a:ext cx="1901886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ลูกศรเชื่อมต่อแบบตรง 88">
              <a:extLst>
                <a:ext uri="{FF2B5EF4-FFF2-40B4-BE49-F238E27FC236}">
                  <a16:creationId xmlns:a16="http://schemas.microsoft.com/office/drawing/2014/main" id="{156EDF3A-9420-2F17-FC82-44CBB354EE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745977" y="1948412"/>
              <a:ext cx="1901886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ลูกศรเชื่อมต่อแบบตรง 89">
              <a:extLst>
                <a:ext uri="{FF2B5EF4-FFF2-40B4-BE49-F238E27FC236}">
                  <a16:creationId xmlns:a16="http://schemas.microsoft.com/office/drawing/2014/main" id="{C654734C-7F61-1E47-1F80-DB67A1A53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20756" y="2691653"/>
              <a:ext cx="1205297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ตัวเชื่อมต่อตรง 91">
              <a:extLst>
                <a:ext uri="{FF2B5EF4-FFF2-40B4-BE49-F238E27FC236}">
                  <a16:creationId xmlns:a16="http://schemas.microsoft.com/office/drawing/2014/main" id="{1C2D1B85-487B-1A58-3AB3-696E5CA4CFB0}"/>
                </a:ext>
              </a:extLst>
            </p:cNvPr>
            <p:cNvCxnSpPr>
              <a:cxnSpLocks/>
              <a:stCxn id="28" idx="2"/>
            </p:cNvCxnSpPr>
            <p:nvPr/>
          </p:nvCxnSpPr>
          <p:spPr>
            <a:xfrm flipH="1">
              <a:off x="9647863" y="1260131"/>
              <a:ext cx="1" cy="411361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ตัวเชื่อมต่อตรง 98">
              <a:extLst>
                <a:ext uri="{FF2B5EF4-FFF2-40B4-BE49-F238E27FC236}">
                  <a16:creationId xmlns:a16="http://schemas.microsoft.com/office/drawing/2014/main" id="{296F1A63-7969-4CF9-CDC8-FC62906EA11A}"/>
                </a:ext>
              </a:extLst>
            </p:cNvPr>
            <p:cNvCxnSpPr>
              <a:cxnSpLocks/>
            </p:cNvCxnSpPr>
            <p:nvPr/>
          </p:nvCxnSpPr>
          <p:spPr>
            <a:xfrm>
              <a:off x="9647863" y="1948412"/>
              <a:ext cx="0" cy="3544101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ตัวเชื่อมต่อตรง 101">
              <a:extLst>
                <a:ext uri="{FF2B5EF4-FFF2-40B4-BE49-F238E27FC236}">
                  <a16:creationId xmlns:a16="http://schemas.microsoft.com/office/drawing/2014/main" id="{5A794086-167C-D9F0-A5F8-A67106D12E83}"/>
                </a:ext>
              </a:extLst>
            </p:cNvPr>
            <p:cNvCxnSpPr/>
            <p:nvPr/>
          </p:nvCxnSpPr>
          <p:spPr>
            <a:xfrm>
              <a:off x="9926053" y="1260131"/>
              <a:ext cx="0" cy="1431522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ลูกศรเชื่อมต่อแบบตรง 102">
              <a:extLst>
                <a:ext uri="{FF2B5EF4-FFF2-40B4-BE49-F238E27FC236}">
                  <a16:creationId xmlns:a16="http://schemas.microsoft.com/office/drawing/2014/main" id="{571F21A1-E1C1-9FB5-E717-639D701002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20756" y="2928274"/>
              <a:ext cx="1205297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ตัวเชื่อมต่อตรง 104">
              <a:extLst>
                <a:ext uri="{FF2B5EF4-FFF2-40B4-BE49-F238E27FC236}">
                  <a16:creationId xmlns:a16="http://schemas.microsoft.com/office/drawing/2014/main" id="{DBA963E1-779C-CE29-2E9A-F75D58927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26053" y="2928274"/>
              <a:ext cx="0" cy="2707927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ตัวเชื่อมต่อตรง 108">
              <a:extLst>
                <a:ext uri="{FF2B5EF4-FFF2-40B4-BE49-F238E27FC236}">
                  <a16:creationId xmlns:a16="http://schemas.microsoft.com/office/drawing/2014/main" id="{51197027-4C07-D3AD-6E83-93CEF18DA115}"/>
                </a:ext>
              </a:extLst>
            </p:cNvPr>
            <p:cNvCxnSpPr/>
            <p:nvPr/>
          </p:nvCxnSpPr>
          <p:spPr>
            <a:xfrm>
              <a:off x="8120157" y="5511922"/>
              <a:ext cx="1527706" cy="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ตัวเชื่อมต่อตรง 110">
              <a:extLst>
                <a:ext uri="{FF2B5EF4-FFF2-40B4-BE49-F238E27FC236}">
                  <a16:creationId xmlns:a16="http://schemas.microsoft.com/office/drawing/2014/main" id="{A8C5436A-C291-D714-7E7F-FA9AA08C487E}"/>
                </a:ext>
              </a:extLst>
            </p:cNvPr>
            <p:cNvCxnSpPr/>
            <p:nvPr/>
          </p:nvCxnSpPr>
          <p:spPr>
            <a:xfrm>
              <a:off x="8121316" y="5642490"/>
              <a:ext cx="1804737" cy="0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ตัวเชื่อมต่อตรง 112">
              <a:extLst>
                <a:ext uri="{FF2B5EF4-FFF2-40B4-BE49-F238E27FC236}">
                  <a16:creationId xmlns:a16="http://schemas.microsoft.com/office/drawing/2014/main" id="{034F21CD-AB22-791F-3157-110BA392B54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17259" y="4377192"/>
              <a:ext cx="255341" cy="1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ตัวเชื่อมต่อตรง 114">
              <a:extLst>
                <a:ext uri="{FF2B5EF4-FFF2-40B4-BE49-F238E27FC236}">
                  <a16:creationId xmlns:a16="http://schemas.microsoft.com/office/drawing/2014/main" id="{9A4CB811-CABB-DF57-B132-FB06BEBF07DF}"/>
                </a:ext>
              </a:extLst>
            </p:cNvPr>
            <p:cNvCxnSpPr>
              <a:cxnSpLocks/>
            </p:cNvCxnSpPr>
            <p:nvPr/>
          </p:nvCxnSpPr>
          <p:spPr>
            <a:xfrm>
              <a:off x="9372600" y="3060954"/>
              <a:ext cx="0" cy="1315009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ลูกศรเชื่อมต่อแบบตรง 119">
              <a:extLst>
                <a:ext uri="{FF2B5EF4-FFF2-40B4-BE49-F238E27FC236}">
                  <a16:creationId xmlns:a16="http://schemas.microsoft.com/office/drawing/2014/main" id="{D8EFC57D-A0A0-773D-2574-7DC69DFD17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20756" y="3053855"/>
              <a:ext cx="651844" cy="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ตัวเชื่อมต่อตรง 125">
              <a:extLst>
                <a:ext uri="{FF2B5EF4-FFF2-40B4-BE49-F238E27FC236}">
                  <a16:creationId xmlns:a16="http://schemas.microsoft.com/office/drawing/2014/main" id="{269E2D08-9029-7712-1CD1-BCA5EEFAC2F0}"/>
                </a:ext>
              </a:extLst>
            </p:cNvPr>
            <p:cNvCxnSpPr>
              <a:stCxn id="22" idx="3"/>
            </p:cNvCxnSpPr>
            <p:nvPr/>
          </p:nvCxnSpPr>
          <p:spPr>
            <a:xfrm flipV="1">
              <a:off x="9499140" y="4989624"/>
              <a:ext cx="1738355" cy="1"/>
            </a:xfrm>
            <a:prstGeom prst="line">
              <a:avLst/>
            </a:prstGeom>
            <a:ln w="1905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ลูกศรเชื่อมต่อแบบตรง 127">
              <a:extLst>
                <a:ext uri="{FF2B5EF4-FFF2-40B4-BE49-F238E27FC236}">
                  <a16:creationId xmlns:a16="http://schemas.microsoft.com/office/drawing/2014/main" id="{0C5C5E3E-5698-122E-3552-2EB3AE3B2F9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237495" y="3338014"/>
              <a:ext cx="6892" cy="1651610"/>
            </a:xfrm>
            <a:prstGeom prst="straightConnector1">
              <a:avLst/>
            </a:prstGeom>
            <a:ln w="1905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ตัวเชื่อมต่อตรง 129">
              <a:extLst>
                <a:ext uri="{FF2B5EF4-FFF2-40B4-BE49-F238E27FC236}">
                  <a16:creationId xmlns:a16="http://schemas.microsoft.com/office/drawing/2014/main" id="{727F960B-DAE3-8772-7D00-4FDE640A88C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132184" y="6089714"/>
              <a:ext cx="3454227" cy="28747"/>
            </a:xfrm>
            <a:prstGeom prst="line">
              <a:avLst/>
            </a:prstGeom>
            <a:ln w="19050">
              <a:solidFill>
                <a:srgbClr val="008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ลูกศรเชื่อมต่อแบบตรง 131">
              <a:extLst>
                <a:ext uri="{FF2B5EF4-FFF2-40B4-BE49-F238E27FC236}">
                  <a16:creationId xmlns:a16="http://schemas.microsoft.com/office/drawing/2014/main" id="{87C1358D-2A47-B0B3-83D8-C4EAF7F415E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579673" y="3333985"/>
              <a:ext cx="0" cy="2755729"/>
            </a:xfrm>
            <a:prstGeom prst="straightConnector1">
              <a:avLst/>
            </a:prstGeom>
            <a:ln w="19050">
              <a:solidFill>
                <a:srgbClr val="008000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ตัวเชื่อมต่อตรง 134">
              <a:extLst>
                <a:ext uri="{FF2B5EF4-FFF2-40B4-BE49-F238E27FC236}">
                  <a16:creationId xmlns:a16="http://schemas.microsoft.com/office/drawing/2014/main" id="{AC0BB6C9-7E43-31EA-C4CF-BBDAC26548CC}"/>
                </a:ext>
              </a:extLst>
            </p:cNvPr>
            <p:cNvCxnSpPr>
              <a:cxnSpLocks/>
              <a:stCxn id="28" idx="3"/>
            </p:cNvCxnSpPr>
            <p:nvPr/>
          </p:nvCxnSpPr>
          <p:spPr>
            <a:xfrm flipV="1">
              <a:off x="10193100" y="1030696"/>
              <a:ext cx="1135508" cy="1"/>
            </a:xfrm>
            <a:prstGeom prst="line">
              <a:avLst/>
            </a:prstGeom>
            <a:ln w="19050">
              <a:solidFill>
                <a:srgbClr val="008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ลูกศรเชื่อมต่อแบบตรง 137">
              <a:extLst>
                <a:ext uri="{FF2B5EF4-FFF2-40B4-BE49-F238E27FC236}">
                  <a16:creationId xmlns:a16="http://schemas.microsoft.com/office/drawing/2014/main" id="{E4B3E451-D380-AD95-C558-DD886A7D14A2}"/>
                </a:ext>
              </a:extLst>
            </p:cNvPr>
            <p:cNvCxnSpPr>
              <a:endCxn id="29" idx="0"/>
            </p:cNvCxnSpPr>
            <p:nvPr/>
          </p:nvCxnSpPr>
          <p:spPr>
            <a:xfrm>
              <a:off x="11328608" y="1030696"/>
              <a:ext cx="0" cy="1479066"/>
            </a:xfrm>
            <a:prstGeom prst="straightConnector1">
              <a:avLst/>
            </a:prstGeom>
            <a:ln w="19050">
              <a:solidFill>
                <a:srgbClr val="008000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160916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E5C47C2-81DF-07E8-9E1A-BA1D18727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287" y="14512"/>
            <a:ext cx="10663450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การแก้ไขเปลี่ยนแปลงสัญญาหรือข้อตกลง </a:t>
            </a:r>
            <a:r>
              <a:rPr lang="th-TH" sz="4400" b="1" dirty="0">
                <a:solidFill>
                  <a:srgbClr val="FF0000"/>
                </a:solidFill>
                <a:cs typeface="TH SarabunPSK" panose="020B0500040200020003"/>
              </a:rPr>
              <a:t>(มาตรา 97)</a:t>
            </a:r>
            <a:endParaRPr lang="th-TH" sz="5500" b="1" dirty="0">
              <a:solidFill>
                <a:srgbClr val="FF0000"/>
              </a:solidFill>
              <a:cs typeface="TH SarabunPSK" panose="020B0500040200020003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20BA252C-3DBF-EF58-9AF4-4E0E5650CD1C}"/>
              </a:ext>
            </a:extLst>
          </p:cNvPr>
          <p:cNvSpPr/>
          <p:nvPr/>
        </p:nvSpPr>
        <p:spPr>
          <a:xfrm>
            <a:off x="581526" y="1443788"/>
            <a:ext cx="3288632" cy="780147"/>
          </a:xfrm>
          <a:prstGeom prst="rect">
            <a:avLst/>
          </a:prstGeom>
          <a:solidFill>
            <a:schemeClr val="bg1"/>
          </a:solidFill>
          <a:ln w="28575">
            <a:solidFill>
              <a:srgbClr val="00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</a:t>
            </a:r>
            <a:endParaRPr lang="en-US" sz="4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4E6A1FC3-5E72-19C3-4C69-3675D8AEBFBD}"/>
              </a:ext>
            </a:extLst>
          </p:cNvPr>
          <p:cNvSpPr/>
          <p:nvPr/>
        </p:nvSpPr>
        <p:spPr>
          <a:xfrm>
            <a:off x="581526" y="2877257"/>
            <a:ext cx="3288632" cy="363869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44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สัญญาหรือข้อตกลงเป็นหนังสือที่ได้</a:t>
            </a:r>
            <a:r>
              <a:rPr lang="th-TH" sz="4400" b="1" u="sng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ลงนามแล้วจะแก้ไขไม่ได้</a:t>
            </a:r>
            <a:endParaRPr lang="en-US" sz="4400" b="1" u="sng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43FC077-466D-3FA9-D7B7-B3D1D3C741B8}"/>
              </a:ext>
            </a:extLst>
          </p:cNvPr>
          <p:cNvSpPr/>
          <p:nvPr/>
        </p:nvSpPr>
        <p:spPr>
          <a:xfrm>
            <a:off x="4451684" y="1408072"/>
            <a:ext cx="3072063" cy="780147"/>
          </a:xfrm>
          <a:prstGeom prst="rect">
            <a:avLst/>
          </a:prstGeom>
          <a:solidFill>
            <a:schemeClr val="bg1"/>
          </a:solidFill>
          <a:ln w="28575">
            <a:solidFill>
              <a:srgbClr val="00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เว้นแต่</a:t>
            </a:r>
            <a:endParaRPr lang="en-US" sz="44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88C651FA-CA67-159D-515A-2B886DEFA2F6}"/>
              </a:ext>
            </a:extLst>
          </p:cNvPr>
          <p:cNvSpPr/>
          <p:nvPr/>
        </p:nvSpPr>
        <p:spPr>
          <a:xfrm>
            <a:off x="4515852" y="2898460"/>
            <a:ext cx="3007895" cy="3638698"/>
          </a:xfrm>
          <a:prstGeom prst="roundRect">
            <a:avLst/>
          </a:prstGeom>
          <a:solidFill>
            <a:srgbClr val="CCECFF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44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ดุลพินิจของผู้มีอำนาจที่จะพิจารณาอนุมัติให้แก้ไขได้ ในกรณีดังต่อไปนี้</a:t>
            </a:r>
            <a:endParaRPr lang="en-US" sz="44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: เครื่องหมายบั้ง 9">
            <a:extLst>
              <a:ext uri="{FF2B5EF4-FFF2-40B4-BE49-F238E27FC236}">
                <a16:creationId xmlns:a16="http://schemas.microsoft.com/office/drawing/2014/main" id="{FBF7C6E4-677E-B492-2DE8-2DB157B1214C}"/>
              </a:ext>
            </a:extLst>
          </p:cNvPr>
          <p:cNvSpPr/>
          <p:nvPr/>
        </p:nvSpPr>
        <p:spPr>
          <a:xfrm>
            <a:off x="3822033" y="3561347"/>
            <a:ext cx="737936" cy="780147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id="{9E243E19-542B-B2E9-34B5-25330A40189C}"/>
              </a:ext>
            </a:extLst>
          </p:cNvPr>
          <p:cNvSpPr/>
          <p:nvPr/>
        </p:nvSpPr>
        <p:spPr>
          <a:xfrm>
            <a:off x="8165431" y="1408071"/>
            <a:ext cx="3601453" cy="780147"/>
          </a:xfrm>
          <a:prstGeom prst="rect">
            <a:avLst/>
          </a:prstGeom>
          <a:solidFill>
            <a:schemeClr val="bg1"/>
          </a:solidFill>
          <a:ln w="28575">
            <a:solidFill>
              <a:srgbClr val="00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</a:t>
            </a:r>
            <a:endParaRPr lang="en-US" sz="44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CB0DFC07-AC18-FDF4-3EBB-D82AC0F0A445}"/>
              </a:ext>
            </a:extLst>
          </p:cNvPr>
          <p:cNvSpPr/>
          <p:nvPr/>
        </p:nvSpPr>
        <p:spPr>
          <a:xfrm>
            <a:off x="8165432" y="2806218"/>
            <a:ext cx="3601453" cy="3823182"/>
          </a:xfrm>
          <a:prstGeom prst="roundRect">
            <a:avLst/>
          </a:prstGeom>
          <a:solidFill>
            <a:srgbClr val="99FFCC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8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ในกรณีที่มีความจำเป็นต้องแก้ไขสัญญาหรือข้อตกลง หากการแก้ไขนั้นไม่ทำให้หน่วยงานของรัฐเสียประโยชน์</a:t>
            </a:r>
          </a:p>
          <a:p>
            <a:r>
              <a:rPr lang="th-TH" sz="28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เป็นการแก้ไขเพื่อประโยชน์แก่หน่วยงานของรัฐหรือประโยชน์</a:t>
            </a:r>
          </a:p>
          <a:p>
            <a:r>
              <a:rPr lang="th-TH" sz="28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กรณีอื่นตามที่กำหนดในกฎกระทรวง</a:t>
            </a:r>
          </a:p>
          <a:p>
            <a:pPr marL="571500" indent="-571500">
              <a:buFontTx/>
              <a:buChar char="-"/>
            </a:pPr>
            <a:endParaRPr lang="en-US" sz="2800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ลูกศร: เครื่องหมายบั้ง 12">
            <a:extLst>
              <a:ext uri="{FF2B5EF4-FFF2-40B4-BE49-F238E27FC236}">
                <a16:creationId xmlns:a16="http://schemas.microsoft.com/office/drawing/2014/main" id="{EDD74C59-747A-5452-D3EB-7F28F1360378}"/>
              </a:ext>
            </a:extLst>
          </p:cNvPr>
          <p:cNvSpPr/>
          <p:nvPr/>
        </p:nvSpPr>
        <p:spPr>
          <a:xfrm>
            <a:off x="7523747" y="4717809"/>
            <a:ext cx="737936" cy="780147"/>
          </a:xfrm>
          <a:prstGeom prst="chevr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3786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E5C47C2-81DF-07E8-9E1A-BA1D18727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594" y="-27296"/>
            <a:ext cx="10126639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0000FF"/>
                </a:solidFill>
                <a:cs typeface="TH SarabunPSK" panose="020B0500040200020003"/>
              </a:rPr>
              <a:t>การแก้ไขเปลี่ยนแปลงสัญญาหรือข้อตกลง</a:t>
            </a:r>
            <a:r>
              <a:rPr lang="th-TH" sz="6000" b="1" dirty="0">
                <a:solidFill>
                  <a:srgbClr val="FF0000"/>
                </a:solidFill>
                <a:cs typeface="TH SarabunPSK" panose="020B0500040200020003"/>
              </a:rPr>
              <a:t> </a:t>
            </a:r>
            <a:r>
              <a:rPr lang="th-TH" sz="4400" b="1" dirty="0">
                <a:solidFill>
                  <a:srgbClr val="FF0000"/>
                </a:solidFill>
                <a:cs typeface="TH SarabunPSK" panose="020B0500040200020003"/>
              </a:rPr>
              <a:t>(มาตรา 97)</a:t>
            </a:r>
            <a:endParaRPr lang="th-TH" sz="5500" b="1" dirty="0">
              <a:solidFill>
                <a:srgbClr val="0000FF"/>
              </a:solidFill>
              <a:cs typeface="TH SarabunPSK" panose="020B0500040200020003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CB0DFC07-AC18-FDF4-3EBB-D82AC0F0A445}"/>
              </a:ext>
            </a:extLst>
          </p:cNvPr>
          <p:cNvSpPr/>
          <p:nvPr/>
        </p:nvSpPr>
        <p:spPr>
          <a:xfrm>
            <a:off x="367292" y="961376"/>
            <a:ext cx="11550316" cy="5728182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30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</a:t>
            </a:r>
            <a:r>
              <a:rPr lang="th-TH" sz="30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กรณีจำเป็นต้องเพิ่มหรือลดวงเงิน/ระยะเวลา</a:t>
            </a:r>
          </a:p>
          <a:p>
            <a:pPr indent="722313"/>
            <a:r>
              <a:rPr lang="th-TH" sz="2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ารแก้ไขสัญญาหรือข้อตกลงจะต้องปฏิบัติตามกฎหมายว่าด้วยวิธีการงบประมาณหรือกฎหมายอื่นที่เกี่ยวข้อง</a:t>
            </a:r>
          </a:p>
          <a:p>
            <a:pPr indent="722313"/>
            <a:r>
              <a:rPr lang="th-TH" sz="24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หากมีความจำเป็นต้องเพิ่มหรือลดวงเงินหรือเพิ่มลดระยะเวลาส่งมอบหรือระยะเวลาในการทำงาน ให้ตกลงพร้อมกันไป</a:t>
            </a:r>
          </a:p>
          <a:p>
            <a:r>
              <a:rPr lang="th-TH" sz="3000" b="1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การแก้ไขสัญญาหรือข้อตกลง ต้องอยู่ภายในขอบข่ายแห่งวัตถุประสงค์เดิม</a:t>
            </a:r>
          </a:p>
          <a:p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ต้องพิจารณาเปรียบเทียบคุณภาพของพัสดุ หรือรายละเอียดของงาน รวมทั้งราคาของพัสดุหรืองานตามหรืองานตามสัญญาหรือข้อตกลงกับพัสดุที่จะทำการแก้ไขนั้นก่อนแก้ไขสัญญาหรือข้อตกลงด้วย</a:t>
            </a:r>
          </a:p>
          <a:p>
            <a:r>
              <a:rPr lang="th-TH" sz="3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ในกรณีที่เป็นการจัดซื้อจัดจ้างที่เกี่ยวกับความมั่นคงแข็งแรง หรืองานเทคนิคเฉพาะอย่างจะต้องได้รับการรับรองจากวิศวกร สถาปนิก และวิศวกรผู้ชำนาญการ หรือผู้ทรงคุณวุฒิ ซึ่งรับผิดชอบหรือ สามารถรับรอง คุณลักษณะเฉพาะ แบบและรายการของงานก่อสร้าง หรืองานเทคนิคเฉพาะอย่างนั้น แล้วแต่</a:t>
            </a:r>
            <a:br>
              <a:rPr lang="th-TH" sz="3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</a:br>
            <a:r>
              <a:rPr lang="th-TH" sz="3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กรณีด้วย</a:t>
            </a:r>
          </a:p>
          <a:p>
            <a:r>
              <a:rPr lang="th-TH" sz="3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เมื่องผู้มีอำนาจอนุมัติสั่งซื้อหรือสั่งจ้างแล้วแต่กรณี ได้อนุมัติการแก้ไขสัญญาหรือข้อตกลงแล้ว </a:t>
            </a:r>
          </a:p>
          <a:p>
            <a:r>
              <a:rPr lang="th-TH" sz="3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ให้หัวหน้าหน่วยงานของรัฐเป็นผู้ลงนามในสัญญาหรือข้อตกลงแก้ไขนั้น</a:t>
            </a:r>
            <a:endParaRPr lang="th-TH" sz="3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722313"/>
            <a:endParaRPr lang="th-TH" sz="32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71500" indent="-571500">
              <a:buFontTx/>
              <a:buChar char="-"/>
            </a:pPr>
            <a:endParaRPr lang="en-US" sz="28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51642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E5C47C2-81DF-07E8-9E1A-BA1D18727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0245" y="16042"/>
            <a:ext cx="7779224" cy="780147"/>
          </a:xfrm>
        </p:spPr>
        <p:txBody>
          <a:bodyPr>
            <a:noAutofit/>
          </a:bodyPr>
          <a:lstStyle/>
          <a:p>
            <a:r>
              <a:rPr lang="th-TH" sz="5500" b="1" dirty="0">
                <a:solidFill>
                  <a:srgbClr val="FF0000"/>
                </a:solidFill>
                <a:cs typeface="TH SarabunPSK" panose="020B0500040200020003"/>
              </a:rPr>
              <a:t>การคิดค่าปรับตามสัญญา </a:t>
            </a:r>
            <a:r>
              <a:rPr lang="th-TH" sz="4400" b="1" dirty="0">
                <a:solidFill>
                  <a:srgbClr val="FF0000"/>
                </a:solidFill>
                <a:cs typeface="TH SarabunPSK" panose="020B0500040200020003"/>
              </a:rPr>
              <a:t>(มาตรา 102)</a:t>
            </a:r>
            <a:endParaRPr lang="th-TH" sz="5500" b="1" dirty="0">
              <a:solidFill>
                <a:srgbClr val="FF0000"/>
              </a:solidFill>
              <a:cs typeface="TH SarabunPSK" panose="020B0500040200020003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CB0DFC07-AC18-FDF4-3EBB-D82AC0F0A445}"/>
              </a:ext>
            </a:extLst>
          </p:cNvPr>
          <p:cNvSpPr/>
          <p:nvPr/>
        </p:nvSpPr>
        <p:spPr>
          <a:xfrm>
            <a:off x="449179" y="961376"/>
            <a:ext cx="11550316" cy="5728182"/>
          </a:xfrm>
          <a:prstGeom prst="roundRect">
            <a:avLst/>
          </a:prstGeom>
          <a:noFill/>
          <a:ln w="38100">
            <a:solidFill>
              <a:srgbClr val="0000FF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3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คิดค่าปรับเป็นรายวันในอัตราตายตัว ระหว่างร้อยละ 0.01-0.20 ของราคาพัสดุที่ยังไม่ได้รับมอบ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>
                <a:solidFill>
                  <a:srgbClr val="0099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งานจ้างที่ต้องการผลสำเร็จของงานทั้งหมดพร้อมกัน ให้คิดค่าปรับเป็นรายวัน เป็นจำนวนเงินตายตัว ในอัตราร้อยละ 0.01-0.10 ของราคาจ้างนั้น</a:t>
            </a:r>
          </a:p>
          <a:p>
            <a:r>
              <a:rPr lang="th-TH" sz="3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กรณีเงื่อนไขสัญญาซื้อเป็นชุด ให้ปรับทั้งชุด</a:t>
            </a:r>
          </a:p>
          <a:p>
            <a:r>
              <a:rPr lang="th-TH" sz="3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หากมีความจำเป็นต้องปรับนอกเหนือจากที่กำหนดข้างต้น เช่น งานที่เกี่ยวกับเทคโนโลยีสารสนเทศ หรืองานที่อยู่ระหว่างการรับประกันความชำรุดบกพร่อง จากการซื้อขายคอมพิวเตอร์ ให้กำหนดอัตราค่าปรับในกรณีดังกล่าว โดยคำนึงถึง ความสำคัญและลักษณะของงาน และความเสียหายที่อาจเกิดขึ้น</a:t>
            </a:r>
          </a:p>
          <a:p>
            <a:endParaRPr lang="th-TH" sz="32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  <a:sym typeface="Wingdings 2" panose="05020102010507070707" pitchFamily="18" charset="2"/>
            </a:endParaRPr>
          </a:p>
          <a:p>
            <a:endParaRPr lang="th-TH" sz="32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  <a:sym typeface="Wingdings 3" panose="05040102010807070707" pitchFamily="18" charset="2"/>
            </a:endParaRPr>
          </a:p>
          <a:p>
            <a:endParaRPr lang="th-TH" sz="28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722313"/>
            <a:endParaRPr lang="th-TH" sz="32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71500" indent="-571500">
              <a:buFontTx/>
              <a:buChar char="-"/>
            </a:pPr>
            <a:endParaRPr lang="en-US" sz="28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167796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E5C47C2-81DF-07E8-9E1A-BA1D18727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519" y="95536"/>
            <a:ext cx="6359857" cy="780147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rgbClr val="C00000"/>
                </a:solidFill>
                <a:cs typeface="TH SarabunPSK" panose="020B0500040200020003"/>
              </a:rPr>
              <a:t>การงด ลดค่าปรับ หรือขยายเวลา</a:t>
            </a: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CB0DFC07-AC18-FDF4-3EBB-D82AC0F0A445}"/>
              </a:ext>
            </a:extLst>
          </p:cNvPr>
          <p:cNvSpPr/>
          <p:nvPr/>
        </p:nvSpPr>
        <p:spPr>
          <a:xfrm>
            <a:off x="1531661" y="875683"/>
            <a:ext cx="9765572" cy="925821"/>
          </a:xfrm>
          <a:prstGeom prst="roundRect">
            <a:avLst/>
          </a:prstGeom>
          <a:noFill/>
          <a:ln w="38100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800" b="1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ตาม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มาตรา 102</a:t>
            </a:r>
            <a:r>
              <a:rPr lang="th-TH" sz="2800" b="1" dirty="0">
                <a:solidFill>
                  <a:srgbClr val="008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  ให้อยู่ในดุลยพินิจของผู้มีอำนาจ ที่จะพิจารณาได้ตามจำนวนวันที่มีเหตุเกิดขึ้นจริงเฉพาะในกรณีดังต่อไปนี้</a:t>
            </a:r>
          </a:p>
          <a:p>
            <a:endParaRPr lang="th-TH" sz="24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722313"/>
            <a:endParaRPr lang="th-TH" sz="28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71500" indent="-571500">
              <a:buFontTx/>
              <a:buChar char="-"/>
            </a:pPr>
            <a:endParaRPr lang="en-US" sz="24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B807D754-7645-D16C-0911-C005F728644F}"/>
              </a:ext>
            </a:extLst>
          </p:cNvPr>
          <p:cNvSpPr/>
          <p:nvPr/>
        </p:nvSpPr>
        <p:spPr>
          <a:xfrm>
            <a:off x="3780430" y="1879142"/>
            <a:ext cx="2620370" cy="16965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เหตุเกิดจากความผิดเกิดจากความบกพร่อง ของหน่วยงานของรัฐ</a:t>
            </a:r>
            <a:endParaRPr lang="en-US" sz="28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D296E5D8-8886-5A60-52FB-B8594E66ECB5}"/>
              </a:ext>
            </a:extLst>
          </p:cNvPr>
          <p:cNvSpPr/>
          <p:nvPr/>
        </p:nvSpPr>
        <p:spPr>
          <a:xfrm>
            <a:off x="6482686" y="1879142"/>
            <a:ext cx="2292826" cy="1679265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เหตุสุดวิสัย</a:t>
            </a:r>
            <a:endParaRPr lang="en-US" sz="4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9826B4F3-3216-3EAB-9020-D1E727713F21}"/>
              </a:ext>
            </a:extLst>
          </p:cNvPr>
          <p:cNvSpPr/>
          <p:nvPr/>
        </p:nvSpPr>
        <p:spPr>
          <a:xfrm>
            <a:off x="3766781" y="3642619"/>
            <a:ext cx="2620370" cy="1764517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เหตุเกิดจากพฤติการณ์อันหนึ่งอันใด </a:t>
            </a:r>
            <a:br>
              <a:rPr lang="th-TH" sz="28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ที่คู่สัญญาไม่ต้องรับผิดตามกฎหมาย</a:t>
            </a:r>
            <a:endParaRPr lang="en-US" sz="28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59CF9E79-5D65-FB0D-9EC5-243A857B4921}"/>
              </a:ext>
            </a:extLst>
          </p:cNvPr>
          <p:cNvSpPr/>
          <p:nvPr/>
        </p:nvSpPr>
        <p:spPr>
          <a:xfrm>
            <a:off x="6482686" y="3636045"/>
            <a:ext cx="2292826" cy="1764517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เหตุอื่นตาม</a:t>
            </a:r>
            <a:b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200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ที่กำหนดให้กฎกระทรวง</a:t>
            </a:r>
            <a:endParaRPr lang="en-US" sz="3200" b="1" dirty="0">
              <a:solidFill>
                <a:srgbClr val="7030A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C21178DB-1821-64DF-4D98-3CCF28A87BC2}"/>
              </a:ext>
            </a:extLst>
          </p:cNvPr>
          <p:cNvSpPr/>
          <p:nvPr/>
        </p:nvSpPr>
        <p:spPr>
          <a:xfrm>
            <a:off x="1191906" y="5503714"/>
            <a:ext cx="11000094" cy="1362942"/>
          </a:xfrm>
          <a:prstGeom prst="roundRect">
            <a:avLst/>
          </a:prstGeom>
          <a:noFill/>
          <a:ln w="12700">
            <a:noFill/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3" panose="05040102010807070707" pitchFamily="18" charset="2"/>
              </a:rPr>
              <a:t>ให้หน่วยงานของรัฐกำหนดให้คู่สัญญาต้องแจ้งเหตุดังกล่าวภายใน 15 วัน นับถัดจากวันที่เหตุนั้นสิ้นสุดลง หรือตามที่กำหนดในกฎกระทรวง หากไม่แจ้งภายในเวลาที่กำหนดคู่สัญญาจะยกขึ้นมากล่าวอ้างในภายหลังไม่ได้ เว้นแต่กรณีเกิดจากความผิด เกิดจากความบกพร่องของหน่วยงานของรัฐ ซึ่งมีหลักฐานชัดแจ้ง หรือหน่วยงานของรัฐทราบดีอยู่แล้วตั้งแต่ต้น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71500" indent="-571500">
              <a:buFontTx/>
              <a:buChar char="-"/>
            </a:pPr>
            <a:endParaRPr lang="en-US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01739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E5C47C2-81DF-07E8-9E1A-BA1D18727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4519" y="36544"/>
            <a:ext cx="6971365" cy="780147"/>
          </a:xfrm>
        </p:spPr>
        <p:txBody>
          <a:bodyPr>
            <a:noAutofit/>
          </a:bodyPr>
          <a:lstStyle/>
          <a:p>
            <a:r>
              <a:rPr lang="th-TH" sz="5400" b="1" dirty="0">
                <a:solidFill>
                  <a:srgbClr val="0000FF"/>
                </a:solidFill>
                <a:cs typeface="TH SarabunPSK" panose="020B0500040200020003"/>
              </a:rPr>
              <a:t>การบอกเลิกสัญญา </a:t>
            </a:r>
            <a:r>
              <a:rPr lang="th-TH" sz="4400" b="1" dirty="0">
                <a:solidFill>
                  <a:srgbClr val="FF0000"/>
                </a:solidFill>
                <a:cs typeface="TH SarabunPSK" panose="020B0500040200020003"/>
              </a:rPr>
              <a:t>(มาตรา 103)</a:t>
            </a:r>
            <a:endParaRPr lang="th-TH" sz="5400" b="1" dirty="0">
              <a:solidFill>
                <a:srgbClr val="FF0000"/>
              </a:solidFill>
              <a:cs typeface="TH SarabunPSK" panose="020B0500040200020003"/>
            </a:endParaRPr>
          </a:p>
        </p:txBody>
      </p:sp>
      <p:grpSp>
        <p:nvGrpSpPr>
          <p:cNvPr id="14" name="กลุ่ม 13">
            <a:extLst>
              <a:ext uri="{FF2B5EF4-FFF2-40B4-BE49-F238E27FC236}">
                <a16:creationId xmlns:a16="http://schemas.microsoft.com/office/drawing/2014/main" id="{7399B9FF-CAF4-8C5B-A8B5-790991CD57E1}"/>
              </a:ext>
            </a:extLst>
          </p:cNvPr>
          <p:cNvGrpSpPr/>
          <p:nvPr/>
        </p:nvGrpSpPr>
        <p:grpSpPr>
          <a:xfrm>
            <a:off x="1040675" y="1147528"/>
            <a:ext cx="3973777" cy="1152716"/>
            <a:chOff x="1591283" y="1450865"/>
            <a:chExt cx="4504717" cy="1203846"/>
          </a:xfrm>
        </p:grpSpPr>
        <p:sp>
          <p:nvSpPr>
            <p:cNvPr id="9" name="คำบรรยายภาพ: ลูกศรลง 8">
              <a:extLst>
                <a:ext uri="{FF2B5EF4-FFF2-40B4-BE49-F238E27FC236}">
                  <a16:creationId xmlns:a16="http://schemas.microsoft.com/office/drawing/2014/main" id="{9506FF0C-15BB-943A-3EDF-97D641135BFB}"/>
                </a:ext>
              </a:extLst>
            </p:cNvPr>
            <p:cNvSpPr/>
            <p:nvPr/>
          </p:nvSpPr>
          <p:spPr>
            <a:xfrm>
              <a:off x="1591283" y="1450865"/>
              <a:ext cx="4504717" cy="1203846"/>
            </a:xfrm>
            <a:prstGeom prst="downArrowCallout">
              <a:avLst/>
            </a:prstGeom>
            <a:solidFill>
              <a:srgbClr val="CCFFCC"/>
            </a:solidFill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กล่องข้อความ 9">
              <a:extLst>
                <a:ext uri="{FF2B5EF4-FFF2-40B4-BE49-F238E27FC236}">
                  <a16:creationId xmlns:a16="http://schemas.microsoft.com/office/drawing/2014/main" id="{CB53AE20-6E98-F99B-E111-EDB984935756}"/>
                </a:ext>
              </a:extLst>
            </p:cNvPr>
            <p:cNvSpPr txBox="1"/>
            <p:nvPr/>
          </p:nvSpPr>
          <p:spPr>
            <a:xfrm>
              <a:off x="1925873" y="1463956"/>
              <a:ext cx="39292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1. เหตุตามที่กฎหมายกำหนด</a:t>
              </a:r>
              <a:endParaRPr lang="en-US" sz="32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5" name="กลุ่ม 14">
            <a:extLst>
              <a:ext uri="{FF2B5EF4-FFF2-40B4-BE49-F238E27FC236}">
                <a16:creationId xmlns:a16="http://schemas.microsoft.com/office/drawing/2014/main" id="{9F7F23F4-DEC7-A6B8-9277-AEDCC6E93364}"/>
              </a:ext>
            </a:extLst>
          </p:cNvPr>
          <p:cNvGrpSpPr/>
          <p:nvPr/>
        </p:nvGrpSpPr>
        <p:grpSpPr>
          <a:xfrm>
            <a:off x="1670939" y="2424512"/>
            <a:ext cx="9616720" cy="1190755"/>
            <a:chOff x="2510599" y="2864495"/>
            <a:chExt cx="7297078" cy="1824783"/>
          </a:xfrm>
        </p:grpSpPr>
        <p:sp>
          <p:nvSpPr>
            <p:cNvPr id="11" name="คำบรรยายภาพ: ลูกศรลง 10">
              <a:extLst>
                <a:ext uri="{FF2B5EF4-FFF2-40B4-BE49-F238E27FC236}">
                  <a16:creationId xmlns:a16="http://schemas.microsoft.com/office/drawing/2014/main" id="{465AF863-255D-DAE4-0426-7CB5EACE8B5E}"/>
                </a:ext>
              </a:extLst>
            </p:cNvPr>
            <p:cNvSpPr/>
            <p:nvPr/>
          </p:nvSpPr>
          <p:spPr>
            <a:xfrm>
              <a:off x="2510599" y="2864495"/>
              <a:ext cx="7297078" cy="1824783"/>
            </a:xfrm>
            <a:prstGeom prst="downArrowCallout">
              <a:avLst/>
            </a:prstGeom>
            <a:solidFill>
              <a:srgbClr val="FFCCFF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3" name="กล่องข้อความ 12">
              <a:extLst>
                <a:ext uri="{FF2B5EF4-FFF2-40B4-BE49-F238E27FC236}">
                  <a16:creationId xmlns:a16="http://schemas.microsoft.com/office/drawing/2014/main" id="{3D8000D7-15AF-9104-B371-A0E84E62B0E3}"/>
                </a:ext>
              </a:extLst>
            </p:cNvPr>
            <p:cNvSpPr txBox="1"/>
            <p:nvPr/>
          </p:nvSpPr>
          <p:spPr>
            <a:xfrm>
              <a:off x="2653459" y="2864495"/>
              <a:ext cx="702794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2. เหตุอันเชื่อได้ว่าผู้ขายหรือผู้รับจ้างไม่สามารถส่งมอบงานได้ภายในเวลาที่กำหนด</a:t>
              </a:r>
              <a:endParaRPr lang="en-US" sz="32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2" name="กลุ่ม 21">
            <a:extLst>
              <a:ext uri="{FF2B5EF4-FFF2-40B4-BE49-F238E27FC236}">
                <a16:creationId xmlns:a16="http://schemas.microsoft.com/office/drawing/2014/main" id="{01F2081E-5C7E-2993-3347-0151F94E0B49}"/>
              </a:ext>
            </a:extLst>
          </p:cNvPr>
          <p:cNvGrpSpPr/>
          <p:nvPr/>
        </p:nvGrpSpPr>
        <p:grpSpPr>
          <a:xfrm>
            <a:off x="4515434" y="3731041"/>
            <a:ext cx="7297078" cy="1190754"/>
            <a:chOff x="4618673" y="3924934"/>
            <a:chExt cx="7297078" cy="1190754"/>
          </a:xfrm>
        </p:grpSpPr>
        <p:sp>
          <p:nvSpPr>
            <p:cNvPr id="17" name="คำบรรยายภาพ: ลูกศรลง 16">
              <a:extLst>
                <a:ext uri="{FF2B5EF4-FFF2-40B4-BE49-F238E27FC236}">
                  <a16:creationId xmlns:a16="http://schemas.microsoft.com/office/drawing/2014/main" id="{76E0D23D-8EF6-F5E5-0760-33CEE5903DB3}"/>
                </a:ext>
              </a:extLst>
            </p:cNvPr>
            <p:cNvSpPr/>
            <p:nvPr/>
          </p:nvSpPr>
          <p:spPr>
            <a:xfrm>
              <a:off x="4618673" y="3924934"/>
              <a:ext cx="7297078" cy="1190754"/>
            </a:xfrm>
            <a:prstGeom prst="downArrowCallout">
              <a:avLst/>
            </a:prstGeom>
            <a:solidFill>
              <a:srgbClr val="CCECFF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กล่องข้อความ 17">
              <a:extLst>
                <a:ext uri="{FF2B5EF4-FFF2-40B4-BE49-F238E27FC236}">
                  <a16:creationId xmlns:a16="http://schemas.microsoft.com/office/drawing/2014/main" id="{ADDAD7A2-C591-09A2-C74A-FCBB7E268BDC}"/>
                </a:ext>
              </a:extLst>
            </p:cNvPr>
            <p:cNvSpPr txBox="1"/>
            <p:nvPr/>
          </p:nvSpPr>
          <p:spPr>
            <a:xfrm>
              <a:off x="4887810" y="3972337"/>
              <a:ext cx="7027941" cy="584775"/>
            </a:xfrm>
            <a:prstGeom prst="rect">
              <a:avLst/>
            </a:prstGeom>
            <a:solidFill>
              <a:srgbClr val="CCECFF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3. เหตุอื่นตามที่กำหนดใน พ.ร.บ. หรือในสัญญาหรือข้อตกลง</a:t>
              </a:r>
              <a:endParaRPr lang="en-US" sz="32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3" name="กลุ่ม 22">
            <a:extLst>
              <a:ext uri="{FF2B5EF4-FFF2-40B4-BE49-F238E27FC236}">
                <a16:creationId xmlns:a16="http://schemas.microsoft.com/office/drawing/2014/main" id="{326D7DF6-83A9-9C1D-56C6-23599627E9F5}"/>
              </a:ext>
            </a:extLst>
          </p:cNvPr>
          <p:cNvGrpSpPr/>
          <p:nvPr/>
        </p:nvGrpSpPr>
        <p:grpSpPr>
          <a:xfrm>
            <a:off x="6307508" y="5011342"/>
            <a:ext cx="4709653" cy="811161"/>
            <a:chOff x="5968295" y="5002973"/>
            <a:chExt cx="4709653" cy="811161"/>
          </a:xfrm>
        </p:grpSpPr>
        <p:sp>
          <p:nvSpPr>
            <p:cNvPr id="19" name="สี่เหลี่ยมผืนผ้า 18">
              <a:extLst>
                <a:ext uri="{FF2B5EF4-FFF2-40B4-BE49-F238E27FC236}">
                  <a16:creationId xmlns:a16="http://schemas.microsoft.com/office/drawing/2014/main" id="{790F1AC0-5E21-E647-F834-BCD74D09BD31}"/>
                </a:ext>
              </a:extLst>
            </p:cNvPr>
            <p:cNvSpPr/>
            <p:nvPr/>
          </p:nvSpPr>
          <p:spPr>
            <a:xfrm>
              <a:off x="5968295" y="5002973"/>
              <a:ext cx="4660492" cy="811161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กล่องข้อความ 19">
              <a:extLst>
                <a:ext uri="{FF2B5EF4-FFF2-40B4-BE49-F238E27FC236}">
                  <a16:creationId xmlns:a16="http://schemas.microsoft.com/office/drawing/2014/main" id="{F8C5A777-6048-0BCD-6806-DC9CC4E5371F}"/>
                </a:ext>
              </a:extLst>
            </p:cNvPr>
            <p:cNvSpPr txBox="1"/>
            <p:nvPr/>
          </p:nvSpPr>
          <p:spPr>
            <a:xfrm>
              <a:off x="6097886" y="5102107"/>
              <a:ext cx="4580062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th-TH" sz="3200" b="1" dirty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4. เหตุอื่นตามระเบียบที่รัฐมนตรีกำหนด</a:t>
              </a:r>
              <a:endParaRPr lang="en-US" sz="32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4" name="กล่องข้อความ 23">
            <a:extLst>
              <a:ext uri="{FF2B5EF4-FFF2-40B4-BE49-F238E27FC236}">
                <a16:creationId xmlns:a16="http://schemas.microsoft.com/office/drawing/2014/main" id="{A429011B-3251-BA37-62A2-D1A30EF7D9A1}"/>
              </a:ext>
            </a:extLst>
          </p:cNvPr>
          <p:cNvSpPr txBox="1"/>
          <p:nvPr/>
        </p:nvSpPr>
        <p:spPr>
          <a:xfrm>
            <a:off x="1556869" y="5943600"/>
            <a:ext cx="102556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</a:t>
            </a:r>
            <a:r>
              <a:rPr lang="th-TH" sz="2800" b="1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การตกลงเลิกสัญญา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กระทำได้เฉพาะที่เป็นประโยชน์โดยตรงหรือเพื่อประโยชน์สาธารณะหรือเพื่อแก้ไข</a:t>
            </a:r>
          </a:p>
          <a:p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ข้อเสียเปรียบในการปฏิบัติตามสัญญาหรือข้อตกลง</a:t>
            </a:r>
            <a:endParaRPr lang="en-US" sz="2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1722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8975569-206F-B347-6875-9A5080696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254" y="164881"/>
            <a:ext cx="9256294" cy="780147"/>
          </a:xfrm>
        </p:spPr>
        <p:txBody>
          <a:bodyPr>
            <a:noAutofit/>
          </a:bodyPr>
          <a:lstStyle/>
          <a:p>
            <a:pPr algn="ctr"/>
            <a:r>
              <a:rPr lang="th-TH" sz="4800" b="1" dirty="0">
                <a:solidFill>
                  <a:srgbClr val="00B050"/>
                </a:solidFill>
                <a:cs typeface="TH SarabunPSK" panose="020B0500040200020003"/>
              </a:rPr>
              <a:t>กรณีศึกษา การบริหารสัญญาและตรวจรับพัสดุ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8C3CAE8D-547A-7CE3-861C-188F2156C2BD}"/>
              </a:ext>
            </a:extLst>
          </p:cNvPr>
          <p:cNvSpPr/>
          <p:nvPr/>
        </p:nvSpPr>
        <p:spPr>
          <a:xfrm>
            <a:off x="320842" y="1128362"/>
            <a:ext cx="11550316" cy="5416817"/>
          </a:xfrm>
          <a:prstGeom prst="roundRect">
            <a:avLst/>
          </a:prstGeom>
          <a:noFill/>
          <a:ln w="38100">
            <a:solidFill>
              <a:srgbClr val="CC00FF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กรณีการจัดซื้อจัดจ้าง เมื่อหัวหน้าเจ้าหน้าที่ไปราชการ หรือลาป่วย ลากิจ ลาพักผ่อน และลาอื่นๆ ทำให้ไม่สามารถปฏิบัติหน้าที่ได้ต้องดำเนินการอย่างไร และกรณีคณะกรรมการตรวจรับพัสดุ รายงานผลการตรวจรับพัสดุ แล้วหัวหน้าเจ้าหน้าที่ไม่อยู่ ต้องดำเนินการอย่างไร</a:t>
            </a:r>
            <a:endParaRPr lang="th-TH" sz="32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  <a:sym typeface="Wingdings 2" panose="05020102010507070707" pitchFamily="18" charset="2"/>
            </a:endParaRPr>
          </a:p>
          <a:p>
            <a:pPr indent="722313"/>
            <a:endParaRPr lang="th-TH" sz="2500" b="1" dirty="0">
              <a:solidFill>
                <a:srgbClr val="FF0000"/>
              </a:solidFill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indent="722313"/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ตามหนังสือคณะกรรมการวินิจฉัยปัญหาการจัดซื้อจัดจ้างและการบริหารพัสดุภาครัฐ ที่ กค(</a:t>
            </a:r>
            <a:r>
              <a:rPr lang="th-TH" sz="2800" b="1" dirty="0" err="1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กวจ</a:t>
            </a:r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) </a:t>
            </a:r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0405.2/053109 </a:t>
            </a:r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ลงวันที่ </a:t>
            </a:r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12 </a:t>
            </a:r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ธันวาคม </a:t>
            </a:r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2560 </a:t>
            </a:r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ระบุว่าตามพระราชบัญญัติการจัดซื้อจัดจ้างและการบริหารพัสดุภาครัฐ พ.ศ.</a:t>
            </a:r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2560 </a:t>
            </a:r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และระเบียบกระทรวงการคลังว่าด้วยการจัดซื้อจัดจ้างและการบริหารพัสดุของหน่วยงานของรัฐ มิได้กำหนดจำนวนคนที่ทำหน้าที่ในการจัดซื้อจัดจ้างไว้</a:t>
            </a:r>
          </a:p>
          <a:p>
            <a:pPr indent="722313"/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ดังนี้ หากหน่วยงานไม่เคยเสนอแต่งตั้งหัวหน้าเจ้าหน้าที่สำรองไว้เพื่อดำเนินการแทน ให้หน่วยงานเสนอผู้มีอำนาจแต่งตั้งเจ้าหน้าที่รายอื่น เป็นหัวหน้าเจ้าหน้าที่ในการดำเนินการซื้อจ้างพร้อมมอบหมายรหัสการเข้าใช้งานในระบบต่างๆที่เกี่ยวข้อง เป็นครั้งคราวได้โดยคำนึงถึงความจำเป็น เหมาะสม</a:t>
            </a:r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  <a:endParaRPr lang="en-US" sz="2800" b="1" dirty="0">
              <a:solidFill>
                <a:srgbClr val="008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95484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8975569-206F-B347-6875-9A5080696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254" y="164881"/>
            <a:ext cx="9256294" cy="780147"/>
          </a:xfrm>
        </p:spPr>
        <p:txBody>
          <a:bodyPr>
            <a:noAutofit/>
          </a:bodyPr>
          <a:lstStyle/>
          <a:p>
            <a:pPr algn="ctr"/>
            <a:r>
              <a:rPr lang="th-TH" sz="4800" b="1" dirty="0">
                <a:solidFill>
                  <a:srgbClr val="00B050"/>
                </a:solidFill>
                <a:cs typeface="TH SarabunPSK" panose="020B0500040200020003"/>
              </a:rPr>
              <a:t>กรณีศึกษา การบริหารสัญญาและตรวจรับพัสดุ (ต่อ)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8C3CAE8D-547A-7CE3-861C-188F2156C2BD}"/>
              </a:ext>
            </a:extLst>
          </p:cNvPr>
          <p:cNvSpPr/>
          <p:nvPr/>
        </p:nvSpPr>
        <p:spPr>
          <a:xfrm>
            <a:off x="320842" y="1128362"/>
            <a:ext cx="11550316" cy="5416817"/>
          </a:xfrm>
          <a:prstGeom prst="roundRect">
            <a:avLst/>
          </a:prstGeom>
          <a:noFill/>
          <a:ln w="38100">
            <a:solidFill>
              <a:srgbClr val="CC00FF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กรณีพนักงานจ้างเหมาบริการติดโควิด ต้องถูกหักค่าจ้างตามคำสั่งใบกักตัว 10 วัน ซึ่งใน 10วันนี้ตรงกับวันหยุดที่รัฐบาลประกาศ ซึ่งมีจำนวน 3 วัน จะถูกหักค่าจ้างด้วยหรือไม่</a:t>
            </a:r>
            <a:endParaRPr lang="th-TH" sz="32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  <a:sym typeface="Wingdings 2" panose="05020102010507070707" pitchFamily="18" charset="2"/>
            </a:endParaRPr>
          </a:p>
          <a:p>
            <a:pPr indent="722313"/>
            <a:endParaRPr lang="th-TH" sz="2500" b="1" dirty="0">
              <a:solidFill>
                <a:srgbClr val="FF0000"/>
              </a:solidFill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indent="352425"/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ให้เป็นไปตามเงื่อนไขสัญญาการจ้างเหมาบริการ เช่น</a:t>
            </a:r>
            <a:endParaRPr lang="en-US" sz="2800" b="1" dirty="0">
              <a:solidFill>
                <a:srgbClr val="FF0000"/>
              </a:solidFill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     - </a:t>
            </a:r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ถ้าเงื่อนไขการจ้างพนักงานจ้างเหมาบริการกำหนดให้มาปฏิบัติงานในวันทำงานราชการ หากมีเหตุผลให้พนักงานจ้างเหมาไม่สามารถมาปฏิบัติงานได้ ผู้ว่าจ้างต้องหักค่าจ้างเฉพาะวันทำงานราชการปกติเท่านั้น ไม่ต้องหักค่าจ้างในวันหยุดราชการ</a:t>
            </a:r>
            <a:endParaRPr lang="en-US" sz="2800" b="1" dirty="0">
              <a:solidFill>
                <a:srgbClr val="FF0000"/>
              </a:solidFill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    - </a:t>
            </a:r>
            <a:r>
              <a:rPr lang="th-TH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ถ้าเงื่อนไขการจ้างพนักงานจ้างเหมาบริการกำหนดให้มาปฏิบัติงานทุกวันจันทร์ - ศุกร์ ไม่เว้นวันหยุดราชการ หากมีเหตุให้พนักงานจ้างเหมาไม่สามารถมาปฏิบัติงานได้ ผู้ว่าจ้างก็ต้องหักค่าจ้างในวันทำงานตามเงื่อนไขสัญญาจ้าง ไม่ต้องคำนึงถึงวันหยุดราชการ</a:t>
            </a:r>
            <a:r>
              <a:rPr lang="en-US" sz="2800" b="1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 </a:t>
            </a:r>
            <a:endParaRPr lang="en-US" sz="28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82612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8975569-206F-B347-6875-9A5080696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2" y="630102"/>
            <a:ext cx="9256294" cy="780147"/>
          </a:xfrm>
        </p:spPr>
        <p:txBody>
          <a:bodyPr>
            <a:noAutofit/>
          </a:bodyPr>
          <a:lstStyle/>
          <a:p>
            <a:pPr algn="ctr"/>
            <a:r>
              <a:rPr lang="th-TH" sz="4800" b="1" dirty="0">
                <a:solidFill>
                  <a:srgbClr val="00B050"/>
                </a:solidFill>
                <a:cs typeface="TH SarabunPSK" panose="020B0500040200020003"/>
              </a:rPr>
              <a:t>กรณีศึกษา การบริหารสัญญาและตรวจรับพัสดุ</a:t>
            </a: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8C3CAE8D-547A-7CE3-861C-188F2156C2BD}"/>
              </a:ext>
            </a:extLst>
          </p:cNvPr>
          <p:cNvSpPr/>
          <p:nvPr/>
        </p:nvSpPr>
        <p:spPr>
          <a:xfrm>
            <a:off x="465221" y="2267352"/>
            <a:ext cx="11550316" cy="2721743"/>
          </a:xfrm>
          <a:prstGeom prst="roundRect">
            <a:avLst/>
          </a:prstGeom>
          <a:noFill/>
          <a:ln w="38100">
            <a:solidFill>
              <a:srgbClr val="CC00FF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3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การส่งมอบและตรวจรับพัสดุ โดยวิธีเฉพาะเจาะจง ในวันหยุดราชการ สามารถตรวจรับได้หรือไม่</a:t>
            </a:r>
            <a:endParaRPr lang="th-TH" sz="32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  <a:sym typeface="Wingdings 2" panose="05020102010507070707" pitchFamily="18" charset="2"/>
            </a:endParaRPr>
          </a:p>
          <a:p>
            <a:pPr indent="722313"/>
            <a:endParaRPr lang="th-TH" sz="2500" b="1" dirty="0">
              <a:solidFill>
                <a:srgbClr val="FF0000"/>
              </a:solidFill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indent="352425"/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ในทางปฏิบัติถ้ามีเหตุผลความจำเป็น ไม่อาจทำหน้าที่ตรวจรับในวัน เวลาทำการได้ ก็สามารถดำเนินการได้หากมีเจ้าหน้าที่ผู้รับผิดชอบหรือคณะกรรมการในการรับมอบและรับปฏิบัติหน้าที่ในวันที่หยุดราชการนั้น (ไม่มีระเบียบกำหนดไว้)</a:t>
            </a:r>
            <a:endParaRPr lang="th-TH" sz="2800" b="1" dirty="0">
              <a:solidFill>
                <a:srgbClr val="FF0000"/>
              </a:solidFill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68482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3C898EDC-8D5F-0DDD-0C83-94A9A02455C2}"/>
              </a:ext>
            </a:extLst>
          </p:cNvPr>
          <p:cNvSpPr txBox="1"/>
          <p:nvPr/>
        </p:nvSpPr>
        <p:spPr>
          <a:xfrm>
            <a:off x="1031926" y="49199"/>
            <a:ext cx="103658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ช่องทางการให้คำปรึกษา </a:t>
            </a: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6F932C7E-8167-1316-10F0-A01EA82965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" t="4244" r="1012" b="6261"/>
          <a:stretch/>
        </p:blipFill>
        <p:spPr bwMode="auto">
          <a:xfrm>
            <a:off x="1602433" y="2140508"/>
            <a:ext cx="8987134" cy="46083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FCBBB079-3D4E-2AB8-DF5A-F3F6D38D191C}"/>
              </a:ext>
            </a:extLst>
          </p:cNvPr>
          <p:cNvSpPr txBox="1"/>
          <p:nvPr/>
        </p:nvSpPr>
        <p:spPr>
          <a:xfrm>
            <a:off x="3435801" y="1249528"/>
            <a:ext cx="55580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https://audit.moac.go.th</a:t>
            </a:r>
          </a:p>
        </p:txBody>
      </p:sp>
    </p:spTree>
    <p:extLst>
      <p:ext uri="{BB962C8B-B14F-4D97-AF65-F5344CB8AC3E}">
        <p14:creationId xmlns:p14="http://schemas.microsoft.com/office/powerpoint/2010/main" val="1740679975"/>
      </p:ext>
    </p:extLst>
  </p:cSld>
  <p:clrMapOvr>
    <a:masterClrMapping/>
  </p:clrMapOvr>
</p:sld>
</file>

<file path=ppt/theme/theme1.xml><?xml version="1.0" encoding="utf-8"?>
<a:theme xmlns:a="http://schemas.openxmlformats.org/drawingml/2006/main" name="ช่อ">
  <a:themeElements>
    <a:clrScheme name="ช่อ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ช่อ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ช่อ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1028</TotalTime>
  <Words>2837</Words>
  <Application>Microsoft Office PowerPoint</Application>
  <PresentationFormat>แบบจอกว้าง</PresentationFormat>
  <Paragraphs>228</Paragraphs>
  <Slides>27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27</vt:i4>
      </vt:variant>
    </vt:vector>
  </HeadingPairs>
  <TitlesOfParts>
    <vt:vector size="36" baseType="lpstr">
      <vt:lpstr>Arial</vt:lpstr>
      <vt:lpstr>Calibri</vt:lpstr>
      <vt:lpstr>Century Gothic</vt:lpstr>
      <vt:lpstr>Comic Sans MS</vt:lpstr>
      <vt:lpstr>TH SarabunPSK</vt:lpstr>
      <vt:lpstr>Wingdings</vt:lpstr>
      <vt:lpstr>Wingdings 2</vt:lpstr>
      <vt:lpstr>Wingdings 3</vt:lpstr>
      <vt:lpstr>ช่อ</vt:lpstr>
      <vt:lpstr>กิจกรรมแลกเปลี่ยนเรียนรู้ในชุมชนนักปฏิบัติ (CoP)  ของสำนักตรวจสอบภายใน สป.กษ.</vt:lpstr>
      <vt:lpstr>งานนำเสนอ PowerPoint</vt:lpstr>
      <vt:lpstr>การบริหารสัญญาและการตรวจรับพัสดุ</vt:lpstr>
      <vt:lpstr>งานนำเสนอ PowerPoint</vt:lpstr>
      <vt:lpstr>การบริหารสัญญา (มาตรา 100)</vt:lpstr>
      <vt:lpstr>กระบวนการและขั้นตอนการบริหารสัญญา</vt:lpstr>
      <vt:lpstr>งานนำเสนอ PowerPoint</vt:lpstr>
      <vt:lpstr>งานนำเสนอ PowerPoint</vt:lpstr>
      <vt:lpstr>หลักเกณฑ์การตรวจรับพัสดุ</vt:lpstr>
      <vt:lpstr>การประชุมของคณะกรรมการ (ข้อ27)</vt:lpstr>
      <vt:lpstr>งานนำเสนอ PowerPoint</vt:lpstr>
      <vt:lpstr>หน้าที่ของคณะกรรมการตรวจรับพัสดุ</vt:lpstr>
      <vt:lpstr>หน้าที่ของคณะกรรมการตรวจรับพัสดุ (ต่อ)</vt:lpstr>
      <vt:lpstr>หน้าที่ของคณะกรรมการตรวจรับพัสดุ (ต่อ)</vt:lpstr>
      <vt:lpstr>หน้าที่ของคณะกรรมการตรวจรับพัสดุ (ต่อ)</vt:lpstr>
      <vt:lpstr>หน้าที่ของคณะกรรมการตรวจรับพัสดุ (ต่อ)</vt:lpstr>
      <vt:lpstr>หน้าที่ของคณะกรรมการตรวจรับพัสดุ (ต่อ)</vt:lpstr>
      <vt:lpstr>งานนำเสนอ PowerPoint</vt:lpstr>
      <vt:lpstr>การแก้ไขเปลี่ยนแปลงสัญญาหรือข้อตกลง (มาตรา 97)</vt:lpstr>
      <vt:lpstr>การแก้ไขเปลี่ยนแปลงสัญญาหรือข้อตกลง (มาตรา 97)</vt:lpstr>
      <vt:lpstr>การคิดค่าปรับตามสัญญา (มาตรา 102)</vt:lpstr>
      <vt:lpstr>การงด ลดค่าปรับ หรือขยายเวลา</vt:lpstr>
      <vt:lpstr>การบอกเลิกสัญญา (มาตรา 103)</vt:lpstr>
      <vt:lpstr>กรณีศึกษา การบริหารสัญญาและตรวจรับพัสดุ</vt:lpstr>
      <vt:lpstr>กรณีศึกษา การบริหารสัญญาและตรวจรับพัสดุ (ต่อ)</vt:lpstr>
      <vt:lpstr>กรณีศึกษา การบริหารสัญญาและตรวจรับพัสดุ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การตรวจรับพัสดุและการบริหารสัญญา</dc:title>
  <dc:creator>kanokwan yodchalam</dc:creator>
  <cp:lastModifiedBy>kanokwan yodchalam</cp:lastModifiedBy>
  <cp:revision>18</cp:revision>
  <cp:lastPrinted>2023-07-10T01:43:00Z</cp:lastPrinted>
  <dcterms:created xsi:type="dcterms:W3CDTF">2023-07-03T08:26:27Z</dcterms:created>
  <dcterms:modified xsi:type="dcterms:W3CDTF">2023-07-10T01:46:03Z</dcterms:modified>
</cp:coreProperties>
</file>