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63"/>
  </p:notesMasterIdLst>
  <p:sldIdLst>
    <p:sldId id="315" r:id="rId2"/>
    <p:sldId id="257" r:id="rId3"/>
    <p:sldId id="332" r:id="rId4"/>
    <p:sldId id="271" r:id="rId5"/>
    <p:sldId id="272" r:id="rId6"/>
    <p:sldId id="275" r:id="rId7"/>
    <p:sldId id="276" r:id="rId8"/>
    <p:sldId id="278" r:id="rId9"/>
    <p:sldId id="698" r:id="rId10"/>
    <p:sldId id="697" r:id="rId11"/>
    <p:sldId id="279" r:id="rId12"/>
    <p:sldId id="280" r:id="rId13"/>
    <p:sldId id="281" r:id="rId14"/>
    <p:sldId id="284" r:id="rId15"/>
    <p:sldId id="696" r:id="rId16"/>
    <p:sldId id="286" r:id="rId17"/>
    <p:sldId id="289" r:id="rId18"/>
    <p:sldId id="334" r:id="rId19"/>
    <p:sldId id="335" r:id="rId20"/>
    <p:sldId id="290" r:id="rId21"/>
    <p:sldId id="292" r:id="rId22"/>
    <p:sldId id="293" r:id="rId23"/>
    <p:sldId id="294" r:id="rId24"/>
    <p:sldId id="295" r:id="rId25"/>
    <p:sldId id="273" r:id="rId26"/>
    <p:sldId id="699" r:id="rId27"/>
    <p:sldId id="700" r:id="rId28"/>
    <p:sldId id="338" r:id="rId29"/>
    <p:sldId id="341" r:id="rId30"/>
    <p:sldId id="342" r:id="rId31"/>
    <p:sldId id="343" r:id="rId32"/>
    <p:sldId id="307" r:id="rId33"/>
    <p:sldId id="308" r:id="rId34"/>
    <p:sldId id="336" r:id="rId35"/>
    <p:sldId id="637" r:id="rId36"/>
    <p:sldId id="309" r:id="rId37"/>
    <p:sldId id="310" r:id="rId38"/>
    <p:sldId id="311" r:id="rId39"/>
    <p:sldId id="312" r:id="rId40"/>
    <p:sldId id="313" r:id="rId41"/>
    <p:sldId id="314" r:id="rId42"/>
    <p:sldId id="296" r:id="rId43"/>
    <p:sldId id="323" r:id="rId44"/>
    <p:sldId id="328" r:id="rId45"/>
    <p:sldId id="329" r:id="rId46"/>
    <p:sldId id="330" r:id="rId47"/>
    <p:sldId id="274" r:id="rId48"/>
    <p:sldId id="318" r:id="rId49"/>
    <p:sldId id="316" r:id="rId50"/>
    <p:sldId id="317" r:id="rId51"/>
    <p:sldId id="344" r:id="rId52"/>
    <p:sldId id="345" r:id="rId53"/>
    <p:sldId id="346" r:id="rId54"/>
    <p:sldId id="319" r:id="rId55"/>
    <p:sldId id="320" r:id="rId56"/>
    <p:sldId id="321" r:id="rId57"/>
    <p:sldId id="322" r:id="rId58"/>
    <p:sldId id="331" r:id="rId59"/>
    <p:sldId id="701" r:id="rId60"/>
    <p:sldId id="268" r:id="rId61"/>
    <p:sldId id="267" r:id="rId62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512F"/>
    <a:srgbClr val="AF86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1254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164E43-B310-4B96-8F25-1945D8237A07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A932CF-0B8E-4153-8857-6DC0A30AA0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406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0034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3237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8298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40551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27602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5533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610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7931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2383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34320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9015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425107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4566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0007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775223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2044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AA698-AB4D-480F-B10A-EB7DE5FCE658}" type="datetimeFigureOut">
              <a:rPr lang="th-TH" smtClean="0"/>
              <a:t>14/05/68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FA75CE-354A-4FB7-953A-336EBB30A05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1617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mgronline.com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t="43086" r="3889" b="8414"/>
          <a:stretch>
            <a:fillRect/>
          </a:stretch>
        </p:blipFill>
        <p:spPr bwMode="auto">
          <a:xfrm>
            <a:off x="1620538" y="3478469"/>
            <a:ext cx="7966300" cy="2399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7" name="Group 5"/>
          <p:cNvGrpSpPr>
            <a:grpSpLocks/>
          </p:cNvGrpSpPr>
          <p:nvPr/>
        </p:nvGrpSpPr>
        <p:grpSpPr bwMode="auto">
          <a:xfrm>
            <a:off x="2192646" y="5982354"/>
            <a:ext cx="6822088" cy="592066"/>
            <a:chOff x="75650" y="99936"/>
            <a:chExt cx="8502529" cy="1532164"/>
          </a:xfrm>
        </p:grpSpPr>
        <p:grpSp>
          <p:nvGrpSpPr>
            <p:cNvPr id="3078" name="Group 6"/>
            <p:cNvGrpSpPr>
              <a:grpSpLocks/>
            </p:cNvGrpSpPr>
            <p:nvPr/>
          </p:nvGrpSpPr>
          <p:grpSpPr bwMode="auto">
            <a:xfrm>
              <a:off x="75650" y="99936"/>
              <a:ext cx="8502529" cy="1532164"/>
              <a:chOff x="17780" y="22861"/>
              <a:chExt cx="1998349" cy="350494"/>
            </a:xfrm>
          </p:grpSpPr>
          <p:sp>
            <p:nvSpPr>
              <p:cNvPr id="3080" name="Freeform 7"/>
              <p:cNvSpPr>
                <a:spLocks/>
              </p:cNvSpPr>
              <p:nvPr/>
            </p:nvSpPr>
            <p:spPr bwMode="auto">
              <a:xfrm>
                <a:off x="17780" y="22861"/>
                <a:ext cx="1998349" cy="350494"/>
              </a:xfrm>
              <a:custGeom>
                <a:avLst/>
                <a:gdLst>
                  <a:gd name="T0" fmla="*/ 1998349 w 1998349"/>
                  <a:gd name="T1" fmla="*/ 185911 h 371821"/>
                  <a:gd name="T2" fmla="*/ 1818009 w 1998349"/>
                  <a:gd name="T3" fmla="*/ 0 h 371821"/>
                  <a:gd name="T4" fmla="*/ 172720 w 1998349"/>
                  <a:gd name="T5" fmla="*/ 0 h 371821"/>
                  <a:gd name="T6" fmla="*/ 172720 w 1998349"/>
                  <a:gd name="T7" fmla="*/ 1309 h 371821"/>
                  <a:gd name="T8" fmla="*/ 0 w 1998349"/>
                  <a:gd name="T9" fmla="*/ 185911 h 371821"/>
                  <a:gd name="T10" fmla="*/ 172720 w 1998349"/>
                  <a:gd name="T11" fmla="*/ 370512 h 371821"/>
                  <a:gd name="T12" fmla="*/ 172720 w 1998349"/>
                  <a:gd name="T13" fmla="*/ 371821 h 371821"/>
                  <a:gd name="T14" fmla="*/ 1818009 w 1998349"/>
                  <a:gd name="T15" fmla="*/ 371821 h 371821"/>
                  <a:gd name="T16" fmla="*/ 1998349 w 1998349"/>
                  <a:gd name="T17" fmla="*/ 185911 h 37182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998349" h="371821">
                    <a:moveTo>
                      <a:pt x="1998349" y="185911"/>
                    </a:moveTo>
                    <a:cubicBezTo>
                      <a:pt x="1998349" y="83791"/>
                      <a:pt x="1918339" y="0"/>
                      <a:pt x="1818009" y="0"/>
                    </a:cubicBezTo>
                    <a:lnTo>
                      <a:pt x="172720" y="0"/>
                    </a:lnTo>
                    <a:lnTo>
                      <a:pt x="172720" y="1309"/>
                    </a:lnTo>
                    <a:cubicBezTo>
                      <a:pt x="76200" y="5237"/>
                      <a:pt x="0" y="86409"/>
                      <a:pt x="0" y="185911"/>
                    </a:cubicBezTo>
                    <a:cubicBezTo>
                      <a:pt x="0" y="285412"/>
                      <a:pt x="77470" y="366584"/>
                      <a:pt x="172720" y="370512"/>
                    </a:cubicBezTo>
                    <a:lnTo>
                      <a:pt x="172720" y="371821"/>
                    </a:lnTo>
                    <a:lnTo>
                      <a:pt x="1818009" y="371821"/>
                    </a:lnTo>
                    <a:cubicBezTo>
                      <a:pt x="1917069" y="371821"/>
                      <a:pt x="1998349" y="288031"/>
                      <a:pt x="1998349" y="185911"/>
                    </a:cubicBezTo>
                    <a:close/>
                  </a:path>
                </a:pathLst>
              </a:custGeom>
              <a:solidFill>
                <a:srgbClr val="2F94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 sz="1867">
                  <a:latin typeface="FreesiaUPC" panose="020B0604020202020204" pitchFamily="34" charset="-34"/>
                  <a:cs typeface="FreesiaUPC" panose="020B0604020202020204" pitchFamily="34" charset="-34"/>
                </a:endParaRPr>
              </a:p>
            </p:txBody>
          </p:sp>
        </p:grpSp>
        <p:sp>
          <p:nvSpPr>
            <p:cNvPr id="8" name="TextBox 8"/>
            <p:cNvSpPr txBox="1"/>
            <p:nvPr/>
          </p:nvSpPr>
          <p:spPr>
            <a:xfrm>
              <a:off x="119880" y="500182"/>
              <a:ext cx="8414066" cy="645176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th-TH" sz="2133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eesiaUPC" panose="020B0604020202020204" pitchFamily="34" charset="-34"/>
                  <a:cs typeface="FreesiaUPC" panose="020B0604020202020204" pitchFamily="34" charset="-34"/>
                </a:rPr>
                <a:t>โดย  กลุ่มพัฒนาโครงสร้างองค์กร</a:t>
              </a:r>
              <a:r>
                <a:rPr lang="en-US" sz="2133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eesiaUPC" panose="020B0604020202020204" pitchFamily="34" charset="-34"/>
                  <a:cs typeface="FreesiaUPC" panose="020B0604020202020204" pitchFamily="34" charset="-34"/>
                </a:rPr>
                <a:t> </a:t>
              </a:r>
              <a:r>
                <a:rPr lang="th-TH" sz="2133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eesiaUPC" panose="020B0604020202020204" pitchFamily="34" charset="-34"/>
                  <a:cs typeface="FreesiaUPC" panose="020B0604020202020204" pitchFamily="34" charset="-34"/>
                </a:rPr>
                <a:t>สำนักพัฒนาระบบบริหาร สป.กษ.</a:t>
              </a:r>
              <a:endParaRPr lang="en-US" sz="2133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endParaRPr>
            </a:p>
          </p:txBody>
        </p:sp>
      </p:grpSp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465280" y="1049875"/>
            <a:ext cx="9975876" cy="73117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th-TH" sz="3200" b="1" kern="1000" dirty="0">
                <a:solidFill>
                  <a:schemeClr val="accent2">
                    <a:lumMod val="50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กิจกรรมชุมชนแห่งการเรียนรู้ (</a:t>
            </a:r>
            <a:r>
              <a:rPr lang="en-US" sz="3200" b="1" kern="1000" dirty="0">
                <a:solidFill>
                  <a:schemeClr val="accent2">
                    <a:lumMod val="50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CoP</a:t>
            </a:r>
            <a:r>
              <a:rPr lang="th-TH" sz="3200" b="1" kern="1000" dirty="0">
                <a:solidFill>
                  <a:schemeClr val="accent2">
                    <a:lumMod val="50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ครั้งที่ 3 </a:t>
            </a:r>
          </a:p>
          <a:p>
            <a:pPr algn="ctr"/>
            <a:r>
              <a:rPr lang="th-TH" sz="3200" b="1" kern="1000" dirty="0">
                <a:solidFill>
                  <a:schemeClr val="accent2">
                    <a:lumMod val="50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โครงสร้างระบบบริหารราชการไทย</a:t>
            </a:r>
            <a:br>
              <a:rPr lang="th-TH" sz="4800" b="1" kern="1000" dirty="0">
                <a:solidFill>
                  <a:schemeClr val="accent4">
                    <a:lumMod val="75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800" b="1" kern="1000" dirty="0">
                <a:solidFill>
                  <a:schemeClr val="accent4">
                    <a:lumMod val="75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800" b="1" kern="1000" dirty="0">
                <a:solidFill>
                  <a:schemeClr val="accent4">
                    <a:lumMod val="75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: </a:t>
            </a:r>
            <a:r>
              <a:rPr lang="th-TH" sz="2800" b="1" kern="1000" dirty="0">
                <a:solidFill>
                  <a:schemeClr val="accent4">
                    <a:lumMod val="75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กฎหมายที่เกี่ยวข้องกับการปฏิบัติหน้าที่ราชการ</a:t>
            </a:r>
          </a:p>
          <a:p>
            <a:pPr algn="ctr"/>
            <a:r>
              <a:rPr lang="th-TH" sz="2800" b="1" kern="1000" dirty="0">
                <a:solidFill>
                  <a:schemeClr val="accent4">
                    <a:lumMod val="75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วันพฤหัสบดีที่ 15 พฤษภาคม 2568 </a:t>
            </a:r>
            <a:br>
              <a:rPr lang="th-TH" sz="2800" b="1" kern="1000" dirty="0">
                <a:solidFill>
                  <a:schemeClr val="accent4">
                    <a:lumMod val="75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800" b="1" kern="1000" dirty="0">
                <a:solidFill>
                  <a:schemeClr val="accent4">
                    <a:lumMod val="75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ผ่านระบบ </a:t>
            </a:r>
            <a:r>
              <a:rPr lang="en-US" sz="2800" b="1" kern="1000" dirty="0">
                <a:solidFill>
                  <a:schemeClr val="accent4">
                    <a:lumMod val="75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Zoom Meeting</a:t>
            </a:r>
          </a:p>
          <a:p>
            <a:pPr algn="ctr"/>
            <a:endParaRPr lang="th-TH" sz="4800" b="1" dirty="0">
              <a:solidFill>
                <a:schemeClr val="accent4">
                  <a:lumMod val="75000"/>
                </a:schemeClr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3A331C97-4CDC-9B11-7B67-27E38329FB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00" y="33606"/>
            <a:ext cx="1064871" cy="1064871"/>
          </a:xfrm>
          <a:prstGeom prst="rect">
            <a:avLst/>
          </a:prstGeom>
        </p:spPr>
      </p:pic>
      <p:sp>
        <p:nvSpPr>
          <p:cNvPr id="13" name="สี่เหลี่ยมผืนผ้า 12">
            <a:extLst>
              <a:ext uri="{FF2B5EF4-FFF2-40B4-BE49-F238E27FC236}">
                <a16:creationId xmlns:a16="http://schemas.microsoft.com/office/drawing/2014/main" id="{A3655FA5-43B0-AE16-2B65-D6EAB0FA2F34}"/>
              </a:ext>
            </a:extLst>
          </p:cNvPr>
          <p:cNvSpPr/>
          <p:nvPr/>
        </p:nvSpPr>
        <p:spPr>
          <a:xfrm>
            <a:off x="1122830" y="150542"/>
            <a:ext cx="36112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6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สำนักงานปลัดกระทรวงเกษตรและสหกรณ์</a:t>
            </a:r>
            <a:br>
              <a:rPr lang="en-US" sz="16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</a:br>
            <a:r>
              <a:rPr lang="en-US" sz="16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OFFICE OF THE PERMANENT SECRETARY FOR </a:t>
            </a:r>
          </a:p>
          <a:p>
            <a:r>
              <a:rPr lang="en-US" sz="16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MINISTRY OF AGRICULTURE AND COOPERATIVES</a:t>
            </a:r>
          </a:p>
        </p:txBody>
      </p:sp>
    </p:spTree>
    <p:extLst>
      <p:ext uri="{BB962C8B-B14F-4D97-AF65-F5344CB8AC3E}">
        <p14:creationId xmlns:p14="http://schemas.microsoft.com/office/powerpoint/2010/main" val="640222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2695753" cy="14691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695753" cy="1469167"/>
            </a:xfrm>
            <a:custGeom>
              <a:avLst/>
              <a:gdLst/>
              <a:ahLst/>
              <a:cxnLst/>
              <a:rect l="l" t="t" r="r" b="b"/>
              <a:pathLst>
                <a:path w="2695753" h="1469167">
                  <a:moveTo>
                    <a:pt x="0" y="0"/>
                  </a:moveTo>
                  <a:lnTo>
                    <a:pt x="2695753" y="0"/>
                  </a:lnTo>
                  <a:lnTo>
                    <a:pt x="2695753" y="1469167"/>
                  </a:lnTo>
                  <a:lnTo>
                    <a:pt x="0" y="1469167"/>
                  </a:lnTo>
                  <a:close/>
                </a:path>
              </a:pathLst>
            </a:custGeom>
            <a:blipFill>
              <a:blip r:embed="rId2">
                <a:alphaModFix amt="28000"/>
              </a:blip>
              <a:stretch>
                <a:fillRect t="-11201" b="-11201"/>
              </a:stretch>
            </a:blipFill>
          </p:spPr>
        </p:sp>
      </p:grpSp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2" y="-4153"/>
            <a:ext cx="841909" cy="841909"/>
          </a:xfrm>
          <a:prstGeom prst="rect">
            <a:avLst/>
          </a:prstGeom>
        </p:spPr>
      </p:pic>
      <p:sp>
        <p:nvSpPr>
          <p:cNvPr id="7" name="สี่เหลี่ยมผืนผ้า 6"/>
          <p:cNvSpPr/>
          <p:nvPr/>
        </p:nvSpPr>
        <p:spPr>
          <a:xfrm>
            <a:off x="790413" y="60125"/>
            <a:ext cx="443491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สำนักงานปลัดกระทรวงเกษตรและสหกรณ์</a:t>
            </a:r>
            <a:br>
              <a:rPr lang="en-US" sz="14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</a:br>
            <a:r>
              <a:rPr lang="en-US" sz="14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OFFICE OF THE PERMANENT SECRETARY FOR </a:t>
            </a:r>
          </a:p>
          <a:p>
            <a:r>
              <a:rPr lang="en-US" sz="14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MINISTRY OF AGRICULTURE AND COOPERATIVES</a:t>
            </a:r>
          </a:p>
        </p:txBody>
      </p:sp>
      <p:grpSp>
        <p:nvGrpSpPr>
          <p:cNvPr id="8" name="Group 4"/>
          <p:cNvGrpSpPr/>
          <p:nvPr/>
        </p:nvGrpSpPr>
        <p:grpSpPr>
          <a:xfrm>
            <a:off x="0" y="887690"/>
            <a:ext cx="12192000" cy="447105"/>
            <a:chOff x="0" y="0"/>
            <a:chExt cx="1694843" cy="323623"/>
          </a:xfrm>
          <a:solidFill>
            <a:srgbClr val="429EB0"/>
          </a:solidFill>
        </p:grpSpPr>
        <p:sp>
          <p:nvSpPr>
            <p:cNvPr id="9" name="Freeform 5"/>
            <p:cNvSpPr/>
            <p:nvPr/>
          </p:nvSpPr>
          <p:spPr>
            <a:xfrm>
              <a:off x="0" y="0"/>
              <a:ext cx="1694843" cy="323623"/>
            </a:xfrm>
            <a:custGeom>
              <a:avLst/>
              <a:gdLst/>
              <a:ahLst/>
              <a:cxnLst/>
              <a:rect l="l" t="t" r="r" b="b"/>
              <a:pathLst>
                <a:path w="1694843" h="323623">
                  <a:moveTo>
                    <a:pt x="61357" y="0"/>
                  </a:moveTo>
                  <a:lnTo>
                    <a:pt x="1633486" y="0"/>
                  </a:lnTo>
                  <a:cubicBezTo>
                    <a:pt x="1649759" y="0"/>
                    <a:pt x="1665365" y="6464"/>
                    <a:pt x="1676872" y="17971"/>
                  </a:cubicBezTo>
                  <a:cubicBezTo>
                    <a:pt x="1688379" y="29478"/>
                    <a:pt x="1694843" y="45084"/>
                    <a:pt x="1694843" y="61357"/>
                  </a:cubicBezTo>
                  <a:lnTo>
                    <a:pt x="1694843" y="262266"/>
                  </a:lnTo>
                  <a:cubicBezTo>
                    <a:pt x="1694843" y="278539"/>
                    <a:pt x="1688379" y="294146"/>
                    <a:pt x="1676872" y="305652"/>
                  </a:cubicBezTo>
                  <a:cubicBezTo>
                    <a:pt x="1665365" y="317159"/>
                    <a:pt x="1649759" y="323623"/>
                    <a:pt x="1633486" y="323623"/>
                  </a:cubicBezTo>
                  <a:lnTo>
                    <a:pt x="61357" y="323623"/>
                  </a:lnTo>
                  <a:cubicBezTo>
                    <a:pt x="45084" y="323623"/>
                    <a:pt x="29478" y="317159"/>
                    <a:pt x="17971" y="305652"/>
                  </a:cubicBezTo>
                  <a:cubicBezTo>
                    <a:pt x="6464" y="294146"/>
                    <a:pt x="0" y="278539"/>
                    <a:pt x="0" y="262266"/>
                  </a:cubicBezTo>
                  <a:lnTo>
                    <a:pt x="0" y="61357"/>
                  </a:lnTo>
                  <a:cubicBezTo>
                    <a:pt x="0" y="45084"/>
                    <a:pt x="6464" y="29478"/>
                    <a:pt x="17971" y="17971"/>
                  </a:cubicBezTo>
                  <a:cubicBezTo>
                    <a:pt x="29478" y="6464"/>
                    <a:pt x="45084" y="0"/>
                    <a:pt x="61357" y="0"/>
                  </a:cubicBezTo>
                  <a:close/>
                </a:path>
              </a:pathLst>
            </a:custGeom>
            <a:grpFill/>
          </p:spPr>
        </p:sp>
        <p:sp>
          <p:nvSpPr>
            <p:cNvPr id="10" name="TextBox 6"/>
            <p:cNvSpPr txBox="1"/>
            <p:nvPr/>
          </p:nvSpPr>
          <p:spPr>
            <a:xfrm>
              <a:off x="0" y="-47625"/>
              <a:ext cx="1694843" cy="371248"/>
            </a:xfrm>
            <a:prstGeom prst="rect">
              <a:avLst/>
            </a:prstGeom>
            <a:grpFill/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053"/>
                </a:lnSpc>
              </a:pPr>
              <a:endParaRPr sz="1867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2571509" y="742704"/>
            <a:ext cx="6381422" cy="6283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862"/>
              </a:lnSpc>
            </a:pPr>
            <a:r>
              <a:rPr lang="th-TH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eorgia Pro Bold"/>
                <a:cs typeface="Angsana New" panose="02020603050405020304" pitchFamily="18" charset="-34"/>
                <a:sym typeface="Georgia Pro Bold"/>
              </a:rPr>
              <a:t>แบบทดสอบ 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eorgia Pro Bold"/>
                <a:cs typeface="Angsana New" panose="02020603050405020304" pitchFamily="18" charset="-34"/>
                <a:sym typeface="Georgia Pro Bold"/>
              </a:rPr>
              <a:t>Pre -Test</a:t>
            </a:r>
          </a:p>
        </p:txBody>
      </p:sp>
      <p:sp>
        <p:nvSpPr>
          <p:cNvPr id="12" name="AutoShape 43"/>
          <p:cNvSpPr/>
          <p:nvPr/>
        </p:nvSpPr>
        <p:spPr>
          <a:xfrm>
            <a:off x="1562706" y="1549400"/>
            <a:ext cx="9066589" cy="0"/>
          </a:xfrm>
          <a:prstGeom prst="line">
            <a:avLst/>
          </a:prstGeom>
          <a:ln w="19050" cap="flat">
            <a:solidFill>
              <a:srgbClr val="FFFFFF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16" name="AutoShape 43"/>
          <p:cNvSpPr/>
          <p:nvPr/>
        </p:nvSpPr>
        <p:spPr>
          <a:xfrm>
            <a:off x="1550611" y="6324600"/>
            <a:ext cx="9066589" cy="0"/>
          </a:xfrm>
          <a:prstGeom prst="line">
            <a:avLst/>
          </a:prstGeom>
          <a:ln w="19050" cap="flat">
            <a:solidFill>
              <a:srgbClr val="FFFFFF"/>
            </a:solidFill>
            <a:prstDash val="solid"/>
            <a:headEnd type="oval" w="lg" len="lg"/>
            <a:tailEnd type="oval" w="lg" len="lg"/>
          </a:ln>
        </p:spPr>
      </p:sp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831933D3-7269-F394-2117-3FD1BB8B43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409" y="2038409"/>
            <a:ext cx="3797181" cy="379718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CF783DF-9A3E-2D51-3322-4C6521E39ECF}"/>
              </a:ext>
            </a:extLst>
          </p:cNvPr>
          <p:cNvSpPr txBox="1">
            <a:spLocks/>
          </p:cNvSpPr>
          <p:nvPr/>
        </p:nvSpPr>
        <p:spPr>
          <a:xfrm>
            <a:off x="573145" y="2879672"/>
            <a:ext cx="9907403" cy="16463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spcAft>
                <a:spcPts val="1200"/>
              </a:spcAft>
            </a:pPr>
            <a:r>
              <a:rPr lang="th-TH" sz="4000" b="1" dirty="0">
                <a:solidFill>
                  <a:schemeClr val="accent4">
                    <a:lumMod val="75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1. พระราชบัญญัติระเบียบบริหารราชการแผ่นดิน พ.ศ. 2534</a:t>
            </a:r>
          </a:p>
          <a:p>
            <a:pPr algn="ctr">
              <a:spcAft>
                <a:spcPts val="1200"/>
              </a:spcAft>
            </a:pPr>
            <a:r>
              <a:rPr lang="th-TH" sz="4000" b="1" dirty="0">
                <a:solidFill>
                  <a:schemeClr val="accent4">
                    <a:lumMod val="75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2. พระราชบัญญัติวิธีปฏิบัติราชการทางปกครอง พ.ศ. 2539</a:t>
            </a:r>
          </a:p>
          <a:p>
            <a:pPr algn="ctr">
              <a:spcAft>
                <a:spcPts val="1200"/>
              </a:spcAft>
            </a:pPr>
            <a:br>
              <a:rPr lang="th-TH" sz="4000" b="1" dirty="0">
                <a:solidFill>
                  <a:schemeClr val="accent4">
                    <a:lumMod val="75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endParaRPr lang="th-TH" sz="4000" b="1" dirty="0">
              <a:solidFill>
                <a:schemeClr val="accent4">
                  <a:lumMod val="75000"/>
                </a:schemeClr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91932" y="1323521"/>
            <a:ext cx="892904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44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กฎหมายทั่วไปที่เกี่ยวข้องกับการปฏิบัติหน้าที่ราชการ</a:t>
            </a:r>
          </a:p>
        </p:txBody>
      </p:sp>
    </p:spTree>
    <p:extLst>
      <p:ext uri="{BB962C8B-B14F-4D97-AF65-F5344CB8AC3E}">
        <p14:creationId xmlns:p14="http://schemas.microsoft.com/office/powerpoint/2010/main" val="3860756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4"/>
          <p:cNvSpPr txBox="1">
            <a:spLocks noChangeArrowheads="1"/>
          </p:cNvSpPr>
          <p:nvPr/>
        </p:nvSpPr>
        <p:spPr bwMode="auto">
          <a:xfrm>
            <a:off x="284971" y="154476"/>
            <a:ext cx="9333482" cy="230832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endParaRPr lang="th-TH" altLang="en-US" sz="1800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eaLnBrk="1" hangingPunct="1"/>
            <a:r>
              <a:rPr lang="th-TH" altLang="en-US" sz="4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1. พระราชบัญญัติระเบียบบริหารราชการแผ่นดิน </a:t>
            </a:r>
          </a:p>
          <a:p>
            <a:pPr eaLnBrk="1" hangingPunct="1"/>
            <a:r>
              <a:rPr lang="th-TH" altLang="en-US" sz="4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พ.ศ. 2534</a:t>
            </a:r>
          </a:p>
          <a:p>
            <a:pPr algn="ctr" eaLnBrk="1" hangingPunct="1">
              <a:lnSpc>
                <a:spcPct val="150000"/>
              </a:lnSpc>
            </a:pPr>
            <a:endParaRPr lang="th-TH" altLang="en-US" sz="1800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13315" name="กล่องข้อความ 2"/>
          <p:cNvSpPr txBox="1">
            <a:spLocks noChangeArrowheads="1"/>
          </p:cNvSpPr>
          <p:nvPr/>
        </p:nvSpPr>
        <p:spPr bwMode="auto">
          <a:xfrm>
            <a:off x="887711" y="2276895"/>
            <a:ext cx="9204555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28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   พระราชบัญญัติระเบียบบริหารราชการแผ่นดินเป็นกฎหมายที่</a:t>
            </a:r>
            <a:r>
              <a:rPr lang="th-TH" altLang="en-US" sz="28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กําหนด</a:t>
            </a:r>
            <a:r>
              <a:rPr lang="th-TH" altLang="en-US" sz="2800" dirty="0">
                <a:latin typeface="FreesiaUPC" panose="020B0604020202020204" pitchFamily="34" charset="-34"/>
                <a:cs typeface="FreesiaUPC" panose="020B0604020202020204" pitchFamily="34" charset="-34"/>
              </a:rPr>
              <a:t>ขอบเขต</a:t>
            </a:r>
            <a:r>
              <a:rPr lang="th-TH" altLang="en-US" sz="28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altLang="en-US" sz="2800" dirty="0">
                <a:latin typeface="FreesiaUPC" panose="020B0604020202020204" pitchFamily="34" charset="-34"/>
                <a:cs typeface="FreesiaUPC" panose="020B0604020202020204" pitchFamily="34" charset="-34"/>
              </a:rPr>
              <a:t>หน้าที่ของส่วนราชการต่าง ๆ เพื่อมิให้มีการปฏิบัติงานที่ซ้ำซ้อนกัน ก่อให้เกิดการบริหารงานที่เป็นเอกภาพ รวมถึงหลักการในการมอบ</a:t>
            </a:r>
            <a:r>
              <a:rPr lang="th-TH" altLang="en-US" sz="28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altLang="en-US" sz="2800" dirty="0">
                <a:latin typeface="FreesiaUPC" panose="020B0604020202020204" pitchFamily="34" charset="-34"/>
                <a:cs typeface="FreesiaUPC" panose="020B0604020202020204" pitchFamily="34" charset="-34"/>
              </a:rPr>
              <a:t>ให้ปฏิบัติราชการแทน และกําหนดการบริหารราชการแนวใหม่เพื่อให้ระบบบริหารราชการ สามารถปฏิบัติงานตอบสนองต่อการพัฒนาประเทศและการให้บริการแก่ประชาชนได้อย่างมีประสิทธิภาพยิ่งขึ้น ประกอบด้วยสาระสำคัญ เช่น </a:t>
            </a:r>
          </a:p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2800" dirty="0">
                <a:solidFill>
                  <a:schemeClr val="accent6">
                    <a:lumMod val="75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1. โครงสร้างส่วนราชการ ส่วนกลาง ภูมิภาค และท้องถิ่น</a:t>
            </a:r>
          </a:p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2800" dirty="0">
                <a:solidFill>
                  <a:schemeClr val="accent6">
                    <a:lumMod val="75000"/>
                  </a:schemeClr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	2. การมอบอำนาจการปฏิบัติราชการแทน  การรักษาราชการแทน</a:t>
            </a:r>
          </a:p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2800" dirty="0"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endParaRPr lang="th-TH" altLang="en-US" sz="36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89546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883" y="115977"/>
            <a:ext cx="5704936" cy="66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9209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81199" y="975905"/>
            <a:ext cx="6559062" cy="2660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th-TH" sz="44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การจัดระเบียบริหารราชการแผ่นดิน</a:t>
            </a:r>
            <a:endParaRPr lang="th-TH" dirty="0">
              <a:solidFill>
                <a:srgbClr val="000000"/>
              </a:solidFill>
              <a:latin typeface="FreesiaUPC" panose="020B0604020202020204" pitchFamily="34" charset="-34"/>
              <a:ea typeface="Times New Roman" panose="02020603050405020304" pitchFamily="18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แบ่งออกเป็น 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3 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รูปแบบ ดังนี้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</a:t>
            </a:r>
            <a:r>
              <a:rPr lang="en-US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(1)</a:t>
            </a:r>
            <a:r>
              <a:rPr lang="th-TH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ระเบียบบริหารราชการส่วนกลาง</a:t>
            </a:r>
            <a:endParaRPr lang="en-US" sz="2400" b="1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</a:t>
            </a:r>
            <a:r>
              <a:rPr lang="en-US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(2)</a:t>
            </a:r>
            <a:r>
              <a:rPr lang="th-TH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ระเบียบบริหารราชการส่วนภูมิภาค</a:t>
            </a:r>
            <a:endParaRPr lang="en-US" sz="2400" b="1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</a:t>
            </a:r>
            <a:r>
              <a:rPr lang="en-US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(3)</a:t>
            </a:r>
            <a:r>
              <a:rPr lang="th-TH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ระเบียบบริหารราชการส่วนท้องถิ่น</a:t>
            </a:r>
            <a:endParaRPr lang="en-US" sz="2400" b="1" dirty="0">
              <a:effectLst/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67058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561" y="683816"/>
            <a:ext cx="8657493" cy="4900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th-TH" sz="40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การจัดระเบียบบริหารราชการส่วนกลาง </a:t>
            </a:r>
            <a:endParaRPr lang="en-US" sz="3600" b="1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ได้แบ่งส่วนราชการเป็น 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4 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รูปแบบ โดยส่วนราชการทั้ง 4 มีฐานะเป็นนิติบุคคล คือ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(1) 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สำนักนายกรัฐมนตรี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(2) 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กระทรวง หรือทบวงซึ่งมีฐานะเทียบเท่ากระทรวง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(3) 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ทบวง ซึ่งสังกัดสำนักนายกรัฐมนตรีหรือกระทรวง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 algn="thaiDist">
              <a:lnSpc>
                <a:spcPct val="107000"/>
              </a:lnSpc>
              <a:tabLst>
                <a:tab pos="720725" algn="l"/>
              </a:tabLst>
            </a:pP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(4)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กรม หรือส่วนราชการที่เรียกชื่ออย่างอื่นและมีฐานะเป็นกรม ซึ่งสังกัดหรือ</a:t>
            </a:r>
            <a:b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</a:b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ไม่สังกัดสำนักนายกรัฐมนตรี กระทรวง หรือทบวง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 ในการจัดระเบียบบริหารราชการส่วนกลางไก้กำหนดให้นายกรัฐมนตรีเป็นหัวหน้ารัฐบาลบริหารราชการแผ่นดิน มีอำนาจในการสั่งราชการส่วนกลาง ราชการส่วนภูมิภาค และควบคุมราชการส่วนท้องถิ่น</a:t>
            </a:r>
            <a:endParaRPr lang="en-US" sz="2400" dirty="0">
              <a:effectLst/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2015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9466" y="488326"/>
            <a:ext cx="9728201" cy="588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th-TH" sz="40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กระทรวง หรือทบวงซึ่งมีฐานะเทียบเท่ากระทรวง </a:t>
            </a:r>
            <a:endParaRPr lang="en-US" sz="3600" b="1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sz="24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   อยู่ภายใต้การดูแลบังคับบัญชาของรัฐมนตรีว่าการกระทรวง มีหน้าที่โดยทั่วไปคือ การกำหนดนโยบายและวางแผนดำเนินงานของกระทรวง รวมทั้งกำกับ เร่งรัด ติดตาม การดำเนินงานตามแผนและนโยบายที่กำหนดไว้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24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   </a:t>
            </a:r>
            <a:r>
              <a:rPr lang="th-TH" sz="24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การแบ่งส่วนราชการภายในกระทรวง </a:t>
            </a:r>
            <a:r>
              <a:rPr lang="th-TH" sz="24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กระทรวงต่างๆ แบ่งส่วนราชการภายในออกเป็นกรมหรือ</a:t>
            </a:r>
            <a:br>
              <a:rPr lang="th-TH" sz="24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</a:br>
            <a:r>
              <a:rPr lang="th-TH" sz="24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ส่วนราชการที่เรียกชื่อเป็นอย่างอื่นแต่มีฐานะเป็นกรม โดยจำแนกได้เป็น </a:t>
            </a:r>
            <a:r>
              <a:rPr lang="en-US" sz="24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3 </a:t>
            </a:r>
            <a:r>
              <a:rPr lang="th-TH" sz="24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ประเภท คือ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sz="24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  </a:t>
            </a:r>
            <a:r>
              <a:rPr lang="en-US" sz="24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(1) </a:t>
            </a:r>
            <a:r>
              <a:rPr lang="th-TH" sz="24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สำนักงานรัฐมนตรี </a:t>
            </a:r>
            <a:r>
              <a:rPr lang="th-TH" sz="24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มีหน้าที่เกี่ยวข้องกับราชการทางการเมืองของกระทรวง มีเลขานุการรัฐมนตรีดูแลรับผิดชอบขึ้นตรงต่อรัฐมนตรีว่าการกระทรวง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sz="24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  </a:t>
            </a:r>
            <a:r>
              <a:rPr lang="en-US" sz="24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(2) </a:t>
            </a:r>
            <a:r>
              <a:rPr lang="th-TH" sz="24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สำนักงานปลัดกระทรวง </a:t>
            </a:r>
            <a:r>
              <a:rPr lang="th-TH" sz="24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มีหน้าที่เกี่ยวข้องกับราชการประจำทั่วไปของกระทรวง และราชการอื่นที่มิได้กำหนดให้เป็นหน้าที่ของกรมใดกรมหนึ่งในสังกัดกระทรวงโดยเฉพาะ รวมทั้งการกำกับเร่งรัดติดตามผลการปฏิบัติราชการของส่วนราชการในกระทรวง ทั้งนี้โดยอยู่ภายใต้การควบคุมดูแลของปลัดกระทรวง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sz="24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 </a:t>
            </a:r>
            <a:r>
              <a:rPr lang="en-US" sz="24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(3) </a:t>
            </a:r>
            <a:r>
              <a:rPr lang="th-TH" sz="24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กรม </a:t>
            </a:r>
            <a:r>
              <a:rPr lang="th-TH" sz="24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มีอำนาจหน้าที่เกี่ยวกับราชการส่วนใดส่วนหนึ่งของกระทรวงหรือตามกฎหมายว่าด้วยอำนาจหน้าที่ของกรม ทั้งนี้อยู่ภายใต้การรับผิดชอบของอธิบดี หรือตำแหน่งที่เรียกชื่อเป็นอย่างอื่นสำหรับส่วนราชการระดับกรมที่เรียกชื่อเป็นอย่างอื่น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sz="24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  </a:t>
            </a:r>
            <a:r>
              <a:rPr lang="th-TH" sz="24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การแบ่งส่วนราชการภายในกรม </a:t>
            </a:r>
            <a:r>
              <a:rPr lang="th-TH" sz="24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จะแบ่งเป็นสำนักงานเลขานุการกรม กอง และแผนก</a:t>
            </a:r>
            <a:endParaRPr lang="en-US" sz="2400" dirty="0">
              <a:effectLst/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47108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OAC Image">
            <a:extLst>
              <a:ext uri="{FF2B5EF4-FFF2-40B4-BE49-F238E27FC236}">
                <a16:creationId xmlns:a16="http://schemas.microsoft.com/office/drawing/2014/main" id="{C218A5DC-4C1A-DFF0-D7AB-CA1368488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997" y="157132"/>
            <a:ext cx="6927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2643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MOAC Image">
            <a:extLst>
              <a:ext uri="{FF2B5EF4-FFF2-40B4-BE49-F238E27FC236}">
                <a16:creationId xmlns:a16="http://schemas.microsoft.com/office/drawing/2014/main" id="{86293F02-6849-E9E4-6044-D5774AB25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918" y="756371"/>
            <a:ext cx="7577150" cy="5747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63359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399" y="733586"/>
            <a:ext cx="9685867" cy="5985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th-TH" sz="48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การจัดระเบียบบริหารราชการส่วนภูมิภาค </a:t>
            </a:r>
            <a:endParaRPr lang="en-US" sz="4400" b="1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sz="32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 แบ่งส่วนราชการออกเป็น 2 รูปแบบ คือ </a:t>
            </a:r>
            <a:endParaRPr lang="en-US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sz="32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   </a:t>
            </a:r>
            <a:r>
              <a:rPr lang="en-US" sz="32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(1) </a:t>
            </a:r>
            <a:r>
              <a:rPr lang="th-TH" sz="32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จังหวัด</a:t>
            </a:r>
            <a:endParaRPr lang="en-US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sz="32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   </a:t>
            </a:r>
            <a:r>
              <a:rPr lang="en-US" sz="32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(2) </a:t>
            </a:r>
            <a:r>
              <a:rPr lang="th-TH" sz="3200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อำเภอ</a:t>
            </a:r>
          </a:p>
          <a:p>
            <a:pPr>
              <a:spcBef>
                <a:spcPts val="600"/>
              </a:spcBef>
            </a:pPr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 ในระดับจังหวัด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ได้บัญญัติให้ผู้ว่าราชการจังหวัดเป็นผู้รับนโยบายและคำสั่งจากนายกรัฐมนตรีในฐานะหัวหน้ารัฐบาล คณะรัฐมนตรี กระทรวง ทบวง กรม มาปฏิบัติการให้เหมาะสมกับท้องที่และประชาชน และเป็นหัวหน้าบังคับบัญชาข้าราชการฝ่ายบริหาร ซึ่งปฏิบัติหน้าที่ในราชการส่วนภูมิภาคในเขตจังหวัด และรับผิดชอบในราชการจังหวัดและอำเภอ</a:t>
            </a:r>
            <a:endParaRPr lang="en-US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algn="thaiDist"/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กำหนดให้มีปลัดจังหวัดและหัวหน้าส่วนราชการประจำจังหวัดซึ่งกระทรวง ทบวง กรมต่าง ๆ ส่งมาประจำ</a:t>
            </a:r>
            <a:b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ทำหน้าที่เป็นผู้ช่วยเหลือผู้ว่าราชการจังหวัด และมีอำนาจบังคับบัญชาข้าราชการฝ่ายบริหารส่วนภูมิภาคซึ่งสังกัดกระทรวง ทบวง กรมนั้น ในจังหวัด</a:t>
            </a:r>
            <a:endParaRPr lang="en-US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>
              <a:spcBef>
                <a:spcPts val="600"/>
              </a:spcBef>
            </a:pPr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  ในระดับอำเภอ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ให้มีนายอำเภอเป็นหัวหน้าปกครองบังคับบัญชาบรรดาข้าราชการในอำเภอ และรับผิดชอบงานบริหารราชการของอำเภอ</a:t>
            </a:r>
            <a:endParaRPr lang="en-US" sz="2400" dirty="0">
              <a:effectLst/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364306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0400" y="899916"/>
            <a:ext cx="9237133" cy="4175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th-TH" sz="40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การจัดระเบียบบริหารราชการส่วนท้องถิ่น </a:t>
            </a:r>
          </a:p>
          <a:p>
            <a:pPr>
              <a:lnSpc>
                <a:spcPct val="107000"/>
              </a:lnSpc>
            </a:pPr>
            <a:r>
              <a:rPr lang="th-TH" sz="4000" b="1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กำหนดให้มีการบริหารราชการส่วนท้องถิ่น 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4 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รูปแบบ ดังนี้ คือ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(1) 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องค์การบริหารส่วนจังหวัด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(2) 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เทศบาล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(3) 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องค์การบริหารส่วนตำบล</a:t>
            </a:r>
            <a:endParaRPr lang="en-US" sz="2400" dirty="0"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    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(4) 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ราชการส่วนท้องถิ่นอื่นตามที่มีกฎหมายกำหนด ซึ่งในปัจจุบันมีอยู่ 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2 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รูปแบบคือ กรุงเทพมหานครฯ ตามพระราชบัญญัติระเบียบบริหารราชการกรุงเทพมหานคร พ.ศ.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2528</a:t>
            </a:r>
            <a:r>
              <a:rPr lang="th-TH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และเมืองพัทยาตามพระราชบัญญัติระเบียบบริหารราชการเมืองพัทยา พ.ศ. </a:t>
            </a:r>
            <a:r>
              <a:rPr lang="en-US" dirty="0">
                <a:solidFill>
                  <a:srgbClr val="000000"/>
                </a:solidFill>
                <a:latin typeface="FreesiaUPC" panose="020B0604020202020204" pitchFamily="34" charset="-34"/>
                <a:ea typeface="Times New Roman" panose="02020603050405020304" pitchFamily="18" charset="0"/>
                <a:cs typeface="FreesiaUPC" panose="020B0604020202020204" pitchFamily="34" charset="-34"/>
              </a:rPr>
              <a:t>2542</a:t>
            </a:r>
            <a:endParaRPr lang="en-US" sz="2400" dirty="0">
              <a:effectLst/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87773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7266" y="1636516"/>
            <a:ext cx="10820400" cy="2595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th-TH" sz="72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FreesiaUPC" panose="020B0604020202020204" pitchFamily="34" charset="-34"/>
              </a:rPr>
              <a:t>การมอบอำนาจ</a:t>
            </a:r>
          </a:p>
          <a:p>
            <a:pPr>
              <a:lnSpc>
                <a:spcPct val="107000"/>
              </a:lnSpc>
            </a:pPr>
            <a:r>
              <a:rPr lang="th-TH" sz="4000" b="1" dirty="0"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พ.ร.บ. ระเบียบบริหารราชการแผ่นดิน พ.ศ. 2534 </a:t>
            </a:r>
          </a:p>
          <a:p>
            <a:pPr>
              <a:lnSpc>
                <a:spcPct val="107000"/>
              </a:lnSpc>
            </a:pPr>
            <a:r>
              <a:rPr lang="th-TH" sz="4000" b="1" dirty="0" err="1"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พ.ร.ฎ</a:t>
            </a:r>
            <a:r>
              <a:rPr lang="th-TH" sz="4000" b="1" dirty="0"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. ว่าด้วยการมอบ</a:t>
            </a:r>
            <a:r>
              <a:rPr lang="th-TH" sz="4000" b="1" dirty="0" err="1"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อํานาจ</a:t>
            </a:r>
            <a:r>
              <a:rPr lang="th-TH" sz="4000" b="1" dirty="0"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 พ.ศ. 2550 และที่แก้ไขเพิ่มเติม</a:t>
            </a:r>
          </a:p>
        </p:txBody>
      </p:sp>
    </p:spTree>
    <p:extLst>
      <p:ext uri="{BB962C8B-B14F-4D97-AF65-F5344CB8AC3E}">
        <p14:creationId xmlns:p14="http://schemas.microsoft.com/office/powerpoint/2010/main" val="19485708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6083" y="227617"/>
            <a:ext cx="9871493" cy="4439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th-TH" sz="72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FreesiaUPC" panose="020B0604020202020204" pitchFamily="34" charset="-34"/>
              </a:rPr>
              <a:t>หลักการของการมอบ</a:t>
            </a:r>
            <a:r>
              <a:rPr lang="th-TH" sz="72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FreesiaUPC" panose="020B0604020202020204" pitchFamily="34" charset="-34"/>
              </a:rPr>
              <a:t>อํานาจ</a:t>
            </a:r>
            <a:endParaRPr lang="th-TH" sz="7200" b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1.  กระจายความรับผิดชอบในการปฏิบัติหน้าที่โดย</a:t>
            </a:r>
            <a:r>
              <a:rPr lang="th-TH" sz="3200" b="1" dirty="0" err="1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คํานึงถึง</a:t>
            </a: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ขีดความสามารถความรับผิดชอบและความเหมาะสม ตามสภาพของ</a:t>
            </a:r>
            <a:r>
              <a:rPr lang="th-TH" sz="3200" b="1" dirty="0" err="1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ตําแหน่ง</a:t>
            </a: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ของผู้รับมอบ</a:t>
            </a:r>
            <a:r>
              <a:rPr lang="th-TH" sz="3200" b="1" dirty="0" err="1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อํานาจ</a:t>
            </a:r>
            <a:endParaRPr lang="th-TH" sz="3200" b="1" dirty="0">
              <a:solidFill>
                <a:srgbClr val="0070C0"/>
              </a:solidFill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2. เพื่อเป็นการร่วมมือในการปฏิบัติหน้าที่ราชการให้เกิดประโยชน์สาธารณะ </a:t>
            </a:r>
            <a:b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ให้งานในภาคปฏิบัติ</a:t>
            </a:r>
            <a:r>
              <a:rPr lang="th-TH" sz="3200" b="1" dirty="0" err="1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กระทํา</a:t>
            </a: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โดยเจ้าหน้าที่ผู้รับผิดชอบโดยตรง</a:t>
            </a:r>
          </a:p>
          <a:p>
            <a:pPr>
              <a:lnSpc>
                <a:spcPct val="107000"/>
              </a:lnSpc>
            </a:pP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3. เพื่อให้ผู้บริหาร</a:t>
            </a:r>
            <a:r>
              <a:rPr lang="th-TH" sz="3200" b="1" dirty="0" err="1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ทํา</a:t>
            </a: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หน้าที่</a:t>
            </a:r>
            <a:r>
              <a:rPr lang="th-TH" sz="3200" b="1" dirty="0" err="1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กํากับ</a:t>
            </a:r>
            <a:r>
              <a:rPr lang="th-TH" sz="3200" b="1" dirty="0">
                <a:solidFill>
                  <a:srgbClr val="0070C0"/>
                </a:solidFill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การปฏิบัติงาน วางแผนและพัฒนาการปฏิบัติงานให้เกิดประสิทธิภาพ</a:t>
            </a:r>
          </a:p>
        </p:txBody>
      </p:sp>
    </p:spTree>
    <p:extLst>
      <p:ext uri="{BB962C8B-B14F-4D97-AF65-F5344CB8AC3E}">
        <p14:creationId xmlns:p14="http://schemas.microsoft.com/office/powerpoint/2010/main" val="9988796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731" y="3023469"/>
            <a:ext cx="1015153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มาตรา</a:t>
            </a:r>
            <a:r>
              <a:rPr lang="en-US" sz="36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6  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ในการมอบอํานาจ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ผู้มอบอํานาจอาจมอบอํานาจในเรื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องใดเรื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องหนึ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งที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อยู่ในอํานาจหน้าที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b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การปฏิบัติราชการของผู้มอบอํานาจ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เพื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อให้ผู้มอบอํานาจปฏิบัติราชการแทนในเรื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องนั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้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นทั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้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งหมดหรือบางส่วนก็ได้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b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โดยต้อง</a:t>
            </a:r>
            <a:r>
              <a:rPr lang="en-US" sz="2400" b="1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sz="2400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sz="2400" b="1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นไปตามวัตถุประสงค์ของการมอบอํานาจ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ตามมาตรา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5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และ</a:t>
            </a:r>
            <a:r>
              <a:rPr lang="en-US" sz="2400" b="1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คํานึงถึงขีดความสามารถ</a:t>
            </a:r>
            <a:r>
              <a:rPr lang="en-US" sz="2400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ความรับผิดชอบ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และความเหมาะสมตามสภาพของตําแหน่ง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หน้าที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และความรับผิดชอบของผู้รับมอบอํานาจและผู้มอบอํานาจ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  </a:t>
            </a:r>
            <a:r>
              <a:rPr lang="en-US" sz="2400" b="1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เว้นแต่เป</a:t>
            </a:r>
            <a:r>
              <a:rPr lang="th-TH" sz="2400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sz="2400" b="1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นเรื</a:t>
            </a:r>
            <a:r>
              <a:rPr lang="th-TH" sz="2400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b="1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องใดตามกรณีดังต่อไปน</a:t>
            </a:r>
            <a:r>
              <a:rPr lang="th-TH" sz="2400" b="1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ี้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ผู้มอบอํานาจอาจไม่มอบอํานาจในเรื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องดังกล่าวก็ได้</a:t>
            </a:r>
            <a:r>
              <a:rPr lang="en-US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sz="2400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</a:t>
            </a:r>
            <a:r>
              <a:rPr lang="en-US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1. 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นเรื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องที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มีกฎหมายบัญญัติให้เป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นอํานาจเฉพาะหรือเป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นเรื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องที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โดยสภาพไม่อาจมอบอํานาจได้</a:t>
            </a:r>
            <a:r>
              <a:rPr lang="en-US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sz="2400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</a:t>
            </a:r>
            <a:r>
              <a:rPr lang="en-US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2. 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นเรื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องที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เกี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ยวกับนโยบายสําคัญ</a:t>
            </a:r>
            <a:r>
              <a:rPr lang="en-US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sz="2400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</a:t>
            </a:r>
            <a:r>
              <a:rPr lang="en-US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3. 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นเรื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องที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มีความจําเป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นต้องมีการดูแลอย่างใกล้ชิดเพื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อให้เป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นมาตรฐานเดียวกัน</a:t>
            </a:r>
            <a:r>
              <a:rPr lang="en-US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sz="2400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</a:t>
            </a:r>
            <a:r>
              <a:rPr lang="en-US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4. 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นเรื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องที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อาจก่อให้เกิดความเดือดร้อนหรือเกิดความไม่เป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นธรรมแก่ประชาชนไ</a:t>
            </a:r>
            <a:r>
              <a:rPr lang="th-TH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ด้</a:t>
            </a:r>
            <a:endParaRPr lang="en-US" sz="2400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4194" y="284948"/>
            <a:ext cx="9076267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มาตรา</a:t>
            </a:r>
            <a:r>
              <a:rPr lang="en-US" sz="36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5 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การมอบอํานาจต้องเป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นไปเพื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อวัตถุประสงค์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ดังต่อไปนี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้</a:t>
            </a:r>
          </a:p>
          <a:p>
            <a:pPr marL="514350" indent="-514350">
              <a:buAutoNum type="arabicPeriod"/>
            </a:pP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</a:t>
            </a:r>
            <a:r>
              <a:rPr lang="th-TH" sz="2400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อํานวย</a:t>
            </a:r>
            <a:r>
              <a:rPr lang="th-TH" sz="2400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ความสะดวก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และตอบสนองความต้องการของประชาชน </a:t>
            </a:r>
          </a:p>
          <a:p>
            <a:pPr marL="514350" indent="-514350">
              <a:buAutoNum type="arabicPeriod"/>
            </a:pP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ความคุ้มค่า ความรวดเร็ว และ</a:t>
            </a:r>
            <a:r>
              <a:rPr lang="th-TH" sz="2400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ประสิทธิภาพ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ในการปฏิบัติราชการ </a:t>
            </a:r>
          </a:p>
          <a:p>
            <a:pPr marL="514350" indent="-514350">
              <a:buAutoNum type="arabicPeriod"/>
            </a:pP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</a:t>
            </a:r>
            <a:r>
              <a:rPr lang="th-TH" sz="2400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กระจาย</a:t>
            </a:r>
            <a:r>
              <a:rPr lang="th-TH" sz="2400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การตัดสินใจและความรับผิดชอบที่เหมาะสม </a:t>
            </a:r>
          </a:p>
          <a:p>
            <a:pPr marL="514350" indent="-514350">
              <a:buAutoNum type="arabicPeriod"/>
            </a:pPr>
            <a:r>
              <a:rPr lang="th-TH" sz="2400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ไม่เป็นการเพิ่มขั้นตอน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หรือระยะเวลาในการใช้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และไม่ต้องผ่านการพิจารณาของผู้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ดํารงตําแหน่ง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ต่างๆ มากเกินความ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จําเป็น</a:t>
            </a:r>
            <a:endParaRPr lang="en-US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52944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734" y="452320"/>
            <a:ext cx="9651999" cy="5921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th-TH" sz="6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FreesiaUPC" panose="020B0604020202020204" pitchFamily="34" charset="-34"/>
              </a:rPr>
              <a:t>หลักเกณฑ์การมอบ</a:t>
            </a:r>
            <a:r>
              <a:rPr lang="th-TH" sz="66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FreesiaUPC" panose="020B0604020202020204" pitchFamily="34" charset="-34"/>
              </a:rPr>
              <a:t>อํานาจ</a:t>
            </a:r>
            <a:endParaRPr lang="th-TH" sz="6600" b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1. 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ทํา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เป็นหนังสือ โดยระบุรายละเอียดให้ชัดเจน อย่างน้อยมีชื่อหรือ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ตําแหน่ง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ผู้มอบ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และผู้รับมอบ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รวมถึง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ที่มอบ โดยอาจ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กําหนด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หลักเกณฑ์และเงื่อนไขการใช้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ด้วยก็ได้</a:t>
            </a:r>
          </a:p>
          <a:p>
            <a:pPr>
              <a:lnSpc>
                <a:spcPct val="107000"/>
              </a:lnSpc>
            </a:pP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2. 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ที่มอบเป็นเรื่องที่อยู่ใน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หน้าที่ของการปฏิบัติราชการของผู้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ดําร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ง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ตําแหน่ง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รวมถึง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การทํา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  นิติกรรมสัญญา ฟ้องคดี และ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ดําเนิ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นคดี เพื่อมอบ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ให้ผู้รับมอบ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ทํา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แทนทั้งหมดหรือบางส่วนและผู้มอบ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มีหน้าที่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กํากับดูแล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และแนะนําการใช้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ของผู้รับมอบ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endParaRPr lang="th-TH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  3. มีผลอยู่ตราบเท่าที่ยังไม่มีการเพิกถอนหรือสิ้นผลลงโดยเงื่อนเวลาหรือเหตุอื่น</a:t>
            </a:r>
          </a:p>
          <a:p>
            <a:pPr>
              <a:lnSpc>
                <a:spcPct val="107000"/>
              </a:lnSpc>
            </a:pP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  4. ผู้รับมอบ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มีหน้าที่ต้องรับมอบ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(ตามความในมาตรา 39 แห่ง พ.ร.บ.ระเบียบบริหารราชการแผ่นดิน พ.ศ. 2534 และที่แก้ไขเพิ่มเติม)</a:t>
            </a:r>
          </a:p>
          <a:p>
            <a:pPr>
              <a:lnSpc>
                <a:spcPct val="107000"/>
              </a:lnSpc>
            </a:pP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  5. 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ก.พ.ร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. มี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หน้าที่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กํากับ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ดูแล และติดตามตรวจสอบการมอบ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ของผู้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ดํารงตําแหน่ง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ใดๆ 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นี้ รวมไปถึง 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แนะนํา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ให้ผู้มอบ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อํานาจดําเนินการ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ปรับปรุงหรือแก้ไขการมอบ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ให้ถูกต้อง และ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กําหนดให้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ส่วนราชการรายงานข้อมูลเกี่ยวกับการมอบ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        </a:t>
            </a:r>
          </a:p>
          <a:p>
            <a:pPr>
              <a:lnSpc>
                <a:spcPct val="107000"/>
              </a:lnSpc>
            </a:pPr>
            <a:r>
              <a:rPr lang="th-TH" sz="2000" dirty="0">
                <a:solidFill>
                  <a:srgbClr val="C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*ในกรณีมีปัญหาเกี่ยวกับการปฏิบัติตาม </a:t>
            </a:r>
            <a:r>
              <a:rPr lang="th-TH" sz="2000" dirty="0" err="1">
                <a:solidFill>
                  <a:srgbClr val="C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พ.ร.ฎ</a:t>
            </a:r>
            <a:r>
              <a:rPr lang="th-TH" sz="2000" dirty="0">
                <a:solidFill>
                  <a:srgbClr val="C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 ให้ </a:t>
            </a:r>
            <a:r>
              <a:rPr lang="th-TH" sz="2000" dirty="0" err="1">
                <a:solidFill>
                  <a:srgbClr val="C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ก.พ.ร</a:t>
            </a:r>
            <a:r>
              <a:rPr lang="th-TH" sz="2000" dirty="0">
                <a:solidFill>
                  <a:srgbClr val="C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 วินิจฉัยและถือเป็นที่สิ้นสุด</a:t>
            </a:r>
            <a:endParaRPr lang="en-US" dirty="0">
              <a:solidFill>
                <a:srgbClr val="C0000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20801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4582" y="263323"/>
            <a:ext cx="643637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ขอบเขตของการมอบอํานาจ</a:t>
            </a:r>
            <a:endParaRPr lang="en-US" sz="60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4449" y="1162608"/>
            <a:ext cx="10393485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45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1. </a:t>
            </a:r>
            <a:r>
              <a:rPr lang="en-US" sz="45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ผู้มอบอํานาจ</a:t>
            </a:r>
            <a:r>
              <a:rPr lang="en-US" sz="45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มาตรา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38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วรรคหนึ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ง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แห่งพระราชบัญญัติระเบียบบริหารราชการแผ่นดิน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พ.ศ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. 2534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และที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แก้ไขเพิมเติม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กําหนดว่า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ผู้ดํารงตําแหน่งใดที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จะต้องปฏิบัติตามกฎหมาย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กฎ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ระเบียบ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ประกาศ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คําสั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ง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หรือมติคณะรัฐมนตรี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อาจมอบอํานาจให้ผู้ดํารงตําแหน่งอื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นปฏิบัติราชการแทนได้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0264" y="3076937"/>
            <a:ext cx="2616200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ข้าราชการผู้ดํารงตําแหน่ง</a:t>
            </a:r>
            <a:endParaRPr lang="th-TH" sz="20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algn="ctr"/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ท</a:t>
            </a:r>
            <a:r>
              <a:rPr lang="th-TH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ี่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มีกฎหมาย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กฎ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ระเบียบ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ประกาศ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คําสั</a:t>
            </a: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ง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หรือมติของคณะรัฐมนตรี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กําหนดให้</a:t>
            </a: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ผู้ดํารงตําแหน่ง</a:t>
            </a:r>
            <a:endParaRPr lang="th-TH" sz="20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algn="ctr"/>
            <a:r>
              <a:rPr lang="en-US" sz="2000" b="1" dirty="0" err="1">
                <a:solidFill>
                  <a:srgbClr val="C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มีเพียงผู้เดียว</a:t>
            </a:r>
            <a:r>
              <a:rPr lang="en-US" sz="2000" b="1" dirty="0">
                <a:solidFill>
                  <a:srgbClr val="C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*</a:t>
            </a:r>
            <a:endParaRPr lang="th-TH" sz="2000" b="1" dirty="0">
              <a:solidFill>
                <a:srgbClr val="C0000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algn="ctr"/>
            <a:endParaRPr lang="en-US" sz="20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21731" y="3066701"/>
            <a:ext cx="2772630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C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มีอํานาจหน้าท</a:t>
            </a:r>
            <a:r>
              <a:rPr lang="th-TH" sz="2000" b="1" dirty="0" err="1">
                <a:solidFill>
                  <a:srgbClr val="C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ี่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ในการสั</a:t>
            </a: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ง </a:t>
            </a:r>
            <a:b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การอนุญาต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การอนุมัติ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การปฏิบัติราชการหรือ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การดําเนินการอื</a:t>
            </a: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น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ตามที</a:t>
            </a: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กฎหมาย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กฎ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ระเบียบ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ประกาศ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คําสั</a:t>
            </a: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ง </a:t>
            </a:r>
            <a:b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มติของคณะรัฐมนตรีกําหนด</a:t>
            </a:r>
            <a:endParaRPr lang="en-US" sz="20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42695" y="3066701"/>
            <a:ext cx="2413000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C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สามารถมอบอํานาจ</a:t>
            </a:r>
            <a:r>
              <a:rPr lang="en-US" sz="2000" b="1" dirty="0">
                <a:solidFill>
                  <a:srgbClr val="C0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b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การปฏิบัติราชการทั</a:t>
            </a: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วไป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b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ของตนให้บุคคล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b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ผู้ดํารงตําแหน่งอื</a:t>
            </a: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น </a:t>
            </a:r>
            <a:b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en-US" sz="20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ปฏิบัติราชการแทนได้เสมอ</a:t>
            </a:r>
            <a:endParaRPr lang="th-TH" sz="20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algn="ctr"/>
            <a:endParaRPr lang="th-TH" sz="20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8" name="Plus 7"/>
          <p:cNvSpPr/>
          <p:nvPr/>
        </p:nvSpPr>
        <p:spPr>
          <a:xfrm>
            <a:off x="3048002" y="3589870"/>
            <a:ext cx="614037" cy="581799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6541559" y="3609834"/>
            <a:ext cx="558800" cy="5164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84582" y="5283653"/>
            <a:ext cx="9804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*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ตามมาตรา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3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แห่งพระราชกฤษฎีกาว่าด้วยการมอบอํานาจ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พ.ศ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 2550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กําหนดให้ผู้มอบอํานาจ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หมายความว่า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ผู้ดํารงตําแหน่งมีอํานาจหน้าที</a:t>
            </a:r>
            <a:r>
              <a:rPr lang="th-TH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ที</a:t>
            </a:r>
            <a:r>
              <a:rPr lang="th-TH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จะพึงปฏิบัติหรือดําเนินการตามกฎหมาย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กฎ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ระเบียบ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ประกาศ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หรือ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มติของคณะรัฐมนตรี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ในการสั</a:t>
            </a:r>
            <a:r>
              <a:rPr lang="th-TH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งการ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อนุญาต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อนุมัติ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br>
              <a:rPr lang="th-TH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การปฏิบัติราชการ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หรือการดําเนินการอื</a:t>
            </a:r>
            <a:r>
              <a:rPr lang="th-TH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นใด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กรณีคณะกรรมการไม่สามารถอาศัยอํานาจตามมาตรา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38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แห่ง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พ.ร.บ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ระเบียบบริหารราชการแผ่นดิน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พ.ศ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 2534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และที</a:t>
            </a:r>
            <a:r>
              <a:rPr lang="th-TH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แก้ไขเพิ</a:t>
            </a:r>
            <a:r>
              <a:rPr lang="th-TH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มเติม</a:t>
            </a:r>
            <a:r>
              <a:rPr lang="en-US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เพื</a:t>
            </a:r>
            <a:r>
              <a:rPr lang="th-TH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20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อมอบอํานาจให้แก่ผู้ดํารงตําแหน่งอืนกระทําการแทนได้</a:t>
            </a:r>
            <a:endParaRPr lang="en-US" sz="2000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181930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8188" y="534838"/>
            <a:ext cx="938554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กรณีศึกษา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การมอบอำนาจของ รมว.กระทรวงสาธารณสุขและอธิบดีกรมอนามัย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คำวินิจฉัยคณะกรรมการกฤษฎีกา เรื่องเสร็จที่ 129/2550 </a:t>
            </a:r>
            <a:endParaRPr lang="en-US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9509" y="2200385"/>
            <a:ext cx="876443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ข้อหารือ </a:t>
            </a:r>
          </a:p>
          <a:p>
            <a:pPr marL="457200" indent="-457200">
              <a:buAutoNum type="arabicPeriod"/>
            </a:pP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รมว.กระทรวงสาธารณสุขมีอำนาจพิจารณาอุทธรณ์ ตาม ม. 66 แห่ง พ.ร.บ.การสาธารณสุข </a:t>
            </a:r>
            <a:b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พ.ศ. 2535 (อาศัย ม. 20 และ ม.38 แห่ง พ.ร.บ.ระเบียบบริหารราชการแผ่นดินฯ)มีคำสั่งมอบอำนาจดังกล่าวให้ผู้ว่าราชการจังหวัดปฏิบัติราชการแทน ได้หรือไม่</a:t>
            </a:r>
          </a:p>
          <a:p>
            <a:pPr marL="457200" indent="-457200">
              <a:buFontTx/>
              <a:buAutoNum type="arabicPeriod"/>
            </a:pP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อธิบดีกรมอนามัยผู้มีอำนาจออกคำสั่งทางปกครองตาม ม.8 แห่ง พ.ร.บ.การสาธารณสุข </a:t>
            </a:r>
            <a:b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พ.ศ. 2535 (อาศัย ม.38 (7) แห่ง พ.ร.บ.ระเบียบบริหารราชการแผ่นดินฯ) มีคำสั่งมอบอำนาจดังกล่าวให้ผู้ว่าราชการจังหวัดปฏิบัติราชการแทน ได้หรือไม่</a:t>
            </a:r>
          </a:p>
        </p:txBody>
      </p:sp>
    </p:spTree>
    <p:extLst>
      <p:ext uri="{BB962C8B-B14F-4D97-AF65-F5344CB8AC3E}">
        <p14:creationId xmlns:p14="http://schemas.microsoft.com/office/powerpoint/2010/main" val="2206171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3464" y="218737"/>
            <a:ext cx="8764438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วินิจฉัย โดยสรุป </a:t>
            </a:r>
          </a:p>
          <a:p>
            <a:pPr algn="thaiDist"/>
            <a:r>
              <a:rPr lang="th-TH" sz="24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ประเด็นที่ 1 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แม้ ม. 38 (2) จะกำหนดให้ รมว.กระทรวงสาธารณสุขอาจมอบอำนาจการสั่งการ การอนุญาต การอนุมัติ การปฏิบัติราชการฯ ไว้ก็ตาม แต่การมอบอำนาจดังกล่าวเป็นการมอบอำนาจ</a:t>
            </a:r>
            <a:r>
              <a:rPr lang="th-TH" sz="2400" spc="-30" dirty="0">
                <a:latin typeface="FreesiaUPC" panose="020B0604020202020204" pitchFamily="34" charset="-34"/>
                <a:cs typeface="FreesiaUPC" panose="020B0604020202020204" pitchFamily="34" charset="-34"/>
              </a:rPr>
              <a:t>เฉพาะการปฏิบัติราชการโดยทั่วไป แต่อำนาจในการสั่งพิจารณาอุทธรณ์เป็นการเยียวยาความเดือนร้อน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เนื่องมาจากการกระทำของเจ้าหน้าที่ และคำสั่งวินิจฉัยอุทธรณ์ให้เป็นที่สุดในฝ่ายบริหาร </a:t>
            </a:r>
            <a:b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ดังนั้น อำนาจพิจารณาอุทธรณ์ดังกล่าวจึงมิใช่อำนาจในการปฏิบัติราชการทั่วไป มีลักษณะเฉพาะของ รมว.กระทรวงสาธารณสุขที่ไม่อาจมอบอำนาจให้แก่ผู้ดำรงตำแหน่งอื่นปฏิบัติราชการแทนได้</a:t>
            </a:r>
          </a:p>
          <a:p>
            <a:endParaRPr lang="th-TH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ประเด็นที่ 2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ม. 38 (7) กำหนดให้อธิบดีหรือผู้ดำรงตำแหน่งเทียบเท่าอาจมอบอำนาจในการสั่งการ การอนุญาต การอนุมัติ การปฏิบัติราชการ หรือการปฏิบัติราชการอื่นให้แก่ รองอธิบดี ผู้ช่วยอธิบดี ผอ.กอง หัวน้ากอง หัวหน้าส่วนราชการตาม ม. 31 วรรคสอง หรือผู้ดำรงตำแหน่งเทียบเท่า หรือผู้ว่าราชการจังหวัดปฏิบัติราชการแทน ถ้าไม่มีกฎหมายฯ กำหนดไว้เป็นอย่างอื่น หรือห้ามเรื่องการมอบอำนาจไว้ ดังนั้น อำนาจตาม ม.8 แห่ง พ.ร.บ.การสาธารณสุข พ.ศ. 2535 เป็นอำนาจในการสั่งการเพื่อระงับเหตุตาม ม.8 เมื่ออำนาจในการสั่งระงับเหตุดังกล่าวเป็นอำนาจในการปฏิบัติราชการโดยทั่วไปของอธิบดีกรมอนามัย และพ.ร.บ.การสาธารณสุข พ.ศ. 2535 มิได้กำหนดเรื่องการมอบอำนาจหรือห้ามการมอบอำนาจไว้ อธิบดีกรมอนามัยจึงมอบอำนาจให้ผู้ว่าราชการจังหวัดปฏิบัติราชการแทนได้</a:t>
            </a:r>
          </a:p>
          <a:p>
            <a:pPr marL="457200" indent="-457200">
              <a:buAutoNum type="arabicPeriod"/>
            </a:pPr>
            <a:endParaRPr lang="th-TH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endParaRPr lang="th-TH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069400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4582" y="263323"/>
            <a:ext cx="643637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ขอบเขตของการมอบอํานาจ</a:t>
            </a:r>
            <a:endParaRPr lang="en-US" sz="60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9505" y="1357030"/>
            <a:ext cx="9307355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45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2. </a:t>
            </a:r>
            <a:r>
              <a:rPr lang="en-US" sz="45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ผู้</a:t>
            </a:r>
            <a:r>
              <a:rPr lang="th-TH" sz="45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รับ</a:t>
            </a:r>
            <a:r>
              <a:rPr lang="en-US" sz="45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มอบอํานาจ</a:t>
            </a:r>
            <a:r>
              <a:rPr lang="en-US" sz="45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sz="45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45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ตามมาตรา 3 แห่งพระราชกฤษฎีกาว่าด้วยการมอบ</a:t>
            </a:r>
            <a:r>
              <a:rPr lang="th-TH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พ.ศ. 2550 </a:t>
            </a:r>
            <a:r>
              <a:rPr lang="th-TH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กําหนดให้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ผู้รับมอบ</a:t>
            </a:r>
            <a:r>
              <a:rPr lang="th-TH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หมายถึง ผู้</a:t>
            </a:r>
            <a:r>
              <a:rPr lang="th-TH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ดํารงตําแหน่ง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อื่นใดที่ได้รับมอบ</a:t>
            </a:r>
            <a:r>
              <a:rPr lang="th-TH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จากผู้</a:t>
            </a:r>
            <a:r>
              <a:rPr lang="th-TH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ดํารงตําแหน่ง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ที่มีหน้าที่ดังกล่าว ซึ่งต้องเป็น </a:t>
            </a:r>
            <a:r>
              <a:rPr lang="th-TH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ข้าราชการ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ฉะนั้น ลูกจ้าง พนักงานราชการ หรือผู้</a:t>
            </a:r>
            <a:r>
              <a:rPr lang="th-TH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ดํารงตําแหน่ง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ในหน่วยงานของรัฐอื่น เช่น องค์การมหาชนหรือรัฐวิสาหกิจ ซึ่งมิใช่ข้าราชการ จึงไม่ถือว่าเป็นผู้</a:t>
            </a:r>
            <a:r>
              <a:rPr lang="th-TH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ดํารงตําแหน่ง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ที่จะรับมอบ</a:t>
            </a:r>
            <a:r>
              <a:rPr lang="th-TH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ตามความในมาตรา 38 แห่ง พ.ร.บ.ระเบียบบริหารราชการแผ่นดิน พ.ศ. 2534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และที่แก้ไขเพิ่มเติม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088191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6017" y="271790"/>
            <a:ext cx="69060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การมอบอํานาจให้ปฏิบัติราชการแท</a:t>
            </a:r>
            <a:r>
              <a:rPr lang="th-TH" sz="48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น</a:t>
            </a:r>
            <a:endParaRPr lang="en-US" sz="48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43466" y="1201959"/>
            <a:ext cx="9313333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นกลไกสําคัญในการปฏิบัติราชการของภาครัฐซึ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งมีขอบเขตกว้างขวาง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หัวหน้าส่วนราชการเพียงคนเดียว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ไม่อาจปฏิบัติงานให้ครบถ้วนทุกด้านได้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ดังนั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้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น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ในระบบราชการจึงมีการแต่งตั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้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งเจ้าหน้าที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ผู้ปฏิบัติงานในกระทรวง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ทบวง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กรมต่างๆ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จํานวนมาก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เพื</a:t>
            </a:r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อให้เป</a:t>
            </a:r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นผู้ช่วยเหลือในการปฏิบัติงานของหัวหน้าส่วนราชการ</a:t>
            </a:r>
            <a:endParaRPr lang="th-TH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>
              <a:spcAft>
                <a:spcPts val="1200"/>
              </a:spcAft>
            </a:pP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****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การมอบอํานาจให้ปฏิบัติราชการแทน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ไม่ใช่เรื</a:t>
            </a:r>
            <a:r>
              <a:rPr lang="th-TH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b="1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องการมอบอํานาจให้เป</a:t>
            </a:r>
            <a:r>
              <a:rPr lang="th-TH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b="1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นตัวแทนตามประมวลกฎหมายแพ่งและพาณิชย์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ที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นเรื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องของการทํานิติกรรมสัญญา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เกิดจากความสมัครใจ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มุ่งประโยชน์ของตัวการเป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นสําคัญ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ซึ่ง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ต่างฝ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ายต่างจะบอกเลิกได้</a:t>
            </a:r>
            <a:endParaRPr lang="th-TH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แต่การมอบอํานาจให้ปฏิบัติราชการแทน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นเรื</a:t>
            </a:r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องการมอบหน้าที</a:t>
            </a:r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ในการปฏิบัติราชการของผู้ดํารงตําแหน่ง</a:t>
            </a:r>
            <a:r>
              <a:rPr lang="en-US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เพื</a:t>
            </a:r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อมุ่งประโยชน์สาธารณะ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การปฏิบัติราชการแทนเป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นการใช้อํานาจหน้าที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ของผู้มอบอํานาจ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ตามตําแหน่งหน้าที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ราชการ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จึงผูกพันรัฐ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นไปตาม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พ.ร.บ.ระเบียบบริหารราชการแผ่นดิน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พ.ศ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. 2534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แก้ไขเพิ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มเติมโดย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พ.ร.บ.ระเบียบบริหารราชการแผ่นดิน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(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ฉบับที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7)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พ.ศ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. 2550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หมวดที่ 5 การปฏิบัติราชการแทน มาตรา 38- มาตรา 40/1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053567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1375" y="239428"/>
            <a:ext cx="47291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รักษาราชการแทน</a:t>
            </a:r>
            <a:endParaRPr lang="en-US" sz="66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3642" y="1364357"/>
            <a:ext cx="1000760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นกรณีที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บัญญัติไว้ใน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พ.ร.บ.ระเบียบบริหารราชการแผ่นดิน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พ.ศ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. 2534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หมวดที่ 6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การรักษาราชการแทน มาตรา 41- มาตรา 50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ใช้ในกรณี</a:t>
            </a:r>
            <a:r>
              <a:rPr lang="en-US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เมื</a:t>
            </a:r>
            <a:r>
              <a:rPr lang="th-TH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อไม่มีผู้ดํารงตําแหน่ง</a:t>
            </a:r>
            <a:r>
              <a:rPr lang="en-US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หรือผู้ดํารงตําแหน่งไม่อาจปฏิบัติราชการได้</a:t>
            </a:r>
            <a:r>
              <a:rPr lang="en-US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dirty="0">
              <a:solidFill>
                <a:srgbClr val="FF000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>
              <a:spcBef>
                <a:spcPts val="1200"/>
              </a:spcBef>
            </a:pPr>
            <a:r>
              <a:rPr lang="th-TH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ใช้สำหรับตำ</a:t>
            </a:r>
            <a:r>
              <a:rPr lang="en-US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แหน่งที</a:t>
            </a:r>
            <a:r>
              <a:rPr lang="th-TH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กําหนดไว้ใน</a:t>
            </a:r>
            <a:r>
              <a:rPr lang="en-US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พ.ร.บ.ระเบียบบริหารราชการแผ่นดิน</a:t>
            </a:r>
            <a:r>
              <a:rPr lang="en-US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พ.ศ</a:t>
            </a:r>
            <a:r>
              <a:rPr lang="en-US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 2534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เช่น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-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นายกรัฐมนตรี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รัฐมนตรีว่าการกระทรวง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เลขานุการรัฐมนตรี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-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ปลัดกระทรวง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รองปลัดกระทรวง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อธิบดี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รองอธิบดี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(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ตําแหน่งที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เรียกชื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ออย่างอื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นเทียบเท่า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ปลัดกระทรวง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อธิบดี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หรือรอง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เช่น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ผู้อํานวยการ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รองผู้อํานวยการ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เลขาธิการ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รองเลขาธิการ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) </a:t>
            </a:r>
            <a:endParaRPr lang="th-TH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-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เลขานุการกรม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หัวหน้ากอง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ผู้อํานวยการกอง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หัวหน้าส่วนราชการตามมาตรา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33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วรรคสอง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(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นส่วนราชการที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เทียบเท่ากองตามที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กําหนดโดยกฎกระทรวงแบ่งส่วนราชการ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เช่น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ปลัดจังหวัด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) </a:t>
            </a:r>
            <a:endParaRPr lang="th-TH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>
              <a:spcBef>
                <a:spcPts val="1200"/>
              </a:spcBef>
            </a:pP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กฎหมายกําหนด</a:t>
            </a:r>
            <a:r>
              <a:rPr lang="en-US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ให้ผู้ดํารงตําแหน่งรองลงไปเป</a:t>
            </a:r>
            <a:r>
              <a:rPr lang="th-TH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นผู้รักษาราชการแทน</a:t>
            </a:r>
            <a:r>
              <a:rPr lang="en-US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หากไม่มีต้องให้ผู้ดํารงตําแหน่งเหนือขึ</a:t>
            </a:r>
            <a:r>
              <a:rPr lang="th-TH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้</a:t>
            </a:r>
            <a:r>
              <a:rPr lang="en-US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นไปแต่งตั</a:t>
            </a:r>
            <a:r>
              <a:rPr lang="th-TH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้</a:t>
            </a:r>
            <a:r>
              <a:rPr lang="en-US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ง</a:t>
            </a:r>
          </a:p>
        </p:txBody>
      </p:sp>
    </p:spTree>
    <p:extLst>
      <p:ext uri="{BB962C8B-B14F-4D97-AF65-F5344CB8AC3E}">
        <p14:creationId xmlns:p14="http://schemas.microsoft.com/office/powerpoint/2010/main" val="42124398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898" y="432656"/>
            <a:ext cx="491833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รักษาการในตําแหน่</a:t>
            </a:r>
            <a:r>
              <a:rPr lang="th-TH" sz="60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ง</a:t>
            </a:r>
            <a:endParaRPr lang="en-US" sz="60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4866" y="3077459"/>
            <a:ext cx="88067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ใช้ในกรณี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เมื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อตําแหน่งข้าราชการพลเรือนว่างลง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หรือผู้ดํารงตําแหน่งไม่สามารถปฏิบัติหน้าที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ราชการได้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นกรณีที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ไม่ได้บัญญัติไว้ในกฎหมายว่าด้วยระเบียบบริหารราชการแผ่นดิน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ให้ผู้บังคับบัญชาผู้มีอํานาจสั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งบรรจุ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สั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งให้ข้าราชการพลเรือนรักษาการในตําแหน่งนั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้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น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กรณีเป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นตําแหน่งข้าราชการพลเรือนอื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น ๆ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เช่น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หัวหน้างาน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หัวหน้าฝ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าย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หัวหน้ากลุ่ม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ผู้อํานวยการส่วน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ผู้เชี่ยวชาญ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ผู้ตรวจราชการกรม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ผู้ตรวจราชการกระทรวง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นต้น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4866" y="1724280"/>
            <a:ext cx="102023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sz="32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นกรณีที</a:t>
            </a:r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sz="32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บัญญัติไว้ใน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32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พ.ร.บ.ระเบียบข้าราชการพลเรือน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32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พ.ศ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. 2551 </a:t>
            </a:r>
            <a:endParaRPr lang="th-TH" sz="32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en-US" sz="32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มาตรา</a:t>
            </a:r>
            <a:r>
              <a:rPr lang="en-US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68 </a:t>
            </a:r>
          </a:p>
        </p:txBody>
      </p:sp>
    </p:spTree>
    <p:extLst>
      <p:ext uri="{BB962C8B-B14F-4D97-AF65-F5344CB8AC3E}">
        <p14:creationId xmlns:p14="http://schemas.microsoft.com/office/powerpoint/2010/main" val="20107568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4181" y="635857"/>
            <a:ext cx="93506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รักษาราชการแทน</a:t>
            </a:r>
            <a:r>
              <a:rPr lang="en-US" sz="40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/</a:t>
            </a:r>
            <a:r>
              <a:rPr lang="en-US" sz="40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รักษาการในตําแหน่ง</a:t>
            </a:r>
            <a:r>
              <a:rPr lang="en-US" sz="40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/</a:t>
            </a:r>
            <a:r>
              <a:rPr lang="en-US" sz="40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ปฏิบัติราชการแทน</a:t>
            </a:r>
            <a:endParaRPr lang="en-US" sz="40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4181" y="1843726"/>
            <a:ext cx="91863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การรักษาราชการแทน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กับ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การรักษาการในตําแหน่ง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มีลักษณะคล้ายกัน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และไม่ใช่เรื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องการมอบอํานาจ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ส่วนการปฏิบัติราชการแทน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เป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็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นเรื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่</a:t>
            </a: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องการมอบอํานาจตามกฎหมาย</a:t>
            </a:r>
            <a:b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en-US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ว่าด้วยระเบียบบริหารราชการแผ่นดิน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4181" y="3908680"/>
            <a:ext cx="976206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รักษาราชการแทน</a:t>
            </a:r>
            <a:r>
              <a:rPr lang="en-US" sz="40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, </a:t>
            </a:r>
            <a:r>
              <a:rPr lang="en-US" sz="4000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รักษาการในตําแหน่ง</a:t>
            </a:r>
            <a:r>
              <a:rPr lang="en-US" sz="40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</a:t>
            </a:r>
            <a:r>
              <a:rPr lang="th-TH" sz="40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   </a:t>
            </a:r>
            <a:r>
              <a:rPr lang="en-US" sz="4000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การมอบอํานาจ</a:t>
            </a:r>
            <a:r>
              <a:rPr lang="en-US" sz="40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                            </a:t>
            </a:r>
            <a:endParaRPr lang="th-TH" sz="4000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endParaRPr lang="th-TH" sz="4000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40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                       </a:t>
            </a:r>
            <a:r>
              <a:rPr lang="en-US" sz="4000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ปฏิบัติราชการแทน</a:t>
            </a:r>
            <a:r>
              <a:rPr lang="en-US" sz="40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40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     </a:t>
            </a:r>
            <a:r>
              <a:rPr lang="en-US" sz="4000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การมอบอํานาจ</a:t>
            </a:r>
            <a:endParaRPr lang="en-US" sz="4000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5" name="Not Equal 4"/>
          <p:cNvSpPr/>
          <p:nvPr/>
        </p:nvSpPr>
        <p:spPr>
          <a:xfrm>
            <a:off x="6468532" y="3976414"/>
            <a:ext cx="948267" cy="685800"/>
          </a:xfrm>
          <a:prstGeom prst="mathNot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Equal 5"/>
          <p:cNvSpPr/>
          <p:nvPr/>
        </p:nvSpPr>
        <p:spPr>
          <a:xfrm>
            <a:off x="6591298" y="5195319"/>
            <a:ext cx="825501" cy="598339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1896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4"/>
          <p:cNvSpPr txBox="1">
            <a:spLocks noChangeArrowheads="1"/>
          </p:cNvSpPr>
          <p:nvPr/>
        </p:nvSpPr>
        <p:spPr bwMode="auto">
          <a:xfrm>
            <a:off x="164062" y="208472"/>
            <a:ext cx="9616536" cy="101566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th-TH" altLang="en-US" sz="48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2. พ.ร.บ. วิธีปฏิบัติราชการทางปกครอง พ.ศ.2539 </a:t>
            </a:r>
          </a:p>
        </p:txBody>
      </p:sp>
      <p:sp>
        <p:nvSpPr>
          <p:cNvPr id="16387" name="กล่องข้อความ 2"/>
          <p:cNvSpPr txBox="1">
            <a:spLocks noChangeArrowheads="1"/>
          </p:cNvSpPr>
          <p:nvPr/>
        </p:nvSpPr>
        <p:spPr bwMode="auto">
          <a:xfrm>
            <a:off x="265661" y="1355057"/>
            <a:ext cx="9835072" cy="5365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2800" dirty="0">
                <a:latin typeface="FreesiaUPC" panose="020B0604020202020204" pitchFamily="34" charset="-34"/>
                <a:cs typeface="FreesiaUPC" panose="020B0604020202020204" pitchFamily="34" charset="-34"/>
              </a:rPr>
              <a:t>	พระราชบัญญัติวิธีปฏิบัติราชการทางปกครอง พ.ศ. 2539 มีหลักการเพื่อให้การปฏิบัติราชการ ทางปกครองมี</a:t>
            </a:r>
            <a:r>
              <a:rPr lang="th-TH" altLang="en-US" sz="28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ความโปร่งใส เป็นกลางและเป็นธรรม และมีประสิทธิภาพ</a:t>
            </a:r>
            <a:r>
              <a:rPr lang="th-TH" altLang="en-US" sz="2800" dirty="0">
                <a:latin typeface="FreesiaUPC" panose="020B0604020202020204" pitchFamily="34" charset="-34"/>
                <a:cs typeface="FreesiaUPC" panose="020B0604020202020204" pitchFamily="34" charset="-34"/>
              </a:rPr>
              <a:t>โดยมุ่งเน้นที่</a:t>
            </a:r>
            <a:r>
              <a:rPr lang="th-TH" altLang="en-US" sz="2800" spc="-30" dirty="0">
                <a:latin typeface="FreesiaUPC" panose="020B0604020202020204" pitchFamily="34" charset="-34"/>
                <a:cs typeface="FreesiaUPC" panose="020B0604020202020204" pitchFamily="34" charset="-34"/>
              </a:rPr>
              <a:t>กระบวนการออกคำสั่งทางปกครองของเจ้าหน้าที่ซึ่งถือเป็นมาตรการที่ฝ่ายปกครองหน่วยงานของรัฐ</a:t>
            </a:r>
            <a:r>
              <a:rPr lang="th-TH" altLang="en-US" sz="2800" dirty="0">
                <a:latin typeface="FreesiaUPC" panose="020B0604020202020204" pitchFamily="34" charset="-34"/>
                <a:cs typeface="FreesiaUPC" panose="020B0604020202020204" pitchFamily="34" charset="-34"/>
              </a:rPr>
              <a:t>ใช้มากที่สุด และมีผลกระทบต่อสิทธิ และเสรีภาพของประชาชน </a:t>
            </a:r>
          </a:p>
          <a:p>
            <a:pPr>
              <a:spcBef>
                <a:spcPct val="0"/>
              </a:spcBef>
              <a:buNone/>
            </a:pPr>
            <a:r>
              <a:rPr lang="th-TH" altLang="en-US" sz="2800" dirty="0"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altLang="en-US" sz="2800" b="1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สาระสำคัญของกฎหมายมีดังนี้</a:t>
            </a:r>
          </a:p>
          <a:p>
            <a:pPr>
              <a:spcBef>
                <a:spcPct val="0"/>
              </a:spcBef>
              <a:buNone/>
            </a:pPr>
            <a:r>
              <a:rPr lang="th-TH" altLang="en-US" sz="2800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1. เป็นกฎหมายมาตรฐานกลาง โดยเป็นการกำหนดมาตรฐานขั้นต่ำในการพิจารณาจัดทำคำสั่งทางปกครอง หากการพิจารณาทางปกครองเรื่องใดมีมาตรฐานในการประกันสิทธิและเสรีภาพต่ำกว่ากฎหมายนี้ จะต้องใช้กระบวนการตามกฎหมายนี้แทน </a:t>
            </a:r>
          </a:p>
          <a:p>
            <a:pPr>
              <a:spcBef>
                <a:spcPct val="0"/>
              </a:spcBef>
              <a:buNone/>
            </a:pPr>
            <a:r>
              <a:rPr lang="th-TH" altLang="en-US" sz="2800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2. กำหนดขั้นตอนวิธีการการอุทธรณ์คำสั่งทางปกครอง </a:t>
            </a:r>
          </a:p>
          <a:p>
            <a:pPr>
              <a:spcBef>
                <a:spcPct val="0"/>
              </a:spcBef>
              <a:buNone/>
            </a:pPr>
            <a:r>
              <a:rPr lang="th-TH" altLang="en-US" sz="2800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3. กำหนดหลักเกณฑ์และวิธีการในการเพิกถอนและการขอให้พิจารณาคำสั่งทางปกครองใหม่ </a:t>
            </a:r>
          </a:p>
          <a:p>
            <a:pPr>
              <a:spcBef>
                <a:spcPct val="0"/>
              </a:spcBef>
              <a:buNone/>
            </a:pPr>
            <a:r>
              <a:rPr lang="th-TH" altLang="en-US" sz="2800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4. กำหนดกระบวนการการบังคับให้เป็นไปตามคำสั่งทางปกครอง </a:t>
            </a:r>
            <a:endParaRPr lang="th-TH" altLang="en-US" sz="3600" dirty="0">
              <a:solidFill>
                <a:srgbClr val="3333FF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206768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A6F67CB2-17D6-D143-95F0-3A805B120681}"/>
              </a:ext>
            </a:extLst>
          </p:cNvPr>
          <p:cNvSpPr txBox="1"/>
          <p:nvPr/>
        </p:nvSpPr>
        <p:spPr>
          <a:xfrm>
            <a:off x="691588" y="2456356"/>
            <a:ext cx="912374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มาตรา ๓ 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วิธีปฏิบัติราชการทางปกครองตามกฎหมายต่าง ๆ ให้เป็นไปตามที่กำหนด ในพระราชบัญญัตินี้เว้นแต่ในกรณีที่กฎหมายใดกำหนดวิธีปฏิบัติราชการทางปกครองเรื่องใด ไว้โดยเฉพาะและมีหลักเกณฑ์ที่ประกันความเป็นธรรมหรือมีมาตรฐานในการปฏิบัติราชการ ไม่ต่ำกว่าหลักเกณฑ์ที่กำหนดในพระราชบัญญัตินี้ ความในวรรคหน</a:t>
            </a:r>
            <a:r>
              <a:rPr lang="th-TH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ึ่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งมิให้ใช้บังคับกับขั้นตอนและระยะเวลาอุทธรณ์หรือโต้แย้งที่กำหนด ในกฎหมาย</a:t>
            </a:r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1D85BB1A-F674-F0FE-809D-07128ADB1F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77557" y="1064999"/>
            <a:ext cx="11862034" cy="84638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th-TH" altLang="en-US" sz="40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การใช้บังคับ พ.ร.บ. วิธีปฏิบัติราชการทางปกครอง พ.ศ.2539 </a:t>
            </a:r>
          </a:p>
        </p:txBody>
      </p:sp>
    </p:spTree>
    <p:extLst>
      <p:ext uri="{BB962C8B-B14F-4D97-AF65-F5344CB8AC3E}">
        <p14:creationId xmlns:p14="http://schemas.microsoft.com/office/powerpoint/2010/main" val="2303958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3FA1836A-187A-00AD-4081-A7E5DD08B555}"/>
              </a:ext>
            </a:extLst>
          </p:cNvPr>
          <p:cNvSpPr txBox="1"/>
          <p:nvPr/>
        </p:nvSpPr>
        <p:spPr>
          <a:xfrm>
            <a:off x="483242" y="1488192"/>
            <a:ext cx="11600728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มาตรา ๔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พระราชบัญญัตินี้มิให้ใช้บังคับแก่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(๑) รัฐสภาและคณะรัฐมนตรี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(๒) องค์กรที่ใช้อำนาจตามรัฐธรรมนูญโดยเฉพาะ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(๓) การพิจารณาของนายกรัฐมนตรีหรือรัฐมนตรีในงานทางนโยบายโดยตรง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(๔) การพิจารณาพิพากษาคดีของศาลและการดำเนินงานของเจ้าหน้าที่ในกระบวนการ พิจารณาคดีการบังคับคดีและการวางทรัพย์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(๕) การพิจารณาวินิจฉัยเรื่องร้องทุกข์และการสั่งการตามกฎหมายว่าด้วยคณะกรรมการกฤษฎีกา 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(๖) การดำเนินงานเกี่ยวกับนโยบายการต่างประเทศ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(๗) การดำเนินงานเกี่ยวกับราชการทหารหรือเจ้าหน้าที่ซึ่งปฏิบัติหน้าที่ทางยุทธการ ร่วมกับทหารในการป้องกันและรักษาความมั่นคงของราชอาณาจักรจากภัยคุกคามทั้งภายนอก และภายในประเทศ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(๘) การดำเนินงานตามกระบวนการยุติธรรมทางอาญา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(๙) การดำเนินกิจการขององค์การทางศาสนา การยกเว้นไม่ให้นำบทบัญญัติแห่งพระราชบัญญัตินี้มาใช้บังคับแก่การดำเนินกิจการใด หรือกับหน่วยงานใดนอกจากที่กำหนดไว้ในวรรคหนึ่ง ให้ตราเป็นพระราชกฤษฎีกาตามข้อเสนอ ของคณะกรรมการวิธีปฏิบัติราชการทางปกครอง</a:t>
            </a:r>
          </a:p>
        </p:txBody>
      </p:sp>
      <p:sp>
        <p:nvSpPr>
          <p:cNvPr id="2" name="TextBox 4">
            <a:extLst>
              <a:ext uri="{FF2B5EF4-FFF2-40B4-BE49-F238E27FC236}">
                <a16:creationId xmlns:a16="http://schemas.microsoft.com/office/drawing/2014/main" id="{2E2AD4A0-3E79-B1FB-7DD3-97D56BB87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56696" y="428391"/>
            <a:ext cx="11862034" cy="84638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th-TH" altLang="en-US" sz="40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ข้อยกเว้น การใช้บังคับ พ.ร.บ. วิธีปฏิบัติราชการทางปกครอง พ.ศ.2539 </a:t>
            </a:r>
          </a:p>
        </p:txBody>
      </p:sp>
    </p:spTree>
    <p:extLst>
      <p:ext uri="{BB962C8B-B14F-4D97-AF65-F5344CB8AC3E}">
        <p14:creationId xmlns:p14="http://schemas.microsoft.com/office/powerpoint/2010/main" val="13338690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2"/>
          <p:cNvSpPr txBox="1">
            <a:spLocks noChangeArrowheads="1"/>
          </p:cNvSpPr>
          <p:nvPr/>
        </p:nvSpPr>
        <p:spPr bwMode="auto">
          <a:xfrm>
            <a:off x="291541" y="561426"/>
            <a:ext cx="9835072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5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หลักการสำคัญ</a:t>
            </a:r>
          </a:p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40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ใน พ.ร.บ.วิธีปฏิบัติราชการทางปกครอง พ.ศ. 2539</a:t>
            </a:r>
            <a:endParaRPr lang="th-TH" altLang="en-US" sz="4800" b="1" dirty="0">
              <a:solidFill>
                <a:srgbClr val="3333FF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กล่องข้อความ 2"/>
          <p:cNvSpPr txBox="1">
            <a:spLocks noChangeArrowheads="1"/>
          </p:cNvSpPr>
          <p:nvPr/>
        </p:nvSpPr>
        <p:spPr bwMode="auto">
          <a:xfrm>
            <a:off x="469821" y="2275206"/>
            <a:ext cx="9835072" cy="3559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742950" indent="-742950">
              <a:spcBef>
                <a:spcPct val="0"/>
              </a:spcBef>
              <a:spcAft>
                <a:spcPts val="800"/>
              </a:spcAft>
              <a:buAutoNum type="arabicPeriod"/>
            </a:pPr>
            <a:r>
              <a:rPr lang="th-TH" altLang="en-US" sz="3200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หลักการกระทำโดยเจ้าหน้าที่ซึ่งมีอำนาจหน้าที่</a:t>
            </a:r>
          </a:p>
          <a:p>
            <a:pPr marL="742950" indent="-742950">
              <a:spcBef>
                <a:spcPct val="0"/>
              </a:spcBef>
              <a:spcAft>
                <a:spcPts val="800"/>
              </a:spcAft>
              <a:buAutoNum type="arabicPeriod"/>
            </a:pPr>
            <a:r>
              <a:rPr lang="th-TH" altLang="en-US" sz="3200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หลักการกระทำโดยเจ้าหน้าที่ที่มีความเป็นกลาง (ม. 13-16)</a:t>
            </a:r>
          </a:p>
          <a:p>
            <a:pPr marL="742950" indent="-742950">
              <a:spcBef>
                <a:spcPct val="0"/>
              </a:spcBef>
              <a:spcAft>
                <a:spcPts val="800"/>
              </a:spcAft>
              <a:buAutoNum type="arabicPeriod"/>
            </a:pPr>
            <a:r>
              <a:rPr lang="th-TH" altLang="en-US" sz="3200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หลักการรับฟังผู้ที่ถูกกระทบสิทธิ (ม. 30)</a:t>
            </a:r>
          </a:p>
          <a:p>
            <a:pPr marL="742950" indent="-742950">
              <a:spcBef>
                <a:spcPct val="0"/>
              </a:spcBef>
              <a:spcAft>
                <a:spcPts val="800"/>
              </a:spcAft>
              <a:buAutoNum type="arabicPeriod"/>
            </a:pPr>
            <a:r>
              <a:rPr lang="th-TH" altLang="en-US" sz="3200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หลักการให้เหตุผลของคำสั่งทางปกครอง (ม. 37)</a:t>
            </a:r>
          </a:p>
          <a:p>
            <a:pPr marL="742950" indent="-742950">
              <a:spcBef>
                <a:spcPct val="0"/>
              </a:spcBef>
              <a:buAutoNum type="arabicPeriod"/>
            </a:pPr>
            <a:r>
              <a:rPr lang="th-TH" altLang="en-US" sz="3200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หลักการแจ้งสิทธิในการอุทธรณ์ (ม. 40)</a:t>
            </a:r>
          </a:p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3200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    </a:t>
            </a:r>
            <a:r>
              <a:rPr lang="th-TH" altLang="en-US" sz="3200" dirty="0">
                <a:solidFill>
                  <a:srgbClr val="7030A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</a:t>
            </a:r>
            <a:r>
              <a:rPr lang="th-TH" altLang="en-US" sz="2800" dirty="0">
                <a:solidFill>
                  <a:srgbClr val="7030A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หากไม่แจ้ง ระยะเวลาอุทธรณ์ขยายเป็น 1 ปี</a:t>
            </a:r>
            <a:r>
              <a:rPr lang="th-TH" altLang="en-US" sz="3200" dirty="0">
                <a:solidFill>
                  <a:srgbClr val="7030A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</a:t>
            </a:r>
            <a:endParaRPr lang="th-TH" altLang="en-US" sz="4000" dirty="0">
              <a:solidFill>
                <a:srgbClr val="7030A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629920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758" y="1552485"/>
            <a:ext cx="7877175" cy="4943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979466" y="501828"/>
            <a:ext cx="81852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ts val="800"/>
              </a:spcAft>
            </a:pPr>
            <a:r>
              <a:rPr lang="th-TH" altLang="en-US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หลักการกระทำโดยเจ้าหน้าที่ซึ่งมีอำนาจหน้าที่ และกระทำการที่มีความเป็นกลาง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79466" y="948906"/>
            <a:ext cx="3053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ตัวอย่างในการพิจารณา</a:t>
            </a:r>
            <a:endParaRPr lang="en-US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782067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557" y="1495605"/>
            <a:ext cx="8134350" cy="42291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57557" y="570839"/>
            <a:ext cx="50914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ts val="800"/>
              </a:spcAft>
            </a:pPr>
            <a:r>
              <a:rPr lang="th-TH" altLang="en-US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หลักการให้เหตุผลของคำสั่งทางปกครอง (ม. 37)</a:t>
            </a:r>
          </a:p>
        </p:txBody>
      </p:sp>
    </p:spTree>
    <p:extLst>
      <p:ext uri="{BB962C8B-B14F-4D97-AF65-F5344CB8AC3E}">
        <p14:creationId xmlns:p14="http://schemas.microsoft.com/office/powerpoint/2010/main" val="22708362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656" y="1749275"/>
            <a:ext cx="9296400" cy="4429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MGR Onlin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84" y="772866"/>
            <a:ext cx="1067579" cy="50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839763" y="705274"/>
            <a:ext cx="91842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dirty="0">
                <a:latin typeface="var(--c-font-family-extra-bold)"/>
              </a:rPr>
              <a:t>ปิดคดี ถวิล เปลี่ยนศรี : เปิดแผนกคดีบริหารงานบุคคลของศาลปกครอง</a:t>
            </a:r>
          </a:p>
          <a:p>
            <a:r>
              <a:rPr lang="th-TH" sz="2400" dirty="0">
                <a:solidFill>
                  <a:srgbClr val="333333"/>
                </a:solidFill>
                <a:latin typeface="var(--c-font-family-article-author)"/>
              </a:rPr>
              <a:t>เผยแพร่: 19 มี.ค. 2557   โดย: ทีมข่าวอาชญากรรม</a:t>
            </a:r>
            <a:endParaRPr lang="th-TH" sz="2400" b="0" i="0" dirty="0">
              <a:solidFill>
                <a:srgbClr val="333333"/>
              </a:solidFill>
              <a:effectLst/>
              <a:latin typeface="var(--c-font-family-article-author)"/>
            </a:endParaRPr>
          </a:p>
        </p:txBody>
      </p:sp>
    </p:spTree>
    <p:extLst>
      <p:ext uri="{BB962C8B-B14F-4D97-AF65-F5344CB8AC3E}">
        <p14:creationId xmlns:p14="http://schemas.microsoft.com/office/powerpoint/2010/main" val="3269005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5726" y="1512487"/>
            <a:ext cx="931247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   พระราชบัญญัติวิธีปฏิบัติราชการทางปกครอง พ.ศ. 2539 ใช้บังคับในฐานะที่เป็น</a:t>
            </a:r>
            <a:r>
              <a:rPr lang="th-TH" spc="-50" dirty="0">
                <a:latin typeface="FreesiaUPC" panose="020B0604020202020204" pitchFamily="34" charset="-34"/>
                <a:cs typeface="FreesiaUPC" panose="020B0604020202020204" pitchFamily="34" charset="-34"/>
              </a:rPr>
              <a:t>กฎหมายมาตรฐานกลาง ในกรณีที่เรื่องทางปกครองเรื่องใดเรื่องหนึ่งไม่ได้กำหนดกระบวนการ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หรือขึ้นตอนไว้เป็นการเฉพาะ และใช้กับหน่วยงานของรัฐที่ดำเนินการเรื่องในทางปกครอง โดยเฉพาะกระบวนการที่จะนำไปสู่การมี “คำสั่งทางปกครอง” ดังนั้น ผู้ที่จะต้องอยู่ภายใต้บังคับของกฎหมายฉบับนี้ก็คือ “เจ้าหน้าที่” ของหน่วยงานของรัฐที่มีอำนาจ ในการทำคำสั่งทางปกครองนั่นเอง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 มาตรา 4 เจ้าหน้าที่ หมายความว่า บุคคล คณะบุคคล หรือนิติบุคคลซึ่งใช้อำนาจ</a:t>
            </a:r>
            <a:b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หรือได้รับมอบให้ใช้อำนาจทางปกครองของรัฐในการดำเนินการอย่างใดอย่างหนึ่ง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05193" y="331057"/>
            <a:ext cx="459613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5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ขอบเขตการบังคับใช้ 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7438629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7998" y="1119721"/>
            <a:ext cx="940816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2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 มาตรา 5 “คำสั่งทางปกครอง” หมายความว่า “การใช้อำนาจตามกฎหมายของเจ้าหน้าที่ที่มีผลเป็นการสร้างนิติสัมพันธ์ขึ้นระหว่างบุคคลในอันที่จะก่อ เปลี่ยนแปลง โอน สงวน ระงับ หรือมีผลกระทบต่อสถานภาพของสิทธิหรือหน้าที่ของบุคคล ไม่ว่าจะเป็นการถาวรหรือชั่วคราว เช่น การสั่งการ การอนุญาต </a:t>
            </a:r>
            <a:r>
              <a:rPr lang="th-TH" sz="3200" spc="-100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การอนุมัติ การวินิจฉัยอุทธรณ์ การรับรอง และการรับจดทะเบียน แต่ไม่หมายความรวมถึง</a:t>
            </a:r>
            <a:r>
              <a:rPr lang="th-TH" sz="3200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การออกกฎ ซึ่งกล่าวโดยสรุปได้ว่า หากเป็นการกระทำของเจ้าหน้าที่ของรัฐที่เป็นการใช้อำนาจทางปกครอง มีผลทำให้สถานภาพทางกฎหมาย เปลี่ยนแปลงไปเกิด</a:t>
            </a:r>
            <a:r>
              <a:rPr lang="th-TH" sz="3200" spc="-100" dirty="0">
                <a:latin typeface="FreesiaUPC" panose="020B0604020202020204" pitchFamily="34" charset="-34"/>
                <a:cs typeface="FreesiaUPC" panose="020B0604020202020204" pitchFamily="34" charset="-34"/>
              </a:rPr>
              <a:t>กับบุคคลหนึ่งบุคคลใดเป็นรายกรณี ก็ถือว่า การกระทำนั้นๆ เป็น “คำสั่งทางปกครอง” </a:t>
            </a:r>
            <a:r>
              <a:rPr lang="th-TH" sz="3200" dirty="0">
                <a:latin typeface="FreesiaUPC" panose="020B0604020202020204" pitchFamily="34" charset="-34"/>
                <a:cs typeface="FreesiaUPC" panose="020B0604020202020204" pitchFamily="34" charset="-34"/>
              </a:rPr>
              <a:t>เช่น คำสั่งเพิกถอนใบอนุญาตประกอบกิจการ เป็นต้น</a:t>
            </a:r>
            <a:endParaRPr lang="en-US" sz="32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97157" y="356457"/>
            <a:ext cx="35686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8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คำสั่งทางปกครอง </a:t>
            </a:r>
            <a:endParaRPr lang="en-US" sz="48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269549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www.doe.go.th/prd/Upload/ar9/2018-12-28943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85" y="1130311"/>
            <a:ext cx="2250022" cy="3003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86139" y="206826"/>
            <a:ext cx="52477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ตัวอย่างคำสั่งทางปกครอง</a:t>
            </a:r>
            <a:endParaRPr lang="en-US" sz="3600" b="1" dirty="0">
              <a:solidFill>
                <a:srgbClr val="FF000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2052" name="Picture 4" descr="ความรู้เกี่ยวกับป้ายจราจรและสัญญาณจราจร / Road safety for Children - YouTube">
            <a:extLst>
              <a:ext uri="{FF2B5EF4-FFF2-40B4-BE49-F238E27FC236}">
                <a16:creationId xmlns:a16="http://schemas.microsoft.com/office/drawing/2014/main" id="{86F19E45-7420-58DF-D9C7-095623AD2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931" y="1127727"/>
            <a:ext cx="4082811" cy="22863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ยิ้มเข้าไว้! &quot;ตำรวจจราจร&quot; เต้นกลางแยก หวังสร้างรอยยิ้ม-คลายเครียดผู้ใช้">
            <a:extLst>
              <a:ext uri="{FF2B5EF4-FFF2-40B4-BE49-F238E27FC236}">
                <a16:creationId xmlns:a16="http://schemas.microsoft.com/office/drawing/2014/main" id="{20BCA933-DF2E-9F71-6149-23DF1B659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073" y="3317542"/>
            <a:ext cx="3429898" cy="20579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9CDE57C-80D7-EB9C-F448-D226B6857A0F}"/>
              </a:ext>
            </a:extLst>
          </p:cNvPr>
          <p:cNvSpPr txBox="1"/>
          <p:nvPr/>
        </p:nvSpPr>
        <p:spPr>
          <a:xfrm>
            <a:off x="5189148" y="5650051"/>
            <a:ext cx="610318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600" b="0" i="0" dirty="0">
                <a:solidFill>
                  <a:srgbClr val="FF0000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โทษปรับ </a:t>
            </a:r>
            <a:r>
              <a:rPr lang="th-TH" sz="1600" b="0" i="0" dirty="0">
                <a:solidFill>
                  <a:srgbClr val="1F1F1F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ขับฝ่าไฟแดงตามกฎหมายพระราชบัญญัติจราจรทางบก พ.ศ. 2522 </a:t>
            </a:r>
            <a:r>
              <a:rPr lang="th-TH" sz="1600" b="0" i="0" dirty="0">
                <a:solidFill>
                  <a:srgbClr val="040C28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มาตรา 22</a:t>
            </a:r>
            <a:r>
              <a:rPr lang="th-TH" sz="1600" b="0" i="0" dirty="0">
                <a:solidFill>
                  <a:srgbClr val="1F1F1F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 ผู้ขับขี่ต้องปฏิบัติตาม</a:t>
            </a:r>
            <a:r>
              <a:rPr lang="th-TH" sz="1600" b="0" i="0" dirty="0">
                <a:solidFill>
                  <a:srgbClr val="FF0000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สัญญาณไฟจราจรหรือเครื่องหมายจราจร</a:t>
            </a:r>
            <a:r>
              <a:rPr lang="th-TH" sz="1600" b="0" i="0" dirty="0">
                <a:solidFill>
                  <a:srgbClr val="1F1F1F"/>
                </a:solidFill>
                <a:effectLst/>
                <a:latin typeface="FreesiaUPC" panose="020B0604020202020204" pitchFamily="34" charset="-34"/>
                <a:cs typeface="FreesiaUPC" panose="020B0604020202020204" pitchFamily="34" charset="-34"/>
              </a:rPr>
              <a:t>ที่ปรากฏข้างหน้าไฟสีแดงหรือเครื่องหมายจราจรที่มีคำว่า “หยุด” หากผู้ใดฝ่าฝืนมีโทษปรับสูงสุดไม่เกิน 1,000 บาท โทษปรับสูงสุด 10,000 บาท</a:t>
            </a:r>
            <a:endParaRPr lang="th-TH" sz="16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891075-BDBA-6053-9574-1A8E58748E32}"/>
              </a:ext>
            </a:extLst>
          </p:cNvPr>
          <p:cNvSpPr txBox="1"/>
          <p:nvPr/>
        </p:nvSpPr>
        <p:spPr>
          <a:xfrm>
            <a:off x="780779" y="5861775"/>
            <a:ext cx="38107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1400" b="1" kern="100" dirty="0">
                <a:solidFill>
                  <a:srgbClr val="FF0000"/>
                </a:solidFill>
                <a:effectLst/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“</a:t>
            </a:r>
            <a:r>
              <a:rPr lang="th-TH" sz="1800" b="1" kern="100" dirty="0">
                <a:solidFill>
                  <a:srgbClr val="FF0000"/>
                </a:solidFill>
                <a:effectLst/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สั่งงานทางไลน์ถือว่าเป็นคำสั่งชอบด้วยกฎหมาย”</a:t>
            </a:r>
            <a:r>
              <a:rPr lang="th-TH" sz="1400" b="1" kern="100" dirty="0">
                <a:solidFill>
                  <a:srgbClr val="FF0000"/>
                </a:solidFill>
                <a:effectLst/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   </a:t>
            </a:r>
            <a:r>
              <a:rPr lang="th-TH" sz="1800" kern="100" dirty="0">
                <a:effectLst/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(</a:t>
            </a:r>
            <a:r>
              <a:rPr lang="th-TH" sz="1800" kern="100" dirty="0" err="1">
                <a:effectLst/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คํ</a:t>
            </a:r>
            <a:r>
              <a:rPr lang="th-TH" sz="1800" kern="100" dirty="0">
                <a:effectLst/>
                <a:latin typeface="FreesiaUPC" panose="020B0604020202020204" pitchFamily="34" charset="-34"/>
                <a:ea typeface="Calibri" panose="020F0502020204030204" pitchFamily="34" charset="0"/>
                <a:cs typeface="FreesiaUPC" panose="020B0604020202020204" pitchFamily="34" charset="-34"/>
              </a:rPr>
              <a:t>าพิพากษา ศาลปกครองสูงสุดที่ อ. 598/2557)</a:t>
            </a:r>
            <a:endParaRPr lang="en-US" sz="1400" kern="100" dirty="0">
              <a:effectLst/>
              <a:latin typeface="FreesiaUPC" panose="020B0604020202020204" pitchFamily="34" charset="-34"/>
              <a:ea typeface="Calibri" panose="020F0502020204030204" pitchFamily="34" charset="0"/>
              <a:cs typeface="FreesiaUPC" panose="020B0604020202020204" pitchFamily="34" charset="-34"/>
            </a:endParaRPr>
          </a:p>
        </p:txBody>
      </p:sp>
      <p:pic>
        <p:nvPicPr>
          <p:cNvPr id="2058" name="Picture 10" descr="LINE อัพสปีด &quot;แบรนด์&quot; เชื่อมข้อมูลข้ามแพลตฟอร์ม">
            <a:extLst>
              <a:ext uri="{FF2B5EF4-FFF2-40B4-BE49-F238E27FC236}">
                <a16:creationId xmlns:a16="http://schemas.microsoft.com/office/drawing/2014/main" id="{722CA23B-690F-9833-9AF3-C671D2C00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799" y="3964126"/>
            <a:ext cx="2714625" cy="1685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1359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5E1F4F-D736-26D2-D615-3C4AB3B17D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8189" y="737812"/>
            <a:ext cx="5582429" cy="5382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48996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715" y="1111253"/>
            <a:ext cx="92964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7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รูปแบบของคำสั่งทางปกครองที่กฎหมายวิธีปฏิบัติราชการกำหนด ต้องมีรูปแบบดังต่อไปนี้ </a:t>
            </a:r>
          </a:p>
          <a:p>
            <a:r>
              <a:rPr lang="th-TH" sz="27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1.คำสั่งทางปกครองอาจทำเป็นหนังสือหรือทำด้วยวาจา หรือการสื่อสารด้วยวิธีการอื่น หากทำด้วยหนังสือจะต้องลงลายมือชื่อของผู้ออกคำสั่ง พร้อมวันเดือนปีที่ออกคำสั่ง </a:t>
            </a:r>
          </a:p>
          <a:p>
            <a:r>
              <a:rPr lang="th-TH" sz="27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2.คำสั่งทางปกครองที่ทำเป็นหนังสือ จะต้องให้เหตุผลของการออกคำสั่งด้วย โดยกฎหมายได้กำหนดสาระสำคัญที่จะต้องแจ้งไปในคำสั่งทางปกครอง (มาตรา 37) </a:t>
            </a:r>
          </a:p>
          <a:p>
            <a:r>
              <a:rPr lang="th-TH" sz="27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3.เงื่อนไขในคำสั่งทางปกครอง ซึ่งเงื่อนไขนี้อาจจะกำหนดไว้ในคำสั่งทางปกครองด้วยก็ได้ แต่ทั้งนี้ต้องมีเท่าที่จะทำให้กฎหมายในเรื่องนั้นบรรลุเป้าหมายได้เท่านั้น </a:t>
            </a:r>
          </a:p>
          <a:p>
            <a:r>
              <a:rPr lang="th-TH" sz="2700" dirty="0">
                <a:latin typeface="FreesiaUPC" panose="020B0604020202020204" pitchFamily="34" charset="-34"/>
                <a:cs typeface="FreesiaUPC" panose="020B0604020202020204" pitchFamily="34" charset="-34"/>
              </a:rPr>
              <a:t>     </a:t>
            </a:r>
            <a:r>
              <a:rPr lang="th-TH" sz="2700" spc="-50" dirty="0">
                <a:latin typeface="FreesiaUPC" panose="020B0604020202020204" pitchFamily="34" charset="-34"/>
                <a:cs typeface="FreesiaUPC" panose="020B0604020202020204" pitchFamily="34" charset="-34"/>
              </a:rPr>
              <a:t>4.คำสั่งทางปกครองใดเป็นคำสั่งทางปกครองที่อาจอุทธรณ์โต้แย้งได้ ให้ระบุวิธีการยื่นอุทธรณ์ </a:t>
            </a:r>
            <a:r>
              <a:rPr lang="th-TH" sz="2700" dirty="0">
                <a:latin typeface="FreesiaUPC" panose="020B0604020202020204" pitchFamily="34" charset="-34"/>
                <a:cs typeface="FreesiaUPC" panose="020B0604020202020204" pitchFamily="34" charset="-34"/>
              </a:rPr>
              <a:t>เจ้าที่ที่มีอำนาจรับอุทธรณ์ ระยะเวลาที่ยื่นอุทธรณ์ ไว้ด้วย (คำแนะนำของคณะกรรมการวิธีปฏิบัติราชการทางปกครอง) </a:t>
            </a:r>
          </a:p>
          <a:p>
            <a:r>
              <a:rPr lang="th-TH" sz="27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คำสั่งทางปกครองมีผลเมื่อได้แจ้งให้ผู้รับคำสั่งทางปกครองทราบ และมีผลอยู่ตลอดจนกว่าจะมีการเพิกถอนคำสั่งทางปกครองนั้น </a:t>
            </a:r>
            <a:endParaRPr lang="en-US" sz="27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715" y="136323"/>
            <a:ext cx="57054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8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รูปแบบของคำสั่งทางปกครอง 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41265172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0932" y="1058026"/>
            <a:ext cx="967740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หลักการสำคัญของการอุทธรณ์คำสั่งทางปกครอง คือ เป็นการทบทวนการตัดสินใจทางปกครอง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คู่กรณีสามารถอุทธรณ์คำสั่งนั้นได้ ตามมาตรา 44 โดยให้ยื่นอุทธรณ์ต่อ “เจ้าหน้าที่ผู้ทำคำสั่งทางปกครอง” โดยให้ยื่น</a:t>
            </a:r>
            <a:r>
              <a:rPr lang="th-TH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ภายใน 15 วันนับตั้งแต่วันที่ตนได้รับทราบคำสั่ง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นั้น รูปแบบของอุทธรณ์กฎหมาย กำหนดให้ทำเป็นหนังสือ โดยระบุข้อโต้แย้ง ข้อเท็จจริงหรือข้อกฎหมายที่อ้างประกอบด้วย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มาตรา 45 เจ้าหน้าที่ผู้ทำคำสั่งทางปกครองจะต้องพิจารณาอุทธรณ์ให้แล้วเสร็จภายใน 30 วัน นับตั้งแต่วันได้รับอุทธรณ์ซึ่งเจ้าหน้าที่นั้นเห็นด้วยกับคำอุทธรณ์อาจเปลี่ยนแปลงคำสั่งได้</a:t>
            </a:r>
            <a:b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ตามอำนาจหน้าที่ของตนและมาตรา 46 สามารถพิจารณาทบทวนได้ทั้งในปัญหาข้อเท็จจริงหรือ</a:t>
            </a:r>
            <a:r>
              <a:rPr lang="th-TH" spc="-30" dirty="0">
                <a:latin typeface="FreesiaUPC" panose="020B0604020202020204" pitchFamily="34" charset="-34"/>
                <a:cs typeface="FreesiaUPC" panose="020B0604020202020204" pitchFamily="34" charset="-34"/>
              </a:rPr>
              <a:t>ข้อกฎหมาย หรือในแง่ความเหมาะสมก็ได้ โดยอาจพิจารณาไปในทางเพิ่มภาระหรือเพิ่มเงื่อนไขก็ได้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ถ้าเจ้าหน้าที่ผู้ออกคำสั่งไม่เห็นด้วยกับอุทธรณ์ ให้ส่งเรื่องให้ผู้มีอำนาจพิจารณาคำอุทธรณ์พิจารณาต่อไป โดยต้องพิจารณาให้แล้วเสร็จภายใน 30 วัน หากไม่เสร็จทันตามกำหนดระยะเวลาสามรถขยายระยะเวลาพิจารณาอุทธรณ์ได้อีกไม่เกิน 30 วัน 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0932" y="276480"/>
            <a:ext cx="99906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การอุทธรณ์คำสั่งทางปกครองและกำหนดเวลาการยื่นอุทธรณ์ 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7036478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1200" y="1619816"/>
            <a:ext cx="93675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spc="-1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การเพิกถอนคำสั่งทางปกครองเป็นการทำให้คำสั่งทางปกครองที่มีผลใช้บังคับ</a:t>
            </a:r>
            <a:r>
              <a:rPr lang="th-TH" sz="3200" dirty="0">
                <a:latin typeface="FreesiaUPC" panose="020B0604020202020204" pitchFamily="34" charset="-34"/>
                <a:cs typeface="FreesiaUPC" panose="020B0604020202020204" pitchFamily="34" charset="-34"/>
              </a:rPr>
              <a:t>อยู่ให้สิ้นผลในทางกฎหมาย การเพิกถอนคำสั่งโดยเจ้าหน้าที่ผู้ทำคำสั่งเอง กระทำได้ดังนี้ </a:t>
            </a:r>
          </a:p>
          <a:p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1) เจ้าหน้าที่ที่ทำคำสั่งเห็นสมควรเพิกถอนเอง </a:t>
            </a:r>
          </a:p>
          <a:p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2) เจ้าหน้าที่ที่เพิกถอนเพราะคู่กรณีร้องขออันเป็นเรื่องพิจารณาใหม่</a:t>
            </a:r>
            <a:endParaRPr lang="en-US" sz="32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7743" y="339523"/>
            <a:ext cx="652614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5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การเพิกถอนคำสั่งทางปกครอง 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29633329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4133" y="1159107"/>
            <a:ext cx="865293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กฎหมายได้กำหนดเงื่อนไขและเงื่อนเวลาของการเพิกถอนคำสั่งทางปกครองไว้ โดยได้กำหนดเงื่อนไขเพิกถอนคำสั่งทางปกครองที่ชอบด้วยกฎหมาย (มาตรา 53) และคำสั่งทางปกครองที่ไม่ชอบด้วยกฎหมาย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มาตรา 50 คำสั่งทางปกครองที่ไม่ชอบด้วยกฎหมายอาจถูกเพิกถอนทั้งหมดหรือบางส่วน โดยจะให้มีผลย้อนหลังหรือไม่ย้อนหลังก็ได้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มาตรา 51 เป็นการเพิกถอนคำสั่งทางปกครองที่ไม่ชอบด้วยกฎหมาย ซึ่งเป็นการให้เงินหรือทรัพย์สินหรือให้ประโยชน์ที่อาจแบ่งแยกได้ ทั้งนี้ให้คำนึงถึงความเชื่อโดยสุจริต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และมาตรา 52 คำสั่งทางปกครองที่ไม่ชอบด้วยกฎหมายที่นอกเหนือมาตรา 50 และ 51 กล่าวคือ คำสั่งทางปกครองที่รู้ได้เองว่าไม่ชอบด้วยกฎหมาย ทั้งนี้ผู้ได้รับผลกระทบจากคำสั่งดังกล่าวมีสิทธิได้รับค่าทดแทนความเสียหายเนื่องจากความเชื่อโดยสุจริตในความคงอยู่ของคำสั่งทางปกครอง แต่ต้องร้องขอค่าทดแทนภายใน 180 วันนับแต่ได้ทราบถึงการเพิกถอน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0714" y="366623"/>
            <a:ext cx="419057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8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เจ้าหน้าที่เพิกถอนเอง 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17358857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00665" y="2314082"/>
            <a:ext cx="816186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เจ้าหน้าที่ที่เพิกถอนเพราะคู่กรณีร้องขออันเป็นเรื่องพิจารณาใหม่ ซึ่งในกรณีการขอให้พิจารณาใหม่นี้ กฎหมายกำหนดเงื่อนไขไว้ในมาตรา 54 โดยกรณีดังต่อไปนี้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1.  มีพยานหลักฐานใหม่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2.  คู่กรณีที่แท้จริงมิได้เข้ามาในกระบวนการพิจารณาทางปกครอง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  3.  เจ้าที่ไม่มีอำนาจที่ทำคำสั่งในเรื่องนั้น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7999" y="445814"/>
            <a:ext cx="75014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0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เจ้าหน้าที่ที่เพิกถอน</a:t>
            </a:r>
          </a:p>
          <a:p>
            <a:r>
              <a:rPr lang="th-TH" sz="40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เพราะคู่กรณีร้องขออันเป็นเรื่องพิจารณาใหม่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24035630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1132" y="1099322"/>
            <a:ext cx="9008533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เพื่อให้คู่กรณีปฏิบัติตามคำสั่งทางปกครองที่ออกโดยชอบด้วยกฎหมายจึงได้มีการกำหนดมาตรการ บังคับขึ้นในกรณีที่ผู้รับคำสั่งไม่ปฏิบัติตามคำสั่งทางปกครอง โดยกำหนดให้เจ้าหน้าที่ผู้ทำคำสั่งทางปกครองอาจใช้มาตรการบังคับเพื่อให้มีการปฏิบัติตามคำสั่ง โดยมาตรการบังคับทางปกครอง แบ่งออก</a:t>
            </a:r>
            <a:b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ได้เป็น 2 ประเภท ดังนี้</a:t>
            </a:r>
          </a:p>
          <a:p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1) คำสั่งให้ชำระเงิน </a:t>
            </a: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เช่น สั่งให้ชำระค่าปรับ ชำระค่าธรรมเนียม หากไม่มีการปฏิบัติตามคำสั่งดังกล่าว</a:t>
            </a:r>
            <a:b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ฝ่าย ปกครองอาจใช้มาตรการบังคับโดยการ ยึด อายัด เงินหรือทรัพย์สิน เพื่อดำเนินการชำระหนี้ตามคำสั่ง แต่ก่อนใช้ มาตรการบังคับโดยยึดหรืออายัดทรัพย์ดังกล่าว เจ้าหน้าที่ต้องมีหนังสือเตือนให้ผู้ซึ่งอยู่ในบังคับ ชำระเงินภายในระยะเวลา</a:t>
            </a:r>
            <a:b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ที่กำหนดแต่ต้องไม่น้อยกว่า 7 วัน (มาตรา 57) </a:t>
            </a:r>
          </a:p>
          <a:p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</a:t>
            </a:r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2) คำสั่งทางปกครองที่บังคับให้กระทำการหรือละเว้นการกระทำการอย่างใดอย่างหนึ่ง</a:t>
            </a: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เช่น </a:t>
            </a:r>
            <a:b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สั่งให้ยุติการกระทำที่ฝ่าฝืนกฎหมาย สั่งให้รื้อถอนสิ่งปลูกสร้างที่รุกล้ำทางสาธารณะ หากมีการฝ่าฝืนคำสั่งดังกล่าว เจ้าหน้าที่อาจใช้มาตรการบังคับ ดังนี้ </a:t>
            </a:r>
          </a:p>
          <a:p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   </a:t>
            </a:r>
            <a:r>
              <a:rPr lang="th-TH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2.1) เจ้าหน้าที่เข้าดำเนินการเอง </a:t>
            </a: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เจ้าหน้าที่หรือบุคคลที่เจ้าหน้าที่มอบหมายอาจเข้าดำเนินการตามที่สั่ง ให้กระทำนั้น และหากมีค่าใช้จ่ายใดจะต้อง</a:t>
            </a:r>
            <a:r>
              <a:rPr lang="th-TH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ชดใช้ค่าใช้จ่ายและเงินเพิ่มร้อยละ 25 ต่อ</a:t>
            </a: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ปี (มาตรา 58 วรรคหนึ่ง (1)) </a:t>
            </a:r>
          </a:p>
          <a:p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  2.2) </a:t>
            </a:r>
            <a:r>
              <a:rPr lang="th-TH" sz="20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กำหนดค่าปรับทางปกครอง </a:t>
            </a:r>
            <a:r>
              <a:rPr lang="th-TH" sz="2000" dirty="0">
                <a:latin typeface="FreesiaUPC" panose="020B0604020202020204" pitchFamily="34" charset="-34"/>
                <a:cs typeface="FreesiaUPC" panose="020B0604020202020204" pitchFamily="34" charset="-34"/>
              </a:rPr>
              <a:t>(มาตรา 58 วรรคหนึ่ง (2)) ตามจำนวนที่สมควรแก่เหตุ แต่ไม่เกินวันละ 20,000 บาท โดยก่อนใช่มาตรการดังกล่าว เจ้าหน้าที่จะต้องมีคำเตือนเป็นหนังสือ ระบุมาตรการบังคับทางปกครองที่จะให้ใช้ชัดเจน และค่าใช้จ่ายในการที่เจ้าหน้าที่จะเข้าดำเนินการด้วย</a:t>
            </a:r>
            <a:endParaRPr lang="en-US" sz="20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9034" y="268325"/>
            <a:ext cx="438934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8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การบังคับทางปกครอง 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13441127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3667" y="756090"/>
            <a:ext cx="8305800" cy="507831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th-TH" sz="4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หลักการปฏิบัติราชการทางปกครอง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1) เจ้าหน้าที่ไม่สามารถกระทำการใดไปกระทบสิทธิ หรือเสรีภาพของบุคคลใดได้ เว้นแต่จะมีกฎหมาย (พ.ร.บ.) ให้อำนาจไว้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2) ในกรณีที่กฎหมายที่ให้อำนาจไว้นั้น กำหนดหลักเกณฑ์ขั้นตอน วิธีการ หรือเงื่อนไขการใช้ อำนาจไวอย่างไร การใช้อำนาจในเรื่องนั้น ก็จะต้องเป็นไปตามหลักเกณฑ์ ขั้นตอน วิธีการ หรือเงื่อนไข นั้น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3) หากการใช้อำนาจเรื่องนั้น มีกฎหมายเกี่ยวข้องหลายฉบับ การกระทำของเจ้าหน้าที่ก็จะต้องถูกต้องและชอบด้วยกฎหมายนั้นทุกฉบับ 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4) กรณีที่กฎหมายให้เป็นดุลพินิจกับเจ้าหน้าที่ การใช้อำนาจในเรื่องนั้น เจ้าหน้าที่ต้องใช้ดุลพินิจและใช้ดุลพินิจโดยชอบด้วย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    5) ถูกตรวจสอบได้โดยศาลปกครอง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717426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77257" y="638782"/>
            <a:ext cx="2959978" cy="64633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36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การปฏิบัติหน้าที่</a:t>
            </a:r>
            <a:endParaRPr lang="en-US" sz="20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03706" y="1943659"/>
            <a:ext cx="2959978" cy="954107"/>
          </a:xfrm>
          <a:prstGeom prst="rect">
            <a:avLst/>
          </a:prstGeom>
          <a:ln w="381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ปฏิบัติหน้าที่ถูกต้อง</a:t>
            </a:r>
          </a:p>
          <a:p>
            <a:pPr algn="ctr"/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ชอบด้วยกฎหมาย</a:t>
            </a:r>
            <a:endParaRPr lang="en-US" sz="16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40249" y="1943658"/>
            <a:ext cx="2959978" cy="954107"/>
          </a:xfrm>
          <a:prstGeom prst="rect">
            <a:avLst/>
          </a:prstGeom>
          <a:ln w="381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ปฏิบัติหน้าที่ไม่ถูกต้อง</a:t>
            </a:r>
          </a:p>
          <a:p>
            <a:pPr algn="ctr"/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ไม่ชอบด้วยกฎหมาย</a:t>
            </a:r>
            <a:endParaRPr lang="en-US" sz="16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45721" y="3200238"/>
            <a:ext cx="2959978" cy="461665"/>
          </a:xfrm>
          <a:prstGeom prst="rect">
            <a:avLst/>
          </a:prstGeom>
          <a:ln w="28575">
            <a:solidFill>
              <a:srgbClr val="92D050"/>
            </a:solidFill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อาจเป็นความรับผิดอย่างอื่น</a:t>
            </a:r>
            <a:endParaRPr lang="en-US" sz="1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2733" y="5103958"/>
            <a:ext cx="2183599" cy="430887"/>
          </a:xfrm>
          <a:prstGeom prst="rect">
            <a:avLst/>
          </a:prstGeom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2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รับผิดทางอาญา</a:t>
            </a:r>
          </a:p>
        </p:txBody>
      </p:sp>
      <p:sp>
        <p:nvSpPr>
          <p:cNvPr id="7" name="Rectangle 6"/>
          <p:cNvSpPr/>
          <p:nvPr/>
        </p:nvSpPr>
        <p:spPr>
          <a:xfrm>
            <a:off x="602733" y="4215908"/>
            <a:ext cx="2183599" cy="769441"/>
          </a:xfrm>
          <a:prstGeom prst="rect">
            <a:avLst/>
          </a:prstGeom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2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เจตนาทุจริต กลั่นแกล้งให้เกิดความเสียหาย</a:t>
            </a:r>
          </a:p>
        </p:txBody>
      </p:sp>
      <p:sp>
        <p:nvSpPr>
          <p:cNvPr id="8" name="Rectangle 7"/>
          <p:cNvSpPr/>
          <p:nvPr/>
        </p:nvSpPr>
        <p:spPr>
          <a:xfrm>
            <a:off x="3032494" y="5134350"/>
            <a:ext cx="2183599" cy="430887"/>
          </a:xfrm>
          <a:prstGeom prst="rect">
            <a:avLst/>
          </a:prstGeom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2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รับผิดทางละเมิด</a:t>
            </a:r>
          </a:p>
        </p:txBody>
      </p:sp>
      <p:sp>
        <p:nvSpPr>
          <p:cNvPr id="9" name="Rectangle 8"/>
          <p:cNvSpPr/>
          <p:nvPr/>
        </p:nvSpPr>
        <p:spPr>
          <a:xfrm>
            <a:off x="3032495" y="4238918"/>
            <a:ext cx="2183599" cy="769441"/>
          </a:xfrm>
          <a:prstGeom prst="rect">
            <a:avLst/>
          </a:prstGeom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2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ทำให้</a:t>
            </a:r>
          </a:p>
          <a:p>
            <a:pPr algn="ctr"/>
            <a:r>
              <a:rPr lang="th-TH" sz="2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เกิดความเสียหาย</a:t>
            </a:r>
          </a:p>
        </p:txBody>
      </p:sp>
      <p:sp>
        <p:nvSpPr>
          <p:cNvPr id="10" name="Rectangle 9"/>
          <p:cNvSpPr/>
          <p:nvPr/>
        </p:nvSpPr>
        <p:spPr>
          <a:xfrm>
            <a:off x="5494774" y="5129130"/>
            <a:ext cx="2183599" cy="430887"/>
          </a:xfrm>
          <a:prstGeom prst="rect">
            <a:avLst/>
          </a:prstGeom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2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รับผิดทางวินัย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88156" y="4236040"/>
            <a:ext cx="2183599" cy="769441"/>
          </a:xfrm>
          <a:prstGeom prst="rect">
            <a:avLst/>
          </a:prstGeom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2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เข้าเหตุ</a:t>
            </a:r>
          </a:p>
          <a:p>
            <a:pPr algn="ctr"/>
            <a:r>
              <a:rPr lang="th-TH" sz="2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มาตรา 81-85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874776" y="4241798"/>
            <a:ext cx="2183599" cy="1107996"/>
          </a:xfrm>
          <a:prstGeom prst="rect">
            <a:avLst/>
          </a:prstGeom>
          <a:ln w="571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2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เป็นเหตุให้พ้นจากตำแหน่งผู้บริหารท้องถิ่น/สมาชิกท้องถิ่น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2881222" y="1613140"/>
            <a:ext cx="4546121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881437" y="3844506"/>
            <a:ext cx="708513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6864381" y="2915017"/>
            <a:ext cx="0" cy="9144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245479" y="1313337"/>
            <a:ext cx="0" cy="29980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881222" y="1613140"/>
            <a:ext cx="0" cy="33051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427343" y="1613140"/>
            <a:ext cx="0" cy="33051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1878561" y="3844506"/>
            <a:ext cx="0" cy="33051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4124294" y="3853132"/>
            <a:ext cx="0" cy="33051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6586574" y="3853132"/>
            <a:ext cx="0" cy="33051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8966575" y="3874618"/>
            <a:ext cx="0" cy="33051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2803585" y="2915017"/>
            <a:ext cx="0" cy="302473"/>
          </a:xfrm>
          <a:prstGeom prst="straightConnector1">
            <a:avLst/>
          </a:prstGeom>
          <a:ln w="28575"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081660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3720" y="908356"/>
            <a:ext cx="940854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ออกกฎ</a:t>
            </a:r>
            <a:r>
              <a:rPr lang="en-US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คํา</a:t>
            </a:r>
            <a:r>
              <a:rPr lang="th-TH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สั่</a:t>
            </a:r>
            <a:r>
              <a:rPr lang="en-US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ง 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หรือกระทําการ</a:t>
            </a:r>
            <a:r>
              <a:rPr lang="th-TH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อื่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นใด</a:t>
            </a:r>
            <a:r>
              <a:rPr lang="en-US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โดย</a:t>
            </a:r>
          </a:p>
          <a:p>
            <a:r>
              <a:rPr lang="th-TH" sz="36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1) 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ไม่มีอํานาจ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</a:p>
          <a:p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	- 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กระทํา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โดยไม่มี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เลย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	- ออกโดยเจ้าหน้าที่ที่ไม่มี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(ออกโดยเจ้าหน้าที่อื่น/เจ้าหน้าที่ไม่ได้รับมอบ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/การมอบ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ไม่ชอบด้วยกฎหมาย)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	- ออกโดยเจ้าหน้าที่ที่มีส่วนได้เสีย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	- ออก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คําสั่ง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ฯ เมื่อพ้นระยะเวลา (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คําสั่ง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ตามมาตรา 12) 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 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2) 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นอกเหนืออํานาจ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เกินกว่าที่กฎหมายให้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endParaRPr lang="th-TH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 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3) 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ไม่ถูกต้องตามกฎหมาย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	-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เนื้อหาของ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คําสั่ง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ฯ ขัดหรือแย้งต่อกฎหมาย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	- ออกกฎหรือ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คําสั่ง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ฯ ไม่เป็นไปตามเงื่อนไขที่กฎหมาย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กําหนด</a:t>
            </a:r>
            <a:endParaRPr lang="th-TH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 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4) 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ไม่ถูกต้องตามรูปแบบขั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้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นตอน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หรือวิธีการอันเป็นสาระสําคัญ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	-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รูปแบบตามที่กฎหมาย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กําหนด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(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ทํา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เป็นหนังสือ, เหตุผลประกอบ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คําสั่ง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ฯ รายการไม่ครบ ฯลฯ)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	- ขั้นตอนและวิธีการ (การรับฟังคู่กรณี, ไม่แจ้งข้อเท็จจริง, ไม่ให้โอกาสโต้แย้ง, ไม่ผ่านขั้นตอนความเห็นชอบ ฯลฯ)</a:t>
            </a:r>
          </a:p>
          <a:p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</a:t>
            </a:r>
            <a:endParaRPr lang="en-US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3720" y="286167"/>
            <a:ext cx="69365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ลักษณะการกระทําการ</a:t>
            </a:r>
            <a:r>
              <a:rPr lang="th-TH" sz="40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ที่</a:t>
            </a:r>
            <a:r>
              <a:rPr lang="en-US" sz="40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ไม่ชอบด้วยกฎหมาย</a:t>
            </a:r>
            <a:endParaRPr lang="en-US" sz="40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195870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1997" y="1339676"/>
            <a:ext cx="9408546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ออกกฎ</a:t>
            </a:r>
            <a:r>
              <a:rPr lang="en-US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คํา</a:t>
            </a:r>
            <a:r>
              <a:rPr lang="th-TH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สั่</a:t>
            </a:r>
            <a:r>
              <a:rPr lang="en-US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ง 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หรือกระทําการ</a:t>
            </a:r>
            <a:r>
              <a:rPr lang="th-TH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อื่</a:t>
            </a:r>
            <a:r>
              <a:rPr lang="en-US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นใด</a:t>
            </a:r>
            <a:r>
              <a:rPr lang="en-US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โดย (ต่อ)</a:t>
            </a:r>
          </a:p>
          <a:p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5) 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ไม่สุจริต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เป็นการใช้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เพื่อประโยชน์ส่วนตัว (เฉพาะกรณีมีดุลพินิจ)</a:t>
            </a:r>
          </a:p>
          <a:p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 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6) 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เลือกปฏิบัติโดยไม่เป็นธรรม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ขัดต่อหลักความเสมอภาค</a:t>
            </a:r>
          </a:p>
          <a:p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 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7) 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สร้างขั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้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นตอนโดยไม่จําเป็น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หรือ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สร้างภาระเกินสมควร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	-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เกินขอบเขตแห่งความ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จําเป็น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ตามที่รัฐธรรมนูญ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กําหนด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	- 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กระทํา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การโดยขัดต่อหลักความได้สัดส่วน </a:t>
            </a:r>
          </a:p>
          <a:p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 </a:t>
            </a:r>
            <a:r>
              <a:rPr lang="en-US" b="1" dirty="0">
                <a:latin typeface="FreesiaUPC" panose="020B0604020202020204" pitchFamily="34" charset="-34"/>
                <a:cs typeface="FreesiaUPC" panose="020B0604020202020204" pitchFamily="34" charset="-34"/>
              </a:rPr>
              <a:t>8) </a:t>
            </a:r>
            <a:r>
              <a:rPr lang="en-US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ใช้ดุลพินิจโดยไม่ชอ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บ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	- ใช้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เพื่อประโยชน์สาธารณะอื่นนอกเหนือจากกฎหมายที่ให้</a:t>
            </a:r>
            <a:r>
              <a:rPr lang="th-TH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อํานาจ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</a:t>
            </a:r>
          </a:p>
          <a:p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       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-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ใช้ดุลพินิจโดยไม่ชอบด้วยเหตุผล </a:t>
            </a:r>
          </a:p>
          <a:p>
            <a:endParaRPr lang="en-US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3720" y="415564"/>
            <a:ext cx="69365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ลักษณะการกระทําการ</a:t>
            </a:r>
            <a:r>
              <a:rPr lang="th-TH" sz="40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ที่</a:t>
            </a:r>
            <a:r>
              <a:rPr lang="en-US" sz="4000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ไม่ชอบด้วยกฎหมาย</a:t>
            </a:r>
            <a:endParaRPr lang="en-US" sz="40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6530897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6944" y="1638587"/>
            <a:ext cx="95093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</a:t>
            </a:r>
            <a:r>
              <a:rPr lang="th-TH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ดําเนินการ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ใดของรัฐหรือที่รัฐจะอนุญาตให้ผู้ใด</a:t>
            </a:r>
            <a:r>
              <a:rPr lang="th-TH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ดําเนินการ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 ถ้าการนั้นอาจมีผลกระทบต่อทรัพยากรธรรมชาติ คุณภาพสิ่งแวดล้อม สุขภาพ อนามัย คุณภาพชีวิต หรือส่วนได้เสีย</a:t>
            </a:r>
            <a:r>
              <a:rPr lang="th-TH" b="1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สําคัญ</a:t>
            </a:r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อื่นใดของประชาชนหรือชุมชนหรือสิ่งแวดล้อมอย่างรุนแรง </a:t>
            </a:r>
          </a:p>
          <a:p>
            <a:endParaRPr lang="th-TH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รัฐต้อง</a:t>
            </a:r>
            <a:r>
              <a:rPr lang="th-TH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ดําเนินการ</a:t>
            </a:r>
            <a:r>
              <a:rPr lang="th-TH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ให้มี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- การศึกษาและประเมินผลกระทบต่อคุณภาพสิ่งแวดล้อมและสุขภาพของประชาชนหรือชุมชน และ</a:t>
            </a:r>
          </a:p>
          <a:p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- จัดให้มีการรับฟังความคิดเห็นของผู้มีส่วนได้เสียและประชาชนและชุมชนที่เกี่ยวข้องก่อน เพื่อนํามาประกอบการพิจารณา</a:t>
            </a:r>
            <a:r>
              <a:rPr lang="th-TH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ดําเนินการ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หรืออนุญาตตามที่กฎหมายบัญญัติ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0816" y="320457"/>
            <a:ext cx="6707285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8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 </a:t>
            </a:r>
            <a:r>
              <a:rPr lang="en-US" sz="4800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มาตรา</a:t>
            </a:r>
            <a:r>
              <a:rPr lang="en-US" sz="4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48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58 </a:t>
            </a:r>
            <a:r>
              <a:rPr lang="en-US" sz="4800" b="1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ของรัฐธรรมนูญ</a:t>
            </a:r>
            <a:endParaRPr lang="en-US" sz="4800" b="1" dirty="0">
              <a:solidFill>
                <a:srgbClr val="0070C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endParaRPr lang="th-TH" sz="54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81747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กล่องข้อความ 2"/>
          <p:cNvSpPr txBox="1">
            <a:spLocks noChangeArrowheads="1"/>
          </p:cNvSpPr>
          <p:nvPr/>
        </p:nvSpPr>
        <p:spPr bwMode="auto">
          <a:xfrm>
            <a:off x="60385" y="1643971"/>
            <a:ext cx="11117212" cy="3806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6000" b="1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คณะกรรมการ</a:t>
            </a:r>
          </a:p>
          <a:p>
            <a:pPr algn="ctr"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6000" b="1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ที่มีอำนาจพิจารณาทางปกครอง </a:t>
            </a:r>
          </a:p>
          <a:p>
            <a:pPr algn="ctr"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3600" b="1" dirty="0">
                <a:solidFill>
                  <a:srgbClr val="3333F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(หมวด 5 มาตรา 75-84)</a:t>
            </a:r>
          </a:p>
          <a:p>
            <a:pPr algn="ctr">
              <a:spcBef>
                <a:spcPct val="0"/>
              </a:spcBef>
              <a:spcAft>
                <a:spcPts val="800"/>
              </a:spcAft>
              <a:buNone/>
            </a:pPr>
            <a:endParaRPr lang="th-TH" altLang="en-US" sz="2933" b="1" dirty="0">
              <a:solidFill>
                <a:srgbClr val="3333FF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2933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94825209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1487" y="1050278"/>
            <a:ext cx="913537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 พิจารณาตามหลักกฎหมายปกครองแล้ว อาจแบ่งประเภทของ “คณะกรรมการ” ได้ 2 ประเภท คือ </a:t>
            </a:r>
          </a:p>
          <a:p>
            <a:r>
              <a:rPr lang="th-TH" sz="32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   1. คณะกรรมการที่ทำหน้าที่ในทางปกครองโดยทั่วไป ซึ่งอาจคำนึงได้ตามหลักการจัดองค์กรและการบริหารโดยทั่วไปดังที่ได้กล่าวมาแล้ว เนื่องจากคณะกรรมการดังกล่าวได้รับการจัดตั้งขึ้นเพื่อดำเนินงานในทางปกครอง </a:t>
            </a:r>
            <a:br>
              <a:rPr lang="th-TH" sz="32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3200" dirty="0">
                <a:latin typeface="FreesiaUPC" panose="020B0604020202020204" pitchFamily="34" charset="-34"/>
                <a:cs typeface="FreesiaUPC" panose="020B0604020202020204" pitchFamily="34" charset="-34"/>
              </a:rPr>
              <a:t>ซึ่งก็ขึ้นอยู่กับลักษณะว่าเป็นคณะกรรมการระดับใดขององค์กร </a:t>
            </a:r>
          </a:p>
          <a:p>
            <a:r>
              <a:rPr lang="th-TH" sz="32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   2. คณะกรรมการที่ทำหน้าที่วินิจฉัยชี้ขาดข้อพิพาท ซึ่งหน้าที่ในการวินิจฉัยชี้ขาดข้อพิพาทในทางปกครองนั้นเป็นหน้าที่ที่มีลักษณะพิเศษกว่าการดำเนินงานทางปกครองโดยทั่วไป เนื่องจากต้องเป็นผู้ที่ประสานประโยชน์โดยส่วนรวมของรัฐและประโยชน์โดยส่วนตัวของเอกชน</a:t>
            </a:r>
            <a:endParaRPr lang="en-US" sz="32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0866" y="415564"/>
            <a:ext cx="78726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4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คณะกรรมการที่มีอำนาจพิจารณาทางปกครอง </a:t>
            </a:r>
          </a:p>
        </p:txBody>
      </p:sp>
    </p:spTree>
    <p:extLst>
      <p:ext uri="{BB962C8B-B14F-4D97-AF65-F5344CB8AC3E}">
        <p14:creationId xmlns:p14="http://schemas.microsoft.com/office/powerpoint/2010/main" val="348550895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0808" y="337926"/>
            <a:ext cx="593143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44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1. การแต่งตั้ง การพ้นจากตำแหน่ง</a:t>
            </a:r>
          </a:p>
        </p:txBody>
      </p:sp>
      <p:sp>
        <p:nvSpPr>
          <p:cNvPr id="3" name="Rectangle 2"/>
          <p:cNvSpPr/>
          <p:nvPr/>
        </p:nvSpPr>
        <p:spPr>
          <a:xfrm>
            <a:off x="379544" y="1003855"/>
            <a:ext cx="10299939" cy="5731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07000"/>
              </a:lnSpc>
            </a:pPr>
            <a:r>
              <a:rPr lang="th-TH" sz="23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มาตรา 75 </a:t>
            </a: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การแต่งตั้งกรรมการในลักษณะที่เป็น</a:t>
            </a:r>
            <a:r>
              <a:rPr lang="th-TH" sz="23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ผู้ทรงคุณวุฒิให้แต่งตั้งโดยระบุตัวบุคคล</a:t>
            </a: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endParaRPr lang="en-US" sz="23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>
              <a:spcBef>
                <a:spcPts val="1200"/>
              </a:spcBef>
            </a:pPr>
            <a:r>
              <a:rPr lang="th-TH" sz="23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มาตรา 76 </a:t>
            </a: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นอกจากพ้นจากตำแหน่งตามวาระ </a:t>
            </a:r>
            <a:r>
              <a:rPr lang="th-TH" sz="23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กรรมการพ้นจากตำแหน่ง</a:t>
            </a: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เมื่อ </a:t>
            </a:r>
            <a:endParaRPr lang="en-US" sz="23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>
              <a:lnSpc>
                <a:spcPct val="107000"/>
              </a:lnSpc>
            </a:pPr>
            <a:r>
              <a:rPr lang="en-US" sz="2300" dirty="0">
                <a:latin typeface="FreesiaUPC" panose="020B06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(</a:t>
            </a: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1) ตาย </a:t>
            </a:r>
            <a:endParaRPr lang="en-US" sz="23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>
              <a:lnSpc>
                <a:spcPct val="107000"/>
              </a:lnSpc>
            </a:pPr>
            <a:r>
              <a:rPr lang="en-US" sz="2300" dirty="0">
                <a:latin typeface="FreesiaUPC" panose="020B06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(</a:t>
            </a: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2) ลาออก </a:t>
            </a:r>
            <a:endParaRPr lang="en-US" sz="23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>
              <a:lnSpc>
                <a:spcPct val="107000"/>
              </a:lnSpc>
            </a:pPr>
            <a:r>
              <a:rPr lang="en-US" sz="2300" dirty="0">
                <a:latin typeface="FreesiaUPC" panose="020B06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(</a:t>
            </a: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3) เป็นบุคคลล้มละลาย </a:t>
            </a:r>
            <a:endParaRPr lang="en-US" sz="23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>
              <a:lnSpc>
                <a:spcPct val="107000"/>
              </a:lnSpc>
            </a:pPr>
            <a:r>
              <a:rPr lang="en-US" sz="2300" dirty="0">
                <a:latin typeface="FreesiaUPC" panose="020B06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(</a:t>
            </a: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4) เป็นคนไร้ความสามารถหรือคนเสมือนไร้ความสามารถ </a:t>
            </a:r>
            <a:endParaRPr lang="en-US" sz="23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>
              <a:lnSpc>
                <a:spcPct val="107000"/>
              </a:lnSpc>
            </a:pPr>
            <a:r>
              <a:rPr lang="en-US" sz="2300" dirty="0">
                <a:latin typeface="FreesiaUPC" panose="020B06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(</a:t>
            </a: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5) ได้รับโทษจำคุกโดยคำพิพากษาถึงที่สุดให้จำคุก เว้นแต่เป็นความผิดลหุโทษ หรือความผิดอันได้กระทำโดยประมาท </a:t>
            </a:r>
            <a:endParaRPr lang="en-US" sz="23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>
              <a:lnSpc>
                <a:spcPct val="107000"/>
              </a:lnSpc>
            </a:pPr>
            <a:r>
              <a:rPr lang="en-US" sz="2300" dirty="0">
                <a:latin typeface="FreesiaUPC" panose="020B0604020202020204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(</a:t>
            </a: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6) มีเหตุต้องพ้นจากตำแหน่งก่อนครบวาระตามกฎหมายว่าด้วยการนั้น</a:t>
            </a:r>
            <a:endParaRPr lang="en-US" sz="23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>
              <a:spcBef>
                <a:spcPts val="1200"/>
              </a:spcBef>
            </a:pPr>
            <a:r>
              <a:rPr lang="th-TH" sz="23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มาตรา 77 </a:t>
            </a: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ในกรณีที่กรรมการพ้นจากตำแหน่งก่อนวาระ ผู้มีอำนาจแต่งตั้ง อาจแต่งตั้งผู้อื่นเป็นกรรมการแทนได้และ</a:t>
            </a:r>
            <a:b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ให้</a:t>
            </a:r>
            <a:r>
              <a:rPr lang="th-TH" sz="23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ผู้ที่ได้รับแต่งตั้งให้ดำรงตำแหน่งแทนอยู่ในตำแหน่งเท่ากับวาระที่เหลืออยู่ของผู้ซึ่งตนแทน </a:t>
            </a:r>
            <a:endParaRPr lang="en-US" sz="23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      ในกรณีที่มีการแต่งตั้งกรรมการเพิ่มขึ้นในระหว่างที่กรรมการซึ่งแต่งตั้งไว้แล้วยังมีวาระอยู่ในตำแหน่ง ให้ผู้ที่ได้รับแต่งตั้งให้เป็นกรรมการเพิ่มขึ้นอยู่ในตำแหน่งเท่ากับวาระที่เหลืออยู่ของกรรมการที่ได้รับแต่งตั้งไว้แล้ว </a:t>
            </a:r>
            <a:endParaRPr lang="en-US" sz="23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>
              <a:spcBef>
                <a:spcPts val="1200"/>
              </a:spcBef>
            </a:pPr>
            <a:r>
              <a:rPr lang="th-TH" sz="23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มาตรา 78 </a:t>
            </a: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ภายใต้บังคับมาตรา 76 การให้กรรมการในคณะกรรมการวินิจฉัยข้อพิพาทพ้นจากตำแหน่งก่อนครบวาระ</a:t>
            </a:r>
            <a:b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3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จะกระทำมิได้ เว้นแต่กรณีมีเหตุบกพร่องอย่างยิ่งต่อหน้าที่หรือมีความประพฤติเสื่อมเสียอย่างร้ายแรง </a:t>
            </a:r>
            <a:endParaRPr lang="en-US" sz="23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9684781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8026" y="493201"/>
            <a:ext cx="57599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44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2. องค์ประกอบ หน้าที่และอำนาจ</a:t>
            </a:r>
          </a:p>
        </p:txBody>
      </p:sp>
      <p:sp>
        <p:nvSpPr>
          <p:cNvPr id="3" name="Rectangle 2"/>
          <p:cNvSpPr/>
          <p:nvPr/>
        </p:nvSpPr>
        <p:spPr>
          <a:xfrm>
            <a:off x="793631" y="1262642"/>
            <a:ext cx="8980098" cy="533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องค์ประกอบของคณะกรรมการ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องค์ประกอบของคณะกรรมการจะประกอบไปด้วยส่วนต่าง ๆ ๔ ส่วน ดังต่อไปนี้ </a:t>
            </a:r>
          </a:p>
          <a:p>
            <a:pPr marL="457200" indent="-457200">
              <a:buAutoNum type="arabicParenR"/>
            </a:pP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ประธานกรรมการ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ผู้ที่อาจกำหนดให้เป็นประธานกรรมการได้มี ๓ ประเภท ได้แก่ ผู้ดำรงตำแหน่งทางการเมือง ข้าราชการประจำ หรือผู้ทรงคุณวุฒิ </a:t>
            </a:r>
          </a:p>
          <a:p>
            <a:pPr marL="457200" indent="-457200">
              <a:buAutoNum type="arabicParenR"/>
            </a:pP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กรรมการโดยตำแหน่ง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การที่กฎหมายกำหนดให้มีกรรมการโดยตำแหน่งที่มาจากส่วนราชการเป็นไปเพื่อประโยชน์ในการประสานนโยบายของทางราชการเข้ากับการทำงานหรือการตัดสินใจของคณะกรรมการ กรรมการโดยตำแหน่งจึงทำหน้าที่เป็นผู้สื่อสารนโยบายของทางราชการด้วย </a:t>
            </a:r>
          </a:p>
          <a:p>
            <a:pPr marL="457200" indent="-457200">
              <a:buAutoNum type="arabicParenR"/>
            </a:pP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กรรมการผู้ทรงคุณวุฒิ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(หรือในบางพระราชบัญญัติจะกำหนดให้มีกรรมการที่เป็นผู้แทนมาจากการเลือกตั้งของสมาชิกเป็นกรรมการด้วย) </a:t>
            </a:r>
          </a:p>
          <a:p>
            <a:pPr marL="457200" indent="-457200">
              <a:buAutoNum type="arabicParenR"/>
            </a:pP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เลขานุการ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โดยปกติแล้วเลขานุการมักจะเป็นกรรมการโดยตำแหน่งด้วย แต่ก็ไม่เสมอไป </a:t>
            </a:r>
            <a:b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บางพระราชบัญญัติอาจกำหนดให้เป็นเพียงเลขานุการโดยไม่เป็นกรรมการด้วยก็มี</a:t>
            </a:r>
          </a:p>
          <a:p>
            <a:pPr>
              <a:spcBef>
                <a:spcPts val="600"/>
              </a:spcBef>
            </a:pPr>
            <a:r>
              <a:rPr lang="th-TH" sz="36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หน้าที่และอำนาจของคณะกรรมการ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หน้าที่และอำนาจเป็นไปตามที่กำหนดในกฎหมาย ระเบียบหรือคำสั่งแต่งตั้งคณะกรรมการนั้นๆ</a:t>
            </a:r>
            <a:endParaRPr lang="en-US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2483179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297" y="172528"/>
            <a:ext cx="971334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ตัวอย่างในการพิจารณา  การทำหน้าที่กรรมการของบุคคลเดียวหลายตำแหน่งได้หรือไม่ </a:t>
            </a:r>
          </a:p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คำวินิจฉัยคณะกรรมการกฤษฎีกาเรื่องเสร็จที่ 665/2562</a:t>
            </a:r>
            <a:endParaRPr lang="en-US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296" y="1231047"/>
            <a:ext cx="5456001" cy="534228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144877" y="1317311"/>
            <a:ext cx="4258576" cy="48936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</a:t>
            </a:r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ข้อเท็จจริง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ผู้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ได้รับคัดเลือกเป็นกรรมการบริหารศาลปกครอง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ผู้ทรงคุณวุฒิที่เป็นข้าราชการฝ่ายศาลปกครองตามมาตรา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41/2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วรรคหนึ่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ง (4)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แห่งพระราชบัญญัติจัดตั้งศาลปกครองและวิธีพิจารณาคดีปกครองฯ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จ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ำ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นวนสองคนประกอบด้วยนายอติโชค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ผลดี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spc="-5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และนางอัมพวัน</a:t>
            </a:r>
            <a:r>
              <a:rPr lang="th-TH" sz="2400" spc="-5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spc="-5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ยุวกาญจน์</a:t>
            </a:r>
            <a:r>
              <a:rPr lang="en-US" sz="2400" spc="-5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sz="2400" spc="-5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2400" spc="-50" dirty="0">
                <a:latin typeface="FreesiaUPC" panose="020B0604020202020204" pitchFamily="34" charset="-34"/>
                <a:cs typeface="FreesiaUPC" panose="020B0604020202020204" pitchFamily="34" charset="-34"/>
              </a:rPr>
              <a:t>          </a:t>
            </a:r>
            <a:r>
              <a:rPr lang="en-US" sz="2400" spc="-5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แต่โดยที่นายอติโชคฯ</a:t>
            </a:r>
            <a:r>
              <a:rPr lang="th-TH" sz="2400" spc="-5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รองเลขาธิการส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ำ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นักงานศาลปกครอง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กรรมการบริหารศาลปกครองผู้ทรงคุณวุฒิดังกล่าวได้รับการแต่งตั้งให้รักษาการในต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ำ</a:t>
            </a:r>
            <a:r>
              <a:rPr lang="en-US" sz="2400" dirty="0" err="1">
                <a:latin typeface="FreesiaUPC" panose="020B0604020202020204" pitchFamily="34" charset="-34"/>
                <a:cs typeface="FreesiaUPC" panose="020B0604020202020204" pitchFamily="34" charset="-34"/>
              </a:rPr>
              <a:t>แหน่ง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เลขาธิการสำนักงานศาลปกครอง ซึ่งเป็นกรรมการและเลขานุการโดยตำแหน่งอีกด้วย</a:t>
            </a:r>
            <a:r>
              <a:rPr lang="en-US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5266778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0714" y="378874"/>
            <a:ext cx="881619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ข้อหารือ  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ทำหน้าที่กรรมการของบุคคลเดียวที่ดำรงตำแหน่งกรรมการผู้ทรงคุณวุฒิและกรรมการโดยตำแหน่งในคณะกรรมการบริหารศาลปกครอง</a:t>
            </a:r>
          </a:p>
          <a:p>
            <a:pPr algn="thaiDist"/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1. นายอติโชคฯ รองเลขาธิการศาลปกครอง รักษาราชการในตำแหน่งเลขาธิการศาลปกครอง </a:t>
            </a:r>
            <a:b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แจ้งประสงค์เข้าประชุมในฐานะผู้ทรงคุณวุฒิ เพียงตำแหน่งเดียว ได้หรือไม่</a:t>
            </a:r>
          </a:p>
          <a:p>
            <a:pPr algn="thaiDist"/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ตอบ กระทำได้ แต่เมื่อนายอติโชค ยังเป็นรักษาการในตำแหน่งเลขาธิการฯ ด้วยก็ต้องทำหน้าที่เป็นเลขานุการของคณะกรรมการบริหารศาลปกครอง แม้จะเข้าร่วมประชุมในฐานะกรรมการผู้ทรงคุณวุฒิก็ตาม</a:t>
            </a:r>
          </a:p>
          <a:p>
            <a:pPr algn="thaiDist"/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2. นายอติโชคฯ รองเลขาธิการศาลปกครอง รักษาราชการในตำแหน่งเลขาธิการศาลปกครอง </a:t>
            </a:r>
            <a:b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จะสามารถมอบให้รองเลขาธิการท่านอื่นหรือบุคคลอื่นปฏิบัติหน้าที่กรรมการและเลขานุการแทนได้หรือไม่</a:t>
            </a:r>
          </a:p>
          <a:p>
            <a:pPr algn="thaiDist"/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ตอบ สามารถมอบอำนาจให้รองเลขาธิการฯ หรือบุคคลอื่นตามที่กำหนดไว้ในข้อ 3 (1) แห่งระเบียบคณะกรรมการข้าราชการฝ่ายศาลปกครอง ว่าด้วยการปฏิบัติราชการแทน การรักษาราชการแทน </a:t>
            </a:r>
            <a:b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และการรักษาการในตำแหน่งของข้าราชการศาลปกครอง พ.ศ. 2542 ปฏิบัติหน้าที่กรรมการและเลขานุการในคณะกรรมการบริหารศาลปกครองตามมาตรา 41/2 วรรคสอง ได้</a:t>
            </a:r>
          </a:p>
          <a:p>
            <a:pPr algn="thaiDist"/>
            <a:endParaRPr lang="th-TH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algn="thaiDist"/>
            <a:endParaRPr lang="en-US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4816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0714" y="378874"/>
            <a:ext cx="881619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24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ข้อหารือ   </a:t>
            </a:r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การทำหน้าที่กรรมการของบุคคลเดียวที่ดำรงตำแหน่งกรรมการผู้ทรงคุณวุฒิและกรรมการโดยตำแหน่งในคณะกรรมการบริหารศาลปกครอง</a:t>
            </a:r>
          </a:p>
          <a:p>
            <a:pPr algn="thaiDist"/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3. ถ้านายอติโชคฯ ไม่ได้มอบให้บุคคลอื่นทำหน้าที่กรรมการและเลขานุการแทน จะมีสิทธิออกเสียงได้ 2 คะแนนเสียงหรือไม่ </a:t>
            </a:r>
          </a:p>
          <a:p>
            <a:pPr algn="thaiDist"/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ตอบ หลักการทั่วไปที่ใช้บังคับและปรากฏในรัฐธรรมนูญ พ.ร.บ.วิธีปฏิบัติราชการทางปกครอง พ.ศ. 2539 และประมวลกฎหมายวิธีพิจารณาความแพ่ง ซึ่งได้กำหนดให้ สมาชิกคนหนึ่ง หรือกรรมการหรือผู้พิพากษานายหนึ่ง แล้วแต่กรณี มีหนึ่งเสียงในการลงคะแนน ประกอบกับ ข้อ 13 แห่งข้อบังคับ </a:t>
            </a:r>
            <a:r>
              <a:rPr lang="th-TH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ก.บ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</a:t>
            </a:r>
            <a:r>
              <a:rPr lang="th-TH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ศป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 ว่าด้วยการประชุมและการลงมติของ </a:t>
            </a:r>
            <a:r>
              <a:rPr lang="th-TH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ก.บ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</a:t>
            </a:r>
            <a:r>
              <a:rPr lang="th-TH" sz="2400" dirty="0" err="1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ศป</a:t>
            </a: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. พ.ศ. 2561 กำหนดให้กรรมการคนหนึ่งให้มีคะแนนเสียงหนึ่งในการลงคะแนนเช่นกัน ดังนั้น หากนายอติโชคไม่มอบให้ผู้อื่นทำหน้าที่กรรมการและ</a:t>
            </a:r>
            <a:r>
              <a:rPr lang="th-TH" sz="2400" spc="-5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เลขานุการในคณะกรรมการบริหารศาลปกครองแทน และแสดงเจตนาจะเข้าร่วมประชุมใน 2 ฐานะก็ตาม </a:t>
            </a:r>
            <a:br>
              <a:rPr lang="th-TH" sz="2400" spc="-5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แต่นายอติโชคก็</a:t>
            </a:r>
            <a:r>
              <a:rPr lang="th-TH" dirty="0">
                <a:solidFill>
                  <a:srgbClr val="FF0000"/>
                </a:solidFill>
              </a:rPr>
              <a:t>มีสิทธิออกเสียงได้เพียงหนึ่งเสียงเท่านั้น</a:t>
            </a:r>
            <a:endParaRPr lang="th-TH" sz="2400" dirty="0">
              <a:solidFill>
                <a:srgbClr val="FF000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algn="thaiDist"/>
            <a:r>
              <a:rPr lang="th-TH" sz="2400" dirty="0">
                <a:latin typeface="FreesiaUPC" panose="020B0604020202020204" pitchFamily="34" charset="-34"/>
                <a:cs typeface="FreesiaUPC" panose="020B0604020202020204" pitchFamily="34" charset="-34"/>
              </a:rPr>
              <a:t>4. ถ้านายอติโชคฯ ไม่ได้มอบให้บุคคลอื่นทำหน้าที่กรรมการและเลขานุการแทน หากมีสิทธิออกเสียงได้ 2 คะแนนเสียง จะมีสิทธิได้รับเบี้ยประชุมในฐานะกรรมการ 2 ตำแหน่งหรือไม่</a:t>
            </a:r>
          </a:p>
          <a:p>
            <a:pPr algn="thaiDist"/>
            <a:r>
              <a:rPr lang="th-TH" sz="2400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ตอบ ผู้ดำรงตำแหน่งกรรมการกี่ตำแหน่งก็ตาม เมื่อเป็นบุคคลเดียวและปฏิบัติหน้าที่กรรมการในการพิจารณาครั้งนั้นจริงเพียงคนเดียว ดังนั้น จึง</a:t>
            </a:r>
            <a:r>
              <a:rPr lang="th-TH" dirty="0">
                <a:solidFill>
                  <a:srgbClr val="FF0000"/>
                </a:solidFill>
              </a:rPr>
              <a:t>มีสิทธิได้รับเบี้ยประชุมกรรมการแต่เพียงตำแหน่งเดียว</a:t>
            </a:r>
          </a:p>
          <a:p>
            <a:pPr algn="thaiDist"/>
            <a:endParaRPr lang="en-US" sz="24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77784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0808" y="710035"/>
            <a:ext cx="9327423" cy="6147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07000"/>
              </a:lnSpc>
            </a:pPr>
            <a:r>
              <a:rPr lang="th-TH" altLang="en-US" sz="2400" b="1" dirty="0">
                <a:solidFill>
                  <a:srgbClr val="0070C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องค์ประชุม</a:t>
            </a:r>
          </a:p>
          <a:p>
            <a:pPr indent="457200" algn="thaiDist">
              <a:lnSpc>
                <a:spcPct val="107000"/>
              </a:lnSpc>
            </a:pP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มาตรา 79 ภายใต้บังคับมาตรา 15 วรรคสอง การประชุมของคณะกรรมการต้องมีกรรมการมาประชุม</a:t>
            </a:r>
            <a:r>
              <a:rPr lang="th-TH" sz="24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อย่างน้อยกึ่งหนึ่งจึงจะเป็นองค์ประชุม </a:t>
            </a: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เว้นแต่บทบัญญัติแห่งกฎหมายหรือกฎ</a:t>
            </a:r>
            <a:r>
              <a:rPr lang="th-TH" sz="18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หรือคำสั่งที่จัดให้มีคณะกรรมการชุดนั้นจะกำหนดไว้เป็นอย่างอื่น</a:t>
            </a:r>
            <a:r>
              <a:rPr lang="th-TH" sz="18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      ในกรณีมีกรรมการครบที่จะเป็นองค์ประชุมได้แต่การพิจารณาเรื่องใดถ้าต้องเลื่อนมา</a:t>
            </a:r>
            <a:r>
              <a:rPr lang="th-TH" sz="18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เพราะไม่ครบ</a:t>
            </a:r>
            <a:b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400" spc="-5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องค์ประชุม ถ้าเป็นการประชุมของคณะกรรมการซึ่งมิใช่คณะกรรมการวินิจฉัย</a:t>
            </a:r>
            <a:r>
              <a:rPr lang="th-TH" sz="1800" spc="-5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r>
              <a:rPr lang="th-TH" sz="2400" spc="-5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ข้อพิพาท หากได้มีการนัดประชุม</a:t>
            </a: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เรื่องนั้นอีกภายในสิบสี่วันนับแต่วันนัดประชุมที่เลื่อนมา</a:t>
            </a:r>
            <a:r>
              <a:rPr lang="th-TH" sz="18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และการประชุมครั้งหลังนี้มีกรรมการมาประชุม</a:t>
            </a:r>
            <a:b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ไม่น้อยกว่าหนึ่งในสามของจำนวนกรรมการทั้งหมด</a:t>
            </a:r>
            <a:r>
              <a:rPr lang="th-TH" sz="18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ให้ถือว่าเป็นองค์ประชุม แต่ทั้งนี้ต้องระบุความประสงค์</a:t>
            </a:r>
            <a:b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ให้เกิดผลตามบทบัญญัตินี้ไว้ในหนังสือ</a:t>
            </a:r>
            <a:r>
              <a:rPr lang="th-TH" sz="18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นัดประชุมด้วย</a:t>
            </a:r>
            <a:r>
              <a:rPr lang="th-TH" sz="18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>
              <a:spcBef>
                <a:spcPts val="1200"/>
              </a:spcBef>
            </a:pPr>
            <a:r>
              <a:rPr lang="th-TH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การนัดประชุม </a:t>
            </a:r>
          </a:p>
          <a:p>
            <a:pPr indent="457200">
              <a:lnSpc>
                <a:spcPct val="107000"/>
              </a:lnSpc>
            </a:pP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มาตรา 80 การประชุมให้เป็นไปตามระเบียบการที่คณะกรรมการกำหนด</a:t>
            </a:r>
            <a:r>
              <a:rPr lang="th-TH" sz="18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r>
              <a:rPr lang="th-TH" sz="24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การนัดประชุมต้องทำเป็นหนังสือและแจ้งให้กรรมการทุกคนทราบล่วงหน้าไม่น้อยกว่าสามวัน </a:t>
            </a: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เว้นแต่กรรมการนั้นจะได้ทราบการบอกนัดในที่ประชุมแล้ว กรณีดังกล่าวนี้จะทำหนังสือแจ้งนัดเฉพาะกรรมการที่ไม่ได้มาประชุมก็ได้</a:t>
            </a:r>
            <a:r>
              <a:rPr lang="th-TH" sz="18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</a:pP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       บทบัญญัติในวรรคสองมิให้นำมาใช้บังคับในกรณีมีเหตุจำเป็นเร่งด่วนซึ่งประธานกรรมการ</a:t>
            </a:r>
            <a:r>
              <a:rPr lang="th-TH" sz="18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r>
              <a:rPr lang="th-TH" sz="24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จะนัดประชุมเป็นอย่างอื่นก็ได้</a:t>
            </a:r>
            <a:r>
              <a:rPr lang="th-TH" sz="18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0808" y="188495"/>
            <a:ext cx="56012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44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3. การประชุมของคณะกรรมการ</a:t>
            </a:r>
          </a:p>
        </p:txBody>
      </p:sp>
    </p:spTree>
    <p:extLst>
      <p:ext uri="{BB962C8B-B14F-4D97-AF65-F5344CB8AC3E}">
        <p14:creationId xmlns:p14="http://schemas.microsoft.com/office/powerpoint/2010/main" val="95617381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7585" y="1841643"/>
            <a:ext cx="8505645" cy="3319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thaiDist">
              <a:lnSpc>
                <a:spcPct val="107000"/>
              </a:lnSpc>
            </a:pPr>
            <a:r>
              <a:rPr lang="th-TH" b="1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มาตรา 81 </a:t>
            </a: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ประธานกรรมการ</a:t>
            </a:r>
            <a:r>
              <a:rPr lang="th-TH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มีอำนาจหน้าที่ดำเนินการประชุม </a:t>
            </a: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และเพื่อรักษา</a:t>
            </a:r>
            <a:r>
              <a:rPr lang="th-TH" sz="20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ความเรียบร้อยในการประชุม ให้ประธานมีอำนาจออกคำสั่งใด ๆ ตามความจำเป็นได้</a:t>
            </a:r>
            <a:r>
              <a:rPr lang="th-TH" sz="20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 algn="thaiDist">
              <a:lnSpc>
                <a:spcPct val="107000"/>
              </a:lnSpc>
            </a:pP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ถ้าประธานกรรมการไม่อยู่ในที่ประชุมหรือไม่สามารถปฏิบัติหน้าที่ได้</a:t>
            </a:r>
            <a:r>
              <a:rPr lang="th-TH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ให้</a:t>
            </a:r>
            <a:br>
              <a:rPr lang="th-TH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รองประธานกรรมการทำหน้าที่แทน</a:t>
            </a: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ถ้าไม่มีรองประธานกรรมการหรือมีแต่ไม่</a:t>
            </a:r>
            <a:r>
              <a:rPr lang="th-TH" spc="-5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สามารถปฏิบัติหน้าที่ได้</a:t>
            </a:r>
            <a:r>
              <a:rPr lang="th-TH" sz="2000" spc="-5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r>
              <a:rPr lang="th-TH" spc="-5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ให้กรรมการที่มาประชุมเลือกกรรมการคนหนึ่งขึ้นทำหน้าที่แทน</a:t>
            </a:r>
            <a:r>
              <a:rPr lang="th-TH" sz="2000" spc="-5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endParaRPr lang="en-US" sz="2000" spc="-5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 algn="thaiDist">
              <a:lnSpc>
                <a:spcPct val="107000"/>
              </a:lnSpc>
            </a:pP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ในกรณีที่ประธานกรรมการมีหน้าที่ต้องดำเนินการใด ๆ นอกจากการดำเนินการประชุม</a:t>
            </a:r>
            <a:r>
              <a:rPr lang="th-TH" sz="20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</a:t>
            </a:r>
            <a:r>
              <a:rPr lang="th-TH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ให้นำความในวรรคสองมาใช้บังคับโดยอนุโลม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0204" y="775091"/>
            <a:ext cx="36391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44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4. ประธานกรรมการ</a:t>
            </a:r>
          </a:p>
        </p:txBody>
      </p:sp>
    </p:spTree>
    <p:extLst>
      <p:ext uri="{BB962C8B-B14F-4D97-AF65-F5344CB8AC3E}">
        <p14:creationId xmlns:p14="http://schemas.microsoft.com/office/powerpoint/2010/main" val="212401353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2879" y="1268486"/>
            <a:ext cx="8752936" cy="4620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thaiDist">
              <a:lnSpc>
                <a:spcPct val="107000"/>
              </a:lnSpc>
            </a:pPr>
            <a:r>
              <a:rPr lang="th-TH" sz="2500" b="1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มาตรา 82 </a:t>
            </a:r>
            <a:r>
              <a:rPr lang="th-TH" sz="25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การลงมติของที่ประชุมให้ถือ</a:t>
            </a:r>
            <a:r>
              <a:rPr lang="th-TH" sz="25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เสียงข้างมาก </a:t>
            </a:r>
            <a:endParaRPr lang="en-US" sz="25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 algn="thaiDist">
              <a:lnSpc>
                <a:spcPct val="107000"/>
              </a:lnSpc>
            </a:pPr>
            <a:r>
              <a:rPr lang="th-TH" sz="2500" spc="-5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กรรมการคนหนึ่งให้มีหนึ่งเสียงในการลงคะแนน ถ้า</a:t>
            </a:r>
            <a:r>
              <a:rPr lang="th-TH" sz="2500" spc="-5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คะแนนเสียงเท่ากันให้ประธานในที่ประชุม</a:t>
            </a:r>
            <a:r>
              <a:rPr lang="th-TH" sz="25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ออกเสียงเพิ่มขึ้นอีกเสียงหนึ่ง</a:t>
            </a:r>
            <a:r>
              <a:rPr lang="th-TH" sz="25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เป็นเสียงชี้ขาด </a:t>
            </a:r>
            <a:endParaRPr lang="en-US" sz="25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 algn="thaiDist">
              <a:lnSpc>
                <a:spcPct val="107000"/>
              </a:lnSpc>
            </a:pPr>
            <a:r>
              <a:rPr lang="th-TH" sz="25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เรื่องใดถ้าไม่มีผู้คัดค้าน ให้ประธานถามที่ประชุมว่ามีผู้เห็นเป็นอย่างอื่นหรือไม่ เมื่อไม่มี </a:t>
            </a:r>
            <a:br>
              <a:rPr lang="th-TH" sz="25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5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ผู้เห็นเป็นอย่างอื่น ให้ถือว่าที่ประชุมลงมติเห็นชอบในเรื่องนั้น </a:t>
            </a:r>
            <a:endParaRPr lang="en-US" sz="25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 algn="thaiDist">
              <a:lnSpc>
                <a:spcPct val="107000"/>
              </a:lnSpc>
            </a:pPr>
            <a:r>
              <a:rPr lang="th-TH" sz="2500" b="1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มาตรา 83 </a:t>
            </a:r>
            <a:r>
              <a:rPr lang="th-TH" sz="25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ในการประชุมต้องมีรายงานการประชุมเป็นหนังสือ </a:t>
            </a:r>
            <a:endParaRPr lang="en-US" sz="25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 algn="thaiDist">
              <a:lnSpc>
                <a:spcPct val="107000"/>
              </a:lnSpc>
            </a:pPr>
            <a:r>
              <a:rPr lang="th-TH" sz="25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ถ้ามีความเห็นแย้ง</a:t>
            </a:r>
            <a:r>
              <a:rPr lang="th-TH" sz="25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ให้บันทึกความเห็นแย้งพร้อมทั้งเหตุผลไว้ในรายงาน</a:t>
            </a:r>
            <a:r>
              <a:rPr lang="th-TH" sz="25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การประชุม และถ้ากรรมการฝ่ายข้างน้อยเสนอความเห็นแย้งเป็นหนังสือก็ให้บันทึกความเห็นแย้งนั้นไว้ด้วย </a:t>
            </a:r>
            <a:endParaRPr lang="en-US" sz="25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indent="457200" algn="thaiDist">
              <a:lnSpc>
                <a:spcPct val="107000"/>
              </a:lnSpc>
            </a:pPr>
            <a:r>
              <a:rPr lang="th-TH" sz="2500" b="1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มาตรา 84</a:t>
            </a:r>
            <a:r>
              <a:rPr lang="th-TH" sz="25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คำวินิจฉัยของคณะกรรมการวินิจฉัยข้อพิพาทต้องมีลายมือชื่อของกรรมการ </a:t>
            </a:r>
            <a:br>
              <a:rPr lang="th-TH" sz="25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5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ที่วินิจฉัยเรื่องนั้น ถ้ากรรมการคนใดมีความเห็นแย้ง ให้มีสิทธิทำความเห็นแย้งของตนรวมไว้</a:t>
            </a:r>
            <a:br>
              <a:rPr lang="th-TH" sz="25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25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ในคำวินิจฉัยได้</a:t>
            </a:r>
            <a:endParaRPr lang="en-US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457" y="361023"/>
            <a:ext cx="89883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44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5. การลงมติ ความเห็นแย้ง และรายงานการประชุม</a:t>
            </a:r>
          </a:p>
        </p:txBody>
      </p:sp>
    </p:spTree>
    <p:extLst>
      <p:ext uri="{BB962C8B-B14F-4D97-AF65-F5344CB8AC3E}">
        <p14:creationId xmlns:p14="http://schemas.microsoft.com/office/powerpoint/2010/main" val="221546081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2879" y="1268486"/>
            <a:ext cx="8752936" cy="4834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thaiDist">
              <a:lnSpc>
                <a:spcPct val="107000"/>
              </a:lnSpc>
            </a:pPr>
            <a:r>
              <a:rPr lang="th-TH" sz="32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โดยปกติคณะกรรมการต้อง</a:t>
            </a:r>
            <a:r>
              <a:rPr lang="th-TH" sz="3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ร่วมกันรับผิด</a:t>
            </a:r>
            <a:r>
              <a:rPr lang="th-TH" sz="32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ในกรณีที่ได้มีมติร่วมกันแล้ว</a:t>
            </a:r>
            <a:br>
              <a:rPr lang="th-TH" sz="32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32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เกิดข้อบกพร่องหรือความเสียหายเกิดขึ้น </a:t>
            </a:r>
            <a:r>
              <a:rPr lang="th-TH" sz="3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ฐานความผิดและการลงโทษเท่ากัน  </a:t>
            </a:r>
          </a:p>
          <a:p>
            <a:pPr indent="457200" algn="thaiDist">
              <a:lnSpc>
                <a:spcPct val="107000"/>
              </a:lnSpc>
            </a:pPr>
            <a:r>
              <a:rPr lang="th-TH" sz="32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 แต่ในบางกรณี กรรมการซึ่งเป็นบุคคลผู้มีวิชาชีพหรือความเชี่ยวชาญ</a:t>
            </a:r>
            <a:br>
              <a:rPr lang="th-TH" sz="32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32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ในเรื่องนั้นๆ ปล่อยปละละเลยไม่ทักท้วงส่งผลให้เกิดความบกพร่องเสียหาย </a:t>
            </a:r>
            <a:br>
              <a:rPr lang="th-TH" sz="32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</a:br>
            <a:r>
              <a:rPr lang="th-TH" sz="32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อาจได้รับการพิจารณาโทษที่หนักกว่ากรรมการที่ไม่ได้วิชาชีพหรือความเชี่ยวชาญในเรื่องนั้นๆ โดยตรง</a:t>
            </a:r>
          </a:p>
          <a:p>
            <a:pPr indent="457200" algn="thaiDist">
              <a:lnSpc>
                <a:spcPct val="107000"/>
              </a:lnSpc>
            </a:pPr>
            <a:r>
              <a:rPr lang="th-TH" sz="32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สำหรับกรรมการที่มีการทักท้วงทำ</a:t>
            </a:r>
            <a:r>
              <a:rPr lang="th-TH" sz="3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ความเห็นแย้งต่อมติ</a:t>
            </a:r>
            <a:r>
              <a:rPr lang="th-TH" sz="32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ในขณะที่มีการประชุมและได้มีหลักฐานบันทึกความเห็นแย้งไว้ในรายงานการประชุม </a:t>
            </a:r>
            <a:r>
              <a:rPr lang="th-TH" sz="3200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ไม่ต้องรับผิดร่วม</a:t>
            </a:r>
            <a:r>
              <a:rPr lang="th-TH" sz="3200" dirty="0">
                <a:latin typeface="Calibri" panose="020F0502020204030204" pitchFamily="34" charset="0"/>
                <a:ea typeface="Calibri" panose="020F0502020204030204" pitchFamily="34" charset="0"/>
                <a:cs typeface="FreesiaUPC" panose="020B0604020202020204" pitchFamily="34" charset="-34"/>
              </a:rPr>
              <a:t>ในมติดังกล่าว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457" y="361023"/>
            <a:ext cx="56605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en-US" sz="44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6. ความรับผิดของคณะกรรมการ</a:t>
            </a:r>
          </a:p>
        </p:txBody>
      </p:sp>
    </p:spTree>
    <p:extLst>
      <p:ext uri="{BB962C8B-B14F-4D97-AF65-F5344CB8AC3E}">
        <p14:creationId xmlns:p14="http://schemas.microsoft.com/office/powerpoint/2010/main" val="189859608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กฎหมายง้ายง่าย กับ ทนายต๊อกแต๊ก - ประมวลกฎหมายอาญา #หลักไม่รู้ข้อเท็จจริง  #มาตรา 59 วรรคสาม &quot;ถ้าผู้กระทำมิได้รู้ข้อเท็จจริง  อันเป็นองค์ประกอบของความผิด จะถือว่าผู้กระทำประสงค์ต่อผล  หรือย่อมเล็งเห็นผลของการกระทำนั้นมิได้&quot; #มาตรา 62 &quot;ข้อเท็จจริงใด ถ้ามี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223" y="524053"/>
            <a:ext cx="4158775" cy="417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28157" y="5013899"/>
            <a:ext cx="75797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solidFill>
                  <a:srgbClr val="1F1F1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   ประมวลกฎหมายอาญา มาตรา 64 “</a:t>
            </a:r>
            <a:r>
              <a:rPr lang="th-TH" sz="1800" b="1" dirty="0">
                <a:solidFill>
                  <a:srgbClr val="040C28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บุคคลจะแก้ตัวว่าไม่รู้กฎหมายเพื่อให้พ้นจากความรับผิดในทางอาญาไม่ได้</a:t>
            </a:r>
            <a:r>
              <a:rPr lang="th-TH" sz="1800" b="1" dirty="0">
                <a:solidFill>
                  <a:srgbClr val="1F1F1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…” </a:t>
            </a:r>
          </a:p>
          <a:p>
            <a:r>
              <a:rPr lang="th-TH" sz="1800" b="1" dirty="0">
                <a:solidFill>
                  <a:srgbClr val="1F1F1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   นั่นหมายความว่า ประชาชนจะอ้างว่าตน #ไม่รู้กฎหมาย ไม่ได้ !</a:t>
            </a:r>
          </a:p>
          <a:p>
            <a:r>
              <a:rPr lang="th-TH" sz="1800" b="1" dirty="0">
                <a:solidFill>
                  <a:srgbClr val="1F1F1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       </a:t>
            </a:r>
            <a:r>
              <a:rPr lang="th-TH" sz="1800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ข้าราชการก็เช่นกัน </a:t>
            </a:r>
            <a:r>
              <a:rPr lang="th-TH" sz="1800" b="1" dirty="0">
                <a:solidFill>
                  <a:srgbClr val="1F1F1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จะอ้างว่าไม่รู้กฎหมายในการปฏิบัติหน้าที่ราชการไม่ได้ ! มาตรา 82+ พ.ร.บ. ระเบียบข้าราชการ</a:t>
            </a:r>
            <a:r>
              <a:rPr lang="th-TH" sz="1800" b="1" dirty="0" err="1">
                <a:solidFill>
                  <a:srgbClr val="1F1F1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พลเรือน</a:t>
            </a:r>
            <a:r>
              <a:rPr lang="th-TH" sz="1800" b="1" dirty="0">
                <a:solidFill>
                  <a:srgbClr val="1F1F1F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พ.ศ. 2551</a:t>
            </a:r>
            <a:endParaRPr lang="en-US" sz="18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637468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174494-7DC4-EE51-FE09-DFC6D7E9D4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C1205C5A-BF06-D0DA-D141-AC9205DC9C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17" y="142510"/>
            <a:ext cx="749971" cy="749971"/>
          </a:xfrm>
          <a:prstGeom prst="rect">
            <a:avLst/>
          </a:prstGeom>
        </p:spPr>
      </p:pic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773D4097-35C0-AF7F-7AD3-C7E5DE62AAC7}"/>
              </a:ext>
            </a:extLst>
          </p:cNvPr>
          <p:cNvSpPr/>
          <p:nvPr/>
        </p:nvSpPr>
        <p:spPr>
          <a:xfrm>
            <a:off x="848288" y="148163"/>
            <a:ext cx="443491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สำนักงานปลัดกระทรวงเกษตรและสหกรณ์</a:t>
            </a:r>
            <a:br>
              <a:rPr lang="en-US" sz="14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</a:br>
            <a:r>
              <a:rPr lang="en-US" sz="14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OFFICE OF THE PERMANENT SECRETARY FOR </a:t>
            </a:r>
          </a:p>
          <a:p>
            <a:r>
              <a:rPr lang="en-US" sz="14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MINISTRY OF AGRICULTURE AND COOPERATIVES</a:t>
            </a:r>
          </a:p>
        </p:txBody>
      </p:sp>
      <p:grpSp>
        <p:nvGrpSpPr>
          <p:cNvPr id="4" name="Group 4">
            <a:extLst>
              <a:ext uri="{FF2B5EF4-FFF2-40B4-BE49-F238E27FC236}">
                <a16:creationId xmlns:a16="http://schemas.microsoft.com/office/drawing/2014/main" id="{D3B576E8-122F-C16A-47EF-975C131F408E}"/>
              </a:ext>
            </a:extLst>
          </p:cNvPr>
          <p:cNvGrpSpPr/>
          <p:nvPr/>
        </p:nvGrpSpPr>
        <p:grpSpPr>
          <a:xfrm>
            <a:off x="-195209" y="-1526798"/>
            <a:ext cx="12387209" cy="6728771"/>
            <a:chOff x="0" y="-47625"/>
            <a:chExt cx="5289523" cy="857054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FD87EF86-8FB6-8A9B-FC74-9B2FBCEBFEB3}"/>
                </a:ext>
              </a:extLst>
            </p:cNvPr>
            <p:cNvSpPr/>
            <p:nvPr/>
          </p:nvSpPr>
          <p:spPr>
            <a:xfrm rot="10800000">
              <a:off x="83357" y="392870"/>
              <a:ext cx="5206166" cy="416559"/>
            </a:xfrm>
            <a:custGeom>
              <a:avLst/>
              <a:gdLst/>
              <a:ahLst/>
              <a:cxnLst/>
              <a:rect l="l" t="t" r="r" b="b"/>
              <a:pathLst>
                <a:path w="5206166" h="344112">
                  <a:moveTo>
                    <a:pt x="0" y="0"/>
                  </a:moveTo>
                  <a:lnTo>
                    <a:pt x="5206166" y="0"/>
                  </a:lnTo>
                  <a:lnTo>
                    <a:pt x="5206166" y="344112"/>
                  </a:lnTo>
                  <a:lnTo>
                    <a:pt x="0" y="344112"/>
                  </a:lnTo>
                  <a:close/>
                </a:path>
              </a:pathLst>
            </a:custGeom>
            <a:gradFill rotWithShape="1">
              <a:gsLst>
                <a:gs pos="0">
                  <a:srgbClr val="180F0F">
                    <a:alpha val="0"/>
                  </a:srgbClr>
                </a:gs>
                <a:gs pos="100000">
                  <a:srgbClr val="CEC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th-TH" dirty="0"/>
            </a:p>
          </p:txBody>
        </p:sp>
        <p:sp>
          <p:nvSpPr>
            <p:cNvPr id="14" name="TextBox 6">
              <a:extLst>
                <a:ext uri="{FF2B5EF4-FFF2-40B4-BE49-F238E27FC236}">
                  <a16:creationId xmlns:a16="http://schemas.microsoft.com/office/drawing/2014/main" id="{46699929-4A61-A8DC-F885-B7DB23A5DF40}"/>
                </a:ext>
              </a:extLst>
            </p:cNvPr>
            <p:cNvSpPr txBox="1"/>
            <p:nvPr/>
          </p:nvSpPr>
          <p:spPr>
            <a:xfrm>
              <a:off x="0" y="-47625"/>
              <a:ext cx="5206165" cy="3917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93"/>
                </a:lnSpc>
              </a:pPr>
              <a:endParaRPr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1196A2AE-2994-B7AD-A569-C7F8D7614389}"/>
              </a:ext>
            </a:extLst>
          </p:cNvPr>
          <p:cNvSpPr txBox="1"/>
          <p:nvPr/>
        </p:nvSpPr>
        <p:spPr>
          <a:xfrm>
            <a:off x="2573348" y="3686764"/>
            <a:ext cx="6182275" cy="11099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862"/>
              </a:lnSpc>
            </a:pPr>
            <a:r>
              <a:rPr lang="en-US" sz="16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Anton"/>
                <a:cs typeface="Angsana New" panose="02020603050405020304" pitchFamily="18" charset="-34"/>
                <a:sym typeface="Anton"/>
              </a:rPr>
              <a:t>Q &amp; A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ea typeface="Georgia Pro Bold"/>
              <a:cs typeface="Angsana New" panose="02020603050405020304" pitchFamily="18" charset="-34"/>
              <a:sym typeface="Georgia Pro Bold"/>
            </a:endParaRPr>
          </a:p>
        </p:txBody>
      </p:sp>
    </p:spTree>
    <p:extLst>
      <p:ext uri="{BB962C8B-B14F-4D97-AF65-F5344CB8AC3E}">
        <p14:creationId xmlns:p14="http://schemas.microsoft.com/office/powerpoint/2010/main" val="145380496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11780"/>
            <a:ext cx="12192000" cy="6869779"/>
            <a:chOff x="0" y="0"/>
            <a:chExt cx="2695753" cy="14691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695753" cy="1469167"/>
            </a:xfrm>
            <a:custGeom>
              <a:avLst/>
              <a:gdLst/>
              <a:ahLst/>
              <a:cxnLst/>
              <a:rect l="l" t="t" r="r" b="b"/>
              <a:pathLst>
                <a:path w="2695753" h="1469167">
                  <a:moveTo>
                    <a:pt x="0" y="0"/>
                  </a:moveTo>
                  <a:lnTo>
                    <a:pt x="2695753" y="0"/>
                  </a:lnTo>
                  <a:lnTo>
                    <a:pt x="2695753" y="1469167"/>
                  </a:lnTo>
                  <a:lnTo>
                    <a:pt x="0" y="1469167"/>
                  </a:lnTo>
                  <a:close/>
                </a:path>
              </a:pathLst>
            </a:custGeom>
            <a:blipFill>
              <a:blip r:embed="rId2">
                <a:alphaModFix amt="28000"/>
              </a:blip>
              <a:stretch>
                <a:fillRect t="-11201" b="-11201"/>
              </a:stretch>
            </a:blipFill>
          </p:spPr>
        </p:sp>
      </p:grpSp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5" y="-13648"/>
            <a:ext cx="847921" cy="847921"/>
          </a:xfrm>
          <a:prstGeom prst="rect">
            <a:avLst/>
          </a:prstGeom>
        </p:spPr>
      </p:pic>
      <p:sp>
        <p:nvSpPr>
          <p:cNvPr id="7" name="สี่เหลี่ยมผืนผ้า 6"/>
          <p:cNvSpPr/>
          <p:nvPr/>
        </p:nvSpPr>
        <p:spPr>
          <a:xfrm>
            <a:off x="848288" y="25400"/>
            <a:ext cx="443491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สำนักงานปลัดกระทรวงเกษตรและสหกรณ์</a:t>
            </a:r>
            <a:br>
              <a:rPr lang="en-US" sz="14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</a:br>
            <a:r>
              <a:rPr lang="en-US" sz="14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OFFICE OF THE PERMANENT SECRETARY FOR </a:t>
            </a:r>
          </a:p>
          <a:p>
            <a:r>
              <a:rPr lang="en-US" sz="1400" b="1" kern="100" dirty="0">
                <a:solidFill>
                  <a:schemeClr val="tx2">
                    <a:lumMod val="75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MINISTRY OF AGRICULTURE AND COOPERATIVES</a:t>
            </a:r>
          </a:p>
        </p:txBody>
      </p:sp>
      <p:grpSp>
        <p:nvGrpSpPr>
          <p:cNvPr id="8" name="Group 4"/>
          <p:cNvGrpSpPr/>
          <p:nvPr/>
        </p:nvGrpSpPr>
        <p:grpSpPr>
          <a:xfrm>
            <a:off x="0" y="821892"/>
            <a:ext cx="12192000" cy="676707"/>
            <a:chOff x="0" y="-47626"/>
            <a:chExt cx="1694843" cy="489813"/>
          </a:xfrm>
          <a:solidFill>
            <a:srgbClr val="317684"/>
          </a:solidFill>
        </p:grpSpPr>
        <p:sp>
          <p:nvSpPr>
            <p:cNvPr id="9" name="Freeform 5"/>
            <p:cNvSpPr/>
            <p:nvPr/>
          </p:nvSpPr>
          <p:spPr>
            <a:xfrm>
              <a:off x="0" y="0"/>
              <a:ext cx="1694843" cy="323623"/>
            </a:xfrm>
            <a:custGeom>
              <a:avLst/>
              <a:gdLst/>
              <a:ahLst/>
              <a:cxnLst/>
              <a:rect l="l" t="t" r="r" b="b"/>
              <a:pathLst>
                <a:path w="1694843" h="323623">
                  <a:moveTo>
                    <a:pt x="61357" y="0"/>
                  </a:moveTo>
                  <a:lnTo>
                    <a:pt x="1633486" y="0"/>
                  </a:lnTo>
                  <a:cubicBezTo>
                    <a:pt x="1649759" y="0"/>
                    <a:pt x="1665365" y="6464"/>
                    <a:pt x="1676872" y="17971"/>
                  </a:cubicBezTo>
                  <a:cubicBezTo>
                    <a:pt x="1688379" y="29478"/>
                    <a:pt x="1694843" y="45084"/>
                    <a:pt x="1694843" y="61357"/>
                  </a:cubicBezTo>
                  <a:lnTo>
                    <a:pt x="1694843" y="262266"/>
                  </a:lnTo>
                  <a:cubicBezTo>
                    <a:pt x="1694843" y="278539"/>
                    <a:pt x="1688379" y="294146"/>
                    <a:pt x="1676872" y="305652"/>
                  </a:cubicBezTo>
                  <a:cubicBezTo>
                    <a:pt x="1665365" y="317159"/>
                    <a:pt x="1649759" y="323623"/>
                    <a:pt x="1633486" y="323623"/>
                  </a:cubicBezTo>
                  <a:lnTo>
                    <a:pt x="61357" y="323623"/>
                  </a:lnTo>
                  <a:cubicBezTo>
                    <a:pt x="45084" y="323623"/>
                    <a:pt x="29478" y="317159"/>
                    <a:pt x="17971" y="305652"/>
                  </a:cubicBezTo>
                  <a:cubicBezTo>
                    <a:pt x="6464" y="294146"/>
                    <a:pt x="0" y="278539"/>
                    <a:pt x="0" y="262266"/>
                  </a:cubicBezTo>
                  <a:lnTo>
                    <a:pt x="0" y="61357"/>
                  </a:lnTo>
                  <a:cubicBezTo>
                    <a:pt x="0" y="45084"/>
                    <a:pt x="6464" y="29478"/>
                    <a:pt x="17971" y="17971"/>
                  </a:cubicBezTo>
                  <a:cubicBezTo>
                    <a:pt x="29478" y="6464"/>
                    <a:pt x="45084" y="0"/>
                    <a:pt x="61357" y="0"/>
                  </a:cubicBezTo>
                  <a:close/>
                </a:path>
              </a:pathLst>
            </a:custGeom>
            <a:grpFill/>
          </p:spPr>
        </p:sp>
        <p:sp>
          <p:nvSpPr>
            <p:cNvPr id="10" name="TextBox 6"/>
            <p:cNvSpPr txBox="1"/>
            <p:nvPr/>
          </p:nvSpPr>
          <p:spPr>
            <a:xfrm>
              <a:off x="0" y="-47626"/>
              <a:ext cx="1694843" cy="489813"/>
            </a:xfrm>
            <a:prstGeom prst="rect">
              <a:avLst/>
            </a:prstGeom>
            <a:grpFill/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053"/>
                </a:lnSpc>
              </a:pPr>
              <a:endParaRPr sz="1867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-351372" y="841289"/>
            <a:ext cx="6182275" cy="6283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862"/>
              </a:lnSpc>
            </a:pPr>
            <a:r>
              <a:rPr lang="th-TH" sz="40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eorgia Pro Bold"/>
                <a:cs typeface="Angsana New" panose="02020603050405020304" pitchFamily="18" charset="-34"/>
                <a:sym typeface="Georgia Pro Bold"/>
              </a:rPr>
              <a:t>แบบทดสอบ </a:t>
            </a:r>
            <a:r>
              <a:rPr lang="en-US" sz="40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eorgia Pro Bold"/>
                <a:cs typeface="Angsana New" panose="02020603050405020304" pitchFamily="18" charset="-34"/>
                <a:sym typeface="Georgia Pro Bold"/>
              </a:rPr>
              <a:t>Post -Test</a:t>
            </a:r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C7473BA4-EB6F-D089-7199-047FFAEED3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348" y="2094297"/>
            <a:ext cx="3265103" cy="326510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cxnSp>
        <p:nvCxnSpPr>
          <p:cNvPr id="13" name="ลูกศรเชื่อมต่อแบบตรง 12">
            <a:extLst>
              <a:ext uri="{FF2B5EF4-FFF2-40B4-BE49-F238E27FC236}">
                <a16:creationId xmlns:a16="http://schemas.microsoft.com/office/drawing/2014/main" id="{F97D3EB2-50C7-3D70-5A14-F50B3090B325}"/>
              </a:ext>
            </a:extLst>
          </p:cNvPr>
          <p:cNvCxnSpPr>
            <a:cxnSpLocks/>
          </p:cNvCxnSpPr>
          <p:nvPr/>
        </p:nvCxnSpPr>
        <p:spPr>
          <a:xfrm>
            <a:off x="5519054" y="821892"/>
            <a:ext cx="0" cy="603610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TextBox 5">
            <a:extLst>
              <a:ext uri="{FF2B5EF4-FFF2-40B4-BE49-F238E27FC236}">
                <a16:creationId xmlns:a16="http://schemas.microsoft.com/office/drawing/2014/main" id="{0A583663-D09E-615D-6F02-FE1FCE9F3B10}"/>
              </a:ext>
            </a:extLst>
          </p:cNvPr>
          <p:cNvSpPr txBox="1"/>
          <p:nvPr/>
        </p:nvSpPr>
        <p:spPr>
          <a:xfrm>
            <a:off x="5519054" y="874141"/>
            <a:ext cx="6182275" cy="6283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862"/>
              </a:lnSpc>
            </a:pPr>
            <a:r>
              <a:rPr lang="th-TH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Georgia Pro Bold"/>
                <a:cs typeface="Angsana New" panose="02020603050405020304" pitchFamily="18" charset="-34"/>
                <a:sym typeface="Georgia Pro Bold"/>
              </a:rPr>
              <a:t>แบบประเมินความพึงพอใจ</a:t>
            </a:r>
            <a:endParaRPr lang="en-US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ea typeface="Georgia Pro Bold"/>
              <a:cs typeface="Angsana New" panose="02020603050405020304" pitchFamily="18" charset="-34"/>
              <a:sym typeface="Georgia Pro Bold"/>
            </a:endParaRPr>
          </a:p>
        </p:txBody>
      </p:sp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1EEE77D1-F084-6AE9-3234-1541678806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458" y="2094297"/>
            <a:ext cx="3258146" cy="32581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9459495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439409" y="685800"/>
            <a:ext cx="6517771" cy="5999538"/>
          </a:xfrm>
          <a:custGeom>
            <a:avLst/>
            <a:gdLst/>
            <a:ahLst/>
            <a:cxnLst/>
            <a:rect l="l" t="t" r="r" b="b"/>
            <a:pathLst>
              <a:path w="9776656" h="8999307">
                <a:moveTo>
                  <a:pt x="0" y="0"/>
                </a:moveTo>
                <a:lnTo>
                  <a:pt x="9776656" y="0"/>
                </a:lnTo>
                <a:lnTo>
                  <a:pt x="9776656" y="8999307"/>
                </a:lnTo>
                <a:lnTo>
                  <a:pt x="0" y="89993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12" name="Group 4"/>
          <p:cNvGrpSpPr/>
          <p:nvPr/>
        </p:nvGrpSpPr>
        <p:grpSpPr>
          <a:xfrm rot="10800000">
            <a:off x="0" y="1549401"/>
            <a:ext cx="12192000" cy="4915787"/>
            <a:chOff x="0" y="-47625"/>
            <a:chExt cx="5316935" cy="391737"/>
          </a:xfrm>
        </p:grpSpPr>
        <p:sp>
          <p:nvSpPr>
            <p:cNvPr id="13" name="Freeform 5"/>
            <p:cNvSpPr/>
            <p:nvPr/>
          </p:nvSpPr>
          <p:spPr>
            <a:xfrm>
              <a:off x="0" y="0"/>
              <a:ext cx="5316935" cy="344112"/>
            </a:xfrm>
            <a:custGeom>
              <a:avLst/>
              <a:gdLst/>
              <a:ahLst/>
              <a:cxnLst/>
              <a:rect l="l" t="t" r="r" b="b"/>
              <a:pathLst>
                <a:path w="5206166" h="344112">
                  <a:moveTo>
                    <a:pt x="0" y="0"/>
                  </a:moveTo>
                  <a:lnTo>
                    <a:pt x="5206166" y="0"/>
                  </a:lnTo>
                  <a:lnTo>
                    <a:pt x="5206166" y="344112"/>
                  </a:lnTo>
                  <a:lnTo>
                    <a:pt x="0" y="344112"/>
                  </a:lnTo>
                  <a:close/>
                </a:path>
              </a:pathLst>
            </a:custGeom>
            <a:gradFill rotWithShape="1">
              <a:gsLst>
                <a:gs pos="0">
                  <a:srgbClr val="180F0F">
                    <a:alpha val="0"/>
                  </a:srgbClr>
                </a:gs>
                <a:gs pos="100000">
                  <a:srgbClr val="CEC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id="14" name="TextBox 6"/>
            <p:cNvSpPr txBox="1"/>
            <p:nvPr/>
          </p:nvSpPr>
          <p:spPr>
            <a:xfrm>
              <a:off x="0" y="-47625"/>
              <a:ext cx="5206165" cy="391737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2129"/>
                </a:lnSpc>
              </a:pPr>
              <a:endParaRPr sz="1867"/>
            </a:p>
          </p:txBody>
        </p:sp>
      </p:grpSp>
      <p:sp>
        <p:nvSpPr>
          <p:cNvPr id="16" name="TextBox 12"/>
          <p:cNvSpPr txBox="1"/>
          <p:nvPr/>
        </p:nvSpPr>
        <p:spPr>
          <a:xfrm>
            <a:off x="271626" y="2710345"/>
            <a:ext cx="10414000" cy="20064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6655"/>
              </a:lnSpc>
              <a:spcBef>
                <a:spcPct val="0"/>
              </a:spcBef>
            </a:pPr>
            <a:r>
              <a:rPr lang="en-US" sz="11897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on"/>
                <a:ea typeface="Anton"/>
                <a:cs typeface="Anton"/>
                <a:sym typeface="Anton"/>
              </a:rPr>
              <a:t>THANK YOU!</a:t>
            </a:r>
          </a:p>
        </p:txBody>
      </p:sp>
      <p:pic>
        <p:nvPicPr>
          <p:cNvPr id="17" name="รูปภาพ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062"/>
            <a:ext cx="897187" cy="897187"/>
          </a:xfrm>
          <a:prstGeom prst="rect">
            <a:avLst/>
          </a:prstGeom>
        </p:spPr>
      </p:pic>
      <p:sp>
        <p:nvSpPr>
          <p:cNvPr id="18" name="สี่เหลี่ยมผืนผ้า 17"/>
          <p:cNvSpPr/>
          <p:nvPr/>
        </p:nvSpPr>
        <p:spPr>
          <a:xfrm>
            <a:off x="816239" y="101324"/>
            <a:ext cx="443491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kern="100" dirty="0">
                <a:solidFill>
                  <a:schemeClr val="accent2">
                    <a:lumMod val="50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สำนักงานปลัดกระทรวงเกษตรและสหกรณ์</a:t>
            </a:r>
            <a:br>
              <a:rPr lang="en-US" sz="1400" b="1" kern="100" dirty="0">
                <a:solidFill>
                  <a:schemeClr val="accent2">
                    <a:lumMod val="50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</a:br>
            <a:r>
              <a:rPr lang="en-US" sz="1400" b="1" kern="100" dirty="0">
                <a:solidFill>
                  <a:schemeClr val="accent2">
                    <a:lumMod val="50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OFFICE OF THE PERMANENT SECRETARY FOR </a:t>
            </a:r>
          </a:p>
          <a:p>
            <a:r>
              <a:rPr lang="en-US" sz="1400" b="1" kern="100" dirty="0">
                <a:solidFill>
                  <a:schemeClr val="accent2">
                    <a:lumMod val="50000"/>
                  </a:schemeClr>
                </a:solidFill>
                <a:latin typeface="Angsana New" panose="02020603050405020304" pitchFamily="18" charset="-34"/>
                <a:ea typeface="Aptos"/>
                <a:cs typeface="Angsana New" panose="02020603050405020304" pitchFamily="18" charset="-34"/>
              </a:rPr>
              <a:t>MINISTRY OF AGRICULTURE AND COOPERATIVES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เหลี่ยมเพชร">
  <a:themeElements>
    <a:clrScheme name="สีส้มเหลือง 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เหลี่ยมเพชร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เหลี่ยมเพชร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1052</TotalTime>
  <Words>7352</Words>
  <Application>Microsoft Office PowerPoint</Application>
  <PresentationFormat>แบบจอกว้าง</PresentationFormat>
  <Paragraphs>327</Paragraphs>
  <Slides>61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9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61</vt:i4>
      </vt:variant>
    </vt:vector>
  </HeadingPairs>
  <TitlesOfParts>
    <vt:vector size="71" baseType="lpstr">
      <vt:lpstr>Angsana New</vt:lpstr>
      <vt:lpstr>Anton</vt:lpstr>
      <vt:lpstr>Arial</vt:lpstr>
      <vt:lpstr>Calibri</vt:lpstr>
      <vt:lpstr>FreesiaUPC</vt:lpstr>
      <vt:lpstr>Trebuchet MS</vt:lpstr>
      <vt:lpstr>var(--c-font-family-article-author)</vt:lpstr>
      <vt:lpstr>var(--c-font-family-extra-bold)</vt:lpstr>
      <vt:lpstr>Wingdings 3</vt:lpstr>
      <vt:lpstr>เหลี่ยมเพชร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พระราชบัญญัติระเบียบบริหารราชการแผ่นดิน พ.ศ. 2534 พระราชบัญญัติวิธีปฏิบัติราชการทางปกครอง พ.ศ. 2539</dc:title>
  <dc:creator>chaiyaphat ketmanee</dc:creator>
  <cp:lastModifiedBy>tiraya achirareungkul</cp:lastModifiedBy>
  <cp:revision>74</cp:revision>
  <dcterms:created xsi:type="dcterms:W3CDTF">2025-01-14T07:40:47Z</dcterms:created>
  <dcterms:modified xsi:type="dcterms:W3CDTF">2025-05-14T03:33:52Z</dcterms:modified>
</cp:coreProperties>
</file>