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ส่วนเริ่มต้น" id="{FC7A605F-BCDF-4937-A637-A652C55745E1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5"/>
            <p14:sldId id="266"/>
            <p14:sldId id="267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69" d="100"/>
          <a:sy n="69" d="100"/>
        </p:scale>
        <p:origin x="9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2C7827E-A33C-43CA-AB0C-718AA27CF1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A02A2C14-76A3-4367-99B3-40099967C2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59F0D27-A1C7-45E7-BB71-04E49401C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4BF842F-7C97-4ACA-98C0-B09BE9DE1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89AB13A-D401-489B-BF32-CEC042D58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656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C946292-4B8C-4D34-A77C-A08A599FF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FF8D9E5E-62D2-4B11-942F-05C56323B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9F8E905-4B10-4243-9D40-9E2410936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A170644-2200-49F2-AA27-F698B830F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E4C5C5B-BBD6-429A-94CB-272D58E4C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941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5B88A31-86FB-46C2-910A-E0E75D1EF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4E2B04B9-C0C7-436B-95A0-D21FAA417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E7C8AA14-8288-4CA9-B22B-21CE9D359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EAC70C34-3AFA-4EAB-85CA-F28B1EEBB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F233E9C1-2545-4CD5-A9EB-E22A78665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898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15D4EC4-9643-499C-8B43-C46A486D2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82EC1B1-9D51-4AE0-B35A-AF0A16D765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622C52CD-0C99-42B3-88B7-315D682000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425C671-9825-4DA0-817C-6BD0C4356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1B70E85-EE45-475C-858F-89479F37F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A22E0A13-9BC1-4297-A545-639A7086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774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4679318-254A-4C86-871E-0E6A230C15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27286902-7FC6-4FD2-9218-F148A3894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0EDB576C-058A-4737-8882-1FE820BA55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9680A9D4-FEEB-4F8F-AF64-2583CD943A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5E397E85-9686-4291-BAFF-B26CDFE5786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CF9E28C3-823B-43DF-902E-15E4A4D51F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3B5319F1-115B-419F-8F7F-D25894055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B8A86A72-2C69-44DF-82FE-53B875570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967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C200367-8C0D-4ADE-8096-BFA5C4B75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A148DDA0-2B32-4933-9386-F1E28682C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2A771663-DAEB-4A7F-AFB2-225A38C07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5632C405-696D-4383-A08F-C48C86F07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017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9430FEA4-AC1A-46F1-A26B-7085C0E8E1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FC4F0F2C-D88E-48E9-A4EE-2587FA97A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53B876C0-D682-488C-B31F-D0886CFB2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272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42B5017-0D6B-41ED-810F-A6840102F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F567315-0AEC-44F7-8E03-A8B372249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532417D2-49D2-47B8-AD69-C07730E7E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64B569A-3FFF-43FB-B41F-0E1E6954A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ADC1719E-E3B3-4CBC-9322-B3E4EE792D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0B0DC0A-E7DE-468B-9222-BD930F0F1A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66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A2B3AB9-A7D2-4DFC-A0DD-744962BB1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9E589086-1F41-4C7A-B514-07F9D6E0B2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08649887-AD1B-4744-8291-0EC41EE44B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83C8CE90-C9E4-4708-B774-9F881E864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7E421846-6F89-4A9C-BC4C-94C7E98196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D75D4B13-4074-45F0-8328-06DD7AC57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676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0D7C0D75-582D-450C-9438-93B5F2D2D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8834E3D6-9D5F-48F1-BE49-AEB6EBECFB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F6D9D109-09FA-401D-AE92-86907558A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13EF572-8568-4026-AD62-461322B11F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387CD19-A0B3-4769-8D74-2AD5084D7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57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1ADA8556-6194-43F4-B869-0825A6BF60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C98E2D25-5CAA-4462-BA18-99545370B2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30B6338-42B9-4DE2-954F-BD620CD5C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B500A5BC-4718-480A-9D9F-E5C539E10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48234435-B938-4A5D-A47E-4A1DE6E58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123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bg1">
                <a:tint val="90000"/>
                <a:lumMod val="0"/>
                <a:lumOff val="10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91988A3C-24D5-4008-B87E-218097651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6B675293-AA7E-409E-90AD-CC039A4FF4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7F588ECB-27B5-46CE-AC49-A6AF8B65A3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4313CC-3941-45AF-9972-D8B619621F18}" type="datetimeFigureOut">
              <a:rPr lang="en-US" smtClean="0"/>
              <a:t>8/26/2025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D1755E06-48E4-4113-8DD3-56FED78849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AA42CF95-CFDD-4F48-9C21-D63750129B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59E1A-CA74-44A5-BD4D-66C25077E32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09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D811559D-5F58-4247-A399-8CAD0C5B4198}"/>
              </a:ext>
            </a:extLst>
          </p:cNvPr>
          <p:cNvSpPr/>
          <p:nvPr/>
        </p:nvSpPr>
        <p:spPr>
          <a:xfrm>
            <a:off x="2747883" y="2094034"/>
            <a:ext cx="910057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7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คู่มือกระบวนการจัด</a:t>
            </a:r>
            <a:r>
              <a:rPr lang="th-TH" sz="7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ทำ</a:t>
            </a:r>
          </a:p>
          <a:p>
            <a:r>
              <a:rPr lang="en-US" sz="7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บันทึกความเข้าใจว่าด้วยความร่วมมือ</a:t>
            </a:r>
            <a:endParaRPr lang="th-TH" sz="7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  <a:p>
            <a:r>
              <a:rPr lang="en-US" sz="7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ด้านการเกษตรกับต่างประเทศ</a:t>
            </a:r>
            <a:endParaRPr lang="en-US" sz="7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999C10E9-E9C5-44B8-9100-D4B2FB4116F5}"/>
              </a:ext>
            </a:extLst>
          </p:cNvPr>
          <p:cNvSpPr/>
          <p:nvPr/>
        </p:nvSpPr>
        <p:spPr>
          <a:xfrm>
            <a:off x="7509832" y="5497835"/>
            <a:ext cx="44214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ของสำนักการเกษตรต่างประเทศ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en-US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สำนักงานปลัดกระทรวงเกษตรและสหกรณ์</a:t>
            </a:r>
            <a:endParaRPr 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cxnSp>
        <p:nvCxnSpPr>
          <p:cNvPr id="7" name="ตัวเชื่อมต่อตรง 6">
            <a:extLst>
              <a:ext uri="{FF2B5EF4-FFF2-40B4-BE49-F238E27FC236}">
                <a16:creationId xmlns:a16="http://schemas.microsoft.com/office/drawing/2014/main" id="{58055609-4339-4C88-BA7D-FE266DA39BBA}"/>
              </a:ext>
            </a:extLst>
          </p:cNvPr>
          <p:cNvCxnSpPr/>
          <p:nvPr/>
        </p:nvCxnSpPr>
        <p:spPr>
          <a:xfrm>
            <a:off x="2457421" y="2200953"/>
            <a:ext cx="0" cy="2908453"/>
          </a:xfrm>
          <a:prstGeom prst="line">
            <a:avLst/>
          </a:prstGeom>
          <a:ln w="762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2FA411CB-0FFB-41FC-A194-EA2687EBECD0}"/>
              </a:ext>
            </a:extLst>
          </p:cNvPr>
          <p:cNvSpPr/>
          <p:nvPr/>
        </p:nvSpPr>
        <p:spPr>
          <a:xfrm>
            <a:off x="373440" y="3105834"/>
            <a:ext cx="1955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กิจกรรม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 COP</a:t>
            </a: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388CDD4B-1685-4616-BC09-B0A01131BD54}"/>
              </a:ext>
            </a:extLst>
          </p:cNvPr>
          <p:cNvSpPr/>
          <p:nvPr/>
        </p:nvSpPr>
        <p:spPr>
          <a:xfrm>
            <a:off x="4140069" y="1213753"/>
            <a:ext cx="13420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(MOU)</a:t>
            </a:r>
          </a:p>
        </p:txBody>
      </p:sp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id="{A7C7C648-C17D-4D9A-B644-8488A20134A3}"/>
              </a:ext>
            </a:extLst>
          </p:cNvPr>
          <p:cNvSpPr/>
          <p:nvPr/>
        </p:nvSpPr>
        <p:spPr>
          <a:xfrm>
            <a:off x="2775593" y="1116015"/>
            <a:ext cx="13644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60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</a:t>
            </a:r>
            <a:r>
              <a:rPr lang="en-US" sz="60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รื่อง</a:t>
            </a:r>
            <a:r>
              <a:rPr lang="en-US" sz="6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6000" i="1" dirty="0"/>
          </a:p>
        </p:txBody>
      </p:sp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9681EA86-F454-4744-AD80-F9C5AEC789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999" y="79596"/>
            <a:ext cx="5161097" cy="3965614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685754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48569608-6BC4-48D0-A041-C1E160A866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948" y="2590800"/>
            <a:ext cx="6246102" cy="2594318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6EAA1C72-69B7-42EF-8E2A-90C4C16207F5}"/>
              </a:ext>
            </a:extLst>
          </p:cNvPr>
          <p:cNvSpPr/>
          <p:nvPr/>
        </p:nvSpPr>
        <p:spPr>
          <a:xfrm>
            <a:off x="0" y="2005057"/>
            <a:ext cx="12191999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4000" b="1" dirty="0"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        </a:t>
            </a:r>
            <a:r>
              <a:rPr lang="th-TH" sz="4000" b="1" dirty="0">
                <a:ea typeface="Calibri" panose="020F0502020204030204" pitchFamily="34" charset="0"/>
                <a:cs typeface="+mj-cs"/>
              </a:rPr>
              <a:t>ในยุคปัจจุบัน ความร่วมมือระหว่างประเทศมีบทบาทสำคัญอย่างยิ่ง</a:t>
            </a:r>
            <a:endParaRPr lang="en-US" sz="4000" b="1" dirty="0">
              <a:ea typeface="Calibri" panose="020F0502020204030204" pitchFamily="34" charset="0"/>
              <a:cs typeface="+mj-cs"/>
            </a:endParaRPr>
          </a:p>
          <a:p>
            <a:pPr algn="ctr">
              <a:spcAft>
                <a:spcPts val="6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ในการขับเคลื่อนการพัฒนาภาคเกษตรของไทยให้ก้าวหน้า ความตกลง</a:t>
            </a:r>
            <a:endParaRPr lang="en-US" sz="4000" b="1" dirty="0">
              <a:ea typeface="Calibri" panose="020F0502020204030204" pitchFamily="34" charset="0"/>
              <a:cs typeface="+mj-cs"/>
            </a:endParaRPr>
          </a:p>
          <a:p>
            <a:pPr algn="ctr">
              <a:spcAft>
                <a:spcPts val="6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ความร่วมมือด้านการเกษตรไม่เพียงแต่ช่วยส่งเสริมการแลกเปลี่ยนองค์ความรู้ </a:t>
            </a:r>
          </a:p>
          <a:p>
            <a:pPr algn="ctr">
              <a:spcAft>
                <a:spcPts val="6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เทคโนโลยี และนวัตกรรม แต่ยังเปิดโอกาสทางการค้า การลงทุน และการพัฒนา</a:t>
            </a:r>
            <a:endParaRPr lang="en-US" sz="4000" b="1" dirty="0">
              <a:ea typeface="Calibri" panose="020F0502020204030204" pitchFamily="34" charset="0"/>
              <a:cs typeface="+mj-cs"/>
            </a:endParaRPr>
          </a:p>
          <a:p>
            <a:pPr algn="ctr">
              <a:spcAft>
                <a:spcPts val="6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ขีดความสามารถในการแข่งขันของสินค้าเกษตรไทยในเวทีโลก</a:t>
            </a:r>
            <a:endParaRPr lang="en-US" sz="4000" b="1" dirty="0">
              <a:cs typeface="+mj-cs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8C4D6529-71B7-492F-A38F-69E17B80054D}"/>
              </a:ext>
            </a:extLst>
          </p:cNvPr>
          <p:cNvSpPr/>
          <p:nvPr/>
        </p:nvSpPr>
        <p:spPr>
          <a:xfrm>
            <a:off x="5122816" y="331970"/>
            <a:ext cx="1946367" cy="1673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th-TH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คำนำ</a:t>
            </a:r>
            <a:endParaRPr lang="en-US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518808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A6761B83-D5E0-46F3-81B6-7FAD6F4C3809}"/>
              </a:ext>
            </a:extLst>
          </p:cNvPr>
          <p:cNvSpPr/>
          <p:nvPr/>
        </p:nvSpPr>
        <p:spPr>
          <a:xfrm>
            <a:off x="768044" y="1081379"/>
            <a:ext cx="6973384" cy="10802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ความเป็นมาของการจัดทำคู่มือ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0EDD46B6-5F23-46E4-90DF-A4A841FB61A9}"/>
              </a:ext>
            </a:extLst>
          </p:cNvPr>
          <p:cNvSpPr/>
          <p:nvPr/>
        </p:nvSpPr>
        <p:spPr>
          <a:xfrm>
            <a:off x="878213" y="2446708"/>
            <a:ext cx="11112348" cy="35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</a:t>
            </a:r>
            <a:r>
              <a:rPr lang="th-TH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สำนักการเกษตรต่างประเทศ สำนักงานปลัดกระทรวงเกษตรและสหกรณ์ </a:t>
            </a:r>
            <a:endParaRPr lang="en-US" sz="40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</a:pPr>
            <a:r>
              <a:rPr lang="th-TH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ในฐานนะเป็นหน่วยงานผู้รับผิดชอบการประสานการดำเนินงานด้านต่างประเทศของกระทรวงเกษตรและสหกรณ์ มีอำนาจตามกฎกระทรวงแบ่งส่วนราชการ</a:t>
            </a:r>
            <a:endParaRPr lang="en-US" sz="40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</a:pPr>
            <a:r>
              <a:rPr lang="th-TH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ของสำนักงานปลัดกระทรวงเกษตรและสหกรณ์ พ.ศ. 2552 ข้อ 13 </a:t>
            </a:r>
            <a:endParaRPr lang="en-US" sz="40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</a:pPr>
            <a:r>
              <a:rPr lang="th-TH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สำนักการเกษตรต่างประเทศ มีอำนาจหน้าที่</a:t>
            </a:r>
            <a:r>
              <a:rPr lang="en-US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40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ดังต่อไปนี้</a:t>
            </a:r>
            <a:endParaRPr lang="en-US" sz="4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CD8C895-FC68-41D7-8F27-58BDC7CB6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428" y="332582"/>
            <a:ext cx="3023554" cy="2114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2860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E792F4C2-AD99-4A1D-A61E-6A57269563D0}"/>
              </a:ext>
            </a:extLst>
          </p:cNvPr>
          <p:cNvSpPr/>
          <p:nvPr/>
        </p:nvSpPr>
        <p:spPr>
          <a:xfrm>
            <a:off x="848299" y="576685"/>
            <a:ext cx="8541121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th-TH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สำนักการเกษตรต่างประเทศ มีอำนาจหน้าที่</a:t>
            </a:r>
            <a:r>
              <a:rPr lang="en-US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ดังต่อไปนี้</a:t>
            </a:r>
            <a:endParaRPr lang="en-US" sz="4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F00C2AB-EEB4-44F7-90CE-31E6F79EE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4395" y="-42282"/>
            <a:ext cx="5500254" cy="550025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44F014F5-9789-4C94-9EA1-F78DA9CB8042}"/>
              </a:ext>
            </a:extLst>
          </p:cNvPr>
          <p:cNvSpPr/>
          <p:nvPr/>
        </p:nvSpPr>
        <p:spPr>
          <a:xfrm>
            <a:off x="848299" y="1649278"/>
            <a:ext cx="11005850" cy="4632037"/>
          </a:xfrm>
          <a:prstGeom prst="rect">
            <a:avLst/>
          </a:prstGeom>
          <a:effectLst>
            <a:softEdge rad="1028700"/>
          </a:effectLst>
        </p:spPr>
        <p:txBody>
          <a:bodyPr wrap="square">
            <a:spAutoFit/>
          </a:bodyPr>
          <a:lstStyle/>
          <a:p>
            <a:pPr lvl="0" algn="thaiDist" defTabSz="461963"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1.  ศึกษา วิเคราะห์ และจัดทำแผนงานและแผนงบประมาณ รวมทั้งติดตามและประเมินผล</a:t>
            </a:r>
          </a:p>
          <a:p>
            <a:pPr lvl="0" algn="thaiDist" defTabSz="461963"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การดำเนินงานเกี่ยวกับความร่วมมือด้านการเกษตรต่างประเทศ</a:t>
            </a:r>
          </a:p>
          <a:p>
            <a:pPr lvl="0" algn="thaiDist" defTabSz="461963">
              <a:spcBef>
                <a:spcPts val="600"/>
              </a:spcBef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  ทำหน้าที่สำนักงานเลขาธิการคณะกรรมการประสานงานกับองค์การอาหารและเกษตร</a:t>
            </a:r>
          </a:p>
          <a:p>
            <a:pPr lvl="0" algn="thaiDist" defTabSz="461963"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แห่งสหประชาชาติ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 defTabSz="461963">
              <a:spcBef>
                <a:spcPts val="600"/>
              </a:spcBef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3.  เป็นหน่วยงานหลักในการประสานงานกับองค์การระหว่างประเทศด้านการเกษตร  </a:t>
            </a:r>
          </a:p>
          <a:p>
            <a:pPr lvl="0" algn="thaiDist" defTabSz="461963"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ตามที่ได้รับมอบหมาย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 defTabSz="461963">
              <a:spcBef>
                <a:spcPts val="600"/>
              </a:spcBef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4.  เป็นศูนย์ข้อมูลความร่วมมือด้านการเกษตรต่างประเทศและประชาสัมพันธ์ผลงาน</a:t>
            </a:r>
          </a:p>
          <a:p>
            <a:pPr lvl="0" algn="thaiDist" defTabSz="461963">
              <a:spcAft>
                <a:spcPts val="0"/>
              </a:spcAft>
              <a:tabLst>
                <a:tab pos="396875" algn="l"/>
                <a:tab pos="628650" algn="l"/>
              </a:tabLst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ด้านการเกษตรต่างประเทศ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87935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BF906172-36E2-4D90-AE3C-76A07458E8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722" y="273310"/>
            <a:ext cx="5500254" cy="550025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B44CA860-AC3C-4E7F-A829-0BEC5DAA9B65}"/>
              </a:ext>
            </a:extLst>
          </p:cNvPr>
          <p:cNvSpPr/>
          <p:nvPr/>
        </p:nvSpPr>
        <p:spPr>
          <a:xfrm>
            <a:off x="712423" y="1260155"/>
            <a:ext cx="11306979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thaiDist"/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5.  เป็นหน่วยอำนวยการให้การบริหารงานของสำนักงานที่ปรึกษาการเกษตรต่างประเทศ</a:t>
            </a:r>
          </a:p>
          <a:p>
            <a:pPr lvl="0" algn="thaiDist"/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สอดคล้องกับนโยบายของกระทรวง</a:t>
            </a:r>
          </a:p>
          <a:p>
            <a:pPr lvl="0" algn="thaiDist">
              <a:spcBef>
                <a:spcPts val="600"/>
              </a:spcBef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6.  เข้าร่วมประชุมในฐานะผู้แทนกระทรวงในเวทีนานาชาติ</a:t>
            </a:r>
          </a:p>
          <a:p>
            <a:pPr lvl="0" algn="thaiDist">
              <a:spcBef>
                <a:spcPts val="600"/>
              </a:spcBef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7.  อำนวยการและบริหารงานพิธีการทางการทูตของกระทรวง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 lvl="0" algn="thaiDist">
              <a:spcBef>
                <a:spcPts val="600"/>
              </a:spcBef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8.  เป็นหน่วยงานหลักในการศึกษา วิเคราะห์ จัดทำร่าง และเจรจาเพื่อจัดทำความตกลง</a:t>
            </a:r>
          </a:p>
          <a:p>
            <a:pPr lvl="0" algn="thaiDist">
              <a:spcBef>
                <a:spcPts val="600"/>
              </a:spcBef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ความร่วมมือด้านการเกษตรกับประเทศต่าง ๆ และประสานการดำเนินการตามความตกลง </a:t>
            </a:r>
          </a:p>
          <a:p>
            <a:pPr lvl="0" algn="thaiDist"/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รวมทั้งให้คำปรึกษาในการพิจารณาจัดทำความตกลงกับต่างประเทศ</a:t>
            </a:r>
          </a:p>
          <a:p>
            <a:pPr lvl="0" algn="thaiDist">
              <a:spcBef>
                <a:spcPts val="600"/>
              </a:spcBef>
            </a:pP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9.  </a:t>
            </a:r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ปฏิบัติงานร่วมกับหรือสนับสนุนการปฏิบัติงานของหน่วยงานอื่นที่เกี่ยวข้อง หรือได้รับ</a:t>
            </a:r>
          </a:p>
          <a:p>
            <a:r>
              <a:rPr lang="th-TH" sz="3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     มอบหมาย</a:t>
            </a:r>
            <a:endParaRPr lang="en-US" sz="3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0CA8FCB2-138C-4914-9F9F-748E91F6819E}"/>
              </a:ext>
            </a:extLst>
          </p:cNvPr>
          <p:cNvSpPr/>
          <p:nvPr/>
        </p:nvSpPr>
        <p:spPr>
          <a:xfrm>
            <a:off x="712423" y="475325"/>
            <a:ext cx="8541121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th-TH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สำนักการเกษตรต่างประเทศ มีอำนาจหน้าที่</a:t>
            </a:r>
            <a:r>
              <a:rPr lang="en-US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4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ดังต่อไปนี้</a:t>
            </a:r>
            <a:endParaRPr lang="en-US" sz="45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0F8B122A-F610-4530-B2BA-287E9CF1D1C4}"/>
              </a:ext>
            </a:extLst>
          </p:cNvPr>
          <p:cNvSpPr txBox="1"/>
          <p:nvPr/>
        </p:nvSpPr>
        <p:spPr>
          <a:xfrm>
            <a:off x="9312785" y="544888"/>
            <a:ext cx="8482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+mj-cs"/>
              </a:rPr>
              <a:t>(ต่อ)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66674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CD01C32B-97B7-4A3D-9528-41170865D3B0}"/>
              </a:ext>
            </a:extLst>
          </p:cNvPr>
          <p:cNvSpPr/>
          <p:nvPr/>
        </p:nvSpPr>
        <p:spPr>
          <a:xfrm>
            <a:off x="656957" y="748848"/>
            <a:ext cx="7058287" cy="1179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th-TH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anose="02040503050201020203" pitchFamily="18" charset="-78"/>
                <a:ea typeface="Calibri" panose="020F0502020204030204" pitchFamily="34" charset="0"/>
                <a:cs typeface="+mj-cs"/>
              </a:rPr>
              <a:t>2. </a:t>
            </a:r>
            <a:r>
              <a:rPr lang="th-TH" sz="66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anose="02040503050201020203" pitchFamily="18" charset="-78"/>
                <a:ea typeface="Calibri" panose="020F0502020204030204" pitchFamily="34" charset="0"/>
                <a:cs typeface="+mj-cs"/>
              </a:rPr>
              <a:t>วัตถุประสงค์</a:t>
            </a:r>
            <a:r>
              <a:rPr lang="en-US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anose="02040503050201020203" pitchFamily="18" charset="-78"/>
                <a:ea typeface="Calibri" panose="020F0502020204030204" pitchFamily="34" charset="0"/>
                <a:cs typeface="+mj-cs"/>
              </a:rPr>
              <a:t>  </a:t>
            </a:r>
            <a:r>
              <a:rPr lang="th-TH" sz="6600" b="1" dirty="0">
                <a:latin typeface="Adobe Arabic" panose="02040503050201020203" pitchFamily="18" charset="-78"/>
                <a:cs typeface="+mj-cs"/>
              </a:rPr>
              <a:t>(</a:t>
            </a:r>
            <a:r>
              <a:rPr lang="en-US" sz="6600" b="1" dirty="0">
                <a:latin typeface="Adobe Arabic" panose="02040503050201020203" pitchFamily="18" charset="-78"/>
                <a:cs typeface="Adobe Arabic" panose="02040503050201020203" pitchFamily="18" charset="-78"/>
              </a:rPr>
              <a:t>Objectives</a:t>
            </a:r>
            <a:r>
              <a:rPr lang="th-TH" sz="6600" b="1" dirty="0">
                <a:latin typeface="Adobe Arabic" panose="02040503050201020203" pitchFamily="18" charset="-78"/>
                <a:cs typeface="+mj-cs"/>
              </a:rPr>
              <a:t>)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16F028AB-46DF-4959-8D9A-7B5E7EE3BBC9}"/>
              </a:ext>
            </a:extLst>
          </p:cNvPr>
          <p:cNvSpPr/>
          <p:nvPr/>
        </p:nvSpPr>
        <p:spPr>
          <a:xfrm>
            <a:off x="656957" y="4293560"/>
            <a:ext cx="11140267" cy="1343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thaiDist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2.2  </a:t>
            </a:r>
            <a:r>
              <a:rPr lang="en-US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</a:t>
            </a: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เพื่อให้ผู้เกี่ยวข้องหรือผู้สนใจทั่วไปได้ศึกษาหรือนำไปปรับใช้เพื่อให้เกิดประโยชน์</a:t>
            </a:r>
            <a:r>
              <a:rPr lang="en-US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  </a:t>
            </a:r>
          </a:p>
          <a:p>
            <a:pPr marL="0" lvl="1" algn="thaiDist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en-US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 </a:t>
            </a: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ตามความเหมาะสม</a:t>
            </a:r>
            <a:endParaRPr lang="en-US" sz="38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2341B104-6AEE-41F4-84F8-1E7BF61A3E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331" y="0"/>
            <a:ext cx="3646206" cy="2676802"/>
          </a:xfrm>
          <a:prstGeom prst="rect">
            <a:avLst/>
          </a:prstGeom>
        </p:spPr>
      </p:pic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23BB02CF-8DFB-4F63-BBEA-207C8CC1706A}"/>
              </a:ext>
            </a:extLst>
          </p:cNvPr>
          <p:cNvSpPr/>
          <p:nvPr/>
        </p:nvSpPr>
        <p:spPr>
          <a:xfrm>
            <a:off x="656957" y="2180651"/>
            <a:ext cx="114505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spcAft>
                <a:spcPts val="600"/>
              </a:spcAft>
              <a:tabLst>
                <a:tab pos="1170305" algn="l"/>
              </a:tabLst>
            </a:pP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2.1   เพื่อให้สำนักการเกษตรต่างประเทศ (สกต.) มีคู่มือการปฏิบัติงานที่เกี่ยวข้องกับ</a:t>
            </a:r>
          </a:p>
          <a:p>
            <a:pPr marL="0" lvl="1">
              <a:spcAft>
                <a:spcPts val="600"/>
              </a:spcAft>
              <a:tabLst>
                <a:tab pos="1170305" algn="l"/>
              </a:tabLst>
            </a:pPr>
            <a:r>
              <a:rPr lang="en-US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 </a:t>
            </a: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การจัดทำบันทึกความเข้าใจว่าด้วยความร่วมมือด้านการเกษตรกับต่างประเทศ</a:t>
            </a:r>
          </a:p>
          <a:p>
            <a:pPr marL="0" lvl="1">
              <a:spcAft>
                <a:spcPts val="600"/>
              </a:spcAft>
              <a:tabLst>
                <a:tab pos="1170305" algn="l"/>
              </a:tabLst>
            </a:pPr>
            <a:r>
              <a:rPr lang="en-US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      </a:t>
            </a:r>
            <a:r>
              <a:rPr lang="th-TH" sz="3800" b="1" dirty="0"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เพื่อใช้เป็นแนวทางในการปฏิบัติงานที่เป็นมาตรฐานเดียวกัน</a:t>
            </a:r>
            <a:endParaRPr lang="en-US" sz="38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7435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6218FD81-B141-4951-AD22-1FA3C2414BF6}"/>
              </a:ext>
            </a:extLst>
          </p:cNvPr>
          <p:cNvSpPr/>
          <p:nvPr/>
        </p:nvSpPr>
        <p:spPr>
          <a:xfrm>
            <a:off x="1158929" y="1222921"/>
            <a:ext cx="4705134" cy="11626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</a:pPr>
            <a:r>
              <a:rPr lang="en-US" sz="6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3. </a:t>
            </a:r>
            <a:r>
              <a:rPr lang="th-TH" sz="6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ขอบเขต</a:t>
            </a:r>
            <a:r>
              <a:rPr lang="en-US" sz="6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 </a:t>
            </a:r>
            <a:r>
              <a:rPr lang="en-US" sz="6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Arabic" panose="02040503050201020203" pitchFamily="18" charset="-78"/>
                <a:ea typeface="Calibri" panose="020F0502020204030204" pitchFamily="34" charset="0"/>
                <a:cs typeface="Adobe Arabic" panose="02040503050201020203" pitchFamily="18" charset="-78"/>
              </a:rPr>
              <a:t>(Scope)</a:t>
            </a:r>
            <a:endParaRPr lang="en-US" sz="65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Arabic" panose="02040503050201020203" pitchFamily="18" charset="-78"/>
              <a:ea typeface="Calibri" panose="020F0502020204030204" pitchFamily="34" charset="0"/>
              <a:cs typeface="Adobe Arabic" panose="02040503050201020203" pitchFamily="18" charset="-78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98798B89-90F9-4F42-A35B-A93BFD1F5BEC}"/>
              </a:ext>
            </a:extLst>
          </p:cNvPr>
          <p:cNvSpPr/>
          <p:nvPr/>
        </p:nvSpPr>
        <p:spPr>
          <a:xfrm>
            <a:off x="1352892" y="2643899"/>
            <a:ext cx="10839108" cy="2811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คู่มือฉบับนี้ เป็นแนวทางเกี่ยวกับกระบวนการทำความตกลงว่าด้วย</a:t>
            </a:r>
            <a:endParaRPr lang="en-US" sz="4000" b="1" dirty="0">
              <a:ea typeface="Calibri" panose="020F0502020204030204" pitchFamily="34" charset="0"/>
              <a:cs typeface="+mj-cs"/>
            </a:endParaRPr>
          </a:p>
          <a:p>
            <a:pPr>
              <a:spcAft>
                <a:spcPts val="10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ความร่วมมือด้านการเกษตรกับต่างประเทศของสำนักการเกษตรต่างประเทศ สำนักงานปลัดกระทรวงเกษตรและสหกรณ์ </a:t>
            </a:r>
            <a:r>
              <a:rPr lang="en-US" sz="4000" b="1" dirty="0">
                <a:ea typeface="Calibri" panose="020F0502020204030204" pitchFamily="34" charset="0"/>
                <a:cs typeface="+mj-cs"/>
              </a:rPr>
              <a:t> </a:t>
            </a:r>
            <a:r>
              <a:rPr lang="th-TH" sz="4000" b="1" dirty="0">
                <a:ea typeface="Calibri" panose="020F0502020204030204" pitchFamily="34" charset="0"/>
                <a:cs typeface="+mj-cs"/>
              </a:rPr>
              <a:t>ในรูปแบบเอกสารที่ไม่มีผล</a:t>
            </a:r>
            <a:endParaRPr lang="en-US" sz="4000" b="1" dirty="0">
              <a:ea typeface="Calibri" panose="020F0502020204030204" pitchFamily="34" charset="0"/>
              <a:cs typeface="+mj-cs"/>
            </a:endParaRPr>
          </a:p>
          <a:p>
            <a:pPr>
              <a:spcAft>
                <a:spcPts val="1000"/>
              </a:spcAft>
            </a:pPr>
            <a:r>
              <a:rPr lang="th-TH" sz="4000" b="1" dirty="0">
                <a:ea typeface="Calibri" panose="020F0502020204030204" pitchFamily="34" charset="0"/>
                <a:cs typeface="+mj-cs"/>
              </a:rPr>
              <a:t>ผูกพันทางกฎหมาย (</a:t>
            </a:r>
            <a:r>
              <a:rPr lang="en-US" sz="4000" b="1" dirty="0">
                <a:latin typeface="TH SarabunPSK" panose="020B0500040200020003" pitchFamily="34" charset="-34"/>
                <a:ea typeface="Calibri" panose="020F0502020204030204" pitchFamily="34" charset="0"/>
                <a:cs typeface="+mj-cs"/>
              </a:rPr>
              <a:t>Non-Legal Binding)</a:t>
            </a:r>
            <a:endParaRPr lang="en-US" sz="4000" b="1" dirty="0">
              <a:cs typeface="+mj-cs"/>
            </a:endParaRPr>
          </a:p>
        </p:txBody>
      </p:sp>
      <p:pic>
        <p:nvPicPr>
          <p:cNvPr id="10" name="รูปภาพ 9">
            <a:extLst>
              <a:ext uri="{FF2B5EF4-FFF2-40B4-BE49-F238E27FC236}">
                <a16:creationId xmlns:a16="http://schemas.microsoft.com/office/drawing/2014/main" id="{801464C7-F315-4BAC-BBFB-FE95811958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1799" y="200745"/>
            <a:ext cx="3824347" cy="245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382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B44AB3CC-9623-4AF2-958B-E98439382E58}"/>
              </a:ext>
            </a:extLst>
          </p:cNvPr>
          <p:cNvSpPr/>
          <p:nvPr/>
        </p:nvSpPr>
        <p:spPr>
          <a:xfrm>
            <a:off x="696479" y="277812"/>
            <a:ext cx="3211135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4. </a:t>
            </a:r>
            <a:r>
              <a:rPr lang="th-TH" sz="55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คำจำกัดความ</a:t>
            </a:r>
            <a:endParaRPr lang="en-US" sz="55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21CADB80-37A8-4A5B-B30A-880516229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0618" y="-154085"/>
            <a:ext cx="4255356" cy="3269673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1292F5AA-523B-4F3E-B8C4-AA07F4CEF93C}"/>
              </a:ext>
            </a:extLst>
          </p:cNvPr>
          <p:cNvSpPr/>
          <p:nvPr/>
        </p:nvSpPr>
        <p:spPr>
          <a:xfrm>
            <a:off x="1208335" y="1216531"/>
            <a:ext cx="276550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4.1</a:t>
            </a:r>
            <a:r>
              <a:rPr lang="en-US" sz="3500" b="1" dirty="0">
                <a:ea typeface="Calibri" panose="020F0502020204030204" pitchFamily="34" charset="0"/>
                <a:cs typeface="+mj-cs"/>
              </a:rPr>
              <a:t> </a:t>
            </a:r>
            <a:r>
              <a:rPr lang="th-TH" sz="3500" b="1" dirty="0">
                <a:ea typeface="Calibri" panose="020F0502020204030204" pitchFamily="34" charset="0"/>
                <a:cs typeface="+mj-cs"/>
              </a:rPr>
              <a:t>บันทึกความเข้าใจ</a:t>
            </a:r>
            <a:endParaRPr lang="en-US" sz="3500" dirty="0">
              <a:cs typeface="+mj-cs"/>
            </a:endParaRP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BB97C9C2-9247-485B-B4E2-86D732CD59E6}"/>
              </a:ext>
            </a:extLst>
          </p:cNvPr>
          <p:cNvSpPr/>
          <p:nvPr/>
        </p:nvSpPr>
        <p:spPr>
          <a:xfrm>
            <a:off x="4719661" y="1165281"/>
            <a:ext cx="235513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3500" b="1" dirty="0">
                <a:ea typeface="Calibri" panose="020F0502020204030204" pitchFamily="34" charset="0"/>
                <a:cs typeface="+mj-cs"/>
              </a:rPr>
              <a:t>4.2 หนังสือสัญญา</a:t>
            </a:r>
            <a:endParaRPr lang="en-US" sz="3500" dirty="0">
              <a:cs typeface="+mj-cs"/>
            </a:endParaRP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46C38FFA-9726-4CA8-9BE1-647ED9153906}"/>
              </a:ext>
            </a:extLst>
          </p:cNvPr>
          <p:cNvSpPr/>
          <p:nvPr/>
        </p:nvSpPr>
        <p:spPr>
          <a:xfrm>
            <a:off x="1208335" y="1847473"/>
            <a:ext cx="11108523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4.3   เอกสารที่มีผลผูกพันทางกฎหมาย (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Legal Binding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) หรือสนธิสัญญา (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Treaty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endParaRPr lang="en-US" sz="3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89A4D4EA-D3F0-41D0-9CD4-7B8C2B0E5D4F}"/>
              </a:ext>
            </a:extLst>
          </p:cNvPr>
          <p:cNvSpPr/>
          <p:nvPr/>
        </p:nvSpPr>
        <p:spPr>
          <a:xfrm>
            <a:off x="0" y="2714087"/>
            <a:ext cx="121919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th-TH" sz="4000" b="1" u="sng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องค์ประกอบของสนธิสัญญา (</a:t>
            </a:r>
            <a:r>
              <a:rPr lang="en-US" sz="4000" b="1" u="sng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Treaty</a:t>
            </a:r>
            <a:r>
              <a:rPr lang="en-US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r>
              <a:rPr lang="th-TH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ตามอนุสัญญากรุงเวียนนาฯ องค์ประกอบของ </a:t>
            </a:r>
            <a:r>
              <a:rPr lang="th-TH" sz="4000" b="1" dirty="0">
                <a:solidFill>
                  <a:srgbClr val="FF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“</a:t>
            </a:r>
            <a:r>
              <a:rPr lang="th-TH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สนธิสัญญา (</a:t>
            </a:r>
            <a:r>
              <a:rPr lang="en-US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Treaty)</a:t>
            </a:r>
            <a:r>
              <a:rPr lang="en-US" sz="4000" b="1" dirty="0">
                <a:solidFill>
                  <a:srgbClr val="FF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”</a:t>
            </a:r>
            <a:r>
              <a:rPr lang="en-US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40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ตามอนุสัญญากรุงเวียนนาฯ  อาจแยกแยะได้   ดังนี้</a:t>
            </a:r>
            <a:endParaRPr lang="en-US" sz="40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id="{2E53C907-31DE-4836-9448-512DAA97A3FD}"/>
              </a:ext>
            </a:extLst>
          </p:cNvPr>
          <p:cNvSpPr/>
          <p:nvPr/>
        </p:nvSpPr>
        <p:spPr>
          <a:xfrm>
            <a:off x="1059745" y="4037526"/>
            <a:ext cx="10983665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sz="2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1.  </a:t>
            </a:r>
            <a:r>
              <a:rPr lang="th-TH" sz="25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การตกลงนั้นต้องจัดทำเป็นลายลักษณ์อักษร</a:t>
            </a:r>
            <a:endParaRPr lang="en-US" sz="25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spcAft>
                <a:spcPts val="600"/>
              </a:spcAft>
            </a:pPr>
            <a:r>
              <a:rPr lang="en-US" sz="2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2.  </a:t>
            </a:r>
            <a:r>
              <a:rPr lang="th-TH" sz="25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ทำขึ้นระหว่างรัฐ หรือระหว่างรัฐกับองค์การระหว่างประเทศ หรือระหว่างองค์การระหว่างประเทศด้วยกัน</a:t>
            </a:r>
            <a:endParaRPr lang="en-US" sz="25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spcAft>
                <a:spcPts val="600"/>
              </a:spcAft>
            </a:pPr>
            <a:r>
              <a:rPr lang="en-US" sz="2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3.  </a:t>
            </a:r>
            <a:r>
              <a:rPr lang="th-TH" sz="25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ทำขึ้นเป็นฉบับเดียว หรือสองฉบับ หรือหลายฉบับประกอบกันเป็นความตกลง และไม่ว่าจะเรียกชื่ออย่างไรก็ตาม</a:t>
            </a:r>
            <a:endParaRPr lang="en-US" sz="25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  <a:p>
            <a:pPr>
              <a:spcAft>
                <a:spcPts val="600"/>
              </a:spcAft>
            </a:pPr>
            <a:r>
              <a:rPr lang="en-US" sz="2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4.  </a:t>
            </a:r>
            <a:r>
              <a:rPr lang="th-TH" sz="25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+mj-cs"/>
              </a:rPr>
              <a:t>อยู่ภายใต้บังคับของกฎหมายระหว่างประเทศ</a:t>
            </a:r>
            <a:endParaRPr lang="en-US" sz="2500" b="1" dirty="0">
              <a:latin typeface="Calibri" panose="020F0502020204030204" pitchFamily="34" charset="0"/>
              <a:ea typeface="Calibri" panose="020F0502020204030204" pitchFamily="34" charset="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246484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23CDD3B8-F327-4C2E-ACF1-C71042C049B3}"/>
              </a:ext>
            </a:extLst>
          </p:cNvPr>
          <p:cNvSpPr/>
          <p:nvPr/>
        </p:nvSpPr>
        <p:spPr>
          <a:xfrm>
            <a:off x="1130989" y="697207"/>
            <a:ext cx="644759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6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ผู้มีอำนาจใน</a:t>
            </a:r>
            <a:r>
              <a:rPr lang="th-TH" sz="60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การทำ</a:t>
            </a:r>
            <a:r>
              <a:rPr lang="th-TH" sz="6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+mj-cs"/>
              </a:rPr>
              <a:t>สนธิสัญญา</a:t>
            </a:r>
            <a:endParaRPr lang="en-U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5A98D7C1-5A03-4898-B93F-7E8464192062}"/>
              </a:ext>
            </a:extLst>
          </p:cNvPr>
          <p:cNvSpPr/>
          <p:nvPr/>
        </p:nvSpPr>
        <p:spPr>
          <a:xfrm>
            <a:off x="1244830" y="1948697"/>
            <a:ext cx="10561505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tabLst>
                <a:tab pos="900430" algn="l"/>
              </a:tabLst>
            </a:pPr>
            <a:r>
              <a:rPr lang="en-US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1. </a:t>
            </a:r>
            <a:r>
              <a:rPr lang="th-TH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ประมุขของรัฐ (</a:t>
            </a:r>
            <a:r>
              <a:rPr lang="en-US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Head of State)</a:t>
            </a:r>
            <a:endParaRPr lang="en-US" sz="45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  <a:tabLst>
                <a:tab pos="900430" algn="l"/>
              </a:tabLst>
            </a:pPr>
            <a:r>
              <a:rPr lang="th-TH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2. ประมุขของรัฐบาล (</a:t>
            </a:r>
            <a:r>
              <a:rPr lang="en-US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Head of Government) </a:t>
            </a:r>
            <a:endParaRPr lang="en-US" sz="45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  <a:tabLst>
                <a:tab pos="900430" algn="l"/>
              </a:tabLst>
            </a:pPr>
            <a:r>
              <a:rPr lang="th-TH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3. รัฐมนตรีว่าการกระทรวงการต่างประเทศ </a:t>
            </a:r>
            <a:endParaRPr lang="en-US" sz="45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>
              <a:spcAft>
                <a:spcPts val="1000"/>
              </a:spcAft>
              <a:tabLst>
                <a:tab pos="900430" algn="l"/>
              </a:tabLst>
            </a:pPr>
            <a:r>
              <a:rPr lang="th-TH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4. ผู้ได้รับมอบอำนาจ (</a:t>
            </a:r>
            <a:r>
              <a:rPr lang="en-US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Full Powers) </a:t>
            </a:r>
            <a:r>
              <a:rPr lang="th-TH" sz="4500" b="1" dirty="0">
                <a:solidFill>
                  <a:srgbClr val="000000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จากผู้มีอำนาจลำดับที่ 1 - 3</a:t>
            </a:r>
            <a:endParaRPr lang="en-US" sz="4500" b="1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FC2BD37A-A523-4E10-8D21-0319BC6C52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9975" y="2435039"/>
            <a:ext cx="1197271" cy="993961"/>
          </a:xfrm>
          <a:prstGeom prst="rect">
            <a:avLst/>
          </a:prstGeom>
        </p:spPr>
      </p:pic>
      <p:pic>
        <p:nvPicPr>
          <p:cNvPr id="9" name="รูปภาพ 8">
            <a:extLst>
              <a:ext uri="{FF2B5EF4-FFF2-40B4-BE49-F238E27FC236}">
                <a16:creationId xmlns:a16="http://schemas.microsoft.com/office/drawing/2014/main" id="{0E7608C8-1623-4BBE-9DF0-65A2ED44D7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291" y="1948697"/>
            <a:ext cx="1074594" cy="848628"/>
          </a:xfrm>
          <a:prstGeom prst="rect">
            <a:avLst/>
          </a:prstGeom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id="{7767DEDC-5FB6-4AF5-BE49-FE58C1C0C8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1134" y="3572218"/>
            <a:ext cx="861946" cy="1194776"/>
          </a:xfrm>
          <a:prstGeom prst="rect">
            <a:avLst/>
          </a:prstGeom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431D2A6C-90EC-42CA-BEE0-C2B7DBE93B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9546" y="3117594"/>
            <a:ext cx="1028722" cy="1194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746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รูปภาพ 12">
            <a:extLst>
              <a:ext uri="{FF2B5EF4-FFF2-40B4-BE49-F238E27FC236}">
                <a16:creationId xmlns:a16="http://schemas.microsoft.com/office/drawing/2014/main" id="{DBE0A35A-8E6D-4B9C-845F-C906156989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64" r="1264" b="12986"/>
          <a:stretch/>
        </p:blipFill>
        <p:spPr>
          <a:xfrm>
            <a:off x="7071995" y="3560202"/>
            <a:ext cx="4247170" cy="3348780"/>
          </a:xfrm>
          <a:prstGeom prst="rect">
            <a:avLst/>
          </a:prstGeom>
          <a:effectLst>
            <a:softEdge rad="0"/>
          </a:effectLst>
        </p:spPr>
      </p:pic>
      <p:sp>
        <p:nvSpPr>
          <p:cNvPr id="4" name="สี่เหลี่ยมผืนผ้า 3">
            <a:extLst>
              <a:ext uri="{FF2B5EF4-FFF2-40B4-BE49-F238E27FC236}">
                <a16:creationId xmlns:a16="http://schemas.microsoft.com/office/drawing/2014/main" id="{F851B6D8-2403-4FA4-8A37-25A063FE2E3D}"/>
              </a:ext>
            </a:extLst>
          </p:cNvPr>
          <p:cNvSpPr/>
          <p:nvPr/>
        </p:nvSpPr>
        <p:spPr>
          <a:xfrm>
            <a:off x="845325" y="313930"/>
            <a:ext cx="5543505" cy="10802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en-US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  </a:t>
            </a:r>
            <a:r>
              <a:rPr lang="th-TH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ขั้นตอนการปฏิบัติงาน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35CF5C89-4BA2-47BD-9370-D4AB19F7B7B5}"/>
              </a:ext>
            </a:extLst>
          </p:cNvPr>
          <p:cNvSpPr/>
          <p:nvPr/>
        </p:nvSpPr>
        <p:spPr>
          <a:xfrm>
            <a:off x="1471240" y="1178972"/>
            <a:ext cx="2282997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5.1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การทาบทาม</a:t>
            </a:r>
            <a:endParaRPr lang="en-US" sz="3500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6" name="สี่เหลี่ยมผืนผ้า 5">
            <a:extLst>
              <a:ext uri="{FF2B5EF4-FFF2-40B4-BE49-F238E27FC236}">
                <a16:creationId xmlns:a16="http://schemas.microsoft.com/office/drawing/2014/main" id="{8ACC86CC-DFAA-43EE-ADEB-1C9174D96AE8}"/>
              </a:ext>
            </a:extLst>
          </p:cNvPr>
          <p:cNvSpPr/>
          <p:nvPr/>
        </p:nvSpPr>
        <p:spPr>
          <a:xfrm>
            <a:off x="1471240" y="1745160"/>
            <a:ext cx="10432881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5.2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ยกร่างบันทึกความเข้าใจ (กรณีฝ่ายไทยเป็นฝ่ายทาบทาม) หรือพิจารณาร่าง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</a:t>
            </a:r>
          </a:p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บันทึกความเข้าใจ (กรณีฝ่ายไทยเป็นฝ่ายถูกทาบทาม)</a:t>
            </a:r>
            <a:endParaRPr lang="en-US" sz="3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1ED57C76-5354-4AD1-890E-47C86974CF5A}"/>
              </a:ext>
            </a:extLst>
          </p:cNvPr>
          <p:cNvSpPr/>
          <p:nvPr/>
        </p:nvSpPr>
        <p:spPr>
          <a:xfrm>
            <a:off x="1471240" y="2855521"/>
            <a:ext cx="6664004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5.3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การเสนอร่างบันทึกความเข้าใจให้คู่เจรจาพิจารณา</a:t>
            </a:r>
            <a:endParaRPr lang="en-US" sz="3500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BD1CF464-143D-422F-A0A4-B0E03DDB7DE3}"/>
              </a:ext>
            </a:extLst>
          </p:cNvPr>
          <p:cNvSpPr/>
          <p:nvPr/>
        </p:nvSpPr>
        <p:spPr>
          <a:xfrm>
            <a:off x="1471241" y="3489876"/>
            <a:ext cx="1043288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5.4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การประสานงานโต้ตอบกับคู่เจรจาเพื่อปรับแก้ถ้อยคำ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และสารัตถะให้สอดคล้องกับ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ความต้องการของทั้งสองฝ่าย </a:t>
            </a:r>
            <a:endParaRPr lang="en-US" sz="35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127C38B9-05E8-4C9F-A24B-BDF25B7F1FBA}"/>
              </a:ext>
            </a:extLst>
          </p:cNvPr>
          <p:cNvSpPr/>
          <p:nvPr/>
        </p:nvSpPr>
        <p:spPr>
          <a:xfrm>
            <a:off x="1471240" y="4511863"/>
            <a:ext cx="10310836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>
              <a:lnSpc>
                <a:spcPct val="107000"/>
              </a:lnSpc>
              <a:spcAft>
                <a:spcPts val="0"/>
              </a:spcAft>
              <a:tabLst>
                <a:tab pos="1170305" algn="l"/>
              </a:tabLst>
            </a:pP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5.5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ขอความเห็นจากกระทรวงการต่างประเทศ </a:t>
            </a: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และสำนักงานคณะกรรมการกฤษฎีกา</a:t>
            </a:r>
            <a:endParaRPr lang="en-US" sz="3500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10" name="สี่เหลี่ยมผืนผ้า 9">
            <a:extLst>
              <a:ext uri="{FF2B5EF4-FFF2-40B4-BE49-F238E27FC236}">
                <a16:creationId xmlns:a16="http://schemas.microsoft.com/office/drawing/2014/main" id="{85934B79-2035-422A-B8F3-70211C91996E}"/>
              </a:ext>
            </a:extLst>
          </p:cNvPr>
          <p:cNvSpPr/>
          <p:nvPr/>
        </p:nvSpPr>
        <p:spPr>
          <a:xfrm>
            <a:off x="1471239" y="5111928"/>
            <a:ext cx="3488455" cy="6686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1">
              <a:lnSpc>
                <a:spcPct val="107000"/>
              </a:lnSpc>
              <a:spcBef>
                <a:spcPts val="600"/>
              </a:spcBef>
              <a:spcAft>
                <a:spcPts val="0"/>
              </a:spcAft>
              <a:tabLst>
                <a:tab pos="1170305" algn="l"/>
              </a:tabLst>
            </a:pPr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5.6   </a:t>
            </a:r>
            <a:r>
              <a:rPr lang="th-TH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เสนอขอความเห็นชอบ</a:t>
            </a:r>
            <a:endParaRPr lang="en-US" sz="3500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id="{E888E5D0-2D35-457E-B011-E1AE9EA74B1E}"/>
              </a:ext>
            </a:extLst>
          </p:cNvPr>
          <p:cNvSpPr/>
          <p:nvPr/>
        </p:nvSpPr>
        <p:spPr>
          <a:xfrm>
            <a:off x="1471238" y="5683286"/>
            <a:ext cx="2369559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5.7   </a:t>
            </a:r>
            <a:r>
              <a:rPr lang="th-TH" sz="3500" b="1" dirty="0">
                <a:ea typeface="Calibri" panose="020F0502020204030204" pitchFamily="34" charset="0"/>
                <a:cs typeface="+mj-cs"/>
              </a:rPr>
              <a:t>จัดพิธีลงนาม</a:t>
            </a:r>
            <a:endParaRPr lang="en-US" sz="3500" dirty="0">
              <a:cs typeface="+mj-cs"/>
            </a:endParaRPr>
          </a:p>
        </p:txBody>
      </p:sp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D0248A56-E10D-4919-829F-911CDCB787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5472" y="2281706"/>
            <a:ext cx="1380992" cy="1169551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372855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7EC549D9-5732-4C9F-AE0F-CA37AD02DB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1485" y="916243"/>
            <a:ext cx="4957591" cy="4869063"/>
          </a:xfrm>
          <a:prstGeom prst="rect">
            <a:avLst/>
          </a:prstGeom>
        </p:spPr>
      </p:pic>
      <p:sp>
        <p:nvSpPr>
          <p:cNvPr id="6" name="กล่องข้อความ 5">
            <a:extLst>
              <a:ext uri="{FF2B5EF4-FFF2-40B4-BE49-F238E27FC236}">
                <a16:creationId xmlns:a16="http://schemas.microsoft.com/office/drawing/2014/main" id="{DE5D4604-8DE2-4859-984C-9FEC4F32F851}"/>
              </a:ext>
            </a:extLst>
          </p:cNvPr>
          <p:cNvSpPr txBox="1"/>
          <p:nvPr/>
        </p:nvSpPr>
        <p:spPr>
          <a:xfrm>
            <a:off x="1692924" y="1622263"/>
            <a:ext cx="5721426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7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ขอบคุณ</a:t>
            </a:r>
            <a:endParaRPr lang="en-US" sz="17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B1E9877C-1250-4340-BD11-74A9A6AB6C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429" y="3124552"/>
            <a:ext cx="6256092" cy="2598468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73180106"/>
      </p:ext>
    </p:extLst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736</Words>
  <Application>Microsoft Office PowerPoint</Application>
  <PresentationFormat>แบบจอกว้าง</PresentationFormat>
  <Paragraphs>74</Paragraphs>
  <Slides>11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7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19" baseType="lpstr">
      <vt:lpstr>Adobe Arabic</vt:lpstr>
      <vt:lpstr>Angsana New</vt:lpstr>
      <vt:lpstr>Arial</vt:lpstr>
      <vt:lpstr>Calibri</vt:lpstr>
      <vt:lpstr>Calibri Light</vt:lpstr>
      <vt:lpstr>Cordia New</vt:lpstr>
      <vt:lpstr>TH SarabunPSK</vt:lpstr>
      <vt:lpstr>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nitikan vittayanan</dc:creator>
  <cp:lastModifiedBy>nitikan vittayanan</cp:lastModifiedBy>
  <cp:revision>22</cp:revision>
  <dcterms:created xsi:type="dcterms:W3CDTF">2025-08-26T05:58:41Z</dcterms:created>
  <dcterms:modified xsi:type="dcterms:W3CDTF">2025-08-26T09:32:33Z</dcterms:modified>
</cp:coreProperties>
</file>