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drawings/drawing4.xml" ContentType="application/vnd.openxmlformats-officedocument.drawingml.chartshapes+xml"/>
  <Override PartName="/ppt/charts/chart7.xml" ContentType="application/vnd.openxmlformats-officedocument.drawingml.chart+xml"/>
  <Override PartName="/ppt/drawings/drawing5.xml" ContentType="application/vnd.openxmlformats-officedocument.drawingml.chartshapes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6.xml" ContentType="application/vnd.openxmlformats-officedocument.drawingml.chartshapes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sldIdLst>
    <p:sldId id="277" r:id="rId2"/>
  </p:sldIdLst>
  <p:sldSz cx="6858000" cy="9906000" type="A4"/>
  <p:notesSz cx="6735763" cy="9866313"/>
  <p:embeddedFontLst>
    <p:embeddedFont>
      <p:font typeface="TH Chakra Petch" panose="02000506000000020004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  <p:embeddedFont>
      <p:font typeface="TH Sarabun New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3300"/>
    <a:srgbClr val="FF6600"/>
    <a:srgbClr val="FF33CC"/>
    <a:srgbClr val="FF66CC"/>
    <a:srgbClr val="FF00FF"/>
    <a:srgbClr val="0099FF"/>
    <a:srgbClr val="0066FF"/>
    <a:srgbClr val="FFFFCC"/>
    <a:srgbClr val="FFB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00" autoAdjust="0"/>
    <p:restoredTop sz="94660"/>
  </p:normalViewPr>
  <p:slideViewPr>
    <p:cSldViewPr showGuides="1">
      <p:cViewPr>
        <p:scale>
          <a:sx n="120" d="100"/>
          <a:sy n="120" d="100"/>
        </p:scale>
        <p:origin x="1578" y="-14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2.jpg"/><Relationship Id="rId1" Type="http://schemas.openxmlformats.org/officeDocument/2006/relationships/image" Target="../media/image1.jpg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6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th-TH" sz="1200"/>
              <a:t>พื้นที่เกษตรอินทรีย์ รวมทั้งหมด 396.31 ไร่</a:t>
            </a:r>
          </a:p>
        </c:rich>
      </c:tx>
      <c:layout>
        <c:manualLayout>
          <c:xMode val="edge"/>
          <c:yMode val="edge"/>
          <c:x val="0.21507030878676286"/>
          <c:y val="2.352236631300799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9706997086410646"/>
          <c:y val="0.19026569161004733"/>
          <c:w val="0.48153949716218358"/>
          <c:h val="0.6726242255677625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พื้นที่เกษตรอินทรีย์ (ไร่)</c:v>
                </c:pt>
              </c:strCache>
            </c:strRef>
          </c:tx>
          <c:dPt>
            <c:idx val="0"/>
            <c:bubble3D val="0"/>
            <c:explosion val="11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725A-436B-B433-2FD2FA7FE5F8}"/>
              </c:ext>
            </c:extLst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725A-436B-B433-2FD2FA7FE5F8}"/>
              </c:ext>
            </c:extLst>
          </c:dPt>
          <c:cat>
            <c:strRef>
              <c:f>Sheet1!$A$2:$A$3</c:f>
              <c:strCache>
                <c:ptCount val="2"/>
                <c:pt idx="0">
                  <c:v>ข้าว</c:v>
                </c:pt>
                <c:pt idx="1">
                  <c:v>พืชอาหาร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109.75</c:v>
                </c:pt>
                <c:pt idx="1">
                  <c:v>259.56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25A-436B-B433-2FD2FA7FE5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"/>
      </c:pieChart>
    </c:plotArea>
    <c:plotVisOnly val="1"/>
    <c:dispBlanksAs val="gap"/>
    <c:showDLblsOverMax val="0"/>
  </c:chart>
  <c:txPr>
    <a:bodyPr/>
    <a:lstStyle/>
    <a:p>
      <a:pPr>
        <a:defRPr sz="900">
          <a:latin typeface="TH Niramit AS" panose="02000506000000020004" pitchFamily="2" charset="-34"/>
          <a:cs typeface="TH Niramit AS" panose="02000506000000020004" pitchFamily="2" charset="-34"/>
        </a:defRPr>
      </a:pPr>
      <a:endParaRPr lang="th-TH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81284604472718E-2"/>
          <c:y val="0.2601005863800119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17137444582933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41-4306-A26F-62F79036E8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3F6-4672-8528-5D85D9E1DF01}"/>
              </c:ext>
            </c:extLst>
          </c:dPt>
          <c:dLbls>
            <c:dLbl>
              <c:idx val="0"/>
              <c:layout>
                <c:manualLayout>
                  <c:x val="-7.1058610649413908E-17"/>
                  <c:y val="0.2062805723537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6-4672-8528-5D85D9E1DF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240248"/>
        <c:axId val="307641768"/>
      </c:barChart>
      <c:catAx>
        <c:axId val="256240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641768"/>
        <c:crosses val="autoZero"/>
        <c:auto val="1"/>
        <c:lblAlgn val="ctr"/>
        <c:lblOffset val="100"/>
        <c:noMultiLvlLbl val="0"/>
      </c:catAx>
      <c:valAx>
        <c:axId val="307641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624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BF9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07742698657722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740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8D6-4067-BEE6-3024D6321D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743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272-4082-85D5-D53E085065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38426572014481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l">
              <a:defRPr sz="1050"/>
            </a:pPr>
            <a:r>
              <a:rPr lang="th-TH" sz="1050" dirty="0"/>
              <a:t> </a:t>
            </a: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พื้นที่เกษตรกรรม (ไร่) </a:t>
            </a:r>
          </a:p>
        </c:rich>
      </c:tx>
      <c:layout>
        <c:manualLayout>
          <c:xMode val="edge"/>
          <c:yMode val="edge"/>
          <c:x val="0.36664409016068517"/>
          <c:y val="2.09234547534409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8321184938625382"/>
          <c:y val="0.14938800396888516"/>
          <c:w val="0.57604170767716534"/>
          <c:h val="0.8640625083622964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rgbClr val="009900"/>
              </a:solidFill>
            </c:spPr>
            <c:extLst>
              <c:ext xmlns:c16="http://schemas.microsoft.com/office/drawing/2014/chart" uri="{C3380CC4-5D6E-409C-BE32-E72D297353CC}">
                <c16:uniqueId val="{00000001-CE45-4A50-AC77-77DF83CD48E0}"/>
              </c:ext>
            </c:extLst>
          </c:dPt>
          <c:dPt>
            <c:idx val="1"/>
            <c:bubble3D val="0"/>
            <c:spPr>
              <a:solidFill>
                <a:srgbClr val="00CC99"/>
              </a:solidFill>
            </c:spPr>
            <c:extLst>
              <c:ext xmlns:c16="http://schemas.microsoft.com/office/drawing/2014/chart" uri="{C3380CC4-5D6E-409C-BE32-E72D297353CC}">
                <c16:uniqueId val="{00000003-CE45-4A50-AC77-77DF83CD48E0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5-CE45-4A50-AC77-77DF83CD48E0}"/>
              </c:ext>
            </c:extLst>
          </c:dPt>
          <c:dPt>
            <c:idx val="6"/>
            <c:bubble3D val="0"/>
            <c:spPr>
              <a:solidFill>
                <a:srgbClr val="FF9933"/>
              </a:solidFill>
            </c:spPr>
            <c:extLst>
              <c:ext xmlns:c16="http://schemas.microsoft.com/office/drawing/2014/chart" uri="{C3380CC4-5D6E-409C-BE32-E72D297353CC}">
                <c16:uniqueId val="{00000007-CE45-4A50-AC77-77DF83CD48E0}"/>
              </c:ext>
            </c:extLst>
          </c:dPt>
          <c:cat>
            <c:strRef>
              <c:f>Sheet1!$A$2:$A$8</c:f>
              <c:strCache>
                <c:ptCount val="7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พื้นที่ปลูกไม้ผล/ไม้ยืนต้น</c:v>
                </c:pt>
                <c:pt idx="3">
                  <c:v>พื้นที่ปลูกพืชผัก </c:v>
                </c:pt>
                <c:pt idx="4">
                  <c:v>พื้นที่ปลูกพืชอื่นๆ</c:v>
                </c:pt>
                <c:pt idx="5">
                  <c:v>พื้นที่ประมง</c:v>
                </c:pt>
                <c:pt idx="6">
                  <c:v>พื้นที่ส่งเสริมปลูกพืชอาหารสัตว์ </c:v>
                </c:pt>
              </c:strCache>
            </c:strRef>
          </c:cat>
          <c:val>
            <c:numRef>
              <c:f>Sheet1!$B$2:$B$8</c:f>
              <c:numCache>
                <c:formatCode>_(* #,##0_);_(* \(#,##0\);_(* "-"??_);_(@_)</c:formatCode>
                <c:ptCount val="7"/>
                <c:pt idx="0">
                  <c:v>496044</c:v>
                </c:pt>
                <c:pt idx="1">
                  <c:v>333132</c:v>
                </c:pt>
                <c:pt idx="2">
                  <c:v>131235</c:v>
                </c:pt>
                <c:pt idx="3">
                  <c:v>8460</c:v>
                </c:pt>
                <c:pt idx="4">
                  <c:v>3571</c:v>
                </c:pt>
                <c:pt idx="5">
                  <c:v>5606</c:v>
                </c:pt>
                <c:pt idx="6">
                  <c:v>3911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E45-4A50-AC77-77DF83CD48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800"/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พืชเศรษฐกิจ (ตัน)  </a:t>
            </a:r>
          </a:p>
        </c:rich>
      </c:tx>
      <c:layout>
        <c:manualLayout>
          <c:xMode val="edge"/>
          <c:yMode val="edge"/>
          <c:x val="0.51965351867453202"/>
          <c:y val="3.56549934009851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837270341207349"/>
          <c:y val="0.18271079011497496"/>
          <c:w val="0.58916518794353678"/>
          <c:h val="0.7420714444933811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 </c:v>
                </c:pt>
              </c:strCache>
            </c:strRef>
          </c:tx>
          <c:explosion val="5"/>
          <c:cat>
            <c:strRef>
              <c:f>Sheet1!$A$2:$A$7</c:f>
              <c:strCache>
                <c:ptCount val="6"/>
                <c:pt idx="0">
                  <c:v>ข้าวนาปี </c:v>
                </c:pt>
                <c:pt idx="1">
                  <c:v>ข้าวโพดเลี้ยงสัตว์ </c:v>
                </c:pt>
                <c:pt idx="2">
                  <c:v>มันสำปะหลัง </c:v>
                </c:pt>
                <c:pt idx="3">
                  <c:v>สับปะรด</c:v>
                </c:pt>
                <c:pt idx="4">
                  <c:v>ส้มเกลี้ยง</c:v>
                </c:pt>
                <c:pt idx="5">
                  <c:v>ลำไย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191893</c:v>
                </c:pt>
                <c:pt idx="1">
                  <c:v>227736</c:v>
                </c:pt>
                <c:pt idx="2">
                  <c:v>167801</c:v>
                </c:pt>
                <c:pt idx="3">
                  <c:v>36707</c:v>
                </c:pt>
                <c:pt idx="4">
                  <c:v>826</c:v>
                </c:pt>
                <c:pt idx="5" formatCode="General">
                  <c:v>7476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6-4311-9FB0-766D57416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100"/>
      </a:pPr>
      <a:endParaRPr lang="th-TH"/>
    </a:p>
  </c:txPr>
  <c:externalData r:id="rId2">
    <c:autoUpdate val="0"/>
  </c:externalData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34.770000000000003</c:v>
                </c:pt>
                <c:pt idx="1">
                  <c:v>915.27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83-4ED7-A93F-32D8D5B52A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0.73</c:v>
                </c:pt>
                <c:pt idx="1">
                  <c:v>122.97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FE-4F42-914E-8AC81ADF5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050" b="1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82695053846102"/>
          <c:y val="4.8432778379611151E-2"/>
          <c:w val="0.14907906248561034"/>
          <c:h val="0.35823161312194901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r>
              <a:rPr lang="en-US" sz="1800" dirty="0">
                <a:latin typeface="TH Niramit AS" panose="02000506000000020004" pitchFamily="2" charset="-34"/>
                <a:cs typeface="TH Niramit AS" panose="02000506000000020004" pitchFamily="2" charset="-34"/>
              </a:rPr>
              <a:t>GAP </a:t>
            </a:r>
            <a:r>
              <a:rPr lang="th-TH" sz="1800" dirty="0">
                <a:latin typeface="TH Niramit AS" panose="02000506000000020004" pitchFamily="2" charset="-34"/>
                <a:cs typeface="TH Niramit AS" panose="02000506000000020004" pitchFamily="2" charset="-34"/>
              </a:rPr>
              <a:t>(ไร่)</a:t>
            </a:r>
          </a:p>
        </c:rich>
      </c:tx>
      <c:layout>
        <c:manualLayout>
          <c:xMode val="edge"/>
          <c:yMode val="edge"/>
          <c:x val="0.10111281657712969"/>
          <c:y val="7.8407887710026641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352714121779045"/>
          <c:y val="0.23163990697535269"/>
          <c:w val="0.64556403131358797"/>
          <c:h val="0.5641175568730383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</c:v>
                </c:pt>
              </c:strCache>
            </c:strRef>
          </c:tx>
          <c:dPt>
            <c:idx val="0"/>
            <c:bubble3D val="0"/>
            <c:explosion val="4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1-B7D6-481C-BA8C-9FCC1DE3D23D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3-B7D6-481C-BA8C-9FCC1DE3D23D}"/>
              </c:ext>
            </c:extLst>
          </c:dPt>
          <c:dPt>
            <c:idx val="2"/>
            <c:bubble3D val="0"/>
            <c:spPr>
              <a:solidFill>
                <a:srgbClr val="0000FF"/>
              </a:solidFill>
            </c:spPr>
            <c:extLst>
              <c:ext xmlns:c16="http://schemas.microsoft.com/office/drawing/2014/chart" uri="{C3380CC4-5D6E-409C-BE32-E72D297353CC}">
                <c16:uniqueId val="{00000005-222E-4335-88EC-454149745963}"/>
              </c:ext>
            </c:extLst>
          </c:dPt>
          <c:cat>
            <c:strRef>
              <c:f>Sheet1!$A$2:$A$4</c:f>
              <c:strCache>
                <c:ptCount val="3"/>
                <c:pt idx="0">
                  <c:v>พืช</c:v>
                </c:pt>
                <c:pt idx="1">
                  <c:v>ข้าว</c:v>
                </c:pt>
                <c:pt idx="2">
                  <c:v>ประมง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8672</c:v>
                </c:pt>
                <c:pt idx="1">
                  <c:v>2688.25</c:v>
                </c:pt>
                <c:pt idx="2">
                  <c:v>121.05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7D6-481C-BA8C-9FCC1DE3D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90179487179487"/>
          <c:y val="0.21404039764715407"/>
          <c:w val="0.5905111111111111"/>
          <c:h val="0.7168709514416836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819-46F9-92A4-52245849518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819-46F9-92A4-52245849518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819-46F9-92A4-52245849518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819-46F9-92A4-52245849518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819-46F9-92A4-52245849518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3819-46F9-92A4-52245849518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3819-46F9-92A4-522458495180}"/>
              </c:ext>
            </c:extLst>
          </c:dPt>
          <c:dLbls>
            <c:dLbl>
              <c:idx val="0"/>
              <c:layout>
                <c:manualLayout>
                  <c:x val="-6.4826694398140927E-2"/>
                  <c:y val="0.2559202486004627"/>
                </c:manualLayout>
              </c:layout>
              <c:tx>
                <c:rich>
                  <a:bodyPr/>
                  <a:lstStyle/>
                  <a:p>
                    <a:fld id="{D4F1A3AD-53FA-4A17-A404-530087AEBD53}" type="CATEGORYNAME">
                      <a:rPr lang="th-TH" sz="90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1,461,378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6132478632478635"/>
                      <c:h val="0.232252230565623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819-46F9-92A4-522458495180}"/>
                </c:ext>
              </c:extLst>
            </c:dLbl>
            <c:dLbl>
              <c:idx val="1"/>
              <c:layout>
                <c:manualLayout>
                  <c:x val="-0.13513017082201459"/>
                  <c:y val="-0.21424587345653281"/>
                </c:manualLayout>
              </c:layout>
              <c:tx>
                <c:rich>
                  <a:bodyPr/>
                  <a:lstStyle/>
                  <a:p>
                    <a:fld id="{33BC7B02-88FC-4A06-88B4-C5E97A640E2B}" type="CATEGORYNAME">
                      <a:rPr lang="th-TH" sz="900" smtClean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endParaRPr lang="th-TH" sz="900" dirty="0">
                      <a:solidFill>
                        <a:schemeClr val="tx1"/>
                      </a:solidFill>
                    </a:endParaRP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1,346,025 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01156905178519"/>
                      <c:h val="0.236537132954527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19-46F9-92A4-522458495180}"/>
                </c:ext>
              </c:extLst>
            </c:dLbl>
            <c:dLbl>
              <c:idx val="2"/>
              <c:layout>
                <c:manualLayout>
                  <c:x val="0.3087909325813058"/>
                  <c:y val="2.9328570000612997E-2"/>
                </c:manualLayout>
              </c:layout>
              <c:tx>
                <c:rich>
                  <a:bodyPr/>
                  <a:lstStyle/>
                  <a:p>
                    <a:fld id="{75F5C363-ED83-4322-9772-BE6AF4C6BC17}" type="CATEGORYNAME">
                      <a:rPr lang="th-TH" sz="900" dirty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2,769,978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075256410256403"/>
                      <c:h val="0.230986885861653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819-46F9-92A4-522458495180}"/>
                </c:ext>
              </c:extLst>
            </c:dLbl>
            <c:dLbl>
              <c:idx val="3"/>
              <c:layout>
                <c:manualLayout>
                  <c:x val="-0.18083278206440201"/>
                  <c:y val="0.4115647592166235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ECE5817-95D7-4119-A58A-450DC7B7EA5E}" type="CATEGORYNAME">
                      <a:rPr lang="th-TH" sz="90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ctr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</a:p>
                  <a:p>
                    <a:pPr algn="ctr">
                      <a:defRPr sz="900">
                        <a:solidFill>
                          <a:schemeClr val="tx1"/>
                        </a:solidFill>
                        <a:latin typeface="TH Niramit AS" panose="02000506000000020004" pitchFamily="2" charset="-34"/>
                        <a:cs typeface="TH Niramit AS" panose="02000506000000020004" pitchFamily="2" charset="-34"/>
                      </a:defRPr>
                    </a:pP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169,146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590062612181501"/>
                      <c:h val="0.255417425779099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819-46F9-92A4-522458495180}"/>
                </c:ext>
              </c:extLst>
            </c:dLbl>
            <c:dLbl>
              <c:idx val="4"/>
              <c:layout>
                <c:manualLayout>
                  <c:x val="-0.30577702219024328"/>
                  <c:y val="0.25748256135349634"/>
                </c:manualLayout>
              </c:layout>
              <c:tx>
                <c:rich>
                  <a:bodyPr/>
                  <a:lstStyle/>
                  <a:p>
                    <a:fld id="{5FE60DFF-02AF-4A9F-B941-924D36DB3566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152,787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248951207980987"/>
                      <c:h val="0.217809260886348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819-46F9-92A4-522458495180}"/>
                </c:ext>
              </c:extLst>
            </c:dLbl>
            <c:dLbl>
              <c:idx val="5"/>
              <c:layout>
                <c:manualLayout>
                  <c:x val="-0.34080757330725914"/>
                  <c:y val="9.1294234463989765E-2"/>
                </c:manualLayout>
              </c:layout>
              <c:tx>
                <c:rich>
                  <a:bodyPr/>
                  <a:lstStyle/>
                  <a:p>
                    <a:fld id="{B12A0AA8-6265-4F5C-A57E-9E4D882391E7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fld id="{E0B2B370-33F4-4EE4-A2DD-D154E77C294E}" type="VALUE">
                      <a:rPr lang="th-TH" sz="900" baseline="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[VALUE]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 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328377206974668"/>
                      <c:h val="0.215832761295289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819-46F9-92A4-522458495180}"/>
                </c:ext>
              </c:extLst>
            </c:dLbl>
            <c:dLbl>
              <c:idx val="6"/>
              <c:layout>
                <c:manualLayout>
                  <c:x val="0.29588985853909811"/>
                  <c:y val="0.11539300532312924"/>
                </c:manualLayout>
              </c:layout>
              <c:tx>
                <c:rich>
                  <a:bodyPr/>
                  <a:lstStyle/>
                  <a:p>
                    <a:fld id="{67433A19-634A-424D-9C78-AF2B75F2D2A6}" type="CATEGORYNAME">
                      <a:rPr lang="th-TH" sz="900"/>
                      <a:pPr/>
                      <a:t>[ชื่อประเภท]</a:t>
                    </a:fld>
                    <a:r>
                      <a:rPr lang="th-TH" sz="900" baseline="0" dirty="0"/>
                      <a:t> </a:t>
                    </a:r>
                  </a:p>
                  <a:p>
                    <a:fld id="{C1579093-D72F-465E-9AC4-237BE427041E}" type="VALUE">
                      <a:rPr lang="th-TH" sz="900" baseline="0" smtClean="0"/>
                      <a:pPr/>
                      <a:t>[VALUE]</a:t>
                    </a:fld>
                    <a:r>
                      <a:rPr lang="th-TH" sz="900" baseline="0" dirty="0"/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265331836275661"/>
                      <c:h val="0.2661498351260260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3819-46F9-92A4-5224584951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TH Niramit AS" panose="02000506000000020004" pitchFamily="2" charset="-34"/>
                    <a:ea typeface="+mn-ea"/>
                    <a:cs typeface="TH Niramit AS" panose="02000506000000020004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ไก่พื้นเมือง</c:v>
                </c:pt>
                <c:pt idx="1">
                  <c:v>ไก่ไข่</c:v>
                </c:pt>
                <c:pt idx="2">
                  <c:v>ไก่เนื้อ</c:v>
                </c:pt>
                <c:pt idx="3">
                  <c:v>สุกร</c:v>
                </c:pt>
                <c:pt idx="4">
                  <c:v>โคเนื้อ</c:v>
                </c:pt>
                <c:pt idx="5">
                  <c:v>โคนม   </c:v>
                </c:pt>
                <c:pt idx="6">
                  <c:v>กระบือ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1461378</c:v>
                </c:pt>
                <c:pt idx="1">
                  <c:v>1346025</c:v>
                </c:pt>
                <c:pt idx="2">
                  <c:v>2769978</c:v>
                </c:pt>
                <c:pt idx="3">
                  <c:v>169146</c:v>
                </c:pt>
                <c:pt idx="4">
                  <c:v>152787</c:v>
                </c:pt>
                <c:pt idx="5">
                  <c:v>1364</c:v>
                </c:pt>
                <c:pt idx="6">
                  <c:v>16694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819-46F9-92A4-5224584951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1100" b="1"/>
      </a:pPr>
      <a:endParaRPr lang="th-TH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4248902197825966E-3"/>
                  <c:y val="0.196353657552305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2,379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FBA-4CD1-9479-3ACE70DC938E}"/>
                </c:ext>
              </c:extLst>
            </c:dLbl>
            <c:spPr>
              <a:solidFill>
                <a:srgbClr val="FFF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A-4CD1-9479-3ACE70DC93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2,817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FBA-4CD1-9479-3ACE70DC93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BA-4CD1-9479-3ACE70DC93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46279672492803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0.59698</cdr:x>
      <cdr:y>0.24247</cdr:y>
    </cdr:from>
    <cdr:to>
      <cdr:x>0.92927</cdr:x>
      <cdr:y>0.50849</cdr:y>
    </cdr:to>
    <cdr:sp macro="" textlink="">
      <cdr:nvSpPr>
        <cdr:cNvPr id="3" name="TextBox 19"/>
        <cdr:cNvSpPr txBox="1"/>
      </cdr:nvSpPr>
      <cdr:spPr>
        <a:xfrm xmlns:a="http://schemas.openxmlformats.org/drawingml/2006/main">
          <a:off x="1544907" y="392737"/>
          <a:ext cx="859923" cy="43088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  <a:endParaRPr lang="en-US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en-US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109.75 </a:t>
          </a:r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r>
            <a:rPr lang="en-US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endParaRPr lang="th-TH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0.07416</cdr:x>
      <cdr:y>0.1209</cdr:y>
    </cdr:from>
    <cdr:to>
      <cdr:x>0.32077</cdr:x>
      <cdr:y>0.36792</cdr:y>
    </cdr:to>
    <cdr:sp macro="" textlink="">
      <cdr:nvSpPr>
        <cdr:cNvPr id="9" name="TextBox 19"/>
        <cdr:cNvSpPr txBox="1"/>
      </cdr:nvSpPr>
      <cdr:spPr>
        <a:xfrm xmlns:a="http://schemas.openxmlformats.org/drawingml/2006/main">
          <a:off x="191924" y="195828"/>
          <a:ext cx="63819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พืชอาหาร </a:t>
          </a:r>
        </a:p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259.56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0.58488</cdr:x>
      <cdr:y>0.54628</cdr:y>
    </cdr:from>
    <cdr:to>
      <cdr:x>0.89546</cdr:x>
      <cdr:y>0.8605</cdr:y>
    </cdr:to>
    <cdr:sp macro="" textlink="">
      <cdr:nvSpPr>
        <cdr:cNvPr id="7" name="TextBox 19"/>
        <cdr:cNvSpPr txBox="1"/>
      </cdr:nvSpPr>
      <cdr:spPr>
        <a:xfrm xmlns:a="http://schemas.openxmlformats.org/drawingml/2006/main">
          <a:off x="1432645" y="963153"/>
          <a:ext cx="760750" cy="55400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</a:p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496,044  ไร่ </a:t>
          </a:r>
          <a:endParaRPr lang="en-US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50.52 %       </a:t>
          </a:r>
          <a:endParaRPr lang="th-TH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0.25378</cdr:x>
      <cdr:y>0.55421</cdr:y>
    </cdr:from>
    <cdr:to>
      <cdr:x>0.64501</cdr:x>
      <cdr:y>0.86843</cdr:y>
    </cdr:to>
    <cdr:sp macro="" textlink="">
      <cdr:nvSpPr>
        <cdr:cNvPr id="14" name="TextBox 19"/>
        <cdr:cNvSpPr txBox="1"/>
      </cdr:nvSpPr>
      <cdr:spPr>
        <a:xfrm xmlns:a="http://schemas.openxmlformats.org/drawingml/2006/main">
          <a:off x="621609" y="977136"/>
          <a:ext cx="958322" cy="55400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พืชไร่ </a:t>
          </a:r>
        </a:p>
        <a:p xmlns:a="http://schemas.openxmlformats.org/drawingml/2006/main">
          <a:pPr algn="ctr"/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333,132 </a:t>
          </a:r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endParaRPr lang="en-US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33.93 %   </a:t>
          </a:r>
          <a:r>
            <a:rPr lang="en-US" sz="1000" b="1" dirty="0"/>
            <a:t>    </a:t>
          </a:r>
          <a:endParaRPr lang="th-TH" sz="1000" b="1" dirty="0"/>
        </a:p>
      </cdr:txBody>
    </cdr:sp>
  </cdr:relSizeAnchor>
  <cdr:relSizeAnchor xmlns:cdr="http://schemas.openxmlformats.org/drawingml/2006/chartDrawing">
    <cdr:from>
      <cdr:x>0</cdr:x>
      <cdr:y>0.33743</cdr:y>
    </cdr:from>
    <cdr:to>
      <cdr:x>0.3657</cdr:x>
      <cdr:y>0.56437</cdr:y>
    </cdr:to>
    <cdr:sp macro="" textlink="">
      <cdr:nvSpPr>
        <cdr:cNvPr id="11" name="TextBox 19"/>
        <cdr:cNvSpPr txBox="1"/>
      </cdr:nvSpPr>
      <cdr:spPr>
        <a:xfrm xmlns:a="http://schemas.openxmlformats.org/drawingml/2006/main">
          <a:off x="0" y="594926"/>
          <a:ext cx="89575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ประมง</a:t>
          </a:r>
        </a:p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5,606 ไร่ 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00.57 %</a:t>
          </a:r>
          <a:r>
            <a:rPr lang="en-US" sz="1000" b="1" dirty="0"/>
            <a:t>      </a:t>
          </a:r>
          <a:endParaRPr lang="th-TH" sz="1000" b="1" dirty="0"/>
        </a:p>
      </cdr:txBody>
    </cdr:sp>
  </cdr:relSizeAnchor>
  <cdr:relSizeAnchor xmlns:cdr="http://schemas.openxmlformats.org/drawingml/2006/chartDrawing">
    <cdr:from>
      <cdr:x>0.29113</cdr:x>
      <cdr:y>0.16322</cdr:y>
    </cdr:from>
    <cdr:to>
      <cdr:x>0.56489</cdr:x>
      <cdr:y>0.23335</cdr:y>
    </cdr:to>
    <cdr:cxnSp macro="">
      <cdr:nvCxnSpPr>
        <cdr:cNvPr id="55" name="ตัวเชื่อมต่อหักมุม 54">
          <a:extLst xmlns:a="http://schemas.openxmlformats.org/drawingml/2006/main">
            <a:ext uri="{FF2B5EF4-FFF2-40B4-BE49-F238E27FC236}">
              <a16:creationId xmlns:a16="http://schemas.microsoft.com/office/drawing/2014/main" id="{A59E9DA8-473C-4783-945C-976754A6D48A}"/>
            </a:ext>
          </a:extLst>
        </cdr:cNvPr>
        <cdr:cNvCxnSpPr/>
      </cdr:nvCxnSpPr>
      <cdr:spPr>
        <a:xfrm xmlns:a="http://schemas.openxmlformats.org/drawingml/2006/main" rot="10800000">
          <a:off x="713117" y="297219"/>
          <a:ext cx="670561" cy="127701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0.00334</cdr:x>
      <cdr:y>0.68578</cdr:y>
    </cdr:from>
    <cdr:to>
      <cdr:x>0.31677</cdr:x>
      <cdr:y>1</cdr:y>
    </cdr:to>
    <cdr:sp macro="" textlink="">
      <cdr:nvSpPr>
        <cdr:cNvPr id="15" name="TextBox 19"/>
        <cdr:cNvSpPr txBox="1"/>
      </cdr:nvSpPr>
      <cdr:spPr>
        <a:xfrm xmlns:a="http://schemas.openxmlformats.org/drawingml/2006/main">
          <a:off x="8181" y="1248753"/>
          <a:ext cx="767731" cy="57217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ไม้ผล/ไม้ยืนต้น</a:t>
          </a:r>
        </a:p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131,235  ไร่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</a:p>
        <a:p xmlns:a="http://schemas.openxmlformats.org/drawingml/2006/main">
          <a:pPr algn="l"/>
          <a:r>
            <a:rPr lang="en-US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13.36 %    </a:t>
          </a:r>
          <a:r>
            <a:rPr lang="en-US" sz="1000" b="1" dirty="0">
              <a:solidFill>
                <a:schemeClr val="tx1"/>
              </a:solidFill>
            </a:rPr>
            <a:t>   </a:t>
          </a:r>
          <a:endParaRPr lang="th-TH" sz="1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0.26219</cdr:x>
      <cdr:y>0.28257</cdr:y>
    </cdr:from>
    <cdr:to>
      <cdr:x>0.55455</cdr:x>
      <cdr:y>0.41701</cdr:y>
    </cdr:to>
    <cdr:cxnSp macro="">
      <cdr:nvCxnSpPr>
        <cdr:cNvPr id="10" name="ตัวเชื่อมต่อหักมุม 9">
          <a:extLst xmlns:a="http://schemas.openxmlformats.org/drawingml/2006/main">
            <a:ext uri="{FF2B5EF4-FFF2-40B4-BE49-F238E27FC236}">
              <a16:creationId xmlns:a16="http://schemas.microsoft.com/office/drawing/2014/main" id="{81CE29AF-E494-4633-B7C7-586D75A1086C}"/>
            </a:ext>
          </a:extLst>
        </cdr:cNvPr>
        <cdr:cNvCxnSpPr/>
      </cdr:nvCxnSpPr>
      <cdr:spPr>
        <a:xfrm xmlns:a="http://schemas.openxmlformats.org/drawingml/2006/main" rot="10800000" flipV="1">
          <a:off x="669299" y="460971"/>
          <a:ext cx="746303" cy="219318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0.67516</cdr:x>
      <cdr:y>0.12605</cdr:y>
    </cdr:from>
    <cdr:to>
      <cdr:x>1</cdr:x>
      <cdr:y>0.36171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1653766" y="222238"/>
          <a:ext cx="795683" cy="41549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พืชผัก 8,460 </a:t>
          </a:r>
          <a:r>
            <a:rPr lang="th-TH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r>
            <a:rPr lang="en-US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00.86 %       </a:t>
          </a:r>
          <a:endParaRPr lang="th-TH" sz="10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0.56037</cdr:x>
      <cdr:y>0.17535</cdr:y>
    </cdr:from>
    <cdr:to>
      <cdr:x>0.69608</cdr:x>
      <cdr:y>0.22375</cdr:y>
    </cdr:to>
    <cdr:cxnSp macro="">
      <cdr:nvCxnSpPr>
        <cdr:cNvPr id="13" name="ตัวเชื่อมต่อหักมุม 12">
          <a:extLst xmlns:a="http://schemas.openxmlformats.org/drawingml/2006/main">
            <a:ext uri="{FF2B5EF4-FFF2-40B4-BE49-F238E27FC236}">
              <a16:creationId xmlns:a16="http://schemas.microsoft.com/office/drawing/2014/main" id="{EBE8D8FB-2F8B-402E-B360-FB0083C1C119}"/>
            </a:ext>
          </a:extLst>
        </cdr:cNvPr>
        <cdr:cNvCxnSpPr/>
      </cdr:nvCxnSpPr>
      <cdr:spPr>
        <a:xfrm xmlns:a="http://schemas.openxmlformats.org/drawingml/2006/main" flipV="1">
          <a:off x="1372608" y="309165"/>
          <a:ext cx="332414" cy="85334"/>
        </a:xfrm>
        <a:prstGeom xmlns:a="http://schemas.openxmlformats.org/drawingml/2006/main" prst="bentConnector3">
          <a:avLst>
            <a:gd name="adj1" fmla="val 53596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0.22978</cdr:x>
      <cdr:y>0.45601</cdr:y>
    </cdr:from>
    <cdr:to>
      <cdr:x>0.51379</cdr:x>
      <cdr:y>0.79916</cdr:y>
    </cdr:to>
    <cdr:cxnSp macro="">
      <cdr:nvCxnSpPr>
        <cdr:cNvPr id="16" name="ตัวเชื่อมต่อหักมุม 15">
          <a:extLst xmlns:a="http://schemas.openxmlformats.org/drawingml/2006/main">
            <a:ext uri="{FF2B5EF4-FFF2-40B4-BE49-F238E27FC236}">
              <a16:creationId xmlns:a16="http://schemas.microsoft.com/office/drawing/2014/main" id="{81CE29AF-E494-4633-B7C7-586D75A1086C}"/>
            </a:ext>
          </a:extLst>
        </cdr:cNvPr>
        <cdr:cNvCxnSpPr/>
      </cdr:nvCxnSpPr>
      <cdr:spPr>
        <a:xfrm xmlns:a="http://schemas.openxmlformats.org/drawingml/2006/main" rot="10800000" flipV="1">
          <a:off x="562839" y="803991"/>
          <a:ext cx="695668" cy="605009"/>
        </a:xfrm>
        <a:prstGeom xmlns:a="http://schemas.openxmlformats.org/drawingml/2006/main" prst="bentConnector3">
          <a:avLst>
            <a:gd name="adj1" fmla="val 60308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0.5624</cdr:x>
      <cdr:y>0.35655</cdr:y>
    </cdr:from>
    <cdr:to>
      <cdr:x>0.6801</cdr:x>
      <cdr:y>0.41418</cdr:y>
    </cdr:to>
    <cdr:cxnSp macro="">
      <cdr:nvCxnSpPr>
        <cdr:cNvPr id="18" name="ตัวเชื่อมต่อหักมุม 17">
          <a:extLst xmlns:a="http://schemas.openxmlformats.org/drawingml/2006/main">
            <a:ext uri="{FF2B5EF4-FFF2-40B4-BE49-F238E27FC236}">
              <a16:creationId xmlns:a16="http://schemas.microsoft.com/office/drawing/2014/main" id="{EBE8D8FB-2F8B-402E-B360-FB0083C1C119}"/>
            </a:ext>
          </a:extLst>
        </cdr:cNvPr>
        <cdr:cNvCxnSpPr/>
      </cdr:nvCxnSpPr>
      <cdr:spPr>
        <a:xfrm xmlns:a="http://schemas.openxmlformats.org/drawingml/2006/main" flipV="1">
          <a:off x="1377581" y="649250"/>
          <a:ext cx="288289" cy="104939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0.65671</cdr:x>
      <cdr:y>0.31332</cdr:y>
    </cdr:from>
    <cdr:to>
      <cdr:x>1</cdr:x>
      <cdr:y>0.54025</cdr:y>
    </cdr:to>
    <cdr:sp macro="" textlink="">
      <cdr:nvSpPr>
        <cdr:cNvPr id="17" name="TextBox 19"/>
        <cdr:cNvSpPr txBox="1"/>
      </cdr:nvSpPr>
      <cdr:spPr>
        <a:xfrm xmlns:a="http://schemas.openxmlformats.org/drawingml/2006/main">
          <a:off x="1608577" y="552411"/>
          <a:ext cx="840872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พืชอื่นๆ 3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,571</a:t>
          </a:r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 ไร่ 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00.36 %       </a:t>
          </a:r>
          <a:endParaRPr lang="th-TH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0.52182</cdr:x>
      <cdr:y>0.23801</cdr:y>
    </cdr:from>
    <cdr:to>
      <cdr:x>0.83013</cdr:x>
      <cdr:y>0.45345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1227013" y="433535"/>
          <a:ext cx="724964" cy="3924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  </a:t>
          </a:r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ข้าวนาปี </a:t>
          </a:r>
        </a:p>
        <a:p xmlns:a="http://schemas.openxmlformats.org/drawingml/2006/main"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 191,893 ตัน</a:t>
          </a:r>
        </a:p>
      </cdr:txBody>
    </cdr:sp>
  </cdr:relSizeAnchor>
  <cdr:relSizeAnchor xmlns:cdr="http://schemas.openxmlformats.org/drawingml/2006/chartDrawing">
    <cdr:from>
      <cdr:x>0</cdr:x>
      <cdr:y>0.31786</cdr:y>
    </cdr:from>
    <cdr:to>
      <cdr:x>0.27172</cdr:x>
      <cdr:y>0.52062</cdr:y>
    </cdr:to>
    <cdr:sp macro="" textlink="">
      <cdr:nvSpPr>
        <cdr:cNvPr id="5" name="TextBox 19"/>
        <cdr:cNvSpPr txBox="1"/>
      </cdr:nvSpPr>
      <cdr:spPr>
        <a:xfrm xmlns:a="http://schemas.openxmlformats.org/drawingml/2006/main">
          <a:off x="-2433811" y="578981"/>
          <a:ext cx="638925" cy="3693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สับปะรด </a:t>
          </a:r>
        </a:p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 3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6,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707 ตัน</a:t>
          </a:r>
        </a:p>
      </cdr:txBody>
    </cdr:sp>
  </cdr:relSizeAnchor>
  <cdr:relSizeAnchor xmlns:cdr="http://schemas.openxmlformats.org/drawingml/2006/chartDrawing">
    <cdr:from>
      <cdr:x>0.14872</cdr:x>
      <cdr:y>0.45653</cdr:y>
    </cdr:from>
    <cdr:to>
      <cdr:x>0.46303</cdr:x>
      <cdr:y>0.65929</cdr:y>
    </cdr:to>
    <cdr:sp macro="" textlink="">
      <cdr:nvSpPr>
        <cdr:cNvPr id="6" name="TextBox 19"/>
        <cdr:cNvSpPr txBox="1"/>
      </cdr:nvSpPr>
      <cdr:spPr>
        <a:xfrm xmlns:a="http://schemas.openxmlformats.org/drawingml/2006/main">
          <a:off x="349711" y="831564"/>
          <a:ext cx="739072" cy="36932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มันสำปะหลัง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167,801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ตัน</a:t>
          </a:r>
        </a:p>
      </cdr:txBody>
    </cdr:sp>
  </cdr:relSizeAnchor>
  <cdr:relSizeAnchor xmlns:cdr="http://schemas.openxmlformats.org/drawingml/2006/chartDrawing">
    <cdr:from>
      <cdr:x>0.37245</cdr:x>
      <cdr:y>0.71486</cdr:y>
    </cdr:from>
    <cdr:to>
      <cdr:x>0.70799</cdr:x>
      <cdr:y>0.91763</cdr:y>
    </cdr:to>
    <cdr:sp macro="" textlink="">
      <cdr:nvSpPr>
        <cdr:cNvPr id="8" name="TextBox 19"/>
        <cdr:cNvSpPr txBox="1"/>
      </cdr:nvSpPr>
      <cdr:spPr>
        <a:xfrm xmlns:a="http://schemas.openxmlformats.org/drawingml/2006/main">
          <a:off x="875786" y="1302106"/>
          <a:ext cx="788992" cy="36934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ข้าวโพดเลี้ยงสัตว์  227,736 ตัน</a:t>
          </a:r>
        </a:p>
      </cdr:txBody>
    </cdr:sp>
  </cdr:relSizeAnchor>
  <cdr:relSizeAnchor xmlns:cdr="http://schemas.openxmlformats.org/drawingml/2006/chartDrawing">
    <cdr:from>
      <cdr:x>0.21579</cdr:x>
      <cdr:y>0.31736</cdr:y>
    </cdr:from>
    <cdr:to>
      <cdr:x>0.45879</cdr:x>
      <cdr:y>0.38616</cdr:y>
    </cdr:to>
    <cdr:cxnSp macro="">
      <cdr:nvCxnSpPr>
        <cdr:cNvPr id="20" name="ตัวเชื่อมต่อหักมุม 19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 flipV="1">
          <a:off x="507411" y="578072"/>
          <a:ext cx="571393" cy="125318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0.22751</cdr:y>
    </cdr:from>
    <cdr:to>
      <cdr:x>0.35842</cdr:x>
      <cdr:y>0.35423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-2433811" y="414401"/>
          <a:ext cx="842789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ส้มเกลี้ยง 826 ตัน</a:t>
          </a:r>
        </a:p>
      </cdr:txBody>
    </cdr:sp>
  </cdr:relSizeAnchor>
  <cdr:relSizeAnchor xmlns:cdr="http://schemas.openxmlformats.org/drawingml/2006/chartDrawing">
    <cdr:from>
      <cdr:x>0</cdr:x>
      <cdr:y>0.13662</cdr:y>
    </cdr:from>
    <cdr:to>
      <cdr:x>0.34095</cdr:x>
      <cdr:y>0.26335</cdr:y>
    </cdr:to>
    <cdr:sp macro="" textlink="">
      <cdr:nvSpPr>
        <cdr:cNvPr id="22" name="TextBox 19"/>
        <cdr:cNvSpPr txBox="1"/>
      </cdr:nvSpPr>
      <cdr:spPr>
        <a:xfrm xmlns:a="http://schemas.openxmlformats.org/drawingml/2006/main">
          <a:off x="-2433811" y="248851"/>
          <a:ext cx="801713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ลำไย 7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476 ตัน</a:t>
          </a:r>
        </a:p>
      </cdr:txBody>
    </cdr:sp>
  </cdr:relSizeAnchor>
  <cdr:relSizeAnchor xmlns:cdr="http://schemas.openxmlformats.org/drawingml/2006/chartDrawing">
    <cdr:from>
      <cdr:x>0.28682</cdr:x>
      <cdr:y>0.20526</cdr:y>
    </cdr:from>
    <cdr:to>
      <cdr:x>0.49688</cdr:x>
      <cdr:y>0.20526</cdr:y>
    </cdr:to>
    <cdr:cxnSp macro="">
      <cdr:nvCxnSpPr>
        <cdr:cNvPr id="25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674429" y="373875"/>
          <a:ext cx="493937" cy="0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0.30118</cdr:x>
      <cdr:y>0.26938</cdr:y>
    </cdr:from>
    <cdr:to>
      <cdr:x>0.48963</cdr:x>
      <cdr:y>0.2907</cdr:y>
    </cdr:to>
    <cdr:cxnSp macro="">
      <cdr:nvCxnSpPr>
        <cdr:cNvPr id="7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E89FEB0-98A5-D0D0-67C7-EB3CF0ABC008}"/>
            </a:ext>
          </a:extLst>
        </cdr:cNvPr>
        <cdr:cNvCxnSpPr/>
      </cdr:nvCxnSpPr>
      <cdr:spPr>
        <a:xfrm xmlns:a="http://schemas.openxmlformats.org/drawingml/2006/main" rot="10800000" flipV="1">
          <a:off x="708192" y="490674"/>
          <a:ext cx="443136" cy="38833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0.18339</cdr:x>
      <cdr:y>0.64952</cdr:y>
    </cdr:from>
    <cdr:to>
      <cdr:x>0.54283</cdr:x>
      <cdr:y>0.86797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824397" y="777845"/>
          <a:ext cx="1615818" cy="26160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งบประมาณ  34.77 ล้านบาท</a:t>
          </a:r>
        </a:p>
      </cdr:txBody>
    </cdr:sp>
  </cdr:relSizeAnchor>
  <cdr:relSizeAnchor xmlns:cdr="http://schemas.openxmlformats.org/drawingml/2006/chartDrawing">
    <cdr:from>
      <cdr:x>0.15237</cdr:x>
      <cdr:y>0.49967</cdr:y>
    </cdr:from>
    <cdr:to>
      <cdr:x>0.51181</cdr:x>
      <cdr:y>0.71812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684949" y="598388"/>
          <a:ext cx="1615818" cy="26160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0.73 ล้านบาท</a:t>
          </a: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0.52027</cdr:x>
      <cdr:y>0.2805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722978" y="74307"/>
          <a:ext cx="1615818" cy="26160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122.97 ล้านบาท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0.27893</cdr:x>
      <cdr:y>0.49935</cdr:y>
    </cdr:from>
    <cdr:to>
      <cdr:x>0.76412</cdr:x>
      <cdr:y>0.76537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396880" y="808810"/>
          <a:ext cx="690365" cy="43088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พืชอาหาร</a:t>
          </a:r>
          <a:endParaRPr lang="en-US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8,672 ไร่ </a:t>
          </a:r>
        </a:p>
      </cdr:txBody>
    </cdr:sp>
  </cdr:relSizeAnchor>
  <cdr:relSizeAnchor xmlns:cdr="http://schemas.openxmlformats.org/drawingml/2006/chartDrawing">
    <cdr:from>
      <cdr:x>0.00493</cdr:x>
      <cdr:y>0.29582</cdr:y>
    </cdr:from>
    <cdr:to>
      <cdr:x>0.51183</cdr:x>
      <cdr:y>0.55234</cdr:y>
    </cdr:to>
    <cdr:sp macro="" textlink="">
      <cdr:nvSpPr>
        <cdr:cNvPr id="3" name="TextBox 19"/>
        <cdr:cNvSpPr txBox="1"/>
      </cdr:nvSpPr>
      <cdr:spPr>
        <a:xfrm xmlns:a="http://schemas.openxmlformats.org/drawingml/2006/main">
          <a:off x="7018" y="479155"/>
          <a:ext cx="721256" cy="41549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</a:p>
        <a:p xmlns:a="http://schemas.openxmlformats.org/drawingml/2006/main">
          <a:pPr algn="ctr"/>
          <a:r>
            <a:rPr lang="th-TH" sz="1050" b="1" dirty="0">
              <a:latin typeface="TH Niramit AS" panose="02000506000000020004" pitchFamily="2" charset="-34"/>
              <a:cs typeface="TH Niramit AS" panose="02000506000000020004" pitchFamily="2" charset="-34"/>
            </a:rPr>
            <a:t>2,689.25 ไร่ </a:t>
          </a:r>
        </a:p>
      </cdr:txBody>
    </cdr:sp>
  </cdr:relSizeAnchor>
  <cdr:relSizeAnchor xmlns:cdr="http://schemas.openxmlformats.org/drawingml/2006/chartDrawing">
    <cdr:from>
      <cdr:x>0</cdr:x>
      <cdr:y>0.12584</cdr:y>
    </cdr:from>
    <cdr:to>
      <cdr:x>0.32364</cdr:x>
      <cdr:y>0.37286</cdr:y>
    </cdr:to>
    <cdr:sp macro="" textlink="">
      <cdr:nvSpPr>
        <cdr:cNvPr id="4" name="TextBox 19"/>
        <cdr:cNvSpPr txBox="1"/>
      </cdr:nvSpPr>
      <cdr:spPr>
        <a:xfrm xmlns:a="http://schemas.openxmlformats.org/drawingml/2006/main">
          <a:off x="-20897" y="203832"/>
          <a:ext cx="460500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ประมง</a:t>
          </a:r>
        </a:p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121 </a:t>
          </a:r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ไร่ </a:t>
          </a:r>
        </a:p>
      </cdr:txBody>
    </cdr:sp>
  </cdr:relSizeAnchor>
  <cdr:relSizeAnchor xmlns:cdr="http://schemas.openxmlformats.org/drawingml/2006/chartDrawing">
    <cdr:from>
      <cdr:x>0.26599</cdr:x>
      <cdr:y>0.19766</cdr:y>
    </cdr:from>
    <cdr:to>
      <cdr:x>0.44953</cdr:x>
      <cdr:y>0.31994</cdr:y>
    </cdr:to>
    <cdr:cxnSp macro="">
      <cdr:nvCxnSpPr>
        <cdr:cNvPr id="5" name="ตัวเชื่อมต่อหักมุม 4">
          <a:extLst xmlns:a="http://schemas.openxmlformats.org/drawingml/2006/main">
            <a:ext uri="{FF2B5EF4-FFF2-40B4-BE49-F238E27FC236}">
              <a16:creationId xmlns:a16="http://schemas.microsoft.com/office/drawing/2014/main" id="{CDF93976-9CCC-4DD1-A06A-7E60C86D416A}"/>
            </a:ext>
          </a:extLst>
        </cdr:cNvPr>
        <cdr:cNvCxnSpPr/>
      </cdr:nvCxnSpPr>
      <cdr:spPr>
        <a:xfrm xmlns:a="http://schemas.openxmlformats.org/drawingml/2006/main" rot="10800000">
          <a:off x="426838" y="361461"/>
          <a:ext cx="294525" cy="223607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0.4846</cdr:x>
      <cdr:y>0.02696</cdr:y>
    </cdr:from>
    <cdr:to>
      <cdr:x>1</cdr:x>
      <cdr:y>0.39126</cdr:y>
    </cdr:to>
    <cdr:sp macro="" textlink="">
      <cdr:nvSpPr>
        <cdr:cNvPr id="19" name="TextBox 18"/>
        <cdr:cNvSpPr txBox="1"/>
      </cdr:nvSpPr>
      <cdr:spPr>
        <a:xfrm xmlns:a="http://schemas.openxmlformats.org/drawingml/2006/main">
          <a:off x="689525" y="43676"/>
          <a:ext cx="733351" cy="5900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รวมทั้งหมด </a:t>
          </a:r>
        </a:p>
        <a:p xmlns:a="http://schemas.openxmlformats.org/drawingml/2006/main">
          <a:pPr algn="ctr"/>
          <a:r>
            <a:rPr lang="th-TH" sz="1200" b="1" dirty="0">
              <a:latin typeface="TH Niramit AS" panose="02000506000000020004" pitchFamily="2" charset="-34"/>
              <a:cs typeface="TH Niramit AS" panose="02000506000000020004" pitchFamily="2" charset="-34"/>
            </a:rPr>
            <a:t> 11,482 ไร่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0.29843</cdr:x>
      <cdr:y>0</cdr:y>
    </cdr:from>
    <cdr:to>
      <cdr:x>1</cdr:x>
      <cdr:y>0.16038</cdr:y>
    </cdr:to>
    <cdr:sp macro="" textlink="">
      <cdr:nvSpPr>
        <cdr:cNvPr id="2" name="กล่องข้อความ 1"/>
        <cdr:cNvSpPr txBox="1"/>
      </cdr:nvSpPr>
      <cdr:spPr>
        <a:xfrm xmlns:a="http://schemas.openxmlformats.org/drawingml/2006/main">
          <a:off x="648262" y="0"/>
          <a:ext cx="1523999" cy="290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สัตว์เศรษฐกิจ (ตัว)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5031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4963BE7C-0B81-45E7-A52F-2828DA7FA7EC}" type="datetimeFigureOut">
              <a:rPr lang="th-TH" smtClean="0"/>
              <a:t>30/04/69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2979" y="4686253"/>
            <a:ext cx="5389815" cy="4439340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8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15031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7A1B6D46-18C5-498C-A539-D44AE021E61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77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B6D46-18C5-498C-A539-D44AE021E61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0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9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image" Target="../media/image5.jpg"/><Relationship Id="rId18" Type="http://schemas.openxmlformats.org/officeDocument/2006/relationships/image" Target="../media/image10.jpg"/><Relationship Id="rId26" Type="http://schemas.openxmlformats.org/officeDocument/2006/relationships/image" Target="../media/image17.jpg"/><Relationship Id="rId3" Type="http://schemas.openxmlformats.org/officeDocument/2006/relationships/chart" Target="../charts/chart1.xml"/><Relationship Id="rId21" Type="http://schemas.openxmlformats.org/officeDocument/2006/relationships/image" Target="../media/image13.gif"/><Relationship Id="rId7" Type="http://schemas.openxmlformats.org/officeDocument/2006/relationships/chart" Target="../charts/chart5.xml"/><Relationship Id="rId12" Type="http://schemas.openxmlformats.org/officeDocument/2006/relationships/image" Target="../media/image4.jpg"/><Relationship Id="rId17" Type="http://schemas.openxmlformats.org/officeDocument/2006/relationships/image" Target="../media/image9.jpg"/><Relationship Id="rId25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g"/><Relationship Id="rId20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24" Type="http://schemas.openxmlformats.org/officeDocument/2006/relationships/image" Target="../media/image15.png"/><Relationship Id="rId5" Type="http://schemas.openxmlformats.org/officeDocument/2006/relationships/chart" Target="../charts/chart3.xml"/><Relationship Id="rId15" Type="http://schemas.openxmlformats.org/officeDocument/2006/relationships/image" Target="../media/image7.jpg"/><Relationship Id="rId23" Type="http://schemas.openxmlformats.org/officeDocument/2006/relationships/image" Target="../media/image14.jpg"/><Relationship Id="rId10" Type="http://schemas.openxmlformats.org/officeDocument/2006/relationships/chart" Target="../charts/chart8.xml"/><Relationship Id="rId19" Type="http://schemas.openxmlformats.org/officeDocument/2006/relationships/image" Target="../media/image11.png"/><Relationship Id="rId4" Type="http://schemas.openxmlformats.org/officeDocument/2006/relationships/chart" Target="../charts/chart2.xml"/><Relationship Id="rId9" Type="http://schemas.openxmlformats.org/officeDocument/2006/relationships/chart" Target="../charts/chart7.xml"/><Relationship Id="rId14" Type="http://schemas.openxmlformats.org/officeDocument/2006/relationships/image" Target="../media/image6.jpg"/><Relationship Id="rId22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แผนภูมิ 51"/>
          <p:cNvGraphicFramePr/>
          <p:nvPr>
            <p:extLst>
              <p:ext uri="{D42A27DB-BD31-4B8C-83A1-F6EECF244321}">
                <p14:modId xmlns:p14="http://schemas.microsoft.com/office/powerpoint/2010/main" val="2058584929"/>
              </p:ext>
            </p:extLst>
          </p:nvPr>
        </p:nvGraphicFramePr>
        <p:xfrm>
          <a:off x="-268352" y="5354624"/>
          <a:ext cx="2587870" cy="161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08" y="1841247"/>
            <a:ext cx="2743200" cy="167640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505201"/>
            <a:ext cx="4953000" cy="16764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31824" y="3675299"/>
            <a:ext cx="1826174" cy="1494129"/>
          </a:xfrm>
          <a:prstGeom prst="rect">
            <a:avLst/>
          </a:prstGeom>
          <a:solidFill>
            <a:srgbClr val="92D0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48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ลำปา</a:t>
            </a:r>
            <a:r>
              <a:rPr lang="th-TH" sz="4800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</a:t>
            </a:r>
            <a:endParaRPr lang="en-US" sz="4800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In</a:t>
            </a:r>
            <a:r>
              <a:rPr lang="en-US" sz="28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83227" y="4965120"/>
            <a:ext cx="4945973" cy="21642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หมายเหตุ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Benchmark :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ค่าเฉลี่ยผลผลิต/ไร่ของประเทศ จาก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Website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ข้อมูลการผลิตสินค้าเกษตรของ </a:t>
            </a:r>
            <a:r>
              <a:rPr lang="th-TH" sz="1000" b="1" dirty="0" err="1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สศก</a:t>
            </a:r>
            <a:endParaRPr lang="en-US" sz="1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0772" y="2051146"/>
            <a:ext cx="2839493" cy="1862048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r>
              <a:rPr lang="en-US" sz="1600" b="1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GPP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มูลค่า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74,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064 ล้านบาท (ปี 2566)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</a:t>
            </a:r>
            <a:r>
              <a:rPr lang="th-TH" sz="11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จำนวนประชากร 695,628 ราย จำนวนครัวเรือน 310,919 ครัวเรือน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เป็นภาคการเกษตร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91,263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ครัวเรือน (29.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35%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จำนวนประชากรภาคแรงงานทั้งหมด 349,458 ราย                                          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เป็นแรงงานภาคเกษตร 102,122 ราย (29.76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ปัจจุบันมีปริมาณน้ำ 278.652 ล้านลูกบาศก์เมตร 57</a:t>
            </a:r>
            <a:r>
              <a:rPr lang="en-US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.76%</a:t>
            </a:r>
            <a:r>
              <a:rPr lang="th-TH" sz="1100" b="1" spc="-6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ของความจุอ่างเก็บน้ำรวมกันทั้งหมด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ปริมาณน้ำฝนรวมตลอดปี 2568 รวมจำนวน 1,259.90 มิลลิเมตร       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วิสาหกิจชุมชน 1,410 แห่ง สมาชิกจำนวน 19,889 ราย</a:t>
            </a:r>
          </a:p>
          <a:p>
            <a:pPr algn="r"/>
            <a:r>
              <a:rPr lang="th-TH" sz="1100" b="1" spc="-20" dirty="0">
                <a:latin typeface="TH Niramit AS" panose="02000506000000020004" pitchFamily="2" charset="-34"/>
                <a:cs typeface="TH Niramit AS" panose="02000506000000020004" pitchFamily="2" charset="-34"/>
              </a:rPr>
              <a:t>(ณ เดือนเมษายน 2569)</a:t>
            </a: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169430"/>
            <a:ext cx="4419601" cy="1232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1453041" y="6587409"/>
            <a:ext cx="2457199" cy="1661508"/>
          </a:xfrm>
          <a:prstGeom prst="rect">
            <a:avLst/>
          </a:prstGeom>
          <a:solidFill>
            <a:srgbClr val="FFCCFF"/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งบ</a:t>
            </a:r>
            <a:r>
              <a:rPr lang="en-US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Function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</a:t>
            </a:r>
            <a:r>
              <a:rPr lang="th-TH" sz="12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มีภารกิจสำคัญคือ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โครงการจัดเก็บข้อมูลด้านการเกษตรโดยใช้กลไกของ </a:t>
            </a:r>
            <a:r>
              <a:rPr lang="en-US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SCP </a:t>
            </a: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และ </a:t>
            </a:r>
            <a:r>
              <a:rPr lang="en-US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SCD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โครงการสินค้าเกษตรและบริการมูลค่าสูง 1 ท้องถิ่น 1 สินค้าเกษตรมูลค่าสูง      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โครงการส่งเสริมและพัฒนาสินค้าเกษตรชีวภาพ (สมุนไพร)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9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โครงการระบบส่งเสริมการเกษตรแบบแปลงใหญ่เพื่อปรับเพิ่มผลิตภาพการผลิต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 สร้างความเข้มแข็งกลุ่มการผลิตด้านการประมง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โครงการพัฒนาศักยภาพกระบวนการผลิตสินค้าเกษตร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โครงการส่งเสริมและพัฒนาสหกรณ์และกลุ่มเกษตรกร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โครงการสนับสนุนการบริหารจัดการน้ำชลประทาน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โครงการจัดที่ดินเพื่อเกษตรกรรม 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10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3227" y="5186449"/>
            <a:ext cx="2276348" cy="206626"/>
          </a:xfrm>
          <a:prstGeom prst="rect">
            <a:avLst/>
          </a:prstGeom>
          <a:solidFill>
            <a:srgbClr val="99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1" y="-212722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sz="140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044326621"/>
              </p:ext>
            </p:extLst>
          </p:nvPr>
        </p:nvGraphicFramePr>
        <p:xfrm>
          <a:off x="67762" y="3856281"/>
          <a:ext cx="1617078" cy="110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2275668112"/>
              </p:ext>
            </p:extLst>
          </p:nvPr>
        </p:nvGraphicFramePr>
        <p:xfrm>
          <a:off x="1684841" y="3854988"/>
          <a:ext cx="1636796" cy="111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13042" y="5715525"/>
            <a:ext cx="8114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</a:t>
            </a:r>
            <a:r>
              <a:rPr lang="en-US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ล้านบาท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1208" y="1828800"/>
            <a:ext cx="2856401" cy="256495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       พื้นที่เกษตรกรรม 981,959 ไร่</a:t>
            </a:r>
            <a:endParaRPr lang="en-US" sz="14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2B367E5-A88A-4D2B-A35E-4A671699D140}"/>
              </a:ext>
            </a:extLst>
          </p:cNvPr>
          <p:cNvSpPr txBox="1"/>
          <p:nvPr/>
        </p:nvSpPr>
        <p:spPr>
          <a:xfrm>
            <a:off x="2899068" y="1817804"/>
            <a:ext cx="1104385" cy="984885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0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                  </a:t>
            </a:r>
            <a:r>
              <a:rPr lang="th-TH" sz="8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            ราดด้วยน้ำอ้อยด้วยกรรมวิธีพิเศษ ตามภูมิปัญญาชาวบ้านทำจากข้าวเหนียวพันธุ์ กข. 6 ข้าวเหนียวก่ำ (ข้าวเหนียวดำ) </a:t>
            </a:r>
            <a:r>
              <a:rPr lang="th-TH" sz="8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รสชาติ หวาน หอม กรอบ มัน อร่อย</a:t>
            </a:r>
            <a:endParaRPr lang="th-TH" sz="900" b="1" spc="-7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aphicFrame>
        <p:nvGraphicFramePr>
          <p:cNvPr id="38" name="แผนภูมิ 37"/>
          <p:cNvGraphicFramePr/>
          <p:nvPr>
            <p:extLst>
              <p:ext uri="{D42A27DB-BD31-4B8C-83A1-F6EECF244321}">
                <p14:modId xmlns:p14="http://schemas.microsoft.com/office/powerpoint/2010/main" val="2912594344"/>
              </p:ext>
            </p:extLst>
          </p:nvPr>
        </p:nvGraphicFramePr>
        <p:xfrm>
          <a:off x="43041" y="281"/>
          <a:ext cx="2449449" cy="1820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8" name="ตัวเชื่อมต่อหักมุม 17" hidden="1"/>
          <p:cNvCxnSpPr/>
          <p:nvPr/>
        </p:nvCxnSpPr>
        <p:spPr>
          <a:xfrm rot="10800000">
            <a:off x="3124198" y="321287"/>
            <a:ext cx="304802" cy="206621"/>
          </a:xfrm>
          <a:prstGeom prst="bentConnector3">
            <a:avLst>
              <a:gd name="adj1" fmla="val 50000"/>
            </a:avLst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 hidden="1"/>
          <p:cNvCxnSpPr/>
          <p:nvPr/>
        </p:nvCxnSpPr>
        <p:spPr>
          <a:xfrm flipV="1">
            <a:off x="3581400" y="306653"/>
            <a:ext cx="0" cy="18466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หักมุม 31" hidden="1"/>
          <p:cNvCxnSpPr/>
          <p:nvPr/>
        </p:nvCxnSpPr>
        <p:spPr>
          <a:xfrm flipV="1">
            <a:off x="3726756" y="398988"/>
            <a:ext cx="616644" cy="4087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ตรง 54" hidden="1"/>
          <p:cNvCxnSpPr/>
          <p:nvPr/>
        </p:nvCxnSpPr>
        <p:spPr>
          <a:xfrm>
            <a:off x="2955300" y="952500"/>
            <a:ext cx="1816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60" hidden="1"/>
          <p:cNvCxnSpPr/>
          <p:nvPr/>
        </p:nvCxnSpPr>
        <p:spPr>
          <a:xfrm flipH="1">
            <a:off x="3200400" y="1651939"/>
            <a:ext cx="381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แผนภูมิ 44"/>
          <p:cNvGraphicFramePr/>
          <p:nvPr>
            <p:extLst>
              <p:ext uri="{D42A27DB-BD31-4B8C-83A1-F6EECF244321}">
                <p14:modId xmlns:p14="http://schemas.microsoft.com/office/powerpoint/2010/main" val="1169198418"/>
              </p:ext>
            </p:extLst>
          </p:nvPr>
        </p:nvGraphicFramePr>
        <p:xfrm>
          <a:off x="2433811" y="1"/>
          <a:ext cx="2351411" cy="182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4" name="ตัวเชื่อมต่อหักมุม 63" hidden="1"/>
          <p:cNvCxnSpPr/>
          <p:nvPr/>
        </p:nvCxnSpPr>
        <p:spPr>
          <a:xfrm>
            <a:off x="3924300" y="1651942"/>
            <a:ext cx="304800" cy="9812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แผนภูมิ 57"/>
          <p:cNvGraphicFramePr/>
          <p:nvPr>
            <p:extLst>
              <p:ext uri="{D42A27DB-BD31-4B8C-83A1-F6EECF244321}">
                <p14:modId xmlns:p14="http://schemas.microsoft.com/office/powerpoint/2010/main" val="2678429299"/>
              </p:ext>
            </p:extLst>
          </p:nvPr>
        </p:nvGraphicFramePr>
        <p:xfrm>
          <a:off x="2356500" y="5178921"/>
          <a:ext cx="4495377" cy="11975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2" name="TextBox 19"/>
          <p:cNvSpPr txBox="1"/>
          <p:nvPr/>
        </p:nvSpPr>
        <p:spPr>
          <a:xfrm>
            <a:off x="3090675" y="5417074"/>
            <a:ext cx="1639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งบประมาณ 915.27ล้านบาท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17551" y="2024989"/>
            <a:ext cx="1843569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  <a:r>
              <a:rPr lang="th-TH" sz="8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 ประเภทเครื่องใช้บนโต๊ะอาหาร ที่ผลิตขึ้นในจังหวัดลำปาง มีลักษณะเฉพาะถิ่นที่โดดเด่นทั้งกระบวนการผลิตและลวดลายที่</a:t>
            </a:r>
            <a:r>
              <a:rPr lang="th-TH" sz="85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เป็นเอกลักษณ์</a:t>
            </a:r>
            <a:r>
              <a:rPr lang="th-TH" sz="85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โดยมีลาดลาย ไก่ ดอกโบต</a:t>
            </a:r>
            <a:r>
              <a:rPr lang="th-TH" sz="850" b="1" spc="-3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85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</a:t>
            </a:r>
          </a:p>
        </p:txBody>
      </p:sp>
      <p:graphicFrame>
        <p:nvGraphicFramePr>
          <p:cNvPr id="17" name="แผนภูมิ 16"/>
          <p:cNvGraphicFramePr/>
          <p:nvPr>
            <p:extLst>
              <p:ext uri="{D42A27DB-BD31-4B8C-83A1-F6EECF244321}">
                <p14:modId xmlns:p14="http://schemas.microsoft.com/office/powerpoint/2010/main" val="3587648447"/>
              </p:ext>
            </p:extLst>
          </p:nvPr>
        </p:nvGraphicFramePr>
        <p:xfrm>
          <a:off x="20897" y="6758924"/>
          <a:ext cx="1422876" cy="161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3" name="แผนภูมิ 22"/>
          <p:cNvGraphicFramePr/>
          <p:nvPr>
            <p:extLst>
              <p:ext uri="{D42A27DB-BD31-4B8C-83A1-F6EECF244321}">
                <p14:modId xmlns:p14="http://schemas.microsoft.com/office/powerpoint/2010/main" val="1883017053"/>
              </p:ext>
            </p:extLst>
          </p:nvPr>
        </p:nvGraphicFramePr>
        <p:xfrm>
          <a:off x="4685738" y="0"/>
          <a:ext cx="2172261" cy="1810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cxnSp>
        <p:nvCxnSpPr>
          <p:cNvPr id="66" name="ตัวเชื่อมต่อหักมุม 65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flipV="1">
            <a:off x="5867402" y="376309"/>
            <a:ext cx="457198" cy="17681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หักมุม 66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257800" y="606519"/>
            <a:ext cx="609602" cy="14149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274612" y="295003"/>
            <a:ext cx="604639" cy="15774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กล่องข้อความ 6"/>
          <p:cNvSpPr txBox="1"/>
          <p:nvPr/>
        </p:nvSpPr>
        <p:spPr>
          <a:xfrm>
            <a:off x="3887387" y="6602312"/>
            <a:ext cx="2970613" cy="164660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งบประมาณจังหวัด/กลุ่มจังหวัด (</a:t>
            </a:r>
            <a:r>
              <a:rPr lang="en-US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Area Base) </a:t>
            </a:r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มีภารกิจสำคัญคือ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โครงการพัฒนาศักยภาพเกษตรกรและเชื่อมโยงการตลาดสินค้าเกษตรสมัยใหม่ จังหวัดลำปาง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โครงการส่งเสริมและพัฒนาสินค้าเกษตรปลอดภัยได้มาตรฐานจังหวัดลำปาง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โครงการยกระดับความสามารถของเกษตรกรและชุมชนในการพัฒนาสินค้าเก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ษต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รอ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ลักษณ์พื้นถิ่นให้เป็นมืออาชีพโครงการยกระดับขีดความสามารถ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เกษตรกรและผู้ประกอบการธุรกิจเกษตรให้เป็นมืออาชีพ (</a:t>
            </a:r>
            <a:r>
              <a:rPr lang="en-US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Lampang Smart Agriculture)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โครงการพัฒนาระบบนิเวศการเกษตรเพื่อสนับสนุนให้เกิดการพัฒนาเกษตรกรภาคการเกษตรทั้งระบบ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โครงการส่งเสริมการเกษตรมูลค่าสูงด้วยวิทยาศาสตร์ เทคโนโลยี และนวัตกรรม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Science Technology and Innovation)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 ขยายมาตรฐานการผลิตข้าวและแปรรูปข้าวเพื่อเพิ่มมูลค่าสูง (งบกลุ่มจังหวัด)</a:t>
            </a:r>
            <a:endParaRPr lang="th-TH" sz="8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26795" y="2721721"/>
            <a:ext cx="1834325" cy="93871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               </a:t>
            </a: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ถึงแป้นผิวเปลือกเรียบ ค่อนข้างหนา เปลือกไม่ล่อน เมื่อสุก ผิวจะมีสีเขียว อมเหลือง มีตุ่มน้ำมันเล็กๆ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กระจายรอบผล เนื้อผลมีสีขาวอมเหลือง                  ถึง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สีเหลืองอ่อน ถุงน้ำหวาน  มีขนาดเล็ก ฉ่ำน้ำ </a:t>
            </a:r>
            <a:r>
              <a:rPr lang="th-TH" sz="900" b="1" spc="-90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รสชาติหวาน อมเปรี้ยวมีกลิ่นหอม เป็นเอกลักษณ์เฉพาะตัว</a:t>
            </a:r>
            <a:endParaRPr lang="th-TH" sz="900" spc="-9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47006" y="4007426"/>
            <a:ext cx="539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2099615" y="4170751"/>
            <a:ext cx="554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9" name="Rectangle 1"/>
          <p:cNvSpPr/>
          <p:nvPr/>
        </p:nvSpPr>
        <p:spPr>
          <a:xfrm>
            <a:off x="2743201" y="8296640"/>
            <a:ext cx="2491210" cy="1461939"/>
          </a:xfrm>
          <a:prstGeom prst="rect">
            <a:avLst/>
          </a:prstGeom>
          <a:solidFill>
            <a:srgbClr val="FF9393"/>
          </a:solidFill>
          <a:ln w="9525">
            <a:solidFill>
              <a:srgbClr val="FF5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ขณะเกิดภัย</a:t>
            </a:r>
            <a:endParaRPr lang="en-US" sz="1200" b="1" u="sng" dirty="0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thaiDist"/>
            <a: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สนับสนับสนุนเครื่องจักร เครื่องมือ รถบรรทุก ยานพาหนะต่าง ๆ พร้อมบุคลากร ปรับแผนระบายน้ำจากอ่างเก็บน้ำขนาดกลางให้สอดคล้องกับสถานการณ์ กำหนดผู้รับผิดชอบเฝ้าระวัง และติดตามสถานการณ์ในเขตจังหวัดลำปาง และแจ้งเตือนภัยแก่เกษตรกร มอบหมายให้นักวิชาการลงพื้นที่ให้คำแนะนำเพื่อลดผลกระทบทั้งด้านพืช ประมง ปศุสัตว์ และโรคระบาด แมลงศัตรูพืช ชี้แจงขั้นตอนการขอรับความช่วยเหลือจากทางราชการ หากเกิดภัย และเร่งสำรวจความเสียหาย สนับสนุนปัจจัยการผลิต (เสบียงอาหารสัตว์-เวชภัณฑ์/เมล็ดพันธุ์พืช-ข้าว/ศัตรูธรรมชาติ-จุลินทรีย์) ให้คำแนะนำการดูแลสัตว์และรักษาพยาบาลสัตว์ป่วย กรณี</a:t>
            </a:r>
            <a:b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</a:br>
            <a: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มีโรคระบาดเกิดขึ้นจะต้องเร่งทำการควบคุมและป้องกัน จัดทำแผนเพิ่มปริมาณออกซิเจนให้กับสัตว์น้ำในแหล่งน้ำธรรมชาติ ประชาสัมพันธ์และติดตามสถานการณ์อย่างใกล้ชิด ประสานขอรับสนับสนุนปฏิบัติการฝนหลวง เพื่อลดผลกระทบภัยแล้ง/หมอกควัน และเติมน้ำต้นทุน และจัดตั้งหน่วยเฉพาะกิจในการให้ความช่วยเหลือเกษตรกรผู้ประสบภัยด้านการเกษตร</a:t>
            </a:r>
          </a:p>
        </p:txBody>
      </p:sp>
      <p:sp>
        <p:nvSpPr>
          <p:cNvPr id="71" name="Rectangle 1"/>
          <p:cNvSpPr/>
          <p:nvPr/>
        </p:nvSpPr>
        <p:spPr>
          <a:xfrm>
            <a:off x="5257800" y="8289315"/>
            <a:ext cx="1566682" cy="1495794"/>
          </a:xfrm>
          <a:prstGeom prst="rect">
            <a:avLst/>
          </a:prstGeom>
          <a:solidFill>
            <a:srgbClr val="66CCFF"/>
          </a:solidFill>
          <a:ln>
            <a:solidFill>
              <a:srgbClr val="0000CC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หลังเกิดภัย</a:t>
            </a:r>
          </a:p>
          <a:p>
            <a:pPr algn="thaiDist"/>
            <a:r>
              <a:rPr lang="th-TH" sz="660" dirty="0">
                <a:latin typeface="TH Niramit AS" panose="02000506000000020004" pitchFamily="2" charset="-34"/>
                <a:cs typeface="TH Niramit AS" panose="02000506000000020004" pitchFamily="2" charset="-34"/>
              </a:rPr>
              <a:t>ให้การช่วยเหลือตามระเบียบกระทรวงการคลังว่าด้วย              เงินทดรองราชการเพื่อช่วยเหลือผู้ประสบภัยพิบัติกรณีฉุกเฉิน พ.ศ. 2568 หลักเกณฑ์การใช้จ่ายเงินทดรองราชการเพื่อช่วยเหลือผู้ประสบภัยพิบัติกรณีฉุกเฉิน                  พ.ศ. 2563 และหลักเกณฑ์วิธีปฏิบัติปลีกย่อยเกี่ยวกับการให้ความช่วยเหลือด้านการเกษตรผู้ประสบภัยพิบัติกรณีฉุกเฉิน พ.ศ. 2564 โดยนำเสนอคณะกรรมการให้ความ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ช่วยเหลือผู้ประสบภัยพิบัติอำเภอ/จังหวัด (</a:t>
            </a:r>
            <a:r>
              <a:rPr lang="th-TH" sz="660" spc="-5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ก.ช.ภ.อ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./</a:t>
            </a:r>
            <a:r>
              <a:rPr lang="th-TH" sz="660" spc="-5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ก.ช.ภ.จ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.) </a:t>
            </a:r>
            <a:r>
              <a:rPr lang="th-TH" sz="66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พิจารณาให้ความช่วยเหลือตามขั้นตอน                   อย่างเคร่งครัด และมอบหมายให้เจ้าหน้าที่ประจำตำบล และเกษตรอำเภอออกสำรวจและให้คำแนะนำการฟื้นฟูพืชผลที่ประสบภัย และกำจัดโรคระบาดหรือศัตรูพืช</a:t>
            </a:r>
          </a:p>
        </p:txBody>
      </p:sp>
      <p:cxnSp>
        <p:nvCxnSpPr>
          <p:cNvPr id="75" name="ลูกศรเชื่อมต่อแบบตรง 74">
            <a:extLst>
              <a:ext uri="{FF2B5EF4-FFF2-40B4-BE49-F238E27FC236}">
                <a16:creationId xmlns:a16="http://schemas.microsoft.com/office/drawing/2014/main" id="{ABC920BE-6818-1FCD-A732-F0CAFE9D1D9D}"/>
              </a:ext>
            </a:extLst>
          </p:cNvPr>
          <p:cNvCxnSpPr>
            <a:cxnSpLocks/>
          </p:cNvCxnSpPr>
          <p:nvPr/>
        </p:nvCxnSpPr>
        <p:spPr>
          <a:xfrm flipH="1">
            <a:off x="5145126" y="914400"/>
            <a:ext cx="715911" cy="0"/>
          </a:xfrm>
          <a:prstGeom prst="straightConnector1">
            <a:avLst/>
          </a:prstGeom>
          <a:ln w="31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สี่เหลี่ยมผืนผ้า 28">
            <a:extLst>
              <a:ext uri="{FF2B5EF4-FFF2-40B4-BE49-F238E27FC236}">
                <a16:creationId xmlns:a16="http://schemas.microsoft.com/office/drawing/2014/main" id="{1AF21FB5-5498-D867-CDB6-0907FCDEF517}"/>
              </a:ext>
            </a:extLst>
          </p:cNvPr>
          <p:cNvSpPr/>
          <p:nvPr/>
        </p:nvSpPr>
        <p:spPr>
          <a:xfrm>
            <a:off x="2899068" y="2811736"/>
            <a:ext cx="1103068" cy="85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สี่เหลี่ยมผืนผ้า 71">
            <a:extLst>
              <a:ext uri="{FF2B5EF4-FFF2-40B4-BE49-F238E27FC236}">
                <a16:creationId xmlns:a16="http://schemas.microsoft.com/office/drawing/2014/main" id="{5016402C-BFEC-6DAF-3FE3-6DC5D8042B7A}"/>
              </a:ext>
            </a:extLst>
          </p:cNvPr>
          <p:cNvSpPr/>
          <p:nvPr/>
        </p:nvSpPr>
        <p:spPr>
          <a:xfrm>
            <a:off x="4010575" y="2727290"/>
            <a:ext cx="1008013" cy="938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0" name="รูปภาพ 69">
            <a:extLst>
              <a:ext uri="{FF2B5EF4-FFF2-40B4-BE49-F238E27FC236}">
                <a16:creationId xmlns:a16="http://schemas.microsoft.com/office/drawing/2014/main" id="{9C0AFDC0-4AF5-3AF4-DF55-C58F9CBB8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708" y="2748136"/>
            <a:ext cx="369946" cy="369946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9758C297-4955-D28A-2693-25AEA70B3FC8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74" y="3025703"/>
            <a:ext cx="999855" cy="615076"/>
          </a:xfrm>
          <a:prstGeom prst="rect">
            <a:avLst/>
          </a:prstGeom>
        </p:spPr>
      </p:pic>
      <p:pic>
        <p:nvPicPr>
          <p:cNvPr id="74" name="รูปภาพ 73">
            <a:extLst>
              <a:ext uri="{FF2B5EF4-FFF2-40B4-BE49-F238E27FC236}">
                <a16:creationId xmlns:a16="http://schemas.microsoft.com/office/drawing/2014/main" id="{AB82F6A2-2E98-B015-4A8E-F27603528762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721" y="2808039"/>
            <a:ext cx="342629" cy="342629"/>
          </a:xfrm>
          <a:prstGeom prst="rect">
            <a:avLst/>
          </a:prstGeom>
        </p:spPr>
      </p:pic>
      <p:sp>
        <p:nvSpPr>
          <p:cNvPr id="77" name="สี่เหลี่ยมผืนผ้า 76">
            <a:extLst>
              <a:ext uri="{FF2B5EF4-FFF2-40B4-BE49-F238E27FC236}">
                <a16:creationId xmlns:a16="http://schemas.microsoft.com/office/drawing/2014/main" id="{843D66C2-0193-7BFB-93A2-3C4741728114}"/>
              </a:ext>
            </a:extLst>
          </p:cNvPr>
          <p:cNvSpPr/>
          <p:nvPr/>
        </p:nvSpPr>
        <p:spPr>
          <a:xfrm>
            <a:off x="4013748" y="1827072"/>
            <a:ext cx="743719" cy="781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B9C5E85C-E0E3-BF9B-72C8-B8782CC7254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4052071" y="2152046"/>
            <a:ext cx="914625" cy="552774"/>
          </a:xfrm>
          <a:prstGeom prst="rect">
            <a:avLst/>
          </a:prstGeom>
        </p:spPr>
      </p:pic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10A026E5-A5C9-5856-6253-FAEBB5E94340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921" y="1831649"/>
            <a:ext cx="389873" cy="386579"/>
          </a:xfrm>
          <a:prstGeom prst="rect">
            <a:avLst/>
          </a:prstGeom>
        </p:spPr>
      </p:pic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DDCC8C2F-C270-38F5-0386-415B4275ECF1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09" y="2995562"/>
            <a:ext cx="987890" cy="6251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7424" y="181004"/>
            <a:ext cx="895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พืชอาหารสัตว์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3,911 ไร่  </a:t>
            </a:r>
            <a:r>
              <a:rPr lang="en-US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00.40 %</a:t>
            </a:r>
            <a:r>
              <a:rPr lang="en-US" sz="1000" b="1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   </a:t>
            </a:r>
            <a:endParaRPr lang="th-TH" sz="1000" b="1" dirty="0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591B8E14-C2D7-BA3A-0DA0-DFB5FA37EF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514" y="4315203"/>
            <a:ext cx="456686" cy="379215"/>
          </a:xfrm>
          <a:prstGeom prst="rect">
            <a:avLst/>
          </a:prstGeom>
        </p:spPr>
      </p:pic>
      <p:pic>
        <p:nvPicPr>
          <p:cNvPr id="105" name="รูปภาพ 104">
            <a:extLst>
              <a:ext uri="{FF2B5EF4-FFF2-40B4-BE49-F238E27FC236}">
                <a16:creationId xmlns:a16="http://schemas.microsoft.com/office/drawing/2014/main" id="{AD34CD87-4F82-756E-0F97-C48D1CCAD51D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9" y="4295782"/>
            <a:ext cx="461266" cy="418810"/>
          </a:xfrm>
          <a:prstGeom prst="rect">
            <a:avLst/>
          </a:prstGeom>
        </p:spPr>
      </p:pic>
      <p:pic>
        <p:nvPicPr>
          <p:cNvPr id="111" name="รูปภาพ 110">
            <a:extLst>
              <a:ext uri="{FF2B5EF4-FFF2-40B4-BE49-F238E27FC236}">
                <a16:creationId xmlns:a16="http://schemas.microsoft.com/office/drawing/2014/main" id="{3D30541C-4FD6-5B09-25C5-7B139CF2B783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2014" flipH="1">
            <a:off x="49509" y="3281475"/>
            <a:ext cx="324881" cy="324881"/>
          </a:xfrm>
          <a:prstGeom prst="rect">
            <a:avLst/>
          </a:prstGeom>
        </p:spPr>
      </p:pic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6F3E544A-28D8-0E39-6D48-666030511E84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1" y="2874205"/>
            <a:ext cx="320591" cy="320591"/>
          </a:xfrm>
          <a:prstGeom prst="rect">
            <a:avLst/>
          </a:prstGeom>
        </p:spPr>
      </p:pic>
      <p:pic>
        <p:nvPicPr>
          <p:cNvPr id="115" name="รูปภาพ 114">
            <a:extLst>
              <a:ext uri="{FF2B5EF4-FFF2-40B4-BE49-F238E27FC236}">
                <a16:creationId xmlns:a16="http://schemas.microsoft.com/office/drawing/2014/main" id="{7AFAE045-B858-F84D-EBAE-D5889052A247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2" y="3479834"/>
            <a:ext cx="250749" cy="250749"/>
          </a:xfrm>
          <a:prstGeom prst="rect">
            <a:avLst/>
          </a:prstGeom>
        </p:spPr>
      </p:pic>
      <p:pic>
        <p:nvPicPr>
          <p:cNvPr id="119" name="รูปภาพ 118">
            <a:extLst>
              <a:ext uri="{FF2B5EF4-FFF2-40B4-BE49-F238E27FC236}">
                <a16:creationId xmlns:a16="http://schemas.microsoft.com/office/drawing/2014/main" id="{FEA7A1F3-03DD-275A-2BE1-448C5969F501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8" b="14764"/>
          <a:stretch>
            <a:fillRect/>
          </a:stretch>
        </p:blipFill>
        <p:spPr>
          <a:xfrm>
            <a:off x="94749" y="2290970"/>
            <a:ext cx="289296" cy="193656"/>
          </a:xfrm>
          <a:prstGeom prst="rect">
            <a:avLst/>
          </a:prstGeom>
        </p:spPr>
      </p:pic>
      <p:pic>
        <p:nvPicPr>
          <p:cNvPr id="120" name="Picture 4" descr="Untitled Document">
            <a:extLst>
              <a:ext uri="{FF2B5EF4-FFF2-40B4-BE49-F238E27FC236}">
                <a16:creationId xmlns:a16="http://schemas.microsoft.com/office/drawing/2014/main" id="{E23BBA26-3D45-F16D-4D04-30A2B9522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592" y="1015427"/>
            <a:ext cx="703704" cy="108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4331111" y="1821845"/>
            <a:ext cx="2526887" cy="228601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สินค้าเด่น/</a:t>
            </a:r>
            <a:r>
              <a:rPr lang="en-US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GI</a:t>
            </a:r>
          </a:p>
        </p:txBody>
      </p:sp>
      <p:sp>
        <p:nvSpPr>
          <p:cNvPr id="4" name="Rectangle 1"/>
          <p:cNvSpPr/>
          <p:nvPr/>
        </p:nvSpPr>
        <p:spPr>
          <a:xfrm>
            <a:off x="61085" y="8527472"/>
            <a:ext cx="2673633" cy="1246495"/>
          </a:xfrm>
          <a:prstGeom prst="rect">
            <a:avLst/>
          </a:prstGeom>
          <a:solidFill>
            <a:srgbClr val="92D050"/>
          </a:solidFill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ก่อนเกิดภัย</a:t>
            </a:r>
          </a:p>
          <a:p>
            <a:pPr algn="thaiDist"/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จัดทำแผนการป้องกันและบรรเทาสาธารณภัยด้านการเกษตรในช่วงฤดูแล้ง จังหวัดลำปาง ติดตามสถานการณ์น้ำ 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เพื่อประเมินพื้นที่เสี่ยงภัย วางแผนการจัดสรรน้ำให้สอดคล้องกับแผนการเพาะปลูกพืช ประชาสัมพันธ์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สร้างการรับรู้ถึงสถานการณ์และระดับความเสี่ยงภัยแก่เกษตรกรในพื้นที่เสี่ยง ส่งเสริมให้เกษตรกรปลูกพืช/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เลี้ยงสัตว์ตามสถานการณ์ ใช้เครือข่าย ศพก</a:t>
            </a:r>
            <a:r>
              <a:rPr lang="en-US" sz="700" spc="-40" dirty="0">
                <a:latin typeface="TH Niramit AS" panose="02000506000000020004" charset="-34"/>
                <a:cs typeface="TH Niramit AS" panose="02000506000000020004" charset="-34"/>
              </a:rPr>
              <a:t>./</a:t>
            </a: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แปลงใหญ่</a:t>
            </a:r>
            <a:r>
              <a:rPr lang="en-US" sz="700" spc="-40" dirty="0">
                <a:latin typeface="TH Niramit AS" panose="02000506000000020004" charset="-34"/>
                <a:cs typeface="TH Niramit AS" panose="02000506000000020004" charset="-34"/>
              </a:rPr>
              <a:t>/</a:t>
            </a: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อาสาสมัครเกษตร ในการเป็นตัวกลางแจ้งข่าวและเตือนภัยแก่เกษตรกรและรายงานสถานการณ์ในพื้นที่ต่ออำเภอและจังหวัดเพื่อเข้าเผชิญเหตุได้รวดเร็วและทันเหตุการณ์ ติดตาม เฝ้าระวังเรื่องการระบาดของโรคและแมลงศัตรูพืช และให้คำแนะนำในการเพาะปลูกช่วงฤดูแล้ง ปรับปรุงการขึ้นทะเบียนเกษตรกรให้เป็นปัจจุบัน เพิ่มแหล่งกักเก็บน้ำ เพื่อลดผลกระทบจากภัยแล้ง/อุทกภัย 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สำรองเสบียงอาหารสัตว์ หญ้าแห้ง  วัคซีน เวชภัณฑ์ ด้านปศุสัตว์ เตรียมความพร้อมด้านบุคลากร และทรัพยากรเพื่อเผชิญเหตุ จัดทำปฏิทินการระบาดโรคและแมลงศัตรูพืชของจังหวัดลำปาง </a:t>
            </a:r>
            <a:endParaRPr lang="en-US" sz="700" spc="-40" dirty="0">
              <a:latin typeface="TH Niramit AS" panose="02000506000000020004" charset="-34"/>
              <a:cs typeface="TH Niramit AS" panose="02000506000000020004" charset="-34"/>
            </a:endParaRPr>
          </a:p>
        </p:txBody>
      </p:sp>
      <p:graphicFrame>
        <p:nvGraphicFramePr>
          <p:cNvPr id="13" name="Chart 46">
            <a:extLst>
              <a:ext uri="{FF2B5EF4-FFF2-40B4-BE49-F238E27FC236}">
                <a16:creationId xmlns:a16="http://schemas.microsoft.com/office/drawing/2014/main" id="{CB980B25-1A25-B4E0-BB4B-8FA9B3A178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4048029"/>
              </p:ext>
            </p:extLst>
          </p:nvPr>
        </p:nvGraphicFramePr>
        <p:xfrm>
          <a:off x="3315039" y="3862348"/>
          <a:ext cx="1710463" cy="111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pic>
        <p:nvPicPr>
          <p:cNvPr id="95" name="รูปภาพ 94">
            <a:extLst>
              <a:ext uri="{FF2B5EF4-FFF2-40B4-BE49-F238E27FC236}">
                <a16:creationId xmlns:a16="http://schemas.microsoft.com/office/drawing/2014/main" id="{B9AB9E81-3938-1883-1B87-77442975A731}"/>
              </a:ext>
            </a:extLst>
          </p:cNvPr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31" y="4219377"/>
            <a:ext cx="522827" cy="490470"/>
          </a:xfrm>
          <a:prstGeom prst="rect">
            <a:avLst/>
          </a:prstGeom>
        </p:spPr>
      </p:pic>
      <p:sp>
        <p:nvSpPr>
          <p:cNvPr id="54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2907609" y="3675660"/>
            <a:ext cx="2117893" cy="186620"/>
          </a:xfrm>
          <a:prstGeom prst="rect">
            <a:avLst/>
          </a:prstGeom>
          <a:solidFill>
            <a:srgbClr val="008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th-TH" sz="900" b="1" spc="-3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900" b="1" spc="-30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5" name="กล่องข้อความ 64"/>
          <p:cNvSpPr txBox="1"/>
          <p:nvPr/>
        </p:nvSpPr>
        <p:spPr>
          <a:xfrm>
            <a:off x="3746624" y="4179759"/>
            <a:ext cx="584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1445341" y="6358673"/>
            <a:ext cx="5412659" cy="276983"/>
          </a:xfrm>
          <a:prstGeom prst="rect">
            <a:avLst/>
          </a:prstGeom>
          <a:solidFill>
            <a:srgbClr val="FF66CC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ปี</a:t>
            </a:r>
            <a:r>
              <a:rPr lang="en-US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2569 </a:t>
            </a:r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มีงบประมาณเพื่อการพัฒนาการเกษตร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รวม </a:t>
            </a:r>
            <a:r>
              <a:rPr lang="en-US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950.04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ล้านบาท</a:t>
            </a:r>
            <a:endParaRPr lang="en-US" b="1" dirty="0">
              <a:ln>
                <a:noFill/>
              </a:ln>
              <a:solidFill>
                <a:srgbClr val="FF0000"/>
              </a:solidFill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43" name="วงรี 42">
            <a:extLst>
              <a:ext uri="{FF2B5EF4-FFF2-40B4-BE49-F238E27FC236}">
                <a16:creationId xmlns:a16="http://schemas.microsoft.com/office/drawing/2014/main" id="{BD3D7AC9-4B20-28D4-D155-47D57A379196}"/>
              </a:ext>
            </a:extLst>
          </p:cNvPr>
          <p:cNvSpPr/>
          <p:nvPr/>
        </p:nvSpPr>
        <p:spPr>
          <a:xfrm>
            <a:off x="102667" y="2507388"/>
            <a:ext cx="320591" cy="323525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วงรี 43">
            <a:extLst>
              <a:ext uri="{FF2B5EF4-FFF2-40B4-BE49-F238E27FC236}">
                <a16:creationId xmlns:a16="http://schemas.microsoft.com/office/drawing/2014/main" id="{AFEDA58D-9ED1-4AEE-30A1-3A57A0BFCD0F}"/>
              </a:ext>
            </a:extLst>
          </p:cNvPr>
          <p:cNvSpPr/>
          <p:nvPr/>
        </p:nvSpPr>
        <p:spPr>
          <a:xfrm>
            <a:off x="2586881" y="2460236"/>
            <a:ext cx="255563" cy="263736"/>
          </a:xfrm>
          <a:prstGeom prst="ellipse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วงรี 47">
            <a:extLst>
              <a:ext uri="{FF2B5EF4-FFF2-40B4-BE49-F238E27FC236}">
                <a16:creationId xmlns:a16="http://schemas.microsoft.com/office/drawing/2014/main" id="{BF69B970-E2C4-B2CF-72A1-4396585D2322}"/>
              </a:ext>
            </a:extLst>
          </p:cNvPr>
          <p:cNvSpPr/>
          <p:nvPr/>
        </p:nvSpPr>
        <p:spPr>
          <a:xfrm>
            <a:off x="2543610" y="2738664"/>
            <a:ext cx="298609" cy="283746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คลื่น 27">
            <a:extLst>
              <a:ext uri="{FF2B5EF4-FFF2-40B4-BE49-F238E27FC236}">
                <a16:creationId xmlns:a16="http://schemas.microsoft.com/office/drawing/2014/main" id="{0F113971-30C5-27F9-CFED-EB9EE4E2A72E}"/>
              </a:ext>
            </a:extLst>
          </p:cNvPr>
          <p:cNvSpPr/>
          <p:nvPr/>
        </p:nvSpPr>
        <p:spPr>
          <a:xfrm>
            <a:off x="20897" y="8212871"/>
            <a:ext cx="2707195" cy="405835"/>
          </a:xfrm>
          <a:prstGeom prst="wave">
            <a:avLst>
              <a:gd name="adj1" fmla="val 12500"/>
              <a:gd name="adj2" fmla="val 828"/>
            </a:avLst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908F1BE-6446-2545-07BA-51E83892F2A9}"/>
              </a:ext>
            </a:extLst>
          </p:cNvPr>
          <p:cNvSpPr txBox="1"/>
          <p:nvPr/>
        </p:nvSpPr>
        <p:spPr>
          <a:xfrm>
            <a:off x="107787" y="8229600"/>
            <a:ext cx="2435823" cy="388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แผนเผชิญเหต</a:t>
            </a:r>
            <a:r>
              <a:rPr lang="th-TH" b="1" kern="100" dirty="0">
                <a:solidFill>
                  <a:schemeClr val="bg1"/>
                </a:solidFill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ุภั</a:t>
            </a:r>
            <a:r>
              <a:rPr lang="th-TH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ยแล้ง</a:t>
            </a:r>
            <a:endParaRPr lang="en-US" b="1" kern="100" dirty="0">
              <a:solidFill>
                <a:schemeClr val="bg1"/>
              </a:solidFill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380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17220</TotalTime>
  <Words>1191</Words>
  <Application>Microsoft Office PowerPoint</Application>
  <PresentationFormat>กระดาษ A4 (210x297 มม.)</PresentationFormat>
  <Paragraphs>113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TH Niramit AS</vt:lpstr>
      <vt:lpstr>Calibri</vt:lpstr>
      <vt:lpstr>Arial</vt:lpstr>
      <vt:lpstr>TH Sarabun New</vt:lpstr>
      <vt:lpstr>TH Chakra Petch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LPS</cp:lastModifiedBy>
  <cp:revision>1080</cp:revision>
  <cp:lastPrinted>2024-11-25T09:36:18Z</cp:lastPrinted>
  <dcterms:created xsi:type="dcterms:W3CDTF">2019-07-31T14:04:36Z</dcterms:created>
  <dcterms:modified xsi:type="dcterms:W3CDTF">2026-04-30T05:45:23Z</dcterms:modified>
</cp:coreProperties>
</file>