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3.xml" ContentType="application/vnd.openxmlformats-officedocument.drawingml.chartshapes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"/>
  </p:notesMasterIdLst>
  <p:sldIdLst>
    <p:sldId id="277" r:id="rId2"/>
  </p:sldIdLst>
  <p:sldSz cx="6858000" cy="9906000" type="A4"/>
  <p:notesSz cx="6735763" cy="9866313"/>
  <p:embeddedFontLst>
    <p:embeddedFont>
      <p:font typeface="TH Chakra Petch" panose="02000506000000020004" pitchFamily="2" charset="-34"/>
      <p:regular r:id="rId4"/>
      <p:bold r:id="rId5"/>
      <p:italic r:id="rId6"/>
      <p:boldItalic r:id="rId7"/>
    </p:embeddedFont>
    <p:embeddedFont>
      <p:font typeface="TH Niramit AS" panose="02000506000000020004" pitchFamily="2" charset="-34"/>
      <p:regular r:id="rId8"/>
      <p:bold r:id="rId9"/>
      <p:italic r:id="rId10"/>
      <p:boldItalic r:id="rId11"/>
    </p:embeddedFont>
    <p:embeddedFont>
      <p:font typeface="TH Sarabun New" panose="020B0500040200020003" pitchFamily="34" charset="-34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660033"/>
    <a:srgbClr val="ABE3FF"/>
    <a:srgbClr val="CCECFF"/>
    <a:srgbClr val="AFDC7E"/>
    <a:srgbClr val="C2E49C"/>
    <a:srgbClr val="BC9BFF"/>
    <a:srgbClr val="6600CC"/>
    <a:srgbClr val="FFFF99"/>
    <a:srgbClr val="FF53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00" autoAdjust="0"/>
    <p:restoredTop sz="92880" autoAdjust="0"/>
  </p:normalViewPr>
  <p:slideViewPr>
    <p:cSldViewPr showGuides="1">
      <p:cViewPr>
        <p:scale>
          <a:sx n="130" d="100"/>
          <a:sy n="130" d="100"/>
        </p:scale>
        <p:origin x="1380" y="-6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3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/>
            </a:pPr>
            <a:r>
              <a:rPr lang="th-TH" sz="1400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พืชเศรษฐกิจ (ตัน)  </a:t>
            </a:r>
          </a:p>
        </c:rich>
      </c:tx>
      <c:layout>
        <c:manualLayout>
          <c:xMode val="edge"/>
          <c:yMode val="edge"/>
          <c:x val="0.36568197028510235"/>
          <c:y val="1.534496315151191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1837270341207349"/>
          <c:y val="0.18271079011497496"/>
          <c:w val="0.58916518794353678"/>
          <c:h val="0.74207144449338114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 (ตัน) </c:v>
                </c:pt>
              </c:strCache>
            </c:strRef>
          </c:tx>
          <c:explosion val="5"/>
          <c:dPt>
            <c:idx val="0"/>
            <c:bubble3D val="0"/>
            <c:spPr>
              <a:solidFill>
                <a:srgbClr val="008000"/>
              </a:solidFill>
            </c:spPr>
            <c:extLst>
              <c:ext xmlns:c16="http://schemas.microsoft.com/office/drawing/2014/chart" uri="{C3380CC4-5D6E-409C-BE32-E72D297353CC}">
                <c16:uniqueId val="{00000000-00ED-4E32-B5DC-A8ED8AF9DBE2}"/>
              </c:ext>
            </c:extLst>
          </c:dPt>
          <c:dPt>
            <c:idx val="1"/>
            <c:bubble3D val="0"/>
            <c:spPr>
              <a:solidFill>
                <a:srgbClr val="FF6600"/>
              </a:solidFill>
            </c:spPr>
            <c:extLst>
              <c:ext xmlns:c16="http://schemas.microsoft.com/office/drawing/2014/chart" uri="{C3380CC4-5D6E-409C-BE32-E72D297353CC}">
                <c16:uniqueId val="{00000001-00ED-4E32-B5DC-A8ED8AF9DBE2}"/>
              </c:ext>
            </c:extLst>
          </c:dPt>
          <c:dPt>
            <c:idx val="2"/>
            <c:bubble3D val="0"/>
            <c:spPr>
              <a:solidFill>
                <a:srgbClr val="BC9BFF"/>
              </a:solidFill>
            </c:spPr>
            <c:extLst>
              <c:ext xmlns:c16="http://schemas.microsoft.com/office/drawing/2014/chart" uri="{C3380CC4-5D6E-409C-BE32-E72D297353CC}">
                <c16:uniqueId val="{00000002-00ED-4E32-B5DC-A8ED8AF9DBE2}"/>
              </c:ext>
            </c:extLst>
          </c:dPt>
          <c:dPt>
            <c:idx val="3"/>
            <c:bubble3D val="0"/>
            <c:spPr>
              <a:solidFill>
                <a:srgbClr val="993300"/>
              </a:solidFill>
            </c:spPr>
            <c:extLst>
              <c:ext xmlns:c16="http://schemas.microsoft.com/office/drawing/2014/chart" uri="{C3380CC4-5D6E-409C-BE32-E72D297353CC}">
                <c16:uniqueId val="{00000003-00ED-4E32-B5DC-A8ED8AF9DBE2}"/>
              </c:ext>
            </c:extLst>
          </c:dPt>
          <c:dPt>
            <c:idx val="5"/>
            <c:bubble3D val="0"/>
            <c:spPr>
              <a:solidFill>
                <a:srgbClr val="FFCC00"/>
              </a:solidFill>
            </c:spPr>
            <c:extLst>
              <c:ext xmlns:c16="http://schemas.microsoft.com/office/drawing/2014/chart" uri="{C3380CC4-5D6E-409C-BE32-E72D297353CC}">
                <c16:uniqueId val="{00000004-00ED-4E32-B5DC-A8ED8AF9DBE2}"/>
              </c:ext>
            </c:extLst>
          </c:dPt>
          <c:cat>
            <c:strRef>
              <c:f>Sheet1!$A$2:$A$7</c:f>
              <c:strCache>
                <c:ptCount val="6"/>
                <c:pt idx="0">
                  <c:v>ข้าวนาปี </c:v>
                </c:pt>
                <c:pt idx="1">
                  <c:v>ข้าวโพดเลี้ยงสัตว์ </c:v>
                </c:pt>
                <c:pt idx="2">
                  <c:v>มันสำปะหลัง </c:v>
                </c:pt>
                <c:pt idx="3">
                  <c:v>สับปะรด</c:v>
                </c:pt>
                <c:pt idx="4">
                  <c:v>ส้มเกลี้ยง</c:v>
                </c:pt>
                <c:pt idx="5">
                  <c:v>ลำไย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218227</c:v>
                </c:pt>
                <c:pt idx="1">
                  <c:v>173138</c:v>
                </c:pt>
                <c:pt idx="2">
                  <c:v>167654</c:v>
                </c:pt>
                <c:pt idx="3">
                  <c:v>30974</c:v>
                </c:pt>
                <c:pt idx="4">
                  <c:v>738</c:v>
                </c:pt>
                <c:pt idx="5" formatCode="General">
                  <c:v>5285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B6-4311-9FB0-766D574162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30"/>
      </c:doughnutChart>
    </c:plotArea>
    <c:plotVisOnly val="1"/>
    <c:dispBlanksAs val="gap"/>
    <c:showDLblsOverMax val="0"/>
  </c:chart>
  <c:spPr>
    <a:solidFill>
      <a:srgbClr val="CCECFF"/>
    </a:solidFill>
  </c:spPr>
  <c:txPr>
    <a:bodyPr/>
    <a:lstStyle/>
    <a:p>
      <a:pPr>
        <a:defRPr sz="1100"/>
      </a:pPr>
      <a:endParaRPr lang="th-TH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081284604472718E-2"/>
          <c:y val="0.26010058638001193"/>
          <c:w val="0.89958128919798008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99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5529305324706954E-17"/>
                  <c:y val="0.2171374445829336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A41-4306-A26F-62F79036E8F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513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F3F6-4672-8528-5D85D9E1DF01}"/>
              </c:ext>
            </c:extLst>
          </c:dPt>
          <c:dLbls>
            <c:dLbl>
              <c:idx val="0"/>
              <c:layout>
                <c:manualLayout>
                  <c:x val="-7.8536718698789514E-3"/>
                  <c:y val="0.183238778105762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3F6-4672-8528-5D85D9E1DF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6240248"/>
        <c:axId val="307641768"/>
      </c:barChart>
      <c:catAx>
        <c:axId val="256240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641768"/>
        <c:crosses val="autoZero"/>
        <c:auto val="1"/>
        <c:lblAlgn val="ctr"/>
        <c:lblOffset val="100"/>
        <c:noMultiLvlLbl val="0"/>
      </c:catAx>
      <c:valAx>
        <c:axId val="3076417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56240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FFBF9F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942166924870133E-2"/>
          <c:y val="0.30114340272725781"/>
          <c:w val="0.88467022848511567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5529305324706954E-17"/>
                  <c:y val="0.20774269865772207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755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C8D6-4067-BEE6-3024D6321DE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1058610649413908E-17"/>
                  <c:y val="0.20774269865772216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/>
                      <a:t>728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0272-4082-85D5-D53E085065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728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7426760"/>
        <c:axId val="307427144"/>
      </c:barChart>
      <c:catAx>
        <c:axId val="307426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t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427144"/>
        <c:crosses val="autoZero"/>
        <c:auto val="1"/>
        <c:lblAlgn val="ctr"/>
        <c:lblOffset val="100"/>
        <c:noMultiLvlLbl val="0"/>
      </c:catAx>
      <c:valAx>
        <c:axId val="3074271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07426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2.6638426572014481E-2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CCECFF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892798961459207"/>
          <c:y val="7.2762754577557452E-3"/>
          <c:w val="0.65418918222251388"/>
          <c:h val="0.8866626550261096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งบจังหวัด</c:v>
                </c:pt>
                <c:pt idx="1">
                  <c:v>งบ Function 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35.409999999999997</c:v>
                </c:pt>
                <c:pt idx="1">
                  <c:v>943.14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983-4ED7-A93F-32D8D5B52A8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เบิกจ่าย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งบจังหวัด</c:v>
                </c:pt>
                <c:pt idx="1">
                  <c:v>งบ Function 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16.22</c:v>
                </c:pt>
                <c:pt idx="1">
                  <c:v>501.71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FE-4F42-914E-8AC81ADF55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7460040"/>
        <c:axId val="255386480"/>
      </c:barChart>
      <c:catAx>
        <c:axId val="30746004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anchor="ctr" anchorCtr="0"/>
          <a:lstStyle/>
          <a:p>
            <a:pPr>
              <a:defRPr sz="1050" b="1">
                <a:latin typeface="TH Niramit AS" panose="02000506000000020004" pitchFamily="2" charset="-34"/>
                <a:cs typeface="TH Niramit AS" panose="02000506000000020004" pitchFamily="2" charset="-34"/>
              </a:defRPr>
            </a:pPr>
            <a:endParaRPr lang="th-TH"/>
          </a:p>
        </c:txPr>
        <c:crossAx val="255386480"/>
        <c:crosses val="autoZero"/>
        <c:auto val="1"/>
        <c:lblAlgn val="l"/>
        <c:lblOffset val="100"/>
        <c:noMultiLvlLbl val="0"/>
      </c:catAx>
      <c:valAx>
        <c:axId val="255386480"/>
        <c:scaling>
          <c:orientation val="minMax"/>
        </c:scaling>
        <c:delete val="1"/>
        <c:axPos val="b"/>
        <c:numFmt formatCode="#,##0.00" sourceLinked="1"/>
        <c:majorTickMark val="out"/>
        <c:minorTickMark val="none"/>
        <c:tickLblPos val="nextTo"/>
        <c:crossAx val="30746004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382695053846102"/>
          <c:y val="4.8432778379611151E-2"/>
          <c:w val="0.14907906248561034"/>
          <c:h val="0.35823161312194901"/>
        </c:manualLayout>
      </c:layout>
      <c:overlay val="0"/>
    </c:legend>
    <c:plotVisOnly val="1"/>
    <c:dispBlanksAs val="gap"/>
    <c:showDLblsOverMax val="0"/>
  </c:chart>
  <c:spPr>
    <a:solidFill>
      <a:schemeClr val="accent5">
        <a:lumMod val="20000"/>
        <a:lumOff val="80000"/>
      </a:schemeClr>
    </a:solidFill>
  </c:spPr>
  <c:txPr>
    <a:bodyPr/>
    <a:lstStyle/>
    <a:p>
      <a:pPr>
        <a:defRPr sz="1100"/>
      </a:pPr>
      <a:endParaRPr lang="th-TH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486458118982942"/>
          <c:y val="0.2155025163231033"/>
          <c:w val="0.63143609354492858"/>
          <c:h val="0.7574891883429046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คอลัมน์1</c:v>
                </c:pt>
              </c:strCache>
            </c:strRef>
          </c:tx>
          <c:dPt>
            <c:idx val="0"/>
            <c:bubble3D val="0"/>
            <c:spPr>
              <a:solidFill>
                <a:srgbClr val="FFCC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819-46F9-92A4-522458495180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819-46F9-92A4-522458495180}"/>
              </c:ext>
            </c:extLst>
          </c:dPt>
          <c:dPt>
            <c:idx val="2"/>
            <c:bubble3D val="0"/>
            <c:explosion val="1"/>
            <c:spPr>
              <a:solidFill>
                <a:srgbClr val="FF66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819-46F9-92A4-522458495180}"/>
              </c:ext>
            </c:extLst>
          </c:dPt>
          <c:dPt>
            <c:idx val="3"/>
            <c:bubble3D val="0"/>
            <c:spPr>
              <a:solidFill>
                <a:srgbClr val="0066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819-46F9-92A4-522458495180}"/>
              </c:ext>
            </c:extLst>
          </c:dPt>
          <c:dPt>
            <c:idx val="4"/>
            <c:bubble3D val="0"/>
            <c:spPr>
              <a:solidFill>
                <a:srgbClr val="0000C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3819-46F9-92A4-52245849518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3819-46F9-92A4-522458495180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3819-46F9-92A4-522458495180}"/>
              </c:ext>
            </c:extLst>
          </c:dPt>
          <c:dLbls>
            <c:dLbl>
              <c:idx val="0"/>
              <c:layout>
                <c:manualLayout>
                  <c:x val="-5.3133808506436384E-2"/>
                  <c:y val="0.24890668480989095"/>
                </c:manualLayout>
              </c:layout>
              <c:tx>
                <c:rich>
                  <a:bodyPr/>
                  <a:lstStyle/>
                  <a:p>
                    <a:fld id="{D4F1A3AD-53FA-4A17-A404-530087AEBD53}" type="CATEGORYNAME">
                      <a:rPr lang="th-TH" sz="90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  <a:p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1,295,708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6132478632478635"/>
                      <c:h val="0.2322522305656230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819-46F9-92A4-522458495180}"/>
                </c:ext>
              </c:extLst>
            </c:dLbl>
            <c:dLbl>
              <c:idx val="1"/>
              <c:layout>
                <c:manualLayout>
                  <c:x val="-8.251218430934415E-2"/>
                  <c:y val="-0.14411023555081609"/>
                </c:manualLayout>
              </c:layout>
              <c:tx>
                <c:rich>
                  <a:bodyPr/>
                  <a:lstStyle/>
                  <a:p>
                    <a:fld id="{33BC7B02-88FC-4A06-88B4-C5E97A640E2B}" type="CATEGORYNAME">
                      <a:rPr lang="th-TH" sz="900" smtClean="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endParaRPr lang="th-TH" sz="900" dirty="0">
                      <a:solidFill>
                        <a:schemeClr val="tx1"/>
                      </a:solidFill>
                    </a:endParaRPr>
                  </a:p>
                  <a:p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th-TH" sz="900" b="1" i="0" u="none" strike="noStrike" baseline="0" dirty="0">
                        <a:solidFill>
                          <a:schemeClr val="tx1"/>
                        </a:solidFill>
                        <a:effectLst/>
                      </a:rPr>
                      <a:t>1,357,286 </a:t>
                    </a:r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901156905178519"/>
                      <c:h val="0.2365371329545271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819-46F9-92A4-522458495180}"/>
                </c:ext>
              </c:extLst>
            </c:dLbl>
            <c:dLbl>
              <c:idx val="2"/>
              <c:layout>
                <c:manualLayout>
                  <c:x val="0.24010715708299105"/>
                  <c:y val="-6.1882415003929152E-2"/>
                </c:manualLayout>
              </c:layout>
              <c:tx>
                <c:rich>
                  <a:bodyPr/>
                  <a:lstStyle/>
                  <a:p>
                    <a:fld id="{75F5C363-ED83-4322-9772-BE6AF4C6BC17}" type="CATEGORYNAME">
                      <a:rPr lang="th-TH" sz="900" dirty="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  <a:p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3</a:t>
                    </a:r>
                    <a:r>
                      <a:rPr lang="th-TH" sz="900" b="1" i="0" u="none" strike="noStrike" baseline="0" dirty="0">
                        <a:solidFill>
                          <a:schemeClr val="tx1"/>
                        </a:solidFill>
                        <a:effectLst/>
                      </a:rPr>
                      <a:t>,246,252</a:t>
                    </a:r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2201013820940536"/>
                      <c:h val="0.2309870919171992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819-46F9-92A4-522458495180}"/>
                </c:ext>
              </c:extLst>
            </c:dLbl>
            <c:dLbl>
              <c:idx val="3"/>
              <c:layout>
                <c:manualLayout>
                  <c:x val="-0.24883077636449394"/>
                  <c:y val="0.31429560553690261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900" b="1" i="0" u="none" strike="noStrike" kern="1200" baseline="0">
                        <a:solidFill>
                          <a:schemeClr val="tx1"/>
                        </a:solidFill>
                        <a:latin typeface="TH Niramit AS" panose="02000506000000020004" pitchFamily="2" charset="-34"/>
                        <a:ea typeface="+mn-ea"/>
                        <a:cs typeface="TH Niramit AS" panose="02000506000000020004" pitchFamily="2" charset="-34"/>
                      </a:defRPr>
                    </a:pPr>
                    <a:fld id="{6ECE5817-95D7-4119-A58A-450DC7B7EA5E}" type="CATEGORYNAME">
                      <a:rPr lang="th-TH" sz="90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 algn="l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[ชื่อประเภท]</a:t>
                    </a:fld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</a:t>
                    </a:r>
                  </a:p>
                  <a:p>
                    <a:pPr algn="l">
                      <a:defRPr sz="900">
                        <a:solidFill>
                          <a:schemeClr val="tx1"/>
                        </a:solidFill>
                        <a:latin typeface="TH Niramit AS" panose="02000506000000020004" pitchFamily="2" charset="-34"/>
                        <a:cs typeface="TH Niramit AS" panose="02000506000000020004" pitchFamily="2" charset="-34"/>
                      </a:defRPr>
                    </a:pPr>
                    <a:r>
                      <a:rPr lang="th-TH" sz="900" b="1" i="0" u="none" strike="noStrike" baseline="0" dirty="0">
                        <a:effectLst/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170,664</a:t>
                    </a:r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900" b="1" i="0" u="none" strike="noStrike" kern="1200" baseline="0">
                      <a:solidFill>
                        <a:schemeClr val="tx1"/>
                      </a:solidFill>
                      <a:latin typeface="TH Niramit AS" panose="02000506000000020004" pitchFamily="2" charset="-34"/>
                      <a:ea typeface="+mn-ea"/>
                      <a:cs typeface="TH Niramit AS" panose="02000506000000020004" pitchFamily="2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214786793333932"/>
                      <c:h val="0.2275020744151797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3819-46F9-92A4-522458495180}"/>
                </c:ext>
              </c:extLst>
            </c:dLbl>
            <c:dLbl>
              <c:idx val="4"/>
              <c:layout>
                <c:manualLayout>
                  <c:x val="-0.27882544813773069"/>
                  <c:y val="0.16701817242648878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900" b="1" i="0" u="none" strike="noStrike" kern="1200" baseline="0">
                        <a:solidFill>
                          <a:schemeClr val="tx1"/>
                        </a:solidFill>
                        <a:latin typeface="TH Niramit AS" panose="02000506000000020004" pitchFamily="2" charset="-34"/>
                        <a:ea typeface="+mn-ea"/>
                        <a:cs typeface="TH Niramit AS" panose="02000506000000020004" pitchFamily="2" charset="-34"/>
                      </a:defRPr>
                    </a:pPr>
                    <a:fld id="{5FE60DFF-02AF-4A9F-B941-924D36DB3566}" type="CATEGORYNAME">
                      <a:rPr lang="th-TH" sz="90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 algn="l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[ชื่อประเภท]</a:t>
                    </a:fld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</a:t>
                    </a:r>
                    <a:r>
                      <a:rPr lang="th-TH" sz="900" b="1" i="0" u="none" strike="noStrike" baseline="0" dirty="0">
                        <a:effectLst/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128,033</a:t>
                    </a:r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900" b="1" i="0" u="none" strike="noStrike" kern="1200" baseline="0">
                      <a:solidFill>
                        <a:schemeClr val="tx1"/>
                      </a:solidFill>
                      <a:latin typeface="TH Niramit AS" panose="02000506000000020004" pitchFamily="2" charset="-34"/>
                      <a:ea typeface="+mn-ea"/>
                      <a:cs typeface="TH Niramit AS" panose="02000506000000020004" pitchFamily="2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2804942224245446"/>
                      <c:h val="0.2178091977645772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3819-46F9-92A4-522458495180}"/>
                </c:ext>
              </c:extLst>
            </c:dLbl>
            <c:dLbl>
              <c:idx val="5"/>
              <c:layout>
                <c:manualLayout>
                  <c:x val="0.23898049083420456"/>
                  <c:y val="0.11934848962627644"/>
                </c:manualLayout>
              </c:layout>
              <c:tx>
                <c:rich>
                  <a:bodyPr/>
                  <a:lstStyle/>
                  <a:p>
                    <a:fld id="{B12A0AA8-6265-4F5C-A57E-9E4D882391E7}" type="CATEGORYNAME">
                      <a:rPr lang="th-TH" sz="90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/>
                      <a:t>[ชื่อประเภท]</a:t>
                    </a:fld>
                    <a:endParaRPr lang="th-TH" sz="900" dirty="0">
                      <a:latin typeface="TH Niramit AS" panose="02000506000000020004" pitchFamily="2" charset="-34"/>
                      <a:cs typeface="TH Niramit AS" panose="02000506000000020004" pitchFamily="2" charset="-34"/>
                    </a:endParaRPr>
                  </a:p>
                  <a:p>
                    <a:fld id="{E0B2B370-33F4-4EE4-A2DD-D154E77C294E}" type="VALUE">
                      <a:rPr lang="th-TH" sz="900" baseline="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/>
                      <a:t>[VALUE]</a:t>
                    </a:fld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 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328377206974668"/>
                      <c:h val="0.2158327612952892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3819-46F9-92A4-522458495180}"/>
                </c:ext>
              </c:extLst>
            </c:dLbl>
            <c:dLbl>
              <c:idx val="6"/>
              <c:layout>
                <c:manualLayout>
                  <c:x val="-0.36291220276795033"/>
                  <c:y val="2.7671599470268548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900" b="1" i="0" u="none" strike="noStrike" kern="1200" baseline="0">
                        <a:solidFill>
                          <a:schemeClr val="tx1"/>
                        </a:solidFill>
                        <a:latin typeface="TH Niramit AS" panose="02000506000000020004" pitchFamily="2" charset="-34"/>
                        <a:ea typeface="+mn-ea"/>
                        <a:cs typeface="TH Niramit AS" panose="02000506000000020004" pitchFamily="2" charset="-34"/>
                      </a:defRPr>
                    </a:pPr>
                    <a:fld id="{67433A19-634A-424D-9C78-AF2B75F2D2A6}" type="CATEGORYNAME">
                      <a:rPr lang="th-TH" sz="900"/>
                      <a:pPr algn="l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[ชื่อประเภท]</a:t>
                    </a:fld>
                    <a:r>
                      <a:rPr lang="th-TH" sz="900" baseline="0" dirty="0"/>
                      <a:t> </a:t>
                    </a:r>
                    <a:fld id="{C1579093-D72F-465E-9AC4-237BE427041E}" type="VALUE">
                      <a:rPr lang="th-TH" sz="900" baseline="0" smtClean="0"/>
                      <a:pPr algn="l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[VALUE]</a:t>
                    </a:fld>
                    <a:r>
                      <a:rPr lang="th-TH" sz="900" baseline="0" dirty="0"/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900" b="1" i="0" u="none" strike="noStrike" kern="1200" baseline="0">
                      <a:solidFill>
                        <a:schemeClr val="tx1"/>
                      </a:solidFill>
                      <a:latin typeface="TH Niramit AS" panose="02000506000000020004" pitchFamily="2" charset="-34"/>
                      <a:ea typeface="+mn-ea"/>
                      <a:cs typeface="TH Niramit AS" panose="02000506000000020004" pitchFamily="2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821323347179821"/>
                      <c:h val="0.1335522230587045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3819-46F9-92A4-52245849518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TH Niramit AS" panose="02000506000000020004" pitchFamily="2" charset="-34"/>
                    <a:ea typeface="+mn-ea"/>
                    <a:cs typeface="TH Niramit AS" panose="02000506000000020004" pitchFamily="2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ไก่พื้นเมือง</c:v>
                </c:pt>
                <c:pt idx="1">
                  <c:v>ไก่ไข่</c:v>
                </c:pt>
                <c:pt idx="2">
                  <c:v>ไก่เนื้อ</c:v>
                </c:pt>
                <c:pt idx="3">
                  <c:v>สุกร</c:v>
                </c:pt>
                <c:pt idx="4">
                  <c:v>โคเนื้อ</c:v>
                </c:pt>
                <c:pt idx="5">
                  <c:v>โคนม   </c:v>
                </c:pt>
                <c:pt idx="6">
                  <c:v>กระบือ</c:v>
                </c:pt>
              </c:strCache>
            </c:strRef>
          </c:cat>
          <c:val>
            <c:numRef>
              <c:f>Sheet1!$B$2:$B$8</c:f>
              <c:numCache>
                <c:formatCode>#,##0</c:formatCode>
                <c:ptCount val="7"/>
                <c:pt idx="0">
                  <c:v>1295708</c:v>
                </c:pt>
                <c:pt idx="1">
                  <c:v>1357286</c:v>
                </c:pt>
                <c:pt idx="2">
                  <c:v>3246252</c:v>
                </c:pt>
                <c:pt idx="3">
                  <c:v>170664</c:v>
                </c:pt>
                <c:pt idx="4">
                  <c:v>128033</c:v>
                </c:pt>
                <c:pt idx="5">
                  <c:v>1387</c:v>
                </c:pt>
                <c:pt idx="6">
                  <c:v>16482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3819-46F9-92A4-5224584951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rgbClr val="CCECFF"/>
    </a:solidFill>
    <a:ln>
      <a:noFill/>
    </a:ln>
    <a:effectLst/>
  </c:spPr>
  <c:txPr>
    <a:bodyPr/>
    <a:lstStyle/>
    <a:p>
      <a:pPr>
        <a:defRPr sz="1100" b="1"/>
      </a:pPr>
      <a:endParaRPr lang="th-TH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942166924870133E-2"/>
          <c:y val="0.30114340272725781"/>
          <c:w val="0.88467022848511567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4248902197825966E-3"/>
                  <c:y val="0.1963536575523050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2,360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BFBA-4CD1-9479-3ACE70DC938E}"/>
                </c:ext>
              </c:extLst>
            </c:dLbl>
            <c:spPr>
              <a:solidFill>
                <a:srgbClr val="FFFF00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สับประรด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2360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FBA-4CD1-9479-3ACE70DC938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1058610649413908E-17"/>
                  <c:y val="0.20774269865772216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/>
                      <a:t>2,817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BFBA-4CD1-9479-3ACE70DC93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สับประรด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2817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FBA-4CD1-9479-3ACE70DC93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7426760"/>
        <c:axId val="307427144"/>
      </c:barChart>
      <c:catAx>
        <c:axId val="307426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427144"/>
        <c:crosses val="autoZero"/>
        <c:auto val="1"/>
        <c:lblAlgn val="ctr"/>
        <c:lblOffset val="100"/>
        <c:noMultiLvlLbl val="0"/>
      </c:catAx>
      <c:valAx>
        <c:axId val="3074271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07426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2.6646279672492803E-2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FFFFCC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0.52441</cdr:x>
      <cdr:y>0.31162</cdr:y>
    </cdr:from>
    <cdr:to>
      <cdr:x>0.83272</cdr:x>
      <cdr:y>0.51827</cdr:y>
    </cdr:to>
    <cdr:sp macro="" textlink="">
      <cdr:nvSpPr>
        <cdr:cNvPr id="2" name="TextBox 19"/>
        <cdr:cNvSpPr txBox="1"/>
      </cdr:nvSpPr>
      <cdr:spPr>
        <a:xfrm xmlns:a="http://schemas.openxmlformats.org/drawingml/2006/main">
          <a:off x="1175350" y="584571"/>
          <a:ext cx="691015" cy="38767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dirty="0">
              <a:solidFill>
                <a:schemeClr val="bg1"/>
              </a:solidFill>
              <a:latin typeface="TH Chakra Petch" pitchFamily="2" charset="-34"/>
              <a:cs typeface="TH Chakra Petch" pitchFamily="2" charset="-34"/>
            </a:rPr>
            <a:t>  </a:t>
          </a:r>
          <a:r>
            <a:rPr lang="th-TH" sz="10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ข้าวนาปี </a:t>
          </a:r>
          <a:endParaRPr lang="th-TH" sz="90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  <a:p xmlns:a="http://schemas.openxmlformats.org/drawingml/2006/main">
          <a:r>
            <a:rPr lang="th-TH" sz="9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  218,227 ตัน</a:t>
          </a:r>
        </a:p>
      </cdr:txBody>
    </cdr:sp>
  </cdr:relSizeAnchor>
  <cdr:relSizeAnchor xmlns:cdr="http://schemas.openxmlformats.org/drawingml/2006/chartDrawing">
    <cdr:from>
      <cdr:x>0</cdr:x>
      <cdr:y>0.32046</cdr:y>
    </cdr:from>
    <cdr:to>
      <cdr:x>0.2931</cdr:x>
      <cdr:y>0.51734</cdr:y>
    </cdr:to>
    <cdr:sp macro="" textlink="">
      <cdr:nvSpPr>
        <cdr:cNvPr id="5" name="TextBox 19"/>
        <cdr:cNvSpPr txBox="1"/>
      </cdr:nvSpPr>
      <cdr:spPr>
        <a:xfrm xmlns:a="http://schemas.openxmlformats.org/drawingml/2006/main">
          <a:off x="-2876458" y="601168"/>
          <a:ext cx="656921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สับปะรด </a:t>
          </a:r>
        </a:p>
        <a:p xmlns:a="http://schemas.openxmlformats.org/drawingml/2006/main">
          <a:pPr algn="l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3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0,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974 ตัน</a:t>
          </a:r>
        </a:p>
      </cdr:txBody>
    </cdr:sp>
  </cdr:relSizeAnchor>
  <cdr:relSizeAnchor xmlns:cdr="http://schemas.openxmlformats.org/drawingml/2006/chartDrawing">
    <cdr:from>
      <cdr:x>0.16752</cdr:x>
      <cdr:y>0.46324</cdr:y>
    </cdr:from>
    <cdr:to>
      <cdr:x>0.48183</cdr:x>
      <cdr:y>0.666</cdr:y>
    </cdr:to>
    <cdr:sp macro="" textlink="">
      <cdr:nvSpPr>
        <cdr:cNvPr id="6" name="TextBox 19"/>
        <cdr:cNvSpPr txBox="1"/>
      </cdr:nvSpPr>
      <cdr:spPr>
        <a:xfrm xmlns:a="http://schemas.openxmlformats.org/drawingml/2006/main">
          <a:off x="375467" y="868997"/>
          <a:ext cx="704463" cy="38036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มันสำปะหลัง 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167,654 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ตัน</a:t>
          </a:r>
        </a:p>
      </cdr:txBody>
    </cdr:sp>
  </cdr:relSizeAnchor>
  <cdr:relSizeAnchor xmlns:cdr="http://schemas.openxmlformats.org/drawingml/2006/chartDrawing">
    <cdr:from>
      <cdr:x>0.32057</cdr:x>
      <cdr:y>0.66655</cdr:y>
    </cdr:from>
    <cdr:to>
      <cdr:x>0.68944</cdr:x>
      <cdr:y>0.87163</cdr:y>
    </cdr:to>
    <cdr:sp macro="" textlink="">
      <cdr:nvSpPr>
        <cdr:cNvPr id="8" name="TextBox 19"/>
        <cdr:cNvSpPr txBox="1"/>
      </cdr:nvSpPr>
      <cdr:spPr>
        <a:xfrm xmlns:a="http://schemas.openxmlformats.org/drawingml/2006/main">
          <a:off x="718485" y="1250400"/>
          <a:ext cx="826763" cy="3847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ข้าวโพดเลี้ยงสัตว์  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173,138 ตัน</a:t>
          </a:r>
        </a:p>
      </cdr:txBody>
    </cdr:sp>
  </cdr:relSizeAnchor>
  <cdr:relSizeAnchor xmlns:cdr="http://schemas.openxmlformats.org/drawingml/2006/chartDrawing">
    <cdr:from>
      <cdr:x>0.19863</cdr:x>
      <cdr:y>0.37028</cdr:y>
    </cdr:from>
    <cdr:to>
      <cdr:x>0.48183</cdr:x>
      <cdr:y>0.44682</cdr:y>
    </cdr:to>
    <cdr:cxnSp macro="">
      <cdr:nvCxnSpPr>
        <cdr:cNvPr id="20" name="ตัวเชื่อมต่อหักมุม 19">
          <a:extLst xmlns:a="http://schemas.openxmlformats.org/drawingml/2006/main">
            <a:ext uri="{FF2B5EF4-FFF2-40B4-BE49-F238E27FC236}">
              <a16:creationId xmlns:a16="http://schemas.microsoft.com/office/drawing/2014/main" id="{4D8B0885-37BD-4239-82C4-F323B8B6C0AE}"/>
            </a:ext>
          </a:extLst>
        </cdr:cNvPr>
        <cdr:cNvCxnSpPr/>
      </cdr:nvCxnSpPr>
      <cdr:spPr>
        <a:xfrm xmlns:a="http://schemas.openxmlformats.org/drawingml/2006/main" rot="10800000">
          <a:off x="445180" y="694618"/>
          <a:ext cx="634751" cy="143582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</cdr:x>
      <cdr:y>0.12281</cdr:y>
    </cdr:from>
    <cdr:to>
      <cdr:x>0.38936</cdr:x>
      <cdr:y>0.24586</cdr:y>
    </cdr:to>
    <cdr:sp macro="" textlink="">
      <cdr:nvSpPr>
        <cdr:cNvPr id="12" name="TextBox 19"/>
        <cdr:cNvSpPr txBox="1"/>
      </cdr:nvSpPr>
      <cdr:spPr>
        <a:xfrm xmlns:a="http://schemas.openxmlformats.org/drawingml/2006/main">
          <a:off x="-2876458" y="230377"/>
          <a:ext cx="872670" cy="2308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9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ส้มเกลี้ยง 738 ตัน</a:t>
          </a:r>
        </a:p>
      </cdr:txBody>
    </cdr:sp>
  </cdr:relSizeAnchor>
  <cdr:relSizeAnchor xmlns:cdr="http://schemas.openxmlformats.org/drawingml/2006/chartDrawing">
    <cdr:from>
      <cdr:x>0</cdr:x>
      <cdr:y>0.2172</cdr:y>
    </cdr:from>
    <cdr:to>
      <cdr:x>0.36097</cdr:x>
      <cdr:y>0.34025</cdr:y>
    </cdr:to>
    <cdr:sp macro="" textlink="">
      <cdr:nvSpPr>
        <cdr:cNvPr id="22" name="TextBox 19"/>
        <cdr:cNvSpPr txBox="1"/>
      </cdr:nvSpPr>
      <cdr:spPr>
        <a:xfrm xmlns:a="http://schemas.openxmlformats.org/drawingml/2006/main">
          <a:off x="-2876458" y="407445"/>
          <a:ext cx="809034" cy="2308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ลำไย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 5,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285 ตัน</a:t>
          </a:r>
        </a:p>
      </cdr:txBody>
    </cdr:sp>
  </cdr:relSizeAnchor>
  <cdr:relSizeAnchor xmlns:cdr="http://schemas.openxmlformats.org/drawingml/2006/chartDrawing">
    <cdr:from>
      <cdr:x>0.33423</cdr:x>
      <cdr:y>0.17427</cdr:y>
    </cdr:from>
    <cdr:to>
      <cdr:x>0.518</cdr:x>
      <cdr:y>0.24305</cdr:y>
    </cdr:to>
    <cdr:cxnSp macro="">
      <cdr:nvCxnSpPr>
        <cdr:cNvPr id="25" name="ตัวเชื่อมต่อหักมุม 24">
          <a:extLst xmlns:a="http://schemas.openxmlformats.org/drawingml/2006/main">
            <a:ext uri="{FF2B5EF4-FFF2-40B4-BE49-F238E27FC236}">
              <a16:creationId xmlns:a16="http://schemas.microsoft.com/office/drawing/2014/main" id="{4D8B0885-37BD-4239-82C4-F323B8B6C0AE}"/>
            </a:ext>
          </a:extLst>
        </cdr:cNvPr>
        <cdr:cNvCxnSpPr/>
      </cdr:nvCxnSpPr>
      <cdr:spPr>
        <a:xfrm xmlns:a="http://schemas.openxmlformats.org/drawingml/2006/main" rot="10800000">
          <a:off x="749102" y="326915"/>
          <a:ext cx="411884" cy="129026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0.29128</cdr:x>
      <cdr:y>0.27504</cdr:y>
    </cdr:from>
    <cdr:to>
      <cdr:x>0.5</cdr:x>
      <cdr:y>0.33172</cdr:y>
    </cdr:to>
    <cdr:cxnSp macro="">
      <cdr:nvCxnSpPr>
        <cdr:cNvPr id="7" name="ตัวเชื่อมต่อหักมุม 24">
          <a:extLst xmlns:a="http://schemas.openxmlformats.org/drawingml/2006/main">
            <a:ext uri="{FF2B5EF4-FFF2-40B4-BE49-F238E27FC236}">
              <a16:creationId xmlns:a16="http://schemas.microsoft.com/office/drawing/2014/main" id="{4E89FEB0-98A5-D0D0-67C7-EB3CF0ABC008}"/>
            </a:ext>
          </a:extLst>
        </cdr:cNvPr>
        <cdr:cNvCxnSpPr/>
      </cdr:nvCxnSpPr>
      <cdr:spPr>
        <a:xfrm xmlns:a="http://schemas.openxmlformats.org/drawingml/2006/main" rot="10800000">
          <a:off x="652846" y="515956"/>
          <a:ext cx="467805" cy="106324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0.18339</cdr:x>
      <cdr:y>0.64952</cdr:y>
    </cdr:from>
    <cdr:to>
      <cdr:x>0.54283</cdr:x>
      <cdr:y>0.85957</cdr:y>
    </cdr:to>
    <cdr:sp macro="" textlink="">
      <cdr:nvSpPr>
        <cdr:cNvPr id="5" name="TextBox 19">
          <a:extLst xmlns:a="http://schemas.openxmlformats.org/drawingml/2006/main">
            <a:ext uri="{FF2B5EF4-FFF2-40B4-BE49-F238E27FC236}">
              <a16:creationId xmlns:a16="http://schemas.microsoft.com/office/drawing/2014/main" id="{B694721B-8D69-E1F2-8971-C7E9FC8901E6}"/>
            </a:ext>
          </a:extLst>
        </cdr:cNvPr>
        <cdr:cNvSpPr txBox="1"/>
      </cdr:nvSpPr>
      <cdr:spPr>
        <a:xfrm xmlns:a="http://schemas.openxmlformats.org/drawingml/2006/main">
          <a:off x="767860" y="808962"/>
          <a:ext cx="1504988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งบประมาณ  35.41 ล้านบาท</a:t>
          </a:r>
        </a:p>
      </cdr:txBody>
    </cdr:sp>
  </cdr:relSizeAnchor>
  <cdr:relSizeAnchor xmlns:cdr="http://schemas.openxmlformats.org/drawingml/2006/chartDrawing">
    <cdr:from>
      <cdr:x>0.15237</cdr:x>
      <cdr:y>0.49967</cdr:y>
    </cdr:from>
    <cdr:to>
      <cdr:x>0.76176</cdr:x>
      <cdr:y>0.70972</cdr:y>
    </cdr:to>
    <cdr:sp macro="" textlink="">
      <cdr:nvSpPr>
        <cdr:cNvPr id="3" name="TextBox 19">
          <a:extLst xmlns:a="http://schemas.openxmlformats.org/drawingml/2006/main">
            <a:ext uri="{FF2B5EF4-FFF2-40B4-BE49-F238E27FC236}">
              <a16:creationId xmlns:a16="http://schemas.microsoft.com/office/drawing/2014/main" id="{3BA0FF74-82CB-12D7-8FE2-D8EEE6368DD1}"/>
            </a:ext>
          </a:extLst>
        </cdr:cNvPr>
        <cdr:cNvSpPr txBox="1"/>
      </cdr:nvSpPr>
      <cdr:spPr>
        <a:xfrm xmlns:a="http://schemas.openxmlformats.org/drawingml/2006/main">
          <a:off x="637977" y="622327"/>
          <a:ext cx="2551545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เบิกจ่าย </a:t>
          </a:r>
          <a:r>
            <a:rPr lang="th-TH" b="1" dirty="0">
              <a:latin typeface="TH Niramit AS" panose="02000506000000020004" pitchFamily="2" charset="-34"/>
              <a:cs typeface="TH Niramit AS" panose="02000506000000020004" pitchFamily="2" charset="-34"/>
            </a:rPr>
            <a:t>16.22</a:t>
          </a:r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 ล้านบาท  คิดเป็นร้อยละ 45.81</a:t>
          </a:r>
        </a:p>
      </cdr:txBody>
    </cdr:sp>
  </cdr:relSizeAnchor>
  <cdr:relSizeAnchor xmlns:cdr="http://schemas.openxmlformats.org/drawingml/2006/chartDrawing">
    <cdr:from>
      <cdr:x>0.16083</cdr:x>
      <cdr:y>0.06205</cdr:y>
    </cdr:from>
    <cdr:to>
      <cdr:x>0.72695</cdr:x>
      <cdr:y>0.2721</cdr:y>
    </cdr:to>
    <cdr:sp macro="" textlink="">
      <cdr:nvSpPr>
        <cdr:cNvPr id="2" name="TextBox 19">
          <a:extLst xmlns:a="http://schemas.openxmlformats.org/drawingml/2006/main">
            <a:ext uri="{FF2B5EF4-FFF2-40B4-BE49-F238E27FC236}">
              <a16:creationId xmlns:a16="http://schemas.microsoft.com/office/drawing/2014/main" id="{D7EA4E53-01C7-90A5-8B00-BB1883EB0460}"/>
            </a:ext>
          </a:extLst>
        </cdr:cNvPr>
        <cdr:cNvSpPr txBox="1"/>
      </cdr:nvSpPr>
      <cdr:spPr>
        <a:xfrm xmlns:a="http://schemas.openxmlformats.org/drawingml/2006/main">
          <a:off x="673401" y="77282"/>
          <a:ext cx="2370349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เบิกจ่าย </a:t>
          </a:r>
          <a:r>
            <a:rPr lang="th-TH" b="1" dirty="0">
              <a:latin typeface="TH Niramit AS" panose="02000506000000020004" pitchFamily="2" charset="-34"/>
              <a:cs typeface="TH Niramit AS" panose="02000506000000020004" pitchFamily="2" charset="-34"/>
            </a:rPr>
            <a:t>501.71</a:t>
          </a:r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 ล้านบาท</a:t>
          </a:r>
          <a:r>
            <a:rPr lang="th-TH" b="1" dirty="0">
              <a:latin typeface="TH Niramit AS" panose="02000506000000020004" pitchFamily="2" charset="-34"/>
              <a:cs typeface="TH Niramit AS" panose="02000506000000020004" pitchFamily="2" charset="-34"/>
            </a:rPr>
            <a:t> </a:t>
          </a:r>
          <a:r>
            <a:rPr lang="th-TH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คิดเป็นร้อยละ 53.19</a:t>
          </a:r>
          <a:endParaRPr lang="th-TH" sz="110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0.29843</cdr:x>
      <cdr:y>0</cdr:y>
    </cdr:from>
    <cdr:to>
      <cdr:x>1</cdr:x>
      <cdr:y>0.16038</cdr:y>
    </cdr:to>
    <cdr:sp macro="" textlink="">
      <cdr:nvSpPr>
        <cdr:cNvPr id="2" name="กล่องข้อความ 1"/>
        <cdr:cNvSpPr txBox="1"/>
      </cdr:nvSpPr>
      <cdr:spPr>
        <a:xfrm xmlns:a="http://schemas.openxmlformats.org/drawingml/2006/main">
          <a:off x="648262" y="0"/>
          <a:ext cx="1523999" cy="2904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th-TH" sz="1400" b="1" dirty="0">
              <a:latin typeface="TH Niramit AS" panose="02000506000000020004" pitchFamily="2" charset="-34"/>
              <a:cs typeface="TH Niramit AS" panose="02000506000000020004" pitchFamily="2" charset="-34"/>
            </a:rPr>
            <a:t>สัตว์เศรษฐกิจ (ตัว)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8" y="8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15031" y="8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r">
              <a:defRPr sz="1200"/>
            </a:lvl1pPr>
          </a:lstStyle>
          <a:p>
            <a:fld id="{4963BE7C-0B81-45E7-A52F-2828DA7FA7EC}" type="datetimeFigureOut">
              <a:rPr lang="th-TH" smtClean="0"/>
              <a:t>09/07/69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2087563" y="739775"/>
            <a:ext cx="256063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9" tIns="45710" rIns="91419" bIns="4571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2979" y="4686253"/>
            <a:ext cx="5389815" cy="4439340"/>
          </a:xfrm>
          <a:prstGeom prst="rect">
            <a:avLst/>
          </a:prstGeom>
        </p:spPr>
        <p:txBody>
          <a:bodyPr vert="horz" lIns="91419" tIns="45710" rIns="91419" bIns="4571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8" y="9370837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15031" y="9370837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r">
              <a:defRPr sz="1200"/>
            </a:lvl1pPr>
          </a:lstStyle>
          <a:p>
            <a:fld id="{7A1B6D46-18C5-498C-A539-D44AE021E61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47738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1B6D46-18C5-498C-A539-D44AE021E61C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808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8" y="2469625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8" y="6629229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3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428348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3618443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4" y="2428348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4" y="3618443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5" y="1426285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5" y="1426285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90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90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9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5" y="9181399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9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.jpg"/><Relationship Id="rId18" Type="http://schemas.openxmlformats.org/officeDocument/2006/relationships/image" Target="../media/image10.png"/><Relationship Id="rId26" Type="http://schemas.openxmlformats.org/officeDocument/2006/relationships/image" Target="../media/image18.jpg"/><Relationship Id="rId39" Type="http://schemas.openxmlformats.org/officeDocument/2006/relationships/image" Target="../media/image29.png"/><Relationship Id="rId21" Type="http://schemas.openxmlformats.org/officeDocument/2006/relationships/image" Target="../media/image13.jpg"/><Relationship Id="rId34" Type="http://schemas.microsoft.com/office/2007/relationships/hdphoto" Target="../media/hdphoto2.wdp"/><Relationship Id="rId42" Type="http://schemas.openxmlformats.org/officeDocument/2006/relationships/image" Target="../media/image32.jpg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.jpg"/><Relationship Id="rId20" Type="http://schemas.openxmlformats.org/officeDocument/2006/relationships/image" Target="../media/image12.jpg"/><Relationship Id="rId29" Type="http://schemas.openxmlformats.org/officeDocument/2006/relationships/image" Target="../media/image20.jpg"/><Relationship Id="rId41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6.xml"/><Relationship Id="rId24" Type="http://schemas.openxmlformats.org/officeDocument/2006/relationships/image" Target="../media/image16.jpg"/><Relationship Id="rId32" Type="http://schemas.openxmlformats.org/officeDocument/2006/relationships/image" Target="../media/image23.jpg"/><Relationship Id="rId37" Type="http://schemas.openxmlformats.org/officeDocument/2006/relationships/image" Target="../media/image27.jpg"/><Relationship Id="rId40" Type="http://schemas.openxmlformats.org/officeDocument/2006/relationships/image" Target="../media/image30.jpg"/><Relationship Id="rId5" Type="http://schemas.openxmlformats.org/officeDocument/2006/relationships/chart" Target="../charts/chart3.xml"/><Relationship Id="rId15" Type="http://schemas.openxmlformats.org/officeDocument/2006/relationships/image" Target="../media/image7.jpg"/><Relationship Id="rId23" Type="http://schemas.openxmlformats.org/officeDocument/2006/relationships/image" Target="../media/image15.jpg"/><Relationship Id="rId28" Type="http://schemas.microsoft.com/office/2007/relationships/hdphoto" Target="../media/hdphoto1.wdp"/><Relationship Id="rId36" Type="http://schemas.openxmlformats.org/officeDocument/2006/relationships/image" Target="../media/image26.jpg"/><Relationship Id="rId10" Type="http://schemas.openxmlformats.org/officeDocument/2006/relationships/image" Target="../media/image3.png"/><Relationship Id="rId19" Type="http://schemas.openxmlformats.org/officeDocument/2006/relationships/image" Target="../media/image11.jpg"/><Relationship Id="rId31" Type="http://schemas.openxmlformats.org/officeDocument/2006/relationships/image" Target="../media/image22.png"/><Relationship Id="rId4" Type="http://schemas.openxmlformats.org/officeDocument/2006/relationships/chart" Target="../charts/chart2.xml"/><Relationship Id="rId9" Type="http://schemas.openxmlformats.org/officeDocument/2006/relationships/image" Target="../media/image2.jpg"/><Relationship Id="rId14" Type="http://schemas.openxmlformats.org/officeDocument/2006/relationships/image" Target="../media/image6.jpg"/><Relationship Id="rId22" Type="http://schemas.openxmlformats.org/officeDocument/2006/relationships/image" Target="../media/image14.jpg"/><Relationship Id="rId27" Type="http://schemas.openxmlformats.org/officeDocument/2006/relationships/image" Target="../media/image19.png"/><Relationship Id="rId30" Type="http://schemas.openxmlformats.org/officeDocument/2006/relationships/image" Target="../media/image21.jpg"/><Relationship Id="rId35" Type="http://schemas.openxmlformats.org/officeDocument/2006/relationships/image" Target="../media/image25.png"/><Relationship Id="rId43" Type="http://schemas.openxmlformats.org/officeDocument/2006/relationships/image" Target="../media/image33.gif"/><Relationship Id="rId8" Type="http://schemas.openxmlformats.org/officeDocument/2006/relationships/image" Target="../media/image1.jpg"/><Relationship Id="rId3" Type="http://schemas.openxmlformats.org/officeDocument/2006/relationships/chart" Target="../charts/chart1.xml"/><Relationship Id="rId12" Type="http://schemas.openxmlformats.org/officeDocument/2006/relationships/image" Target="../media/image4.jpg"/><Relationship Id="rId17" Type="http://schemas.openxmlformats.org/officeDocument/2006/relationships/image" Target="../media/image9.jpeg"/><Relationship Id="rId25" Type="http://schemas.openxmlformats.org/officeDocument/2006/relationships/image" Target="../media/image17.jpg"/><Relationship Id="rId33" Type="http://schemas.openxmlformats.org/officeDocument/2006/relationships/image" Target="../media/image24.png"/><Relationship Id="rId38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แผนภูมิ 44"/>
          <p:cNvGraphicFramePr/>
          <p:nvPr>
            <p:extLst>
              <p:ext uri="{D42A27DB-BD31-4B8C-83A1-F6EECF244321}">
                <p14:modId xmlns:p14="http://schemas.microsoft.com/office/powerpoint/2010/main" val="634478509"/>
              </p:ext>
            </p:extLst>
          </p:nvPr>
        </p:nvGraphicFramePr>
        <p:xfrm>
          <a:off x="2876458" y="0"/>
          <a:ext cx="2241300" cy="1875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25856" y="5193772"/>
            <a:ext cx="5003345" cy="216428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หมายเหตุ </a:t>
            </a:r>
            <a:r>
              <a:rPr lang="en-US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Benchmark : </a:t>
            </a:r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ค่าเฉลี่ยผลผลิต/ไร่ของประเทศ จาก </a:t>
            </a:r>
            <a:r>
              <a:rPr lang="en-US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Website </a:t>
            </a:r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ข้อมูลการผลิตสินค้าเกษตรของ </a:t>
            </a:r>
            <a:r>
              <a:rPr lang="th-TH" sz="1000" b="1" dirty="0" err="1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สศก</a:t>
            </a:r>
            <a:endParaRPr lang="en-US" sz="1000" b="1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4018" y="1823492"/>
            <a:ext cx="2864491" cy="2308324"/>
          </a:xfrm>
          <a:prstGeom prst="rect">
            <a:avLst/>
          </a:prstGeom>
          <a:solidFill>
            <a:srgbClr val="CCFFCC"/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1100" b="1" spc="-10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        </a:t>
            </a:r>
            <a:r>
              <a:rPr lang="th-TH" sz="1200" b="1" spc="-10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- </a:t>
            </a:r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มูลค่า </a:t>
            </a:r>
            <a:r>
              <a:rPr lang="en-US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72,</a:t>
            </a:r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782 ล้านบาท  ปี 2567  </a:t>
            </a:r>
            <a:endParaRPr lang="th-TH" sz="11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algn="thaiDist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   ภาคเกษตร 9,265 ล้านบาท (12.73 %)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-  จำนวนประชากร 694,514 ราย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- จำนวนครัวเรือน  311,550 ครัวเรือน   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เป็นภาคการเกษตร 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82,651 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ครัวเรือน (26.55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%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  <a:endParaRPr lang="en-US" sz="11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-จำนวนประชากรภาคแรงงานทั้งหมด 341,560 ราย                                             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เป็นแรงงานภาคเกษตร 107,035 ราย (31.34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%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</a:p>
          <a:p>
            <a:r>
              <a:rPr lang="th-TH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-ปัจจุบันมีปริมาณน้ำ 310.169  ล้านลูกบาศก์เมตร               </a:t>
            </a:r>
          </a:p>
          <a:p>
            <a:r>
              <a:rPr lang="th-TH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64.29 </a:t>
            </a:r>
            <a:r>
              <a:rPr lang="en-US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%</a:t>
            </a:r>
            <a:r>
              <a:rPr lang="th-TH" sz="1100" b="1" spc="-60" dirty="0">
                <a:latin typeface="TH Niramit AS" panose="02000506000000020004" pitchFamily="2" charset="-34"/>
                <a:cs typeface="TH Niramit AS" panose="02000506000000020004" pitchFamily="2" charset="-34"/>
              </a:rPr>
              <a:t>  ของความจุอ่างเก็บน้ำรวมกันทั้งหมด</a:t>
            </a:r>
          </a:p>
          <a:p>
            <a:r>
              <a:rPr lang="th-TH" sz="11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       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-ปริมาณน้ำฝนรวมตลอดปี 2568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   รวมจำนวน 1,259.90 มิลลิเมตร       </a:t>
            </a:r>
          </a:p>
          <a:p>
            <a:r>
              <a:rPr lang="th-TH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-วิสาหกิจชุมชน 1,279 แห่ง สมาชิกจำนวน 18,879 ราย</a:t>
            </a:r>
          </a:p>
          <a:p>
            <a:pPr algn="r"/>
            <a:endParaRPr lang="th-TH" sz="1100" b="1" spc="-2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688896" y="5396483"/>
            <a:ext cx="4092906" cy="123291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1491337" y="6872892"/>
            <a:ext cx="2472584" cy="1661508"/>
          </a:xfrm>
          <a:prstGeom prst="rect">
            <a:avLst/>
          </a:prstGeom>
          <a:solidFill>
            <a:srgbClr val="FFCCFF"/>
          </a:solidFill>
          <a:ln w="12700" cap="flat">
            <a:noFill/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งบ</a:t>
            </a:r>
            <a:r>
              <a:rPr lang="en-US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Function</a:t>
            </a: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</a:t>
            </a:r>
            <a:r>
              <a:rPr lang="th-TH" sz="12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มีภารกิจสำคัญคือ</a:t>
            </a: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โครงการจัดเก็บข้อมูลด้านการเกษตรโดยใช้กลไกของ </a:t>
            </a:r>
            <a:r>
              <a:rPr lang="en-US" sz="95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SCP </a:t>
            </a:r>
            <a:r>
              <a:rPr lang="th-TH" sz="95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และ </a:t>
            </a:r>
            <a:r>
              <a:rPr lang="en-US" sz="95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SCD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10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โครงการสินค้าเกษตรและบริการมูลค่าสูง 1 ท้องถิ่น 1 สินค้าเกษตรมูลค่าสูง      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โครงการส่งเสริมและพัฒนาสินค้าเกษตรชีวภาพ (สมุนไพร)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12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โครงการระบบส่งเสริมการเกษตรแบบแปลงใหญ่เพื่อปรับเพิ่มผลิตภาพการผลิต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10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โครงการส่งเสริมการ ทำปศุสัตว์อินทรีย์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โครงการการธนาคารสินค้าเกษตร ด้านการประมง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โครงการส่งเสริมและพัฒนาสหกรณ์และกลุ่มเกษตรกร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โครงการสนับสนุนการบริหารจัดการน้ำและงานชลประทาน</a:t>
            </a:r>
          </a:p>
          <a:p>
            <a:pPr marL="88900" indent="-88900" algn="thaiDist" fontAlgn="base">
              <a:buFont typeface="Arial" panose="020B0604020202020204" pitchFamily="34" charset="0"/>
              <a:buChar char="•"/>
              <a:tabLst>
                <a:tab pos="88900" algn="l"/>
              </a:tabLst>
            </a:pPr>
            <a:r>
              <a:rPr lang="th-TH" sz="95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โครงการจัดที่ดินเพื่อเกษตรกรรม </a:t>
            </a:r>
          </a:p>
          <a:p>
            <a:pPr marL="88900" indent="-88900" algn="thaiDist" fontAlgn="base">
              <a:buFont typeface="Arial" panose="020B0604020202020204" pitchFamily="34" charset="0"/>
              <a:buChar char="•"/>
              <a:tabLst>
                <a:tab pos="88900" algn="l"/>
              </a:tabLst>
            </a:pPr>
            <a:endParaRPr lang="th-TH" sz="9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marL="88900" indent="-88900" algn="thaiDist" fontAlgn="base">
              <a:buFont typeface="Arial" panose="020B0604020202020204" pitchFamily="34" charset="0"/>
              <a:buChar char="•"/>
              <a:tabLst>
                <a:tab pos="88900" algn="l"/>
              </a:tabLst>
            </a:pPr>
            <a:endParaRPr lang="th-TH" sz="100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28513" y="5388051"/>
            <a:ext cx="2642450" cy="206626"/>
          </a:xfrm>
          <a:prstGeom prst="rect">
            <a:avLst/>
          </a:prstGeom>
          <a:solidFill>
            <a:srgbClr val="660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bg1"/>
                </a:solidFill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200" b="1" dirty="0">
              <a:solidFill>
                <a:schemeClr val="bg1"/>
              </a:solidFill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1" y="-212722"/>
            <a:ext cx="304800" cy="30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 sz="140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2894595933"/>
              </p:ext>
            </p:extLst>
          </p:nvPr>
        </p:nvGraphicFramePr>
        <p:xfrm>
          <a:off x="17365" y="4079246"/>
          <a:ext cx="1667475" cy="1102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500064293"/>
              </p:ext>
            </p:extLst>
          </p:nvPr>
        </p:nvGraphicFramePr>
        <p:xfrm>
          <a:off x="1684841" y="4086879"/>
          <a:ext cx="1636796" cy="10947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013042" y="5715525"/>
            <a:ext cx="81144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หน่วย</a:t>
            </a:r>
            <a:r>
              <a:rPr lang="en-US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 </a:t>
            </a:r>
            <a:r>
              <a:rPr lang="th-TH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ล้านบาท</a:t>
            </a:r>
          </a:p>
        </p:txBody>
      </p:sp>
      <p:cxnSp>
        <p:nvCxnSpPr>
          <p:cNvPr id="18" name="ตัวเชื่อมต่อหักมุม 17" hidden="1"/>
          <p:cNvCxnSpPr/>
          <p:nvPr/>
        </p:nvCxnSpPr>
        <p:spPr>
          <a:xfrm rot="10800000">
            <a:off x="3124198" y="321287"/>
            <a:ext cx="304802" cy="206621"/>
          </a:xfrm>
          <a:prstGeom prst="bentConnector3">
            <a:avLst>
              <a:gd name="adj1" fmla="val 50000"/>
            </a:avLst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 hidden="1"/>
          <p:cNvCxnSpPr/>
          <p:nvPr/>
        </p:nvCxnSpPr>
        <p:spPr>
          <a:xfrm flipV="1">
            <a:off x="3581400" y="306653"/>
            <a:ext cx="0" cy="184666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ตัวเชื่อมต่อหักมุม 31" hidden="1"/>
          <p:cNvCxnSpPr/>
          <p:nvPr/>
        </p:nvCxnSpPr>
        <p:spPr>
          <a:xfrm flipV="1">
            <a:off x="3726756" y="398988"/>
            <a:ext cx="616644" cy="4087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ตรง 54" hidden="1"/>
          <p:cNvCxnSpPr/>
          <p:nvPr/>
        </p:nvCxnSpPr>
        <p:spPr>
          <a:xfrm>
            <a:off x="2955300" y="952500"/>
            <a:ext cx="18168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ตัวเชื่อมต่อตรง 60" hidden="1"/>
          <p:cNvCxnSpPr/>
          <p:nvPr/>
        </p:nvCxnSpPr>
        <p:spPr>
          <a:xfrm flipH="1">
            <a:off x="3200400" y="1651939"/>
            <a:ext cx="381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ตัวเชื่อมต่อหักมุม 63" hidden="1"/>
          <p:cNvCxnSpPr/>
          <p:nvPr/>
        </p:nvCxnSpPr>
        <p:spPr>
          <a:xfrm>
            <a:off x="3924300" y="1651942"/>
            <a:ext cx="304800" cy="9812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8" name="แผนภูมิ 57"/>
          <p:cNvGraphicFramePr/>
          <p:nvPr>
            <p:extLst>
              <p:ext uri="{D42A27DB-BD31-4B8C-83A1-F6EECF244321}">
                <p14:modId xmlns:p14="http://schemas.microsoft.com/office/powerpoint/2010/main" val="2662490635"/>
              </p:ext>
            </p:extLst>
          </p:nvPr>
        </p:nvGraphicFramePr>
        <p:xfrm>
          <a:off x="2670964" y="5394027"/>
          <a:ext cx="4187034" cy="12454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2" name="TextBox 19"/>
          <p:cNvSpPr txBox="1"/>
          <p:nvPr/>
        </p:nvSpPr>
        <p:spPr>
          <a:xfrm>
            <a:off x="3315039" y="5645772"/>
            <a:ext cx="16391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งบประมาณ 943.14 ล้านบาท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E46D9AFE-BBB9-44E7-96B7-3073467842B9}"/>
              </a:ext>
            </a:extLst>
          </p:cNvPr>
          <p:cNvSpPr txBox="1"/>
          <p:nvPr/>
        </p:nvSpPr>
        <p:spPr>
          <a:xfrm>
            <a:off x="5025501" y="2248525"/>
            <a:ext cx="1833953" cy="7232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	            </a:t>
            </a:r>
            <a:r>
              <a:rPr lang="th-TH" sz="1400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ชามไก่ลำปาง 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ผลิตภัณฑ์เครื่องปั้นดินเผา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มีลักษณะโดดเด่นทั้งกระบวนการผลิต</a:t>
            </a:r>
          </a:p>
          <a:p>
            <a:pPr algn="r"/>
            <a:r>
              <a:rPr lang="th-TH" sz="900" b="1" spc="-70" dirty="0">
                <a:latin typeface="TH Niramit AS" panose="02000506000000020004" pitchFamily="2" charset="-34"/>
                <a:cs typeface="TH Niramit AS" panose="02000506000000020004" pitchFamily="2" charset="-34"/>
              </a:rPr>
              <a:t>และลวดลาย ไก่ ดอกโบต</a:t>
            </a:r>
            <a:r>
              <a:rPr lang="th-TH" sz="900" b="1" spc="-70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ั๋น</a:t>
            </a:r>
            <a:r>
              <a:rPr lang="th-TH" sz="900" b="1" spc="-70" dirty="0">
                <a:latin typeface="TH Niramit AS" panose="02000506000000020004" pitchFamily="2" charset="-34"/>
                <a:cs typeface="TH Niramit AS" panose="02000506000000020004" pitchFamily="2" charset="-34"/>
              </a:rPr>
              <a:t> และต้นกล้วยจากการวาดมือ   </a:t>
            </a:r>
            <a:r>
              <a:rPr lang="th-TH" sz="900" b="1" spc="-8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</a:t>
            </a:r>
          </a:p>
        </p:txBody>
      </p:sp>
      <p:graphicFrame>
        <p:nvGraphicFramePr>
          <p:cNvPr id="23" name="แผนภูมิ 22"/>
          <p:cNvGraphicFramePr/>
          <p:nvPr>
            <p:extLst>
              <p:ext uri="{D42A27DB-BD31-4B8C-83A1-F6EECF244321}">
                <p14:modId xmlns:p14="http://schemas.microsoft.com/office/powerpoint/2010/main" val="3148001291"/>
              </p:ext>
            </p:extLst>
          </p:nvPr>
        </p:nvGraphicFramePr>
        <p:xfrm>
          <a:off x="4731588" y="0"/>
          <a:ext cx="2126411" cy="18197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cxnSp>
        <p:nvCxnSpPr>
          <p:cNvPr id="66" name="ตัวเชื่อมต่อหักมุม 65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flipV="1">
            <a:off x="5936969" y="341405"/>
            <a:ext cx="298045" cy="17455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ตัวเชื่อมต่อหักมุม 66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rot="10800000">
            <a:off x="5461370" y="500522"/>
            <a:ext cx="475602" cy="19409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ตัวเชื่อมต่อหักมุม 50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rot="10800000">
            <a:off x="5461371" y="316553"/>
            <a:ext cx="449281" cy="14465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กล่องข้อความ 6"/>
          <p:cNvSpPr txBox="1"/>
          <p:nvPr/>
        </p:nvSpPr>
        <p:spPr>
          <a:xfrm>
            <a:off x="3897399" y="6887795"/>
            <a:ext cx="2960601" cy="1661993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งบประมาณจังหวัด/กลุ่มจังหวัด (</a:t>
            </a:r>
            <a:r>
              <a:rPr lang="en-US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Area Base) </a:t>
            </a:r>
            <a:r>
              <a:rPr lang="th-TH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มีภารกิจสำคัญคือ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โครงการพัฒนาศักยภาพเกษตรกรและเชื่อมโยงการตลาดสินค้า                       เกษตรสมัยใหม่ จังหวัดลำปาง 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โครงการส่งเสริมและพัฒนาสินค้าเกษตรปลอดภัยได้มาตรฐานจังหวัดลำปาง 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โครงการยกระดับความสามารถของเกษตรกรและชุมชนในการพัฒนา                  สินค้าเก</a:t>
            </a:r>
            <a:r>
              <a:rPr lang="th-TH" sz="9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ษต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รอ</a:t>
            </a:r>
            <a:r>
              <a:rPr lang="th-TH" sz="9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ัต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ลักษณ์พื้นถิ่น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โครงการยกระดับขีดความสามารถเกษตรกรและผู้ประกอบการธุรกิจเกษตร    ให้เป็นมืออาชีพ (</a:t>
            </a:r>
            <a:r>
              <a:rPr lang="en-US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Lampang Smart </a:t>
            </a:r>
            <a:r>
              <a:rPr lang="en-US" sz="9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Agricuture</a:t>
            </a:r>
            <a:r>
              <a:rPr lang="en-US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) </a:t>
            </a:r>
            <a:endParaRPr lang="th-TH" sz="9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โครงการพัฒนาระบบนิเวศการเกษตรเพื่อสนับสนุนให้เกิดการพัฒนาเกษตรกร                และภาคเกษตรทั้งระบบ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กิจกรรม ขยายมาตรฐานการผลิตข้าวและแปรรูปข้าวเพื่อเพิ่มมูลค่าสูง (งบกลุ่มจังหวัด)</a:t>
            </a:r>
            <a:endParaRPr lang="th-TH" sz="800" b="1" spc="-5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451642" y="4324639"/>
            <a:ext cx="5397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sp>
        <p:nvSpPr>
          <p:cNvPr id="63" name="กล่องข้อความ 62"/>
          <p:cNvSpPr txBox="1"/>
          <p:nvPr/>
        </p:nvSpPr>
        <p:spPr>
          <a:xfrm>
            <a:off x="2099614" y="4384285"/>
            <a:ext cx="5546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sp>
        <p:nvSpPr>
          <p:cNvPr id="69" name="Rectangle 1"/>
          <p:cNvSpPr/>
          <p:nvPr/>
        </p:nvSpPr>
        <p:spPr>
          <a:xfrm>
            <a:off x="3184834" y="8525092"/>
            <a:ext cx="1831423" cy="1308050"/>
          </a:xfrm>
          <a:prstGeom prst="rect">
            <a:avLst/>
          </a:prstGeom>
          <a:solidFill>
            <a:srgbClr val="FF9393"/>
          </a:solidFill>
          <a:ln w="9525">
            <a:solidFill>
              <a:srgbClr val="FF505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r"/>
            <a:r>
              <a:rPr lang="th-TH" sz="1400" b="1" u="sng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ขณะเกิดภัย</a:t>
            </a:r>
          </a:p>
          <a:p>
            <a:pPr algn="ctr"/>
            <a:r>
              <a:rPr lang="th-TH" sz="1100" b="1" u="sng" spc="-70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(การเผชิญเหตุและการหยุดยั้งความเสียหาย)</a:t>
            </a:r>
          </a:p>
          <a:p>
            <a:pPr algn="r"/>
            <a:r>
              <a:rPr lang="th-TH" sz="900" b="1" spc="-80" dirty="0">
                <a:latin typeface="TH Niramit AS" panose="02000506000000020004" pitchFamily="2" charset="-34"/>
                <a:cs typeface="TH Niramit AS" panose="02000506000000020004" pitchFamily="2" charset="-34"/>
              </a:rPr>
              <a:t>1. ติดตาม วิเคราะห์ ประเมินสถานการณ์และผลกระทบ    ด้านการเกษตรและแจ้งเตือนภัยในระดับจังหวัด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2. รายงานสถานการณ์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ต่อศูนย์ติดตามฯ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กระทรวงเกษตร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และสหกรณ์ทราบ</a:t>
            </a:r>
          </a:p>
        </p:txBody>
      </p:sp>
      <p:sp>
        <p:nvSpPr>
          <p:cNvPr id="71" name="Rectangle 1"/>
          <p:cNvSpPr/>
          <p:nvPr/>
        </p:nvSpPr>
        <p:spPr>
          <a:xfrm>
            <a:off x="5055654" y="8525093"/>
            <a:ext cx="1768828" cy="1308050"/>
          </a:xfrm>
          <a:prstGeom prst="rect">
            <a:avLst/>
          </a:prstGeom>
          <a:solidFill>
            <a:srgbClr val="ABE3FF"/>
          </a:solidFill>
          <a:ln>
            <a:solidFill>
              <a:srgbClr val="0000CC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r"/>
            <a:r>
              <a:rPr lang="th-TH" sz="1400" b="1" u="sng" spc="-50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หลังเกิดภัย</a:t>
            </a:r>
          </a:p>
          <a:p>
            <a:pPr algn="r"/>
            <a:r>
              <a:rPr lang="th-TH" sz="1100" b="1" spc="-50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1100" b="1" u="sng" spc="-50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(การฟื้นฟูให้ดีกว่าเดิม)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1.ติดตาม และเร่งรัด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การช่วยเหลือ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ผู้ประสบภัย</a:t>
            </a:r>
          </a:p>
          <a:p>
            <a:pPr algn="r"/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ด้านการเกษตรของหน่วยงานในจังหวัด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2. จัดประชุมคณะทำงานพิจารณากลั่นกรอง   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การให้ความช่วยเหลือผู้ประสบภัยด้านการเกษตร</a:t>
            </a:r>
          </a:p>
          <a:p>
            <a:r>
              <a:rPr lang="th-TH" sz="900" b="1" spc="-120" dirty="0">
                <a:latin typeface="TH Niramit AS" panose="02000506000000020004" pitchFamily="2" charset="-34"/>
                <a:cs typeface="TH Niramit AS" panose="02000506000000020004" pitchFamily="2" charset="-34"/>
              </a:rPr>
              <a:t>3. รายงานสถานการณ์และผลการช่วยเหลือต่อศูนย์ติดตามฯ</a:t>
            </a:r>
          </a:p>
        </p:txBody>
      </p:sp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E46D9AFE-BBB9-44E7-96B7-3073467842B9}"/>
              </a:ext>
            </a:extLst>
          </p:cNvPr>
          <p:cNvSpPr txBox="1"/>
          <p:nvPr/>
        </p:nvSpPr>
        <p:spPr>
          <a:xfrm>
            <a:off x="5037182" y="3695581"/>
            <a:ext cx="1822004" cy="800219"/>
          </a:xfrm>
          <a:prstGeom prst="rect">
            <a:avLst/>
          </a:prstGeom>
          <a:solidFill>
            <a:srgbClr val="FF6600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14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ส้มเกลี้ยงลำปาง   </a:t>
            </a:r>
          </a:p>
          <a:p>
            <a:pPr algn="r"/>
            <a:r>
              <a:rPr lang="th-TH" sz="1400" b="1" spc="-50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ส้มเกลี้ยงที่มีผลทรงกลม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ผิวเปลือกเรียบ ค่อนข้างหนารสชาติหวาน 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อมเปรี้ยวมีกลิ่นหอมเป็นเอกลักษณ์เฉพาะตัว</a:t>
            </a:r>
            <a:endParaRPr lang="th-TH" sz="90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B9C5E85C-E0E3-BF9B-72C8-B8782CC72543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7" t="9855" r="13871" b="12942"/>
          <a:stretch>
            <a:fillRect/>
          </a:stretch>
        </p:blipFill>
        <p:spPr>
          <a:xfrm>
            <a:off x="5040683" y="2161084"/>
            <a:ext cx="674031" cy="496146"/>
          </a:xfrm>
          <a:prstGeom prst="rect">
            <a:avLst/>
          </a:prstGeom>
        </p:spPr>
      </p:pic>
      <p:pic>
        <p:nvPicPr>
          <p:cNvPr id="113" name="รูปภาพ 112">
            <a:extLst>
              <a:ext uri="{FF2B5EF4-FFF2-40B4-BE49-F238E27FC236}">
                <a16:creationId xmlns:a16="http://schemas.microsoft.com/office/drawing/2014/main" id="{6F3E544A-28D8-0E39-6D48-666030511E84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69" y="2976087"/>
            <a:ext cx="506079" cy="394720"/>
          </a:xfrm>
          <a:prstGeom prst="rect">
            <a:avLst/>
          </a:prstGeom>
        </p:spPr>
      </p:pic>
      <p:pic>
        <p:nvPicPr>
          <p:cNvPr id="115" name="รูปภาพ 114">
            <a:extLst>
              <a:ext uri="{FF2B5EF4-FFF2-40B4-BE49-F238E27FC236}">
                <a16:creationId xmlns:a16="http://schemas.microsoft.com/office/drawing/2014/main" id="{7AFAE045-B858-F84D-EBAE-D5889052A247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1" y="3510365"/>
            <a:ext cx="419323" cy="352591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5034268" y="1826543"/>
            <a:ext cx="1830525" cy="404377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สินค้าเด่น/</a:t>
            </a:r>
            <a:r>
              <a:rPr lang="en-US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GI</a:t>
            </a:r>
            <a:r>
              <a:rPr lang="th-TH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 </a:t>
            </a:r>
          </a:p>
        </p:txBody>
      </p:sp>
      <p:sp>
        <p:nvSpPr>
          <p:cNvPr id="4" name="Rectangle 1"/>
          <p:cNvSpPr/>
          <p:nvPr/>
        </p:nvSpPr>
        <p:spPr>
          <a:xfrm>
            <a:off x="25856" y="8527472"/>
            <a:ext cx="3145598" cy="1308050"/>
          </a:xfrm>
          <a:prstGeom prst="rect">
            <a:avLst/>
          </a:prstGeom>
          <a:solidFill>
            <a:srgbClr val="AFDC7E"/>
          </a:solidFill>
          <a:ln>
            <a:solidFill>
              <a:srgbClr val="00800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r"/>
            <a:r>
              <a:rPr lang="th-TH" sz="1400" b="1" u="sng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ก่อนเกิดภัย</a:t>
            </a:r>
          </a:p>
          <a:p>
            <a:pPr algn="r"/>
            <a:r>
              <a:rPr lang="th-TH" sz="1100" b="1" u="sng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(การป้องกันและการเตรียมความพร้อม)</a:t>
            </a:r>
            <a:r>
              <a:rPr lang="th-TH" sz="900" b="1" spc="-40" dirty="0">
                <a:solidFill>
                  <a:srgbClr val="0000CC"/>
                </a:solidFill>
                <a:latin typeface="TH Niramit AS" panose="02000506000000020004" charset="-34"/>
                <a:cs typeface="TH Niramit AS" panose="02000506000000020004" charset="-34"/>
              </a:rPr>
              <a:t>  </a:t>
            </a:r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       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1. จัดทำแผนการป้องกันและบรรเทาสาธารณภัยด้านการเกษตร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2. จัดประชุมคณะกรรมการศูนย์ติดตามและแก้ไขปัญหา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ภัยพิบัติด้านการเกษตรจังหวัดลำปาง เป็นประจำทุกเดือน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3. ประชาสัมพันธ์ข้อมูลเตือนภัยด้านการเกษตร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4. ประสานงานกับกองอำนวยการป้องกันและบรรเทาสาธารณภัยจังหวัด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(กอปภ.จ.) และกองอำนวยการป้องกันและบรรเทาสาธารณภัยอำเภอ (กอปภ.อ.)</a:t>
            </a:r>
          </a:p>
        </p:txBody>
      </p:sp>
      <p:graphicFrame>
        <p:nvGraphicFramePr>
          <p:cNvPr id="13" name="Chart 46">
            <a:extLst>
              <a:ext uri="{FF2B5EF4-FFF2-40B4-BE49-F238E27FC236}">
                <a16:creationId xmlns:a16="http://schemas.microsoft.com/office/drawing/2014/main" id="{CB980B25-1A25-B4E0-BB4B-8FA9B3A178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7120671"/>
              </p:ext>
            </p:extLst>
          </p:nvPr>
        </p:nvGraphicFramePr>
        <p:xfrm>
          <a:off x="3315039" y="4066510"/>
          <a:ext cx="1733463" cy="1115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65" name="กล่องข้อความ 64"/>
          <p:cNvSpPr txBox="1"/>
          <p:nvPr/>
        </p:nvSpPr>
        <p:spPr>
          <a:xfrm>
            <a:off x="3746624" y="4375500"/>
            <a:ext cx="5844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pic>
        <p:nvPicPr>
          <p:cNvPr id="21" name="รูปภาพ 20">
            <a:extLst>
              <a:ext uri="{FF2B5EF4-FFF2-40B4-BE49-F238E27FC236}">
                <a16:creationId xmlns:a16="http://schemas.microsoft.com/office/drawing/2014/main" id="{813F138A-5125-6437-9EA9-C29A962F140A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89"/>
          <a:stretch>
            <a:fillRect/>
          </a:stretch>
        </p:blipFill>
        <p:spPr>
          <a:xfrm>
            <a:off x="1671536" y="4395499"/>
            <a:ext cx="492082" cy="731553"/>
          </a:xfrm>
          <a:prstGeom prst="rect">
            <a:avLst/>
          </a:prstGeom>
        </p:spPr>
      </p:pic>
      <p:pic>
        <p:nvPicPr>
          <p:cNvPr id="25" name="รูปภาพ 24">
            <a:extLst>
              <a:ext uri="{FF2B5EF4-FFF2-40B4-BE49-F238E27FC236}">
                <a16:creationId xmlns:a16="http://schemas.microsoft.com/office/drawing/2014/main" id="{B2D0DE75-ACF9-9FDC-B0D4-30ACCF055D34}"/>
              </a:ext>
            </a:extLst>
          </p:cNvPr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2" y="4353328"/>
            <a:ext cx="650203" cy="887707"/>
          </a:xfrm>
          <a:prstGeom prst="rect">
            <a:avLst/>
          </a:prstGeom>
        </p:spPr>
      </p:pic>
      <p:pic>
        <p:nvPicPr>
          <p:cNvPr id="34" name="รูปภาพ 33">
            <a:extLst>
              <a:ext uri="{FF2B5EF4-FFF2-40B4-BE49-F238E27FC236}">
                <a16:creationId xmlns:a16="http://schemas.microsoft.com/office/drawing/2014/main" id="{2A63B6B0-33EF-2A53-E3CD-542BDE6411E3}"/>
              </a:ext>
            </a:extLst>
          </p:cNvPr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23" r="34418"/>
          <a:stretch>
            <a:fillRect/>
          </a:stretch>
        </p:blipFill>
        <p:spPr>
          <a:xfrm>
            <a:off x="3315038" y="4326559"/>
            <a:ext cx="523838" cy="861971"/>
          </a:xfrm>
          <a:prstGeom prst="rect">
            <a:avLst/>
          </a:prstGeom>
        </p:spPr>
      </p:pic>
      <p:grpSp>
        <p:nvGrpSpPr>
          <p:cNvPr id="101" name="กลุ่ม 100">
            <a:extLst>
              <a:ext uri="{FF2B5EF4-FFF2-40B4-BE49-F238E27FC236}">
                <a16:creationId xmlns:a16="http://schemas.microsoft.com/office/drawing/2014/main" id="{3027B2CC-0598-C87B-4945-3E66A01D32A1}"/>
              </a:ext>
            </a:extLst>
          </p:cNvPr>
          <p:cNvGrpSpPr/>
          <p:nvPr/>
        </p:nvGrpSpPr>
        <p:grpSpPr>
          <a:xfrm>
            <a:off x="28841" y="1776815"/>
            <a:ext cx="871564" cy="442533"/>
            <a:chOff x="7391" y="2050300"/>
            <a:chExt cx="871564" cy="442533"/>
          </a:xfrm>
        </p:grpSpPr>
        <p:pic>
          <p:nvPicPr>
            <p:cNvPr id="37" name="รูปภาพ 36">
              <a:extLst>
                <a:ext uri="{FF2B5EF4-FFF2-40B4-BE49-F238E27FC236}">
                  <a16:creationId xmlns:a16="http://schemas.microsoft.com/office/drawing/2014/main" id="{34E16A1A-6945-ACB7-3602-936C197A9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" y="2108564"/>
              <a:ext cx="370812" cy="362288"/>
            </a:xfrm>
            <a:prstGeom prst="rect">
              <a:avLst/>
            </a:prstGeom>
          </p:spPr>
        </p:pic>
        <p:pic>
          <p:nvPicPr>
            <p:cNvPr id="49" name="รูปภาพ 48">
              <a:extLst>
                <a:ext uri="{FF2B5EF4-FFF2-40B4-BE49-F238E27FC236}">
                  <a16:creationId xmlns:a16="http://schemas.microsoft.com/office/drawing/2014/main" id="{5163A988-613F-F220-AAD2-55EBBF09BE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285"/>
            <a:stretch>
              <a:fillRect/>
            </a:stretch>
          </p:blipFill>
          <p:spPr>
            <a:xfrm>
              <a:off x="342901" y="2050300"/>
              <a:ext cx="317363" cy="442533"/>
            </a:xfrm>
            <a:prstGeom prst="rect">
              <a:avLst/>
            </a:prstGeom>
          </p:spPr>
        </p:pic>
        <p:pic>
          <p:nvPicPr>
            <p:cNvPr id="60" name="รูปภาพ 59">
              <a:extLst>
                <a:ext uri="{FF2B5EF4-FFF2-40B4-BE49-F238E27FC236}">
                  <a16:creationId xmlns:a16="http://schemas.microsoft.com/office/drawing/2014/main" id="{915092A7-877E-AE04-DEC8-757EA17658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285"/>
            <a:stretch>
              <a:fillRect/>
            </a:stretch>
          </p:blipFill>
          <p:spPr>
            <a:xfrm>
              <a:off x="561592" y="2050300"/>
              <a:ext cx="317363" cy="442533"/>
            </a:xfrm>
            <a:prstGeom prst="rect">
              <a:avLst/>
            </a:prstGeom>
          </p:spPr>
        </p:pic>
      </p:grpSp>
      <p:pic>
        <p:nvPicPr>
          <p:cNvPr id="73" name="รูปภาพ 72">
            <a:extLst>
              <a:ext uri="{FF2B5EF4-FFF2-40B4-BE49-F238E27FC236}">
                <a16:creationId xmlns:a16="http://schemas.microsoft.com/office/drawing/2014/main" id="{10A026E5-A5C9-5856-6253-FAEBB5E94340}"/>
              </a:ext>
            </a:extLst>
          </p:cNvPr>
          <p:cNvPicPr>
            <a:picLocks noChangeAspect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502" y="1819329"/>
            <a:ext cx="389873" cy="386579"/>
          </a:xfrm>
          <a:prstGeom prst="rect">
            <a:avLst/>
          </a:prstGeom>
        </p:spPr>
      </p:pic>
      <p:sp>
        <p:nvSpPr>
          <p:cNvPr id="76" name="กล่องข้อความ 75">
            <a:extLst>
              <a:ext uri="{FF2B5EF4-FFF2-40B4-BE49-F238E27FC236}">
                <a16:creationId xmlns:a16="http://schemas.microsoft.com/office/drawing/2014/main" id="{9748CBDD-494C-0EF4-4AE3-86A11A1BD25F}"/>
              </a:ext>
            </a:extLst>
          </p:cNvPr>
          <p:cNvSpPr txBox="1"/>
          <p:nvPr/>
        </p:nvSpPr>
        <p:spPr>
          <a:xfrm>
            <a:off x="5043596" y="4440704"/>
            <a:ext cx="1822004" cy="1046440"/>
          </a:xfrm>
          <a:prstGeom prst="rect">
            <a:avLst/>
          </a:prstGeom>
          <a:solidFill>
            <a:srgbClr val="CC3399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12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ผ้าย้อมครั่งลำปาง</a:t>
            </a:r>
          </a:p>
          <a:p>
            <a:pPr algn="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ผ้าทอผ้าผืน </a:t>
            </a:r>
          </a:p>
          <a:p>
            <a:pPr algn="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ผลิตจาก                 เส้นใยที่เป็นเส้นใยธรรมชาติที่ผ่าน</a:t>
            </a:r>
          </a:p>
          <a:p>
            <a:pPr algn="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กระบวนการย้อม</a:t>
            </a:r>
          </a:p>
          <a:p>
            <a:pPr algn="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สีธรรมชาติจากครั่ง </a:t>
            </a:r>
            <a:endParaRPr lang="th-TH" sz="9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29" name="รูปภาพ 28">
            <a:extLst>
              <a:ext uri="{FF2B5EF4-FFF2-40B4-BE49-F238E27FC236}">
                <a16:creationId xmlns:a16="http://schemas.microsoft.com/office/drawing/2014/main" id="{59412C94-9AFF-ED51-4CC9-124E0BD1F901}"/>
              </a:ext>
            </a:extLst>
          </p:cNvPr>
          <p:cNvPicPr>
            <a:picLocks noChangeAspect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1" y="2521329"/>
            <a:ext cx="572305" cy="450022"/>
          </a:xfrm>
          <a:prstGeom prst="rect">
            <a:avLst/>
          </a:prstGeom>
        </p:spPr>
      </p:pic>
      <p:pic>
        <p:nvPicPr>
          <p:cNvPr id="40" name="รูปภาพ 39">
            <a:extLst>
              <a:ext uri="{FF2B5EF4-FFF2-40B4-BE49-F238E27FC236}">
                <a16:creationId xmlns:a16="http://schemas.microsoft.com/office/drawing/2014/main" id="{862EDF95-5122-8BBE-5F24-8693AA6909D4}"/>
              </a:ext>
            </a:extLst>
          </p:cNvPr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7638">
            <a:off x="367287" y="3356495"/>
            <a:ext cx="486228" cy="296356"/>
          </a:xfrm>
          <a:prstGeom prst="rect">
            <a:avLst/>
          </a:prstGeom>
        </p:spPr>
      </p:pic>
      <p:pic>
        <p:nvPicPr>
          <p:cNvPr id="46" name="รูปภาพ 45">
            <a:extLst>
              <a:ext uri="{FF2B5EF4-FFF2-40B4-BE49-F238E27FC236}">
                <a16:creationId xmlns:a16="http://schemas.microsoft.com/office/drawing/2014/main" id="{E605BA8F-6AD3-6BE6-949C-D6AA42F3AB56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9" t="22049" r="4323" b="20086"/>
          <a:stretch>
            <a:fillRect/>
          </a:stretch>
        </p:blipFill>
        <p:spPr>
          <a:xfrm>
            <a:off x="5076346" y="4544675"/>
            <a:ext cx="837313" cy="884067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B2B367E5-A88A-4D2B-A35E-4A671699D140}"/>
              </a:ext>
            </a:extLst>
          </p:cNvPr>
          <p:cNvSpPr txBox="1"/>
          <p:nvPr/>
        </p:nvSpPr>
        <p:spPr>
          <a:xfrm>
            <a:off x="5016257" y="2976570"/>
            <a:ext cx="1842757" cy="723275"/>
          </a:xfrm>
          <a:prstGeom prst="rect">
            <a:avLst/>
          </a:prstGeom>
          <a:solidFill>
            <a:srgbClr val="996600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14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</a:t>
            </a:r>
            <a:r>
              <a:rPr lang="th-TH" sz="14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ข้าว</a:t>
            </a:r>
            <a:r>
              <a:rPr lang="th-TH" sz="1400" b="1" dirty="0" err="1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แต๋น</a:t>
            </a:r>
            <a:r>
              <a:rPr lang="th-TH" sz="14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ลำปาง </a:t>
            </a:r>
          </a:p>
          <a:p>
            <a:pPr algn="r"/>
            <a:r>
              <a:rPr lang="th-TH" sz="8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	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ข้าวเหนียวทอดกรอบ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ราดด้วยน้ำอ้อย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ด้วย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กรรมวิธีพิเศษรสชาติ หวาน หอมกรอบ มัน อร่อย</a:t>
            </a:r>
            <a:endParaRPr lang="th-TH" sz="1000" b="1" spc="-5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82" name="รูปภาพ 81">
            <a:extLst>
              <a:ext uri="{FF2B5EF4-FFF2-40B4-BE49-F238E27FC236}">
                <a16:creationId xmlns:a16="http://schemas.microsoft.com/office/drawing/2014/main" id="{DDCC8C2F-C270-38F5-0386-415B4275ECF1}"/>
              </a:ext>
            </a:extLst>
          </p:cNvPr>
          <p:cNvPicPr>
            <a:picLocks noChangeAspect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742" y="2983477"/>
            <a:ext cx="794745" cy="492411"/>
          </a:xfrm>
          <a:prstGeom prst="rect">
            <a:avLst/>
          </a:prstGeom>
        </p:spPr>
      </p:pic>
      <p:pic>
        <p:nvPicPr>
          <p:cNvPr id="57" name="รูปภาพ 56">
            <a:extLst>
              <a:ext uri="{FF2B5EF4-FFF2-40B4-BE49-F238E27FC236}">
                <a16:creationId xmlns:a16="http://schemas.microsoft.com/office/drawing/2014/main" id="{9758C297-4955-D28A-2693-25AEA70B3FC8}"/>
              </a:ext>
            </a:extLst>
          </p:cNvPr>
          <p:cNvPicPr>
            <a:picLocks noChangeAspect="1"/>
          </p:cNvPicPr>
          <p:nvPr/>
        </p:nvPicPr>
        <p:blipFill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828" y="3723342"/>
            <a:ext cx="692833" cy="445185"/>
          </a:xfrm>
          <a:prstGeom prst="rect">
            <a:avLst/>
          </a:prstGeom>
        </p:spPr>
      </p:pic>
      <p:pic>
        <p:nvPicPr>
          <p:cNvPr id="77" name="รูปภาพ 76">
            <a:extLst>
              <a:ext uri="{FF2B5EF4-FFF2-40B4-BE49-F238E27FC236}">
                <a16:creationId xmlns:a16="http://schemas.microsoft.com/office/drawing/2014/main" id="{D23282EC-F846-3D22-1F73-D303B2935B0F}"/>
              </a:ext>
            </a:extLst>
          </p:cNvPr>
          <p:cNvPicPr>
            <a:picLocks noChangeAspect="1"/>
          </p:cNvPicPr>
          <p:nvPr/>
        </p:nvPicPr>
        <p:blipFill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459" y="9200128"/>
            <a:ext cx="1073882" cy="654025"/>
          </a:xfrm>
          <a:prstGeom prst="rect">
            <a:avLst/>
          </a:prstGeom>
        </p:spPr>
      </p:pic>
      <p:sp>
        <p:nvSpPr>
          <p:cNvPr id="80" name="วงรี 79">
            <a:extLst>
              <a:ext uri="{FF2B5EF4-FFF2-40B4-BE49-F238E27FC236}">
                <a16:creationId xmlns:a16="http://schemas.microsoft.com/office/drawing/2014/main" id="{5541CEF2-21D6-F78E-010F-133150FC6DB8}"/>
              </a:ext>
            </a:extLst>
          </p:cNvPr>
          <p:cNvSpPr/>
          <p:nvPr/>
        </p:nvSpPr>
        <p:spPr>
          <a:xfrm>
            <a:off x="51715" y="8731871"/>
            <a:ext cx="1037887" cy="845353"/>
          </a:xfrm>
          <a:prstGeom prst="ellipse">
            <a:avLst/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4" name="รูปภาพ 83">
            <a:extLst>
              <a:ext uri="{FF2B5EF4-FFF2-40B4-BE49-F238E27FC236}">
                <a16:creationId xmlns:a16="http://schemas.microsoft.com/office/drawing/2014/main" id="{20C27701-E026-0A8D-08ED-1752BE255E16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5"/>
          <a:stretch>
            <a:fillRect/>
          </a:stretch>
        </p:blipFill>
        <p:spPr>
          <a:xfrm>
            <a:off x="5073339" y="8549787"/>
            <a:ext cx="717861" cy="670413"/>
          </a:xfrm>
          <a:prstGeom prst="rect">
            <a:avLst/>
          </a:prstGeom>
        </p:spPr>
      </p:pic>
      <p:sp>
        <p:nvSpPr>
          <p:cNvPr id="19" name="สี่เหลี่ยมผืนผ้า 18">
            <a:extLst>
              <a:ext uri="{FF2B5EF4-FFF2-40B4-BE49-F238E27FC236}">
                <a16:creationId xmlns:a16="http://schemas.microsoft.com/office/drawing/2014/main" id="{2A0C0827-933D-BEA9-D246-92258654C9B9}"/>
              </a:ext>
            </a:extLst>
          </p:cNvPr>
          <p:cNvSpPr/>
          <p:nvPr/>
        </p:nvSpPr>
        <p:spPr>
          <a:xfrm>
            <a:off x="28512" y="6615386"/>
            <a:ext cx="1468709" cy="1909705"/>
          </a:xfrm>
          <a:prstGeom prst="rect">
            <a:avLst/>
          </a:prstGeom>
          <a:solidFill>
            <a:srgbClr val="BC9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80A87601-0A32-2693-EAD9-79CD4290EDB1}"/>
              </a:ext>
            </a:extLst>
          </p:cNvPr>
          <p:cNvSpPr txBox="1"/>
          <p:nvPr/>
        </p:nvSpPr>
        <p:spPr>
          <a:xfrm>
            <a:off x="33515" y="6621919"/>
            <a:ext cx="1476755" cy="276999"/>
          </a:xfrm>
          <a:prstGeom prst="rect">
            <a:avLst/>
          </a:prstGeom>
          <a:solidFill>
            <a:srgbClr val="66006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spc="-50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GAP</a:t>
            </a:r>
            <a:r>
              <a:rPr lang="th-TH" sz="1200" b="1" spc="-50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รวมทั้งหมด 26,858.10 ไร่</a:t>
            </a:r>
          </a:p>
        </p:txBody>
      </p:sp>
      <p:sp>
        <p:nvSpPr>
          <p:cNvPr id="22" name="สี่เหลี่ยมผืนผ้า 21">
            <a:extLst>
              <a:ext uri="{FF2B5EF4-FFF2-40B4-BE49-F238E27FC236}">
                <a16:creationId xmlns:a16="http://schemas.microsoft.com/office/drawing/2014/main" id="{15D2519D-29B9-EEA0-63EE-13B25B2AE297}"/>
              </a:ext>
            </a:extLst>
          </p:cNvPr>
          <p:cNvSpPr/>
          <p:nvPr/>
        </p:nvSpPr>
        <p:spPr>
          <a:xfrm>
            <a:off x="33517" y="5585792"/>
            <a:ext cx="2648206" cy="103994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 i="0" u="none" strike="noStrike" kern="1200" baseline="0">
                <a:solidFill>
                  <a:prstClr val="black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 dirty="0"/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1AC818A4-6A48-9435-40FF-33F0886BE5A3}"/>
              </a:ext>
            </a:extLst>
          </p:cNvPr>
          <p:cNvSpPr txBox="1"/>
          <p:nvPr/>
        </p:nvSpPr>
        <p:spPr>
          <a:xfrm>
            <a:off x="73893" y="5571934"/>
            <a:ext cx="2603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พื้นที่เกษตรอินทรีย์ รวมทั้งหมด 588.77 ไร่</a:t>
            </a:r>
            <a:endParaRPr lang="th-TH" sz="1400" dirty="0"/>
          </a:p>
        </p:txBody>
      </p:sp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CA8E3DA6-208C-BBBC-D5ED-F2C35B51B1F7}"/>
              </a:ext>
            </a:extLst>
          </p:cNvPr>
          <p:cNvSpPr txBox="1"/>
          <p:nvPr/>
        </p:nvSpPr>
        <p:spPr>
          <a:xfrm>
            <a:off x="208710" y="6396426"/>
            <a:ext cx="1194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พืชอาหาร 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286.27 ไร่</a:t>
            </a:r>
          </a:p>
        </p:txBody>
      </p:sp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id="{A877DB70-D746-F02C-C138-41C42A996AA6}"/>
              </a:ext>
            </a:extLst>
          </p:cNvPr>
          <p:cNvSpPr txBox="1"/>
          <p:nvPr/>
        </p:nvSpPr>
        <p:spPr>
          <a:xfrm>
            <a:off x="1490380" y="6384678"/>
            <a:ext cx="953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ข้าว</a:t>
            </a:r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302.50 ไร่ </a:t>
            </a:r>
          </a:p>
        </p:txBody>
      </p:sp>
      <p:sp>
        <p:nvSpPr>
          <p:cNvPr id="44" name="วงรี 43">
            <a:extLst>
              <a:ext uri="{FF2B5EF4-FFF2-40B4-BE49-F238E27FC236}">
                <a16:creationId xmlns:a16="http://schemas.microsoft.com/office/drawing/2014/main" id="{06C29197-A77D-902D-22C8-392B50D5E2B3}"/>
              </a:ext>
            </a:extLst>
          </p:cNvPr>
          <p:cNvSpPr/>
          <p:nvPr/>
        </p:nvSpPr>
        <p:spPr>
          <a:xfrm>
            <a:off x="1479579" y="5810175"/>
            <a:ext cx="975470" cy="648000"/>
          </a:xfrm>
          <a:prstGeom prst="ellipse">
            <a:avLst/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วงรี 69">
            <a:extLst>
              <a:ext uri="{FF2B5EF4-FFF2-40B4-BE49-F238E27FC236}">
                <a16:creationId xmlns:a16="http://schemas.microsoft.com/office/drawing/2014/main" id="{51B6FBC2-D301-EC89-2EED-4BE80D466D37}"/>
              </a:ext>
            </a:extLst>
          </p:cNvPr>
          <p:cNvSpPr/>
          <p:nvPr/>
        </p:nvSpPr>
        <p:spPr>
          <a:xfrm>
            <a:off x="242101" y="5799375"/>
            <a:ext cx="975470" cy="658800"/>
          </a:xfrm>
          <a:prstGeom prst="ellipse">
            <a:avLst/>
          </a:prstGeom>
          <a:blipFill dpi="0" rotWithShape="1">
            <a:blip r:embed="rId27">
              <a:extLst>
                <a:ext uri="{BEBA8EAE-BF5A-486C-A8C5-ECC9F3942E4B}">
                  <a14:imgProps xmlns:a14="http://schemas.microsoft.com/office/drawing/2010/main">
                    <a14:imgLayer r:embed="rId28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1497221" y="6632268"/>
            <a:ext cx="5360779" cy="303007"/>
          </a:xfrm>
          <a:prstGeom prst="rect">
            <a:avLst/>
          </a:prstGeom>
          <a:solidFill>
            <a:srgbClr val="FF53A9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ปี</a:t>
            </a:r>
            <a:r>
              <a:rPr lang="en-US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2569 </a:t>
            </a:r>
            <a:r>
              <a:rPr lang="th-TH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มีงบประมาณเพื่อการพัฒนาการเกษตร </a:t>
            </a:r>
            <a:r>
              <a:rPr lang="th-TH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รวม </a:t>
            </a:r>
            <a:r>
              <a:rPr lang="en-US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978.55 </a:t>
            </a:r>
            <a:r>
              <a:rPr lang="th-TH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ล้านบาท</a:t>
            </a:r>
            <a:endParaRPr lang="en-US" b="1" dirty="0">
              <a:ln>
                <a:noFill/>
              </a:ln>
              <a:solidFill>
                <a:srgbClr val="FF0000"/>
              </a:solidFill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74" name="กล่องข้อความ 73">
            <a:extLst>
              <a:ext uri="{FF2B5EF4-FFF2-40B4-BE49-F238E27FC236}">
                <a16:creationId xmlns:a16="http://schemas.microsoft.com/office/drawing/2014/main" id="{EBF1AC7F-157E-72DB-7308-009CCF1B44C6}"/>
              </a:ext>
            </a:extLst>
          </p:cNvPr>
          <p:cNvSpPr txBox="1"/>
          <p:nvPr/>
        </p:nvSpPr>
        <p:spPr>
          <a:xfrm>
            <a:off x="806047" y="7550781"/>
            <a:ext cx="7297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ข้าว </a:t>
            </a:r>
          </a:p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1,373.25 ไร่ </a:t>
            </a:r>
            <a:endParaRPr lang="th-TH" sz="12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74082779-ACBC-7A5D-471C-51650FDDDD87}"/>
              </a:ext>
            </a:extLst>
          </p:cNvPr>
          <p:cNvSpPr txBox="1"/>
          <p:nvPr/>
        </p:nvSpPr>
        <p:spPr>
          <a:xfrm>
            <a:off x="806048" y="8037150"/>
            <a:ext cx="7297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ประมง</a:t>
            </a:r>
          </a:p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58.98 ไร่</a:t>
            </a:r>
            <a:endParaRPr lang="th-TH" sz="12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79" name="กล่องข้อความ 78">
            <a:extLst>
              <a:ext uri="{FF2B5EF4-FFF2-40B4-BE49-F238E27FC236}">
                <a16:creationId xmlns:a16="http://schemas.microsoft.com/office/drawing/2014/main" id="{98588EED-F2C3-31C2-B765-57C4476B49CA}"/>
              </a:ext>
            </a:extLst>
          </p:cNvPr>
          <p:cNvSpPr txBox="1"/>
          <p:nvPr/>
        </p:nvSpPr>
        <p:spPr>
          <a:xfrm>
            <a:off x="759488" y="7024262"/>
            <a:ext cx="8228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พืชอาหาร</a:t>
            </a:r>
          </a:p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25,425.87 ไร่ </a:t>
            </a:r>
          </a:p>
        </p:txBody>
      </p:sp>
      <p:sp>
        <p:nvSpPr>
          <p:cNvPr id="28" name="คลื่น 27">
            <a:extLst>
              <a:ext uri="{FF2B5EF4-FFF2-40B4-BE49-F238E27FC236}">
                <a16:creationId xmlns:a16="http://schemas.microsoft.com/office/drawing/2014/main" id="{0F113971-30C5-27F9-CFED-EB9EE4E2A72E}"/>
              </a:ext>
            </a:extLst>
          </p:cNvPr>
          <p:cNvSpPr/>
          <p:nvPr/>
        </p:nvSpPr>
        <p:spPr>
          <a:xfrm>
            <a:off x="19844" y="8439864"/>
            <a:ext cx="2260144" cy="354288"/>
          </a:xfrm>
          <a:prstGeom prst="wave">
            <a:avLst>
              <a:gd name="adj1" fmla="val 12500"/>
              <a:gd name="adj2" fmla="val 82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6908F1BE-6446-2545-07BA-51E83892F2A9}"/>
              </a:ext>
            </a:extLst>
          </p:cNvPr>
          <p:cNvSpPr txBox="1"/>
          <p:nvPr/>
        </p:nvSpPr>
        <p:spPr>
          <a:xfrm>
            <a:off x="29290" y="8454828"/>
            <a:ext cx="2260144" cy="339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h-TH" sz="1500" b="1" kern="100" dirty="0">
                <a:solidFill>
                  <a:schemeClr val="bg1"/>
                </a:solidFill>
                <a:effectLst/>
                <a:latin typeface="TH Niramit AS" panose="02000506000000020004" pitchFamily="2" charset="-34"/>
                <a:ea typeface="Calibri" panose="020F0502020204030204" pitchFamily="34" charset="0"/>
                <a:cs typeface="TH Niramit AS" panose="02000506000000020004" pitchFamily="2" charset="-34"/>
              </a:rPr>
              <a:t>แผนเผชิญเหต</a:t>
            </a:r>
            <a:r>
              <a:rPr lang="th-TH" sz="1500" b="1" kern="100" dirty="0">
                <a:solidFill>
                  <a:schemeClr val="bg1"/>
                </a:solidFill>
                <a:latin typeface="TH Niramit AS" panose="02000506000000020004" pitchFamily="2" charset="-34"/>
                <a:ea typeface="Calibri" panose="020F0502020204030204" pitchFamily="34" charset="0"/>
                <a:cs typeface="TH Niramit AS" panose="02000506000000020004" pitchFamily="2" charset="-34"/>
              </a:rPr>
              <a:t>ุอุทกภัย</a:t>
            </a:r>
            <a:endParaRPr lang="en-US" sz="1500" b="1" kern="100" dirty="0">
              <a:solidFill>
                <a:schemeClr val="bg1"/>
              </a:solidFill>
              <a:effectLst/>
              <a:latin typeface="TH Niramit AS" panose="02000506000000020004" pitchFamily="2" charset="-34"/>
              <a:ea typeface="Calibri" panose="020F0502020204030204" pitchFamily="34" charset="0"/>
              <a:cs typeface="TH Niramit AS" panose="02000506000000020004" pitchFamily="2" charset="-34"/>
            </a:endParaRPr>
          </a:p>
        </p:txBody>
      </p:sp>
      <p:pic>
        <p:nvPicPr>
          <p:cNvPr id="87" name="รูปภาพ 86">
            <a:extLst>
              <a:ext uri="{FF2B5EF4-FFF2-40B4-BE49-F238E27FC236}">
                <a16:creationId xmlns:a16="http://schemas.microsoft.com/office/drawing/2014/main" id="{DD56415F-472D-EC6F-7904-39BA70AA2738}"/>
              </a:ext>
            </a:extLst>
          </p:cNvPr>
          <p:cNvPicPr>
            <a:picLocks noChangeAspect="1"/>
          </p:cNvPicPr>
          <p:nvPr/>
        </p:nvPicPr>
        <p:blipFill>
          <a:blip r:embed="rId2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83" y="8019513"/>
            <a:ext cx="776192" cy="497182"/>
          </a:xfrm>
          <a:prstGeom prst="rect">
            <a:avLst/>
          </a:prstGeom>
        </p:spPr>
      </p:pic>
      <p:pic>
        <p:nvPicPr>
          <p:cNvPr id="89" name="รูปภาพ 88">
            <a:extLst>
              <a:ext uri="{FF2B5EF4-FFF2-40B4-BE49-F238E27FC236}">
                <a16:creationId xmlns:a16="http://schemas.microsoft.com/office/drawing/2014/main" id="{D77D0F97-57F6-7155-85BC-7DA4AE1B106F}"/>
              </a:ext>
            </a:extLst>
          </p:cNvPr>
          <p:cNvPicPr>
            <a:picLocks noChangeAspect="1"/>
          </p:cNvPicPr>
          <p:nvPr/>
        </p:nvPicPr>
        <p:blipFill>
          <a:blip r:embed="rId3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8" y="6931120"/>
            <a:ext cx="862177" cy="511770"/>
          </a:xfrm>
          <a:prstGeom prst="rect">
            <a:avLst/>
          </a:prstGeom>
        </p:spPr>
      </p:pic>
      <p:pic>
        <p:nvPicPr>
          <p:cNvPr id="91" name="รูปภาพ 90">
            <a:extLst>
              <a:ext uri="{FF2B5EF4-FFF2-40B4-BE49-F238E27FC236}">
                <a16:creationId xmlns:a16="http://schemas.microsoft.com/office/drawing/2014/main" id="{3B5B4174-414A-B5B6-AB6F-5227164F8CE9}"/>
              </a:ext>
            </a:extLst>
          </p:cNvPr>
          <p:cNvPicPr>
            <a:picLocks noChangeAspect="1"/>
          </p:cNvPicPr>
          <p:nvPr/>
        </p:nvPicPr>
        <p:blipFill>
          <a:blip r:embed="rId3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2" y="9405446"/>
            <a:ext cx="403609" cy="403609"/>
          </a:xfrm>
          <a:prstGeom prst="rect">
            <a:avLst/>
          </a:prstGeom>
        </p:spPr>
      </p:pic>
      <p:pic>
        <p:nvPicPr>
          <p:cNvPr id="93" name="รูปภาพ 92">
            <a:extLst>
              <a:ext uri="{FF2B5EF4-FFF2-40B4-BE49-F238E27FC236}">
                <a16:creationId xmlns:a16="http://schemas.microsoft.com/office/drawing/2014/main" id="{34925631-46F1-1D58-91D8-C3645071D045}"/>
              </a:ext>
            </a:extLst>
          </p:cNvPr>
          <p:cNvPicPr>
            <a:picLocks noChangeAspect="1"/>
          </p:cNvPicPr>
          <p:nvPr/>
        </p:nvPicPr>
        <p:blipFill>
          <a:blip r:embed="rId3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53" y="7391497"/>
            <a:ext cx="776248" cy="667002"/>
          </a:xfrm>
          <a:prstGeom prst="rect">
            <a:avLst/>
          </a:prstGeom>
        </p:spPr>
      </p:pic>
      <p:pic>
        <p:nvPicPr>
          <p:cNvPr id="97" name="รูปภาพ 96">
            <a:extLst>
              <a:ext uri="{FF2B5EF4-FFF2-40B4-BE49-F238E27FC236}">
                <a16:creationId xmlns:a16="http://schemas.microsoft.com/office/drawing/2014/main" id="{2FEA7AEF-6F9A-4707-61E4-8CB848D140B1}"/>
              </a:ext>
            </a:extLst>
          </p:cNvPr>
          <p:cNvPicPr>
            <a:picLocks noChangeAspect="1"/>
          </p:cNvPicPr>
          <p:nvPr/>
        </p:nvPicPr>
        <p:blipFill>
          <a:blip r:embed="rId3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1" b="29247"/>
          <a:stretch>
            <a:fillRect/>
          </a:stretch>
        </p:blipFill>
        <p:spPr>
          <a:xfrm>
            <a:off x="89983" y="2143313"/>
            <a:ext cx="669505" cy="372019"/>
          </a:xfrm>
          <a:prstGeom prst="rect">
            <a:avLst/>
          </a:prstGeom>
        </p:spPr>
      </p:pic>
      <p:sp>
        <p:nvSpPr>
          <p:cNvPr id="54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4567" y="3898809"/>
            <a:ext cx="2870603" cy="186620"/>
          </a:xfrm>
          <a:prstGeom prst="rect">
            <a:avLst/>
          </a:prstGeom>
          <a:solidFill>
            <a:srgbClr val="008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200" b="1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99" name="สี่เหลี่ยมผืนผ้า 98">
            <a:extLst>
              <a:ext uri="{FF2B5EF4-FFF2-40B4-BE49-F238E27FC236}">
                <a16:creationId xmlns:a16="http://schemas.microsoft.com/office/drawing/2014/main" id="{3D058CC2-53F4-EFC0-D2F6-601AE132F8E7}"/>
              </a:ext>
            </a:extLst>
          </p:cNvPr>
          <p:cNvSpPr/>
          <p:nvPr/>
        </p:nvSpPr>
        <p:spPr>
          <a:xfrm>
            <a:off x="2878509" y="1860604"/>
            <a:ext cx="2155759" cy="22248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0" name="Rectangle 41">
            <a:extLst>
              <a:ext uri="{FF2B5EF4-FFF2-40B4-BE49-F238E27FC236}">
                <a16:creationId xmlns:a16="http://schemas.microsoft.com/office/drawing/2014/main" id="{A1C01A3A-0491-7A29-21AB-BD7AA74BC3E1}"/>
              </a:ext>
            </a:extLst>
          </p:cNvPr>
          <p:cNvSpPr/>
          <p:nvPr/>
        </p:nvSpPr>
        <p:spPr>
          <a:xfrm>
            <a:off x="2876460" y="1826145"/>
            <a:ext cx="2164223" cy="295172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500" b="1" dirty="0">
                <a:solidFill>
                  <a:schemeClr val="bg1"/>
                </a:solidFill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พื้นที่เกษตรกรรม 946,052 ไร่</a:t>
            </a:r>
            <a:endParaRPr lang="en-US" sz="1500" b="1" dirty="0">
              <a:solidFill>
                <a:schemeClr val="bg1"/>
              </a:solidFill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102" name="กล่องข้อความ 101">
            <a:extLst>
              <a:ext uri="{FF2B5EF4-FFF2-40B4-BE49-F238E27FC236}">
                <a16:creationId xmlns:a16="http://schemas.microsoft.com/office/drawing/2014/main" id="{ABD5A878-C514-DC38-0E55-86A80668F8F6}"/>
              </a:ext>
            </a:extLst>
          </p:cNvPr>
          <p:cNvSpPr txBox="1"/>
          <p:nvPr/>
        </p:nvSpPr>
        <p:spPr>
          <a:xfrm>
            <a:off x="3297735" y="2127134"/>
            <a:ext cx="76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ข้าว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476,972  ไร่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50.42 % </a:t>
            </a:r>
          </a:p>
        </p:txBody>
      </p:sp>
      <p:sp>
        <p:nvSpPr>
          <p:cNvPr id="103" name="กล่องข้อความ 102">
            <a:extLst>
              <a:ext uri="{FF2B5EF4-FFF2-40B4-BE49-F238E27FC236}">
                <a16:creationId xmlns:a16="http://schemas.microsoft.com/office/drawing/2014/main" id="{E3E60B79-6D09-F7E7-3E06-3CA3DCE00EA9}"/>
              </a:ext>
            </a:extLst>
          </p:cNvPr>
          <p:cNvSpPr txBox="1"/>
          <p:nvPr/>
        </p:nvSpPr>
        <p:spPr>
          <a:xfrm>
            <a:off x="4355758" y="2143766"/>
            <a:ext cx="76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พืชไร่ 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315,418 ไร่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33.34 % </a:t>
            </a:r>
          </a:p>
        </p:txBody>
      </p:sp>
      <p:sp>
        <p:nvSpPr>
          <p:cNvPr id="104" name="กล่องข้อความ 103">
            <a:extLst>
              <a:ext uri="{FF2B5EF4-FFF2-40B4-BE49-F238E27FC236}">
                <a16:creationId xmlns:a16="http://schemas.microsoft.com/office/drawing/2014/main" id="{4188536B-846B-0D70-BF42-2CA9581D20A6}"/>
              </a:ext>
            </a:extLst>
          </p:cNvPr>
          <p:cNvSpPr txBox="1"/>
          <p:nvPr/>
        </p:nvSpPr>
        <p:spPr>
          <a:xfrm>
            <a:off x="2782211" y="3105591"/>
            <a:ext cx="964413" cy="40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ไม้ผล/ไม้ยืนต้น </a:t>
            </a:r>
          </a:p>
          <a:p>
            <a:pPr algn="ct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129,581 ไร่ 13.69 % </a:t>
            </a:r>
          </a:p>
        </p:txBody>
      </p:sp>
      <p:sp>
        <p:nvSpPr>
          <p:cNvPr id="107" name="กล่องข้อความ 106">
            <a:extLst>
              <a:ext uri="{FF2B5EF4-FFF2-40B4-BE49-F238E27FC236}">
                <a16:creationId xmlns:a16="http://schemas.microsoft.com/office/drawing/2014/main" id="{4D85D7B7-601A-6116-7335-C43E04D83FD8}"/>
              </a:ext>
            </a:extLst>
          </p:cNvPr>
          <p:cNvSpPr txBox="1"/>
          <p:nvPr/>
        </p:nvSpPr>
        <p:spPr>
          <a:xfrm>
            <a:off x="3529301" y="3083576"/>
            <a:ext cx="8815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พืชผัก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9,826 ไร่ 1.04% </a:t>
            </a:r>
            <a:endParaRPr lang="th-TH" sz="10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09" name="กล่องข้อความ 108">
            <a:extLst>
              <a:ext uri="{FF2B5EF4-FFF2-40B4-BE49-F238E27FC236}">
                <a16:creationId xmlns:a16="http://schemas.microsoft.com/office/drawing/2014/main" id="{D054F21A-FBDF-6F8C-2427-1CD966587C5A}"/>
              </a:ext>
            </a:extLst>
          </p:cNvPr>
          <p:cNvSpPr txBox="1"/>
          <p:nvPr/>
        </p:nvSpPr>
        <p:spPr>
          <a:xfrm>
            <a:off x="4203275" y="3100824"/>
            <a:ext cx="9005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พืชอื่นๆ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3,564 ไร่ 0.38 % </a:t>
            </a:r>
            <a:endParaRPr lang="th-TH" sz="10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10" name="กล่องข้อความ 109">
            <a:extLst>
              <a:ext uri="{FF2B5EF4-FFF2-40B4-BE49-F238E27FC236}">
                <a16:creationId xmlns:a16="http://schemas.microsoft.com/office/drawing/2014/main" id="{BC811126-1C0B-F8BD-20D1-0C96712C7B3E}"/>
              </a:ext>
            </a:extLst>
          </p:cNvPr>
          <p:cNvSpPr txBox="1"/>
          <p:nvPr/>
        </p:nvSpPr>
        <p:spPr>
          <a:xfrm>
            <a:off x="3782585" y="3866436"/>
            <a:ext cx="13108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พืชอาหารสัตว์ 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4,958 ไร่ 0.52 % </a:t>
            </a:r>
            <a:endParaRPr lang="th-TH" sz="1050" b="1" spc="-5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16" name="กล่องข้อความ 115">
            <a:extLst>
              <a:ext uri="{FF2B5EF4-FFF2-40B4-BE49-F238E27FC236}">
                <a16:creationId xmlns:a16="http://schemas.microsoft.com/office/drawing/2014/main" id="{E7D7E2BF-178E-AC44-A251-A49579CC897E}"/>
              </a:ext>
            </a:extLst>
          </p:cNvPr>
          <p:cNvSpPr txBox="1"/>
          <p:nvPr/>
        </p:nvSpPr>
        <p:spPr>
          <a:xfrm>
            <a:off x="2768191" y="3864619"/>
            <a:ext cx="1195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ประมง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5,733 ไร่ 0.61 %    </a:t>
            </a:r>
            <a:r>
              <a:rPr lang="th-TH" sz="900" dirty="0">
                <a:latin typeface="TH Niramit AS" panose="02000506000000020004" pitchFamily="2" charset="-34"/>
                <a:cs typeface="TH Niramit AS" panose="02000506000000020004" pitchFamily="2" charset="-34"/>
              </a:rPr>
              <a:t>  </a:t>
            </a:r>
            <a:endParaRPr lang="th-TH" sz="110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grpSp>
        <p:nvGrpSpPr>
          <p:cNvPr id="123" name="กลุ่ม 122">
            <a:extLst>
              <a:ext uri="{FF2B5EF4-FFF2-40B4-BE49-F238E27FC236}">
                <a16:creationId xmlns:a16="http://schemas.microsoft.com/office/drawing/2014/main" id="{0DDBF8E9-DE71-8D49-95F1-AC316594889D}"/>
              </a:ext>
            </a:extLst>
          </p:cNvPr>
          <p:cNvGrpSpPr/>
          <p:nvPr/>
        </p:nvGrpSpPr>
        <p:grpSpPr>
          <a:xfrm>
            <a:off x="3892704" y="2040643"/>
            <a:ext cx="745263" cy="700070"/>
            <a:chOff x="3837338" y="2065152"/>
            <a:chExt cx="786473" cy="620534"/>
          </a:xfrm>
        </p:grpSpPr>
        <p:pic>
          <p:nvPicPr>
            <p:cNvPr id="119" name="รูปภาพ 118">
              <a:extLst>
                <a:ext uri="{FF2B5EF4-FFF2-40B4-BE49-F238E27FC236}">
                  <a16:creationId xmlns:a16="http://schemas.microsoft.com/office/drawing/2014/main" id="{08C344C1-968B-46BE-BA83-CB08EE14D5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7338" y="2065152"/>
              <a:ext cx="585400" cy="585400"/>
            </a:xfrm>
            <a:prstGeom prst="rect">
              <a:avLst/>
            </a:prstGeom>
          </p:spPr>
        </p:pic>
        <p:pic>
          <p:nvPicPr>
            <p:cNvPr id="120" name="รูปภาพ 119">
              <a:extLst>
                <a:ext uri="{FF2B5EF4-FFF2-40B4-BE49-F238E27FC236}">
                  <a16:creationId xmlns:a16="http://schemas.microsoft.com/office/drawing/2014/main" id="{31919111-1289-B47F-BE14-BB737E43CE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47028" flipH="1">
              <a:off x="4038411" y="2100286"/>
              <a:ext cx="585400" cy="585400"/>
            </a:xfrm>
            <a:prstGeom prst="rect">
              <a:avLst/>
            </a:prstGeom>
          </p:spPr>
        </p:pic>
      </p:grpSp>
      <p:pic>
        <p:nvPicPr>
          <p:cNvPr id="131" name="รูปภาพ 130">
            <a:extLst>
              <a:ext uri="{FF2B5EF4-FFF2-40B4-BE49-F238E27FC236}">
                <a16:creationId xmlns:a16="http://schemas.microsoft.com/office/drawing/2014/main" id="{92C00377-F6E7-ABC2-8296-6CF0FAFFDEDE}"/>
              </a:ext>
            </a:extLst>
          </p:cNvPr>
          <p:cNvPicPr>
            <a:picLocks noChangeAspect="1"/>
          </p:cNvPicPr>
          <p:nvPr/>
        </p:nvPicPr>
        <p:blipFill>
          <a:blip r:embed="rId3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939" y="2582290"/>
            <a:ext cx="757012" cy="644982"/>
          </a:xfrm>
          <a:prstGeom prst="rect">
            <a:avLst/>
          </a:prstGeom>
        </p:spPr>
      </p:pic>
      <p:pic>
        <p:nvPicPr>
          <p:cNvPr id="133" name="รูปภาพ 132">
            <a:extLst>
              <a:ext uri="{FF2B5EF4-FFF2-40B4-BE49-F238E27FC236}">
                <a16:creationId xmlns:a16="http://schemas.microsoft.com/office/drawing/2014/main" id="{AFB90A5C-14F5-A293-AE23-0FAA5EFCE297}"/>
              </a:ext>
            </a:extLst>
          </p:cNvPr>
          <p:cNvPicPr>
            <a:picLocks noChangeAspect="1"/>
          </p:cNvPicPr>
          <p:nvPr/>
        </p:nvPicPr>
        <p:blipFill>
          <a:blip r:embed="rId37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382" y="2637686"/>
            <a:ext cx="599571" cy="529882"/>
          </a:xfrm>
          <a:prstGeom prst="rect">
            <a:avLst/>
          </a:prstGeom>
        </p:spPr>
      </p:pic>
      <p:pic>
        <p:nvPicPr>
          <p:cNvPr id="135" name="รูปภาพ 134">
            <a:extLst>
              <a:ext uri="{FF2B5EF4-FFF2-40B4-BE49-F238E27FC236}">
                <a16:creationId xmlns:a16="http://schemas.microsoft.com/office/drawing/2014/main" id="{72F0C35C-8BE5-CDC2-CD4D-756DC5ED5A97}"/>
              </a:ext>
            </a:extLst>
          </p:cNvPr>
          <p:cNvPicPr>
            <a:picLocks noChangeAspect="1"/>
          </p:cNvPicPr>
          <p:nvPr/>
        </p:nvPicPr>
        <p:blipFill>
          <a:blip r:embed="rId3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887" y="2669395"/>
            <a:ext cx="547595" cy="498173"/>
          </a:xfrm>
          <a:prstGeom prst="rect">
            <a:avLst/>
          </a:prstGeom>
        </p:spPr>
      </p:pic>
      <p:pic>
        <p:nvPicPr>
          <p:cNvPr id="137" name="รูปภาพ 136">
            <a:extLst>
              <a:ext uri="{FF2B5EF4-FFF2-40B4-BE49-F238E27FC236}">
                <a16:creationId xmlns:a16="http://schemas.microsoft.com/office/drawing/2014/main" id="{E7CDB748-80A7-BCC0-1A82-837DF8F76478}"/>
              </a:ext>
            </a:extLst>
          </p:cNvPr>
          <p:cNvPicPr>
            <a:picLocks noChangeAspect="1"/>
          </p:cNvPicPr>
          <p:nvPr/>
        </p:nvPicPr>
        <p:blipFill>
          <a:blip r:embed="rId3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905" y="3427594"/>
            <a:ext cx="711678" cy="527934"/>
          </a:xfrm>
          <a:prstGeom prst="rect">
            <a:avLst/>
          </a:prstGeom>
        </p:spPr>
      </p:pic>
      <p:pic>
        <p:nvPicPr>
          <p:cNvPr id="141" name="รูปภาพ 140">
            <a:extLst>
              <a:ext uri="{FF2B5EF4-FFF2-40B4-BE49-F238E27FC236}">
                <a16:creationId xmlns:a16="http://schemas.microsoft.com/office/drawing/2014/main" id="{E3F8405B-6DB1-D859-FB71-19DBAE12314D}"/>
              </a:ext>
            </a:extLst>
          </p:cNvPr>
          <p:cNvPicPr>
            <a:picLocks noChangeAspect="1"/>
          </p:cNvPicPr>
          <p:nvPr/>
        </p:nvPicPr>
        <p:blipFill>
          <a:blip r:embed="rId4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854" y="3489545"/>
            <a:ext cx="527375" cy="527375"/>
          </a:xfrm>
          <a:prstGeom prst="rect">
            <a:avLst/>
          </a:prstGeom>
        </p:spPr>
      </p:pic>
      <p:pic>
        <p:nvPicPr>
          <p:cNvPr id="143" name="รูปภาพ 142">
            <a:extLst>
              <a:ext uri="{FF2B5EF4-FFF2-40B4-BE49-F238E27FC236}">
                <a16:creationId xmlns:a16="http://schemas.microsoft.com/office/drawing/2014/main" id="{FD0BD5EB-10F7-4EB3-FC2B-147CD410F21A}"/>
              </a:ext>
            </a:extLst>
          </p:cNvPr>
          <p:cNvPicPr>
            <a:picLocks noChangeAspect="1"/>
          </p:cNvPicPr>
          <p:nvPr/>
        </p:nvPicPr>
        <p:blipFill>
          <a:blip r:embed="rId4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922" y="3420231"/>
            <a:ext cx="552649" cy="477420"/>
          </a:xfrm>
          <a:prstGeom prst="rect">
            <a:avLst/>
          </a:prstGeom>
        </p:spPr>
      </p:pic>
      <p:pic>
        <p:nvPicPr>
          <p:cNvPr id="145" name="รูปภาพ 144">
            <a:extLst>
              <a:ext uri="{FF2B5EF4-FFF2-40B4-BE49-F238E27FC236}">
                <a16:creationId xmlns:a16="http://schemas.microsoft.com/office/drawing/2014/main" id="{6D37D817-5C08-4D53-176B-EDB38D12B59D}"/>
              </a:ext>
            </a:extLst>
          </p:cNvPr>
          <p:cNvPicPr>
            <a:picLocks noChangeAspect="1"/>
          </p:cNvPicPr>
          <p:nvPr/>
        </p:nvPicPr>
        <p:blipFill>
          <a:blip r:embed="rId4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576" y="2106123"/>
            <a:ext cx="681230" cy="565417"/>
          </a:xfrm>
          <a:prstGeom prst="rect">
            <a:avLst/>
          </a:prstGeom>
        </p:spPr>
      </p:pic>
      <p:cxnSp>
        <p:nvCxnSpPr>
          <p:cNvPr id="168" name="ตัวเชื่อมต่อหักมุม 66">
            <a:extLst>
              <a:ext uri="{FF2B5EF4-FFF2-40B4-BE49-F238E27FC236}">
                <a16:creationId xmlns:a16="http://schemas.microsoft.com/office/drawing/2014/main" id="{0682EBB0-0F94-0409-4653-6DA3B34C2E88}"/>
              </a:ext>
            </a:extLst>
          </p:cNvPr>
          <p:cNvCxnSpPr>
            <a:cxnSpLocks/>
          </p:cNvCxnSpPr>
          <p:nvPr/>
        </p:nvCxnSpPr>
        <p:spPr>
          <a:xfrm rot="10800000">
            <a:off x="5139898" y="697078"/>
            <a:ext cx="770755" cy="15666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กลุ่ม 11">
            <a:extLst>
              <a:ext uri="{FF2B5EF4-FFF2-40B4-BE49-F238E27FC236}">
                <a16:creationId xmlns:a16="http://schemas.microsoft.com/office/drawing/2014/main" id="{E92804A4-7E5A-8697-551C-A41CF2EA124B}"/>
              </a:ext>
            </a:extLst>
          </p:cNvPr>
          <p:cNvGrpSpPr/>
          <p:nvPr/>
        </p:nvGrpSpPr>
        <p:grpSpPr>
          <a:xfrm>
            <a:off x="15012" y="-6931"/>
            <a:ext cx="2868585" cy="1831963"/>
            <a:chOff x="15012" y="-6931"/>
            <a:chExt cx="2868585" cy="1831963"/>
          </a:xfrm>
        </p:grpSpPr>
        <p:sp>
          <p:nvSpPr>
            <p:cNvPr id="98" name="officeArt object">
              <a:extLst>
                <a:ext uri="{FF2B5EF4-FFF2-40B4-BE49-F238E27FC236}">
                  <a16:creationId xmlns:a16="http://schemas.microsoft.com/office/drawing/2014/main" id="{B33B1EF4-36B4-4910-A573-BE3398DFA256}"/>
                </a:ext>
              </a:extLst>
            </p:cNvPr>
            <p:cNvSpPr/>
            <p:nvPr/>
          </p:nvSpPr>
          <p:spPr>
            <a:xfrm>
              <a:off x="15012" y="0"/>
              <a:ext cx="2018398" cy="1821110"/>
            </a:xfrm>
            <a:prstGeom prst="rect">
              <a:avLst/>
            </a:prstGeom>
            <a:solidFill>
              <a:srgbClr val="92D05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algn="r">
                <a:spcBef>
                  <a:spcPts val="0"/>
                </a:spcBef>
                <a:spcAft>
                  <a:spcPts val="0"/>
                </a:spcAft>
              </a:pPr>
              <a:r>
                <a:rPr lang="th-TH" sz="5400" b="1" dirty="0"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ลำปาง</a:t>
              </a:r>
              <a:endParaRPr lang="en-US" sz="54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endParaRPr>
            </a:p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800" b="1" dirty="0">
                  <a:ln>
                    <a:noFill/>
                  </a:ln>
                  <a:effectLst/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In</a:t>
              </a:r>
              <a:r>
                <a:rPr lang="en-US" sz="2800" b="1" dirty="0"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fo graphic</a:t>
              </a:r>
            </a:p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th-TH" sz="2400" b="1" dirty="0"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ข้อมูลพื้นฐานจังหวัด</a:t>
              </a:r>
            </a:p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>
                  <a:ln>
                    <a:noFill/>
                  </a:ln>
                  <a:effectLst/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(ณ เดือนกรกฎาคม  2569)</a:t>
              </a:r>
              <a:endParaRPr lang="en-US" sz="28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endParaRPr>
            </a:p>
          </p:txBody>
        </p:sp>
        <p:sp>
          <p:nvSpPr>
            <p:cNvPr id="159" name="สี่เหลี่ยมผืนผ้า 158">
              <a:extLst>
                <a:ext uri="{FF2B5EF4-FFF2-40B4-BE49-F238E27FC236}">
                  <a16:creationId xmlns:a16="http://schemas.microsoft.com/office/drawing/2014/main" id="{58C01D84-DC9C-21B1-74D9-48D70F354051}"/>
                </a:ext>
              </a:extLst>
            </p:cNvPr>
            <p:cNvSpPr/>
            <p:nvPr/>
          </p:nvSpPr>
          <p:spPr>
            <a:xfrm>
              <a:off x="2033410" y="-6931"/>
              <a:ext cx="850187" cy="1831963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pic>
        <p:nvPicPr>
          <p:cNvPr id="33" name="รูปภาพ 32">
            <a:extLst>
              <a:ext uri="{FF2B5EF4-FFF2-40B4-BE49-F238E27FC236}">
                <a16:creationId xmlns:a16="http://schemas.microsoft.com/office/drawing/2014/main" id="{F508E8B2-6440-D6E5-7FE0-753283B35049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49597"/>
            <a:ext cx="1040999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804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18430</TotalTime>
  <Words>856</Words>
  <Application>Microsoft Office PowerPoint</Application>
  <PresentationFormat>กระดาษ A4 (210x297 มม.)</PresentationFormat>
  <Paragraphs>140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TH Niramit AS</vt:lpstr>
      <vt:lpstr>Arial</vt:lpstr>
      <vt:lpstr>TH Sarabun New</vt:lpstr>
      <vt:lpstr>TH Chakra Petch</vt:lpstr>
      <vt:lpstr>Calibri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LPS</cp:lastModifiedBy>
  <cp:revision>1340</cp:revision>
  <cp:lastPrinted>2026-06-02T03:33:17Z</cp:lastPrinted>
  <dcterms:created xsi:type="dcterms:W3CDTF">2019-07-31T14:04:36Z</dcterms:created>
  <dcterms:modified xsi:type="dcterms:W3CDTF">2026-07-09T03:40:41Z</dcterms:modified>
</cp:coreProperties>
</file>