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753600" cy="14630400"/>
  <p:notesSz cx="6858000" cy="9144000"/>
  <p:embeddedFontLst>
    <p:embeddedFont>
      <p:font typeface="Prompt" panose="00000500000000000000" pitchFamily="2" charset="-34"/>
      <p:regular r:id="rId4"/>
      <p:bold r:id="rId5"/>
      <p:italic r:id="rId6"/>
      <p:boldItalic r:id="rId7"/>
    </p:embeddedFont>
    <p:embeddedFont>
      <p:font typeface="TH Niramit AS" panose="02000506000000020004" pitchFamily="2" charset="-34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000CC"/>
    <a:srgbClr val="FF0066"/>
    <a:srgbClr val="CC3300"/>
    <a:srgbClr val="D6ECF2"/>
    <a:srgbClr val="C8E6EE"/>
    <a:srgbClr val="D2E1B5"/>
    <a:srgbClr val="ABC674"/>
    <a:srgbClr val="A3CC52"/>
    <a:srgbClr val="E6FF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140" d="100"/>
          <a:sy n="140" d="100"/>
        </p:scale>
        <p:origin x="-870" y="-85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0A2-4978-B4C8-42994E463E0D}"/>
              </c:ext>
            </c:extLst>
          </c:dPt>
          <c:dPt>
            <c:idx val="1"/>
            <c:bubble3D val="0"/>
            <c:spPr>
              <a:solidFill>
                <a:srgbClr val="0066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0A2-4978-B4C8-42994E463E0D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0A2-4978-B4C8-42994E463E0D}"/>
              </c:ext>
            </c:extLst>
          </c:dPt>
          <c:cat>
            <c:strRef>
              <c:f>Sheet1!$A$2:$A$4</c:f>
              <c:strCache>
                <c:ptCount val="3"/>
                <c:pt idx="0">
                  <c:v>พื้นที่เกษตร</c:v>
                </c:pt>
                <c:pt idx="1">
                  <c:v>พื้นที่ป่าไม้</c:v>
                </c:pt>
                <c:pt idx="2">
                  <c:v>พื้นที่อื่นๆ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946052</c:v>
                </c:pt>
                <c:pt idx="1">
                  <c:v>5434652.1600000001</c:v>
                </c:pt>
                <c:pt idx="2">
                  <c:v>1453022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0A2-4978-B4C8-42994E463E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Prompt" panose="00000500000000000000" pitchFamily="2" charset="-34"/>
              <a:ea typeface="+mn-ea"/>
              <a:cs typeface="Prompt" panose="00000500000000000000" pitchFamily="2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92798961459207"/>
          <c:y val="7.2762754577557452E-3"/>
          <c:w val="0.65418918222251388"/>
          <c:h val="0.8866626550261096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35.49</c:v>
                </c:pt>
                <c:pt idx="1">
                  <c:v>1121.26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71F-46BE-BAB7-CF6C1970061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32.93</c:v>
                </c:pt>
                <c:pt idx="1">
                  <c:v>916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71F-46BE-BAB7-CF6C197006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7460040"/>
        <c:axId val="255386480"/>
      </c:barChart>
      <c:catAx>
        <c:axId val="3074600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900" b="1">
                <a:latin typeface="Prompt" panose="00000500000000000000" pitchFamily="2" charset="-34"/>
                <a:cs typeface="Prompt" panose="00000500000000000000" pitchFamily="2" charset="-34"/>
              </a:defRPr>
            </a:pPr>
            <a:endParaRPr lang="th-TH"/>
          </a:p>
        </c:txPr>
        <c:crossAx val="255386480"/>
        <c:crosses val="autoZero"/>
        <c:auto val="1"/>
        <c:lblAlgn val="l"/>
        <c:lblOffset val="100"/>
        <c:noMultiLvlLbl val="0"/>
      </c:catAx>
      <c:valAx>
        <c:axId val="255386480"/>
        <c:scaling>
          <c:orientation val="minMax"/>
        </c:scaling>
        <c:delete val="1"/>
        <c:axPos val="b"/>
        <c:numFmt formatCode="#,##0.00" sourceLinked="1"/>
        <c:majorTickMark val="out"/>
        <c:minorTickMark val="none"/>
        <c:tickLblPos val="nextTo"/>
        <c:crossAx val="30746004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9321952852971311"/>
          <c:y val="0.7947218573461069"/>
          <c:w val="0.19863388831029521"/>
          <c:h val="0.20527814265389296"/>
        </c:manualLayout>
      </c:layout>
      <c:overlay val="0"/>
    </c:legend>
    <c:plotVisOnly val="1"/>
    <c:dispBlanksAs val="gap"/>
    <c:showDLblsOverMax val="0"/>
  </c:chart>
  <c:spPr>
    <a:solidFill>
      <a:schemeClr val="accent5">
        <a:lumMod val="20000"/>
        <a:lumOff val="80000"/>
      </a:schemeClr>
    </a:solidFill>
  </c:spPr>
  <c:txPr>
    <a:bodyPr/>
    <a:lstStyle/>
    <a:p>
      <a:pPr>
        <a:defRPr sz="1100"/>
      </a:pPr>
      <a:endParaRPr lang="th-TH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0.1758</cdr:x>
      <cdr:y>0.61985</cdr:y>
    </cdr:from>
    <cdr:to>
      <cdr:x>0.70578</cdr:x>
      <cdr:y>0.8678</cdr:y>
    </cdr:to>
    <cdr:sp macro="" textlink="">
      <cdr:nvSpPr>
        <cdr:cNvPr id="5" name="TextBox 19">
          <a:extLst xmlns:a="http://schemas.openxmlformats.org/drawingml/2006/main">
            <a:ext uri="{FF2B5EF4-FFF2-40B4-BE49-F238E27FC236}">
              <a16:creationId xmlns:a16="http://schemas.microsoft.com/office/drawing/2014/main" id="{B694721B-8D69-E1F2-8971-C7E9FC8901E6}"/>
            </a:ext>
          </a:extLst>
        </cdr:cNvPr>
        <cdr:cNvSpPr txBox="1"/>
      </cdr:nvSpPr>
      <cdr:spPr>
        <a:xfrm xmlns:a="http://schemas.openxmlformats.org/drawingml/2006/main">
          <a:off x="996805" y="577058"/>
          <a:ext cx="3005104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900" b="1" dirty="0">
              <a:latin typeface="Prompt" panose="00000500000000000000" pitchFamily="2" charset="-34"/>
              <a:cs typeface="Prompt" panose="00000500000000000000" pitchFamily="2" charset="-34"/>
            </a:rPr>
            <a:t>งบประมาณ  35.49 ล้านบาท</a:t>
          </a:r>
        </a:p>
      </cdr:txBody>
    </cdr:sp>
  </cdr:relSizeAnchor>
  <cdr:relSizeAnchor xmlns:cdr="http://schemas.openxmlformats.org/drawingml/2006/chartDrawing">
    <cdr:from>
      <cdr:x>0.1747</cdr:x>
      <cdr:y>0.45451</cdr:y>
    </cdr:from>
    <cdr:to>
      <cdr:x>0.872</cdr:x>
      <cdr:y>0.85123</cdr:y>
    </cdr:to>
    <cdr:sp macro="" textlink="">
      <cdr:nvSpPr>
        <cdr:cNvPr id="3" name="TextBox 19">
          <a:extLst xmlns:a="http://schemas.openxmlformats.org/drawingml/2006/main">
            <a:ext uri="{FF2B5EF4-FFF2-40B4-BE49-F238E27FC236}">
              <a16:creationId xmlns:a16="http://schemas.microsoft.com/office/drawing/2014/main" id="{3BA0FF74-82CB-12D7-8FE2-D8EEE6368DD1}"/>
            </a:ext>
          </a:extLst>
        </cdr:cNvPr>
        <cdr:cNvSpPr txBox="1"/>
      </cdr:nvSpPr>
      <cdr:spPr>
        <a:xfrm xmlns:a="http://schemas.openxmlformats.org/drawingml/2006/main">
          <a:off x="990600" y="423132"/>
          <a:ext cx="3953856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900" b="1" dirty="0">
              <a:latin typeface="Prompt" panose="00000500000000000000" pitchFamily="2" charset="-34"/>
              <a:cs typeface="Prompt" panose="00000500000000000000" pitchFamily="2" charset="-34"/>
            </a:rPr>
            <a:t>เบิกจ่าย 32.93 ล้านบาท  คิดเป็นร้อยละ 92.76 </a:t>
          </a:r>
          <a:r>
            <a:rPr lang="th-TH" sz="700" b="1" dirty="0">
              <a:solidFill>
                <a:schemeClr val="tx1"/>
              </a:solidFill>
              <a:latin typeface="Prompt" panose="00000500000000000000" pitchFamily="2" charset="-34"/>
              <a:cs typeface="Prompt" panose="00000500000000000000" pitchFamily="2" charset="-34"/>
            </a:rPr>
            <a:t>(</a:t>
          </a:r>
          <a:r>
            <a:rPr lang="th-TH" sz="700" b="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rPr>
            <a:t>เงินเหลือจ่าย 2.56 ล้านบาท)</a:t>
          </a:r>
          <a:endParaRPr lang="en-US" sz="700" b="1" dirty="0">
            <a:solidFill>
              <a:srgbClr val="000000"/>
            </a:solidFill>
            <a:latin typeface="Prompt" panose="00000500000000000000" pitchFamily="2" charset="-34"/>
            <a:ea typeface="Canva Sans"/>
            <a:cs typeface="Prompt" panose="00000500000000000000" pitchFamily="2" charset="-34"/>
            <a:sym typeface="Canva Sans"/>
          </a:endParaRPr>
        </a:p>
        <a:p xmlns:a="http://schemas.openxmlformats.org/drawingml/2006/main">
          <a:endParaRPr lang="th-TH" sz="900" b="1" dirty="0">
            <a:latin typeface="Prompt" panose="00000500000000000000" pitchFamily="2" charset="-34"/>
            <a:cs typeface="Prompt" panose="00000500000000000000" pitchFamily="2" charset="-34"/>
          </a:endParaRPr>
        </a:p>
      </cdr:txBody>
    </cdr:sp>
  </cdr:relSizeAnchor>
  <cdr:relSizeAnchor xmlns:cdr="http://schemas.openxmlformats.org/drawingml/2006/chartDrawing">
    <cdr:from>
      <cdr:x>0.16083</cdr:x>
      <cdr:y>0.06205</cdr:y>
    </cdr:from>
    <cdr:to>
      <cdr:x>1</cdr:x>
      <cdr:y>0.31</cdr:y>
    </cdr:to>
    <cdr:sp macro="" textlink="">
      <cdr:nvSpPr>
        <cdr:cNvPr id="2" name="TextBox 19">
          <a:extLst xmlns:a="http://schemas.openxmlformats.org/drawingml/2006/main">
            <a:ext uri="{FF2B5EF4-FFF2-40B4-BE49-F238E27FC236}">
              <a16:creationId xmlns:a16="http://schemas.microsoft.com/office/drawing/2014/main" id="{D7EA4E53-01C7-90A5-8B00-BB1883EB0460}"/>
            </a:ext>
          </a:extLst>
        </cdr:cNvPr>
        <cdr:cNvSpPr txBox="1"/>
      </cdr:nvSpPr>
      <cdr:spPr>
        <a:xfrm xmlns:a="http://schemas.openxmlformats.org/drawingml/2006/main">
          <a:off x="911942" y="57766"/>
          <a:ext cx="4758279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900" b="1" dirty="0">
              <a:latin typeface="Prompt" panose="00000500000000000000" pitchFamily="2" charset="-34"/>
              <a:cs typeface="Prompt" panose="00000500000000000000" pitchFamily="2" charset="-34"/>
            </a:rPr>
            <a:t>เบิกจ่าย 916 ล้านบาท </a:t>
          </a:r>
          <a:r>
            <a:rPr lang="th-TH" sz="900" b="1" dirty="0">
              <a:solidFill>
                <a:schemeClr val="tx1"/>
              </a:solidFill>
              <a:latin typeface="Prompt" panose="00000500000000000000" pitchFamily="2" charset="-34"/>
              <a:cs typeface="Prompt" panose="00000500000000000000" pitchFamily="2" charset="-34"/>
            </a:rPr>
            <a:t>คิดเป็นร้อยละ 81.69 </a:t>
          </a:r>
          <a:r>
            <a:rPr lang="th-TH" sz="700" b="1" dirty="0">
              <a:solidFill>
                <a:schemeClr val="tx1"/>
              </a:solidFill>
              <a:latin typeface="Prompt" panose="00000500000000000000" pitchFamily="2" charset="-34"/>
              <a:cs typeface="Prompt" panose="00000500000000000000" pitchFamily="2" charset="-34"/>
            </a:rPr>
            <a:t>(</a:t>
          </a:r>
          <a:r>
            <a:rPr lang="th-TH" sz="700" b="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rPr>
            <a:t>กันเงินเหลื่อมปี 173.15 ล้านบาท) </a:t>
          </a:r>
          <a:r>
            <a:rPr lang="th-TH" sz="700" b="1" dirty="0">
              <a:solidFill>
                <a:schemeClr val="tx1"/>
              </a:solidFill>
              <a:latin typeface="Prompt" panose="00000500000000000000" pitchFamily="2" charset="-34"/>
              <a:cs typeface="Prompt" panose="00000500000000000000" pitchFamily="2" charset="-34"/>
            </a:rPr>
            <a:t>(</a:t>
          </a:r>
          <a:r>
            <a:rPr lang="th-TH" sz="700" b="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rPr>
            <a:t>เงินเหลือจ่าย 32.097 ล้านบาท)</a:t>
          </a:r>
          <a:endParaRPr lang="th-TH" sz="900" b="1" dirty="0">
            <a:solidFill>
              <a:schemeClr val="tx1"/>
            </a:solidFill>
            <a:latin typeface="Prompt" panose="00000500000000000000" pitchFamily="2" charset="-34"/>
            <a:cs typeface="Prompt" panose="00000500000000000000" pitchFamily="2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E3685E-9979-40A2-906B-A4B08E480932}" type="datetimeFigureOut">
              <a:rPr lang="th-TH" smtClean="0"/>
              <a:t>03/11/69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00300" y="1143000"/>
            <a:ext cx="2057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DE87A4-C34E-4819-917C-F051D5AABB7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52005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DE87A4-C34E-4819-917C-F051D5AABB75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39414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3.svg"/><Relationship Id="rId21" Type="http://schemas.openxmlformats.org/officeDocument/2006/relationships/image" Target="../media/image18.png"/><Relationship Id="rId42" Type="http://schemas.openxmlformats.org/officeDocument/2006/relationships/image" Target="../media/image38.png"/><Relationship Id="rId47" Type="http://schemas.openxmlformats.org/officeDocument/2006/relationships/image" Target="../media/image41.jpeg"/><Relationship Id="rId63" Type="http://schemas.openxmlformats.org/officeDocument/2006/relationships/image" Target="../media/image55.jpg"/><Relationship Id="rId68" Type="http://schemas.openxmlformats.org/officeDocument/2006/relationships/image" Target="../media/image59.jpeg"/><Relationship Id="rId16" Type="http://schemas.openxmlformats.org/officeDocument/2006/relationships/image" Target="../media/image13.png"/><Relationship Id="rId11" Type="http://schemas.openxmlformats.org/officeDocument/2006/relationships/image" Target="../media/image8.png"/><Relationship Id="rId32" Type="http://schemas.openxmlformats.org/officeDocument/2006/relationships/image" Target="../media/image29.svg"/><Relationship Id="rId37" Type="http://schemas.openxmlformats.org/officeDocument/2006/relationships/image" Target="../media/image34.png"/><Relationship Id="rId53" Type="http://schemas.openxmlformats.org/officeDocument/2006/relationships/image" Target="../media/image47.png"/><Relationship Id="rId58" Type="http://schemas.openxmlformats.org/officeDocument/2006/relationships/image" Target="../media/image51.jpeg"/><Relationship Id="rId74" Type="http://schemas.openxmlformats.org/officeDocument/2006/relationships/image" Target="../media/image64.png"/><Relationship Id="rId79" Type="http://schemas.openxmlformats.org/officeDocument/2006/relationships/image" Target="../media/image69.jpg"/><Relationship Id="rId5" Type="http://schemas.openxmlformats.org/officeDocument/2006/relationships/image" Target="../media/image2.png"/><Relationship Id="rId61" Type="http://schemas.openxmlformats.org/officeDocument/2006/relationships/image" Target="../media/image54.png"/><Relationship Id="rId19" Type="http://schemas.openxmlformats.org/officeDocument/2006/relationships/image" Target="../media/image16.png"/><Relationship Id="rId14" Type="http://schemas.openxmlformats.org/officeDocument/2006/relationships/image" Target="../media/image11.png"/><Relationship Id="rId22" Type="http://schemas.openxmlformats.org/officeDocument/2006/relationships/image" Target="../media/image19.svg"/><Relationship Id="rId27" Type="http://schemas.openxmlformats.org/officeDocument/2006/relationships/image" Target="../media/image24.png"/><Relationship Id="rId30" Type="http://schemas.openxmlformats.org/officeDocument/2006/relationships/image" Target="../media/image27.svg"/><Relationship Id="rId35" Type="http://schemas.openxmlformats.org/officeDocument/2006/relationships/image" Target="../media/image32.png"/><Relationship Id="rId43" Type="http://schemas.microsoft.com/office/2007/relationships/hdphoto" Target="../media/hdphoto2.wdp"/><Relationship Id="rId48" Type="http://schemas.openxmlformats.org/officeDocument/2006/relationships/image" Target="../media/image42.jpg"/><Relationship Id="rId56" Type="http://schemas.openxmlformats.org/officeDocument/2006/relationships/image" Target="../media/image49.jpeg"/><Relationship Id="rId64" Type="http://schemas.openxmlformats.org/officeDocument/2006/relationships/image" Target="../media/image56.png"/><Relationship Id="rId69" Type="http://schemas.openxmlformats.org/officeDocument/2006/relationships/image" Target="../media/image60.jpeg"/><Relationship Id="rId77" Type="http://schemas.openxmlformats.org/officeDocument/2006/relationships/image" Target="../media/image67.jpg"/><Relationship Id="rId8" Type="http://schemas.openxmlformats.org/officeDocument/2006/relationships/image" Target="../media/image5.png"/><Relationship Id="rId51" Type="http://schemas.openxmlformats.org/officeDocument/2006/relationships/image" Target="../media/image45.jpeg"/><Relationship Id="rId72" Type="http://schemas.openxmlformats.org/officeDocument/2006/relationships/image" Target="../media/image62.png"/><Relationship Id="rId80" Type="http://schemas.openxmlformats.org/officeDocument/2006/relationships/image" Target="../media/image70.jpg"/><Relationship Id="rId3" Type="http://schemas.openxmlformats.org/officeDocument/2006/relationships/image" Target="../media/image1.png"/><Relationship Id="rId12" Type="http://schemas.openxmlformats.org/officeDocument/2006/relationships/image" Target="../media/image9.sv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openxmlformats.org/officeDocument/2006/relationships/image" Target="../media/image35.svg"/><Relationship Id="rId46" Type="http://schemas.openxmlformats.org/officeDocument/2006/relationships/image" Target="../media/image40.jpeg"/><Relationship Id="rId59" Type="http://schemas.openxmlformats.org/officeDocument/2006/relationships/image" Target="../media/image52.jpeg"/><Relationship Id="rId67" Type="http://schemas.openxmlformats.org/officeDocument/2006/relationships/image" Target="../media/image58.jpg"/><Relationship Id="rId20" Type="http://schemas.openxmlformats.org/officeDocument/2006/relationships/image" Target="../media/image17.svg"/><Relationship Id="rId41" Type="http://schemas.openxmlformats.org/officeDocument/2006/relationships/image" Target="../media/image37.png"/><Relationship Id="rId54" Type="http://schemas.microsoft.com/office/2007/relationships/hdphoto" Target="../media/hdphoto4.wdp"/><Relationship Id="rId62" Type="http://schemas.microsoft.com/office/2007/relationships/hdphoto" Target="../media/hdphoto5.wdp"/><Relationship Id="rId70" Type="http://schemas.openxmlformats.org/officeDocument/2006/relationships/image" Target="../media/image61.jpeg"/><Relationship Id="rId75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5" Type="http://schemas.openxmlformats.org/officeDocument/2006/relationships/image" Target="../media/image12.svg"/><Relationship Id="rId23" Type="http://schemas.openxmlformats.org/officeDocument/2006/relationships/image" Target="../media/image20.png"/><Relationship Id="rId28" Type="http://schemas.openxmlformats.org/officeDocument/2006/relationships/image" Target="../media/image25.svg"/><Relationship Id="rId36" Type="http://schemas.openxmlformats.org/officeDocument/2006/relationships/image" Target="../media/image33.png"/><Relationship Id="rId49" Type="http://schemas.openxmlformats.org/officeDocument/2006/relationships/image" Target="../media/image43.jpeg"/><Relationship Id="rId57" Type="http://schemas.openxmlformats.org/officeDocument/2006/relationships/image" Target="../media/image50.jpeg"/><Relationship Id="rId10" Type="http://schemas.openxmlformats.org/officeDocument/2006/relationships/image" Target="../media/image7.png"/><Relationship Id="rId31" Type="http://schemas.openxmlformats.org/officeDocument/2006/relationships/image" Target="../media/image28.png"/><Relationship Id="rId44" Type="http://schemas.openxmlformats.org/officeDocument/2006/relationships/image" Target="../media/image39.png"/><Relationship Id="rId52" Type="http://schemas.openxmlformats.org/officeDocument/2006/relationships/image" Target="../media/image46.jpeg"/><Relationship Id="rId60" Type="http://schemas.openxmlformats.org/officeDocument/2006/relationships/image" Target="../media/image53.jpeg"/><Relationship Id="rId65" Type="http://schemas.microsoft.com/office/2007/relationships/hdphoto" Target="../media/hdphoto6.wdp"/><Relationship Id="rId73" Type="http://schemas.openxmlformats.org/officeDocument/2006/relationships/image" Target="../media/image63.png"/><Relationship Id="rId78" Type="http://schemas.openxmlformats.org/officeDocument/2006/relationships/image" Target="../media/image68.jpg"/><Relationship Id="rId81" Type="http://schemas.openxmlformats.org/officeDocument/2006/relationships/image" Target="../media/image71.jpeg"/><Relationship Id="rId4" Type="http://schemas.microsoft.com/office/2007/relationships/hdphoto" Target="../media/hdphoto1.wdp"/><Relationship Id="rId9" Type="http://schemas.openxmlformats.org/officeDocument/2006/relationships/image" Target="../media/image6.png"/><Relationship Id="rId13" Type="http://schemas.openxmlformats.org/officeDocument/2006/relationships/image" Target="../media/image10.png"/><Relationship Id="rId18" Type="http://schemas.openxmlformats.org/officeDocument/2006/relationships/image" Target="../media/image15.svg"/><Relationship Id="rId39" Type="http://schemas.openxmlformats.org/officeDocument/2006/relationships/image" Target="../media/image36.png"/><Relationship Id="rId34" Type="http://schemas.openxmlformats.org/officeDocument/2006/relationships/image" Target="../media/image31.svg"/><Relationship Id="rId50" Type="http://schemas.openxmlformats.org/officeDocument/2006/relationships/image" Target="../media/image44.jpg"/><Relationship Id="rId55" Type="http://schemas.openxmlformats.org/officeDocument/2006/relationships/image" Target="../media/image48.jpeg"/><Relationship Id="rId76" Type="http://schemas.openxmlformats.org/officeDocument/2006/relationships/image" Target="../media/image66.png"/><Relationship Id="rId7" Type="http://schemas.openxmlformats.org/officeDocument/2006/relationships/image" Target="../media/image4.png"/><Relationship Id="rId71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29" Type="http://schemas.openxmlformats.org/officeDocument/2006/relationships/image" Target="../media/image26.png"/><Relationship Id="rId24" Type="http://schemas.openxmlformats.org/officeDocument/2006/relationships/image" Target="../media/image21.svg"/><Relationship Id="rId40" Type="http://schemas.openxmlformats.org/officeDocument/2006/relationships/chart" Target="../charts/chart1.xml"/><Relationship Id="rId45" Type="http://schemas.microsoft.com/office/2007/relationships/hdphoto" Target="../media/hdphoto3.wdp"/><Relationship Id="rId66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50000">
              <a:srgbClr val="FDFFDC">
                <a:alpha val="100000"/>
              </a:srgbClr>
            </a:gs>
            <a:gs pos="100000">
              <a:srgbClr val="D0D48A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" name="รูปภาพ 391">
            <a:extLst>
              <a:ext uri="{FF2B5EF4-FFF2-40B4-BE49-F238E27FC236}">
                <a16:creationId xmlns:a16="http://schemas.microsoft.com/office/drawing/2014/main" id="{DAE57A45-0364-04B7-64F9-46488549E8F5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6582"/>
                    </a14:imgEffect>
                    <a14:imgEffect>
                      <a14:saturation sat="200000"/>
                    </a14:imgEffect>
                    <a14:imgEffect>
                      <a14:brightnessContrast bright="-5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67" t="13019" r="4032" b="31882"/>
          <a:stretch>
            <a:fillRect/>
          </a:stretch>
        </p:blipFill>
        <p:spPr>
          <a:xfrm>
            <a:off x="0" y="-26985"/>
            <a:ext cx="9753600" cy="1682746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452363" y="-11979342"/>
            <a:ext cx="2365701" cy="261612"/>
            <a:chOff x="0" y="0"/>
            <a:chExt cx="658176" cy="2368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58176" cy="236821"/>
            </a:xfrm>
            <a:custGeom>
              <a:avLst/>
              <a:gdLst/>
              <a:ahLst/>
              <a:cxnLst/>
              <a:rect l="l" t="t" r="r" b="b"/>
              <a:pathLst>
                <a:path w="658176" h="236821">
                  <a:moveTo>
                    <a:pt x="35942" y="0"/>
                  </a:moveTo>
                  <a:lnTo>
                    <a:pt x="622234" y="0"/>
                  </a:lnTo>
                  <a:cubicBezTo>
                    <a:pt x="631766" y="0"/>
                    <a:pt x="640908" y="3787"/>
                    <a:pt x="647649" y="10527"/>
                  </a:cubicBezTo>
                  <a:cubicBezTo>
                    <a:pt x="654389" y="17267"/>
                    <a:pt x="658176" y="26409"/>
                    <a:pt x="658176" y="35942"/>
                  </a:cubicBezTo>
                  <a:lnTo>
                    <a:pt x="658176" y="200880"/>
                  </a:lnTo>
                  <a:cubicBezTo>
                    <a:pt x="658176" y="210412"/>
                    <a:pt x="654389" y="219554"/>
                    <a:pt x="647649" y="226294"/>
                  </a:cubicBezTo>
                  <a:cubicBezTo>
                    <a:pt x="640908" y="233035"/>
                    <a:pt x="631766" y="236821"/>
                    <a:pt x="622234" y="236821"/>
                  </a:cubicBezTo>
                  <a:lnTo>
                    <a:pt x="35942" y="236821"/>
                  </a:lnTo>
                  <a:cubicBezTo>
                    <a:pt x="26409" y="236821"/>
                    <a:pt x="17267" y="233035"/>
                    <a:pt x="10527" y="226294"/>
                  </a:cubicBezTo>
                  <a:cubicBezTo>
                    <a:pt x="3787" y="219554"/>
                    <a:pt x="0" y="210412"/>
                    <a:pt x="0" y="200880"/>
                  </a:cubicBezTo>
                  <a:lnTo>
                    <a:pt x="0" y="35942"/>
                  </a:lnTo>
                  <a:cubicBezTo>
                    <a:pt x="0" y="26409"/>
                    <a:pt x="3787" y="17267"/>
                    <a:pt x="10527" y="10527"/>
                  </a:cubicBezTo>
                  <a:cubicBezTo>
                    <a:pt x="17267" y="3787"/>
                    <a:pt x="26409" y="0"/>
                    <a:pt x="35942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658176" cy="2653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22103" y="10548688"/>
            <a:ext cx="9753600" cy="4114647"/>
            <a:chOff x="0" y="0"/>
            <a:chExt cx="3060435" cy="114295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060435" cy="1142958"/>
            </a:xfrm>
            <a:custGeom>
              <a:avLst/>
              <a:gdLst/>
              <a:ahLst/>
              <a:cxnLst/>
              <a:rect l="l" t="t" r="r" b="b"/>
              <a:pathLst>
                <a:path w="3060435" h="1142958">
                  <a:moveTo>
                    <a:pt x="0" y="0"/>
                  </a:moveTo>
                  <a:lnTo>
                    <a:pt x="3060435" y="0"/>
                  </a:lnTo>
                  <a:lnTo>
                    <a:pt x="3060435" y="1142958"/>
                  </a:lnTo>
                  <a:lnTo>
                    <a:pt x="0" y="1142958"/>
                  </a:lnTo>
                  <a:close/>
                </a:path>
              </a:pathLst>
            </a:custGeom>
            <a:gradFill rotWithShape="1">
              <a:gsLst>
                <a:gs pos="0">
                  <a:srgbClr val="518900">
                    <a:alpha val="0"/>
                  </a:srgbClr>
                </a:gs>
                <a:gs pos="100000">
                  <a:srgbClr val="3C700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th-TH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3060435" cy="1171533"/>
            </a:xfrm>
            <a:prstGeom prst="rect">
              <a:avLst/>
            </a:prstGeom>
          </p:spPr>
          <p:txBody>
            <a:bodyPr lIns="32770" tIns="32770" rIns="32770" bIns="32770" rtlCol="0" anchor="ctr"/>
            <a:lstStyle/>
            <a:p>
              <a:pPr algn="ctr">
                <a:lnSpc>
                  <a:spcPts val="2619"/>
                </a:lnSpc>
                <a:spcBef>
                  <a:spcPct val="0"/>
                </a:spcBef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5569686" y="1931731"/>
            <a:ext cx="4101632" cy="3036297"/>
            <a:chOff x="0" y="0"/>
            <a:chExt cx="1139342" cy="84341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39342" cy="843416"/>
            </a:xfrm>
            <a:custGeom>
              <a:avLst/>
              <a:gdLst/>
              <a:ahLst/>
              <a:cxnLst/>
              <a:rect l="l" t="t" r="r" b="b"/>
              <a:pathLst>
                <a:path w="1139342" h="843416">
                  <a:moveTo>
                    <a:pt x="20763" y="0"/>
                  </a:moveTo>
                  <a:lnTo>
                    <a:pt x="1118579" y="0"/>
                  </a:lnTo>
                  <a:cubicBezTo>
                    <a:pt x="1130046" y="0"/>
                    <a:pt x="1139342" y="9296"/>
                    <a:pt x="1139342" y="20763"/>
                  </a:cubicBezTo>
                  <a:lnTo>
                    <a:pt x="1139342" y="822653"/>
                  </a:lnTo>
                  <a:cubicBezTo>
                    <a:pt x="1139342" y="834120"/>
                    <a:pt x="1130046" y="843416"/>
                    <a:pt x="1118579" y="843416"/>
                  </a:cubicBezTo>
                  <a:lnTo>
                    <a:pt x="20763" y="843416"/>
                  </a:lnTo>
                  <a:cubicBezTo>
                    <a:pt x="9296" y="843416"/>
                    <a:pt x="0" y="834120"/>
                    <a:pt x="0" y="822653"/>
                  </a:cubicBezTo>
                  <a:lnTo>
                    <a:pt x="0" y="20763"/>
                  </a:lnTo>
                  <a:cubicBezTo>
                    <a:pt x="0" y="9296"/>
                    <a:pt x="9296" y="0"/>
                    <a:pt x="20763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139342" cy="8719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920012" y="5211525"/>
            <a:ext cx="4648177" cy="3456794"/>
            <a:chOff x="0" y="0"/>
            <a:chExt cx="1291160" cy="96022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91160" cy="960221"/>
            </a:xfrm>
            <a:custGeom>
              <a:avLst/>
              <a:gdLst/>
              <a:ahLst/>
              <a:cxnLst/>
              <a:rect l="l" t="t" r="r" b="b"/>
              <a:pathLst>
                <a:path w="1291160" h="960221">
                  <a:moveTo>
                    <a:pt x="18321" y="0"/>
                  </a:moveTo>
                  <a:lnTo>
                    <a:pt x="1272839" y="0"/>
                  </a:lnTo>
                  <a:cubicBezTo>
                    <a:pt x="1282957" y="0"/>
                    <a:pt x="1291160" y="8203"/>
                    <a:pt x="1291160" y="18321"/>
                  </a:cubicBezTo>
                  <a:lnTo>
                    <a:pt x="1291160" y="941899"/>
                  </a:lnTo>
                  <a:cubicBezTo>
                    <a:pt x="1291160" y="952018"/>
                    <a:pt x="1282957" y="960221"/>
                    <a:pt x="1272839" y="960221"/>
                  </a:cubicBezTo>
                  <a:lnTo>
                    <a:pt x="18321" y="960221"/>
                  </a:lnTo>
                  <a:cubicBezTo>
                    <a:pt x="8203" y="960221"/>
                    <a:pt x="0" y="952018"/>
                    <a:pt x="0" y="941899"/>
                  </a:cubicBezTo>
                  <a:lnTo>
                    <a:pt x="0" y="18321"/>
                  </a:lnTo>
                  <a:cubicBezTo>
                    <a:pt x="0" y="8203"/>
                    <a:pt x="8203" y="0"/>
                    <a:pt x="18321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291160" cy="9887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9824" y="8513827"/>
            <a:ext cx="4084728" cy="2532674"/>
            <a:chOff x="0" y="0"/>
            <a:chExt cx="1134647" cy="74426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134647" cy="744262"/>
            </a:xfrm>
            <a:custGeom>
              <a:avLst/>
              <a:gdLst/>
              <a:ahLst/>
              <a:cxnLst/>
              <a:rect l="l" t="t" r="r" b="b"/>
              <a:pathLst>
                <a:path w="1134647" h="744262">
                  <a:moveTo>
                    <a:pt x="20849" y="0"/>
                  </a:moveTo>
                  <a:lnTo>
                    <a:pt x="1113798" y="0"/>
                  </a:lnTo>
                  <a:cubicBezTo>
                    <a:pt x="1119327" y="0"/>
                    <a:pt x="1124630" y="2197"/>
                    <a:pt x="1128540" y="6106"/>
                  </a:cubicBezTo>
                  <a:cubicBezTo>
                    <a:pt x="1132450" y="10016"/>
                    <a:pt x="1134647" y="15319"/>
                    <a:pt x="1134647" y="20849"/>
                  </a:cubicBezTo>
                  <a:lnTo>
                    <a:pt x="1134647" y="723413"/>
                  </a:lnTo>
                  <a:cubicBezTo>
                    <a:pt x="1134647" y="728943"/>
                    <a:pt x="1132450" y="734246"/>
                    <a:pt x="1128540" y="738155"/>
                  </a:cubicBezTo>
                  <a:cubicBezTo>
                    <a:pt x="1124630" y="742065"/>
                    <a:pt x="1119327" y="744262"/>
                    <a:pt x="1113798" y="744262"/>
                  </a:cubicBezTo>
                  <a:lnTo>
                    <a:pt x="20849" y="744262"/>
                  </a:lnTo>
                  <a:cubicBezTo>
                    <a:pt x="15319" y="744262"/>
                    <a:pt x="10016" y="742065"/>
                    <a:pt x="6106" y="738155"/>
                  </a:cubicBezTo>
                  <a:cubicBezTo>
                    <a:pt x="2197" y="734246"/>
                    <a:pt x="0" y="728943"/>
                    <a:pt x="0" y="723413"/>
                  </a:cubicBezTo>
                  <a:lnTo>
                    <a:pt x="0" y="20849"/>
                  </a:lnTo>
                  <a:cubicBezTo>
                    <a:pt x="0" y="15319"/>
                    <a:pt x="2197" y="10016"/>
                    <a:pt x="6106" y="6106"/>
                  </a:cubicBezTo>
                  <a:cubicBezTo>
                    <a:pt x="10016" y="2197"/>
                    <a:pt x="15319" y="0"/>
                    <a:pt x="20849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1134647" cy="7728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4358897" y="8952365"/>
            <a:ext cx="5209292" cy="2217361"/>
            <a:chOff x="0" y="0"/>
            <a:chExt cx="1447025" cy="615934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447025" cy="615934"/>
            </a:xfrm>
            <a:custGeom>
              <a:avLst/>
              <a:gdLst/>
              <a:ahLst/>
              <a:cxnLst/>
              <a:rect l="l" t="t" r="r" b="b"/>
              <a:pathLst>
                <a:path w="1447025" h="615934">
                  <a:moveTo>
                    <a:pt x="16348" y="0"/>
                  </a:moveTo>
                  <a:lnTo>
                    <a:pt x="1430677" y="0"/>
                  </a:lnTo>
                  <a:cubicBezTo>
                    <a:pt x="1435013" y="0"/>
                    <a:pt x="1439171" y="1722"/>
                    <a:pt x="1442237" y="4788"/>
                  </a:cubicBezTo>
                  <a:cubicBezTo>
                    <a:pt x="1445303" y="7854"/>
                    <a:pt x="1447025" y="12012"/>
                    <a:pt x="1447025" y="16348"/>
                  </a:cubicBezTo>
                  <a:lnTo>
                    <a:pt x="1447025" y="599586"/>
                  </a:lnTo>
                  <a:cubicBezTo>
                    <a:pt x="1447025" y="603921"/>
                    <a:pt x="1445303" y="608080"/>
                    <a:pt x="1442237" y="611145"/>
                  </a:cubicBezTo>
                  <a:cubicBezTo>
                    <a:pt x="1439171" y="614211"/>
                    <a:pt x="1435013" y="615934"/>
                    <a:pt x="1430677" y="615934"/>
                  </a:cubicBezTo>
                  <a:lnTo>
                    <a:pt x="16348" y="615934"/>
                  </a:lnTo>
                  <a:cubicBezTo>
                    <a:pt x="7319" y="615934"/>
                    <a:pt x="0" y="608614"/>
                    <a:pt x="0" y="599586"/>
                  </a:cubicBezTo>
                  <a:lnTo>
                    <a:pt x="0" y="16348"/>
                  </a:lnTo>
                  <a:cubicBezTo>
                    <a:pt x="0" y="12012"/>
                    <a:pt x="1722" y="7854"/>
                    <a:pt x="4788" y="4788"/>
                  </a:cubicBezTo>
                  <a:cubicBezTo>
                    <a:pt x="7854" y="1722"/>
                    <a:pt x="12012" y="0"/>
                    <a:pt x="16348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1447025" cy="6445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15837" y="11433692"/>
            <a:ext cx="3160764" cy="3183261"/>
            <a:chOff x="0" y="0"/>
            <a:chExt cx="816273" cy="76731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6273" cy="767316"/>
            </a:xfrm>
            <a:custGeom>
              <a:avLst/>
              <a:gdLst/>
              <a:ahLst/>
              <a:cxnLst/>
              <a:rect l="l" t="t" r="r" b="b"/>
              <a:pathLst>
                <a:path w="816273" h="767316">
                  <a:moveTo>
                    <a:pt x="28980" y="0"/>
                  </a:moveTo>
                  <a:lnTo>
                    <a:pt x="787293" y="0"/>
                  </a:lnTo>
                  <a:cubicBezTo>
                    <a:pt x="794979" y="0"/>
                    <a:pt x="802350" y="3053"/>
                    <a:pt x="807785" y="8488"/>
                  </a:cubicBezTo>
                  <a:cubicBezTo>
                    <a:pt x="813220" y="13923"/>
                    <a:pt x="816273" y="21294"/>
                    <a:pt x="816273" y="28980"/>
                  </a:cubicBezTo>
                  <a:lnTo>
                    <a:pt x="816273" y="738335"/>
                  </a:lnTo>
                  <a:cubicBezTo>
                    <a:pt x="816273" y="754341"/>
                    <a:pt x="803298" y="767316"/>
                    <a:pt x="787293" y="767316"/>
                  </a:cubicBezTo>
                  <a:lnTo>
                    <a:pt x="28980" y="767316"/>
                  </a:lnTo>
                  <a:cubicBezTo>
                    <a:pt x="12975" y="767316"/>
                    <a:pt x="0" y="754341"/>
                    <a:pt x="0" y="738335"/>
                  </a:cubicBezTo>
                  <a:lnTo>
                    <a:pt x="0" y="28980"/>
                  </a:lnTo>
                  <a:cubicBezTo>
                    <a:pt x="0" y="12975"/>
                    <a:pt x="12975" y="0"/>
                    <a:pt x="28980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28575"/>
              <a:ext cx="816273" cy="7958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 sz="1600"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2643182" y="10312177"/>
            <a:ext cx="6978148" cy="3215390"/>
            <a:chOff x="0" y="-28575"/>
            <a:chExt cx="1027135" cy="750811"/>
          </a:xfrm>
        </p:grpSpPr>
        <p:sp>
          <p:nvSpPr>
            <p:cNvPr id="28" name="Freeform 28"/>
            <p:cNvSpPr/>
            <p:nvPr/>
          </p:nvSpPr>
          <p:spPr>
            <a:xfrm>
              <a:off x="105256" y="184194"/>
              <a:ext cx="921879" cy="332938"/>
            </a:xfrm>
            <a:custGeom>
              <a:avLst/>
              <a:gdLst/>
              <a:ahLst/>
              <a:cxnLst/>
              <a:rect l="l" t="t" r="r" b="b"/>
              <a:pathLst>
                <a:path w="926834" h="722236">
                  <a:moveTo>
                    <a:pt x="25523" y="0"/>
                  </a:moveTo>
                  <a:lnTo>
                    <a:pt x="901311" y="0"/>
                  </a:lnTo>
                  <a:cubicBezTo>
                    <a:pt x="915407" y="0"/>
                    <a:pt x="926834" y="11427"/>
                    <a:pt x="926834" y="25523"/>
                  </a:cubicBezTo>
                  <a:lnTo>
                    <a:pt x="926834" y="696713"/>
                  </a:lnTo>
                  <a:cubicBezTo>
                    <a:pt x="926834" y="703482"/>
                    <a:pt x="924145" y="709974"/>
                    <a:pt x="919359" y="714760"/>
                  </a:cubicBezTo>
                  <a:cubicBezTo>
                    <a:pt x="914572" y="719547"/>
                    <a:pt x="908080" y="722236"/>
                    <a:pt x="901311" y="722236"/>
                  </a:cubicBezTo>
                  <a:lnTo>
                    <a:pt x="25523" y="722236"/>
                  </a:lnTo>
                  <a:cubicBezTo>
                    <a:pt x="11427" y="722236"/>
                    <a:pt x="0" y="710809"/>
                    <a:pt x="0" y="696713"/>
                  </a:cubicBezTo>
                  <a:lnTo>
                    <a:pt x="0" y="25523"/>
                  </a:lnTo>
                  <a:cubicBezTo>
                    <a:pt x="0" y="11427"/>
                    <a:pt x="11427" y="0"/>
                    <a:pt x="25523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 dirty="0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28575"/>
              <a:ext cx="926834" cy="7508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7652564" y="2190853"/>
            <a:ext cx="1964288" cy="450443"/>
            <a:chOff x="0" y="0"/>
            <a:chExt cx="615413" cy="146323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615414" cy="146323"/>
            </a:xfrm>
            <a:custGeom>
              <a:avLst/>
              <a:gdLst/>
              <a:ahLst/>
              <a:cxnLst/>
              <a:rect l="l" t="t" r="r" b="b"/>
              <a:pathLst>
                <a:path w="615414" h="146323">
                  <a:moveTo>
                    <a:pt x="38439" y="0"/>
                  </a:moveTo>
                  <a:lnTo>
                    <a:pt x="576975" y="0"/>
                  </a:lnTo>
                  <a:cubicBezTo>
                    <a:pt x="598204" y="0"/>
                    <a:pt x="615414" y="17210"/>
                    <a:pt x="615414" y="38439"/>
                  </a:cubicBezTo>
                  <a:lnTo>
                    <a:pt x="615414" y="107884"/>
                  </a:lnTo>
                  <a:cubicBezTo>
                    <a:pt x="615414" y="129113"/>
                    <a:pt x="598204" y="146323"/>
                    <a:pt x="576975" y="146323"/>
                  </a:cubicBezTo>
                  <a:lnTo>
                    <a:pt x="38439" y="146323"/>
                  </a:lnTo>
                  <a:cubicBezTo>
                    <a:pt x="17210" y="146323"/>
                    <a:pt x="0" y="129113"/>
                    <a:pt x="0" y="107884"/>
                  </a:cubicBezTo>
                  <a:lnTo>
                    <a:pt x="0" y="38439"/>
                  </a:lnTo>
                  <a:cubicBezTo>
                    <a:pt x="0" y="17210"/>
                    <a:pt x="17210" y="0"/>
                    <a:pt x="38439" y="0"/>
                  </a:cubicBezTo>
                  <a:close/>
                </a:path>
              </a:pathLst>
            </a:custGeom>
            <a:solidFill>
              <a:srgbClr val="33854C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28575"/>
              <a:ext cx="615413" cy="1748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7720401" y="2867261"/>
            <a:ext cx="1880799" cy="1876256"/>
            <a:chOff x="0" y="0"/>
            <a:chExt cx="2953985" cy="2507985"/>
          </a:xfrm>
        </p:grpSpPr>
        <p:grpSp>
          <p:nvGrpSpPr>
            <p:cNvPr id="35" name="Group 35"/>
            <p:cNvGrpSpPr/>
            <p:nvPr/>
          </p:nvGrpSpPr>
          <p:grpSpPr>
            <a:xfrm>
              <a:off x="0" y="0"/>
              <a:ext cx="2953985" cy="2151895"/>
              <a:chOff x="0" y="0"/>
              <a:chExt cx="1535500" cy="1118568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1535500" cy="1118568"/>
              </a:xfrm>
              <a:custGeom>
                <a:avLst/>
                <a:gdLst/>
                <a:ahLst/>
                <a:cxnLst/>
                <a:rect l="l" t="t" r="r" b="b"/>
                <a:pathLst>
                  <a:path w="1535500" h="1118568">
                    <a:moveTo>
                      <a:pt x="15406" y="0"/>
                    </a:moveTo>
                    <a:lnTo>
                      <a:pt x="1520094" y="0"/>
                    </a:lnTo>
                    <a:cubicBezTo>
                      <a:pt x="1524180" y="0"/>
                      <a:pt x="1528098" y="1623"/>
                      <a:pt x="1530987" y="4512"/>
                    </a:cubicBezTo>
                    <a:cubicBezTo>
                      <a:pt x="1533877" y="7401"/>
                      <a:pt x="1535500" y="11320"/>
                      <a:pt x="1535500" y="15406"/>
                    </a:cubicBezTo>
                    <a:lnTo>
                      <a:pt x="1535500" y="1103162"/>
                    </a:lnTo>
                    <a:cubicBezTo>
                      <a:pt x="1535500" y="1107248"/>
                      <a:pt x="1533877" y="1111167"/>
                      <a:pt x="1530987" y="1114056"/>
                    </a:cubicBezTo>
                    <a:cubicBezTo>
                      <a:pt x="1528098" y="1116945"/>
                      <a:pt x="1524180" y="1118568"/>
                      <a:pt x="1520094" y="1118568"/>
                    </a:cubicBezTo>
                    <a:lnTo>
                      <a:pt x="15406" y="1118568"/>
                    </a:lnTo>
                    <a:cubicBezTo>
                      <a:pt x="11320" y="1118568"/>
                      <a:pt x="7401" y="1116945"/>
                      <a:pt x="4512" y="1114056"/>
                    </a:cubicBezTo>
                    <a:cubicBezTo>
                      <a:pt x="1623" y="1111167"/>
                      <a:pt x="0" y="1107248"/>
                      <a:pt x="0" y="1103162"/>
                    </a:cubicBezTo>
                    <a:lnTo>
                      <a:pt x="0" y="15406"/>
                    </a:lnTo>
                    <a:cubicBezTo>
                      <a:pt x="0" y="11320"/>
                      <a:pt x="1623" y="7401"/>
                      <a:pt x="4512" y="4512"/>
                    </a:cubicBezTo>
                    <a:cubicBezTo>
                      <a:pt x="7401" y="1623"/>
                      <a:pt x="11320" y="0"/>
                      <a:pt x="15406" y="0"/>
                    </a:cubicBezTo>
                    <a:close/>
                  </a:path>
                </a:pathLst>
              </a:custGeom>
              <a:solidFill>
                <a:srgbClr val="ECF6ED"/>
              </a:solidFill>
              <a:ln w="9525" cap="sq">
                <a:solidFill>
                  <a:srgbClr val="52B37D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7" name="TextBox 37"/>
              <p:cNvSpPr txBox="1"/>
              <p:nvPr/>
            </p:nvSpPr>
            <p:spPr>
              <a:xfrm>
                <a:off x="0" y="-28575"/>
                <a:ext cx="1535500" cy="114714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229"/>
                  </a:lnSpc>
                </a:pPr>
                <a:endParaRPr>
                  <a:latin typeface="Prompt" panose="00000500000000000000" pitchFamily="2" charset="-34"/>
                  <a:cs typeface="Prompt" panose="00000500000000000000" pitchFamily="2" charset="-34"/>
                </a:endParaRPr>
              </a:p>
            </p:txBody>
          </p:sp>
        </p:grpSp>
        <p:grpSp>
          <p:nvGrpSpPr>
            <p:cNvPr id="38" name="Group 38"/>
            <p:cNvGrpSpPr/>
            <p:nvPr/>
          </p:nvGrpSpPr>
          <p:grpSpPr>
            <a:xfrm>
              <a:off x="0" y="341041"/>
              <a:ext cx="2953985" cy="2166944"/>
              <a:chOff x="0" y="-28575"/>
              <a:chExt cx="1535500" cy="1126391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1535500" cy="1097816"/>
              </a:xfrm>
              <a:custGeom>
                <a:avLst/>
                <a:gdLst/>
                <a:ahLst/>
                <a:cxnLst/>
                <a:rect l="l" t="t" r="r" b="b"/>
                <a:pathLst>
                  <a:path w="1535500" h="1097816">
                    <a:moveTo>
                      <a:pt x="15406" y="0"/>
                    </a:moveTo>
                    <a:lnTo>
                      <a:pt x="1520094" y="0"/>
                    </a:lnTo>
                    <a:cubicBezTo>
                      <a:pt x="1524180" y="0"/>
                      <a:pt x="1528098" y="1623"/>
                      <a:pt x="1530987" y="4512"/>
                    </a:cubicBezTo>
                    <a:cubicBezTo>
                      <a:pt x="1533877" y="7401"/>
                      <a:pt x="1535500" y="11320"/>
                      <a:pt x="1535500" y="15406"/>
                    </a:cubicBezTo>
                    <a:lnTo>
                      <a:pt x="1535500" y="1082410"/>
                    </a:lnTo>
                    <a:cubicBezTo>
                      <a:pt x="1535500" y="1086496"/>
                      <a:pt x="1533877" y="1090415"/>
                      <a:pt x="1530987" y="1093304"/>
                    </a:cubicBezTo>
                    <a:cubicBezTo>
                      <a:pt x="1528098" y="1096193"/>
                      <a:pt x="1524180" y="1097816"/>
                      <a:pt x="1520094" y="1097816"/>
                    </a:cubicBezTo>
                    <a:lnTo>
                      <a:pt x="15406" y="1097816"/>
                    </a:lnTo>
                    <a:cubicBezTo>
                      <a:pt x="11320" y="1097816"/>
                      <a:pt x="7401" y="1096193"/>
                      <a:pt x="4512" y="1093304"/>
                    </a:cubicBezTo>
                    <a:cubicBezTo>
                      <a:pt x="1623" y="1090415"/>
                      <a:pt x="0" y="1086496"/>
                      <a:pt x="0" y="1082410"/>
                    </a:cubicBezTo>
                    <a:lnTo>
                      <a:pt x="0" y="15406"/>
                    </a:lnTo>
                    <a:cubicBezTo>
                      <a:pt x="0" y="11320"/>
                      <a:pt x="1623" y="7401"/>
                      <a:pt x="4512" y="4512"/>
                    </a:cubicBezTo>
                    <a:cubicBezTo>
                      <a:pt x="7401" y="1623"/>
                      <a:pt x="11320" y="0"/>
                      <a:pt x="15406" y="0"/>
                    </a:cubicBezTo>
                    <a:close/>
                  </a:path>
                </a:pathLst>
              </a:custGeom>
              <a:solidFill>
                <a:srgbClr val="FEFDFE"/>
              </a:solidFill>
              <a:ln w="9525" cap="sq">
                <a:solidFill>
                  <a:srgbClr val="52B37D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40" name="TextBox 40"/>
              <p:cNvSpPr txBox="1"/>
              <p:nvPr/>
            </p:nvSpPr>
            <p:spPr>
              <a:xfrm>
                <a:off x="0" y="-28575"/>
                <a:ext cx="1535500" cy="112639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229"/>
                  </a:lnSpc>
                </a:pPr>
                <a:endParaRPr>
                  <a:latin typeface="Prompt" panose="00000500000000000000" pitchFamily="2" charset="-34"/>
                  <a:cs typeface="Prompt" panose="00000500000000000000" pitchFamily="2" charset="-34"/>
                </a:endParaRPr>
              </a:p>
            </p:txBody>
          </p:sp>
        </p:grpSp>
      </p:grpSp>
      <p:grpSp>
        <p:nvGrpSpPr>
          <p:cNvPr id="41" name="Group 41"/>
          <p:cNvGrpSpPr/>
          <p:nvPr/>
        </p:nvGrpSpPr>
        <p:grpSpPr>
          <a:xfrm>
            <a:off x="5023141" y="5517186"/>
            <a:ext cx="2117870" cy="302656"/>
            <a:chOff x="0" y="0"/>
            <a:chExt cx="588297" cy="84071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588297" cy="84071"/>
            </a:xfrm>
            <a:custGeom>
              <a:avLst/>
              <a:gdLst/>
              <a:ahLst/>
              <a:cxnLst/>
              <a:rect l="l" t="t" r="r" b="b"/>
              <a:pathLst>
                <a:path w="588297" h="84071">
                  <a:moveTo>
                    <a:pt x="40211" y="0"/>
                  </a:moveTo>
                  <a:lnTo>
                    <a:pt x="548087" y="0"/>
                  </a:lnTo>
                  <a:cubicBezTo>
                    <a:pt x="558751" y="0"/>
                    <a:pt x="568979" y="4236"/>
                    <a:pt x="576520" y="11777"/>
                  </a:cubicBezTo>
                  <a:cubicBezTo>
                    <a:pt x="584061" y="19318"/>
                    <a:pt x="588297" y="29546"/>
                    <a:pt x="588297" y="40211"/>
                  </a:cubicBezTo>
                  <a:lnTo>
                    <a:pt x="588297" y="43860"/>
                  </a:lnTo>
                  <a:cubicBezTo>
                    <a:pt x="588297" y="54525"/>
                    <a:pt x="584061" y="64753"/>
                    <a:pt x="576520" y="72294"/>
                  </a:cubicBezTo>
                  <a:cubicBezTo>
                    <a:pt x="568979" y="79835"/>
                    <a:pt x="558751" y="84071"/>
                    <a:pt x="548087" y="84071"/>
                  </a:cubicBezTo>
                  <a:lnTo>
                    <a:pt x="40211" y="84071"/>
                  </a:lnTo>
                  <a:cubicBezTo>
                    <a:pt x="18003" y="84071"/>
                    <a:pt x="0" y="66068"/>
                    <a:pt x="0" y="43860"/>
                  </a:cubicBezTo>
                  <a:lnTo>
                    <a:pt x="0" y="40211"/>
                  </a:lnTo>
                  <a:cubicBezTo>
                    <a:pt x="0" y="29546"/>
                    <a:pt x="4236" y="19318"/>
                    <a:pt x="11777" y="11777"/>
                  </a:cubicBezTo>
                  <a:cubicBezTo>
                    <a:pt x="19318" y="4236"/>
                    <a:pt x="29546" y="0"/>
                    <a:pt x="40211" y="0"/>
                  </a:cubicBezTo>
                  <a:close/>
                </a:path>
              </a:pathLst>
            </a:custGeom>
            <a:solidFill>
              <a:srgbClr val="FFE0B8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28575"/>
              <a:ext cx="588297" cy="1126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5023141" y="5867467"/>
            <a:ext cx="2117870" cy="2511928"/>
            <a:chOff x="0" y="0"/>
            <a:chExt cx="588297" cy="697758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588297" cy="697758"/>
            </a:xfrm>
            <a:custGeom>
              <a:avLst/>
              <a:gdLst/>
              <a:ahLst/>
              <a:cxnLst/>
              <a:rect l="l" t="t" r="r" b="b"/>
              <a:pathLst>
                <a:path w="588297" h="697758">
                  <a:moveTo>
                    <a:pt x="40211" y="0"/>
                  </a:moveTo>
                  <a:lnTo>
                    <a:pt x="548087" y="0"/>
                  </a:lnTo>
                  <a:cubicBezTo>
                    <a:pt x="558751" y="0"/>
                    <a:pt x="568979" y="4236"/>
                    <a:pt x="576520" y="11777"/>
                  </a:cubicBezTo>
                  <a:cubicBezTo>
                    <a:pt x="584061" y="19318"/>
                    <a:pt x="588297" y="29546"/>
                    <a:pt x="588297" y="40211"/>
                  </a:cubicBezTo>
                  <a:lnTo>
                    <a:pt x="588297" y="657547"/>
                  </a:lnTo>
                  <a:cubicBezTo>
                    <a:pt x="588297" y="679755"/>
                    <a:pt x="570294" y="697758"/>
                    <a:pt x="548087" y="697758"/>
                  </a:cubicBezTo>
                  <a:lnTo>
                    <a:pt x="40211" y="697758"/>
                  </a:lnTo>
                  <a:cubicBezTo>
                    <a:pt x="29546" y="697758"/>
                    <a:pt x="19318" y="693521"/>
                    <a:pt x="11777" y="685980"/>
                  </a:cubicBezTo>
                  <a:cubicBezTo>
                    <a:pt x="4236" y="678439"/>
                    <a:pt x="0" y="668212"/>
                    <a:pt x="0" y="657547"/>
                  </a:cubicBezTo>
                  <a:lnTo>
                    <a:pt x="0" y="40211"/>
                  </a:lnTo>
                  <a:cubicBezTo>
                    <a:pt x="0" y="29546"/>
                    <a:pt x="4236" y="19318"/>
                    <a:pt x="11777" y="11777"/>
                  </a:cubicBezTo>
                  <a:cubicBezTo>
                    <a:pt x="19318" y="4236"/>
                    <a:pt x="29546" y="0"/>
                    <a:pt x="40211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0" y="-28575"/>
              <a:ext cx="588297" cy="7263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7259977" y="5506889"/>
            <a:ext cx="2132122" cy="312953"/>
            <a:chOff x="0" y="0"/>
            <a:chExt cx="592256" cy="86931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592256" cy="86931"/>
            </a:xfrm>
            <a:custGeom>
              <a:avLst/>
              <a:gdLst/>
              <a:ahLst/>
              <a:cxnLst/>
              <a:rect l="l" t="t" r="r" b="b"/>
              <a:pathLst>
                <a:path w="592256" h="86931">
                  <a:moveTo>
                    <a:pt x="39942" y="0"/>
                  </a:moveTo>
                  <a:lnTo>
                    <a:pt x="552314" y="0"/>
                  </a:lnTo>
                  <a:cubicBezTo>
                    <a:pt x="574374" y="0"/>
                    <a:pt x="592256" y="17883"/>
                    <a:pt x="592256" y="39942"/>
                  </a:cubicBezTo>
                  <a:lnTo>
                    <a:pt x="592256" y="46990"/>
                  </a:lnTo>
                  <a:cubicBezTo>
                    <a:pt x="592256" y="69049"/>
                    <a:pt x="574374" y="86931"/>
                    <a:pt x="552314" y="86931"/>
                  </a:cubicBezTo>
                  <a:lnTo>
                    <a:pt x="39942" y="86931"/>
                  </a:lnTo>
                  <a:cubicBezTo>
                    <a:pt x="17883" y="86931"/>
                    <a:pt x="0" y="69049"/>
                    <a:pt x="0" y="46990"/>
                  </a:cubicBezTo>
                  <a:lnTo>
                    <a:pt x="0" y="39942"/>
                  </a:lnTo>
                  <a:cubicBezTo>
                    <a:pt x="0" y="17883"/>
                    <a:pt x="17883" y="0"/>
                    <a:pt x="39942" y="0"/>
                  </a:cubicBezTo>
                  <a:close/>
                </a:path>
              </a:pathLst>
            </a:custGeom>
            <a:solidFill>
              <a:srgbClr val="D9EFFB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49" name="TextBox 49"/>
            <p:cNvSpPr txBox="1"/>
            <p:nvPr/>
          </p:nvSpPr>
          <p:spPr>
            <a:xfrm>
              <a:off x="0" y="-28575"/>
              <a:ext cx="592256" cy="1155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7259977" y="5873580"/>
            <a:ext cx="2132122" cy="982425"/>
            <a:chOff x="0" y="0"/>
            <a:chExt cx="592256" cy="686889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592256" cy="686889"/>
            </a:xfrm>
            <a:custGeom>
              <a:avLst/>
              <a:gdLst/>
              <a:ahLst/>
              <a:cxnLst/>
              <a:rect l="l" t="t" r="r" b="b"/>
              <a:pathLst>
                <a:path w="592256" h="686889">
                  <a:moveTo>
                    <a:pt x="39942" y="0"/>
                  </a:moveTo>
                  <a:lnTo>
                    <a:pt x="552314" y="0"/>
                  </a:lnTo>
                  <a:cubicBezTo>
                    <a:pt x="574374" y="0"/>
                    <a:pt x="592256" y="17883"/>
                    <a:pt x="592256" y="39942"/>
                  </a:cubicBezTo>
                  <a:lnTo>
                    <a:pt x="592256" y="646947"/>
                  </a:lnTo>
                  <a:cubicBezTo>
                    <a:pt x="592256" y="669006"/>
                    <a:pt x="574374" y="686889"/>
                    <a:pt x="552314" y="686889"/>
                  </a:cubicBezTo>
                  <a:lnTo>
                    <a:pt x="39942" y="686889"/>
                  </a:lnTo>
                  <a:cubicBezTo>
                    <a:pt x="17883" y="686889"/>
                    <a:pt x="0" y="669006"/>
                    <a:pt x="0" y="646947"/>
                  </a:cubicBezTo>
                  <a:lnTo>
                    <a:pt x="0" y="39942"/>
                  </a:lnTo>
                  <a:cubicBezTo>
                    <a:pt x="0" y="17883"/>
                    <a:pt x="17883" y="0"/>
                    <a:pt x="39942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52" name="TextBox 52"/>
            <p:cNvSpPr txBox="1"/>
            <p:nvPr/>
          </p:nvSpPr>
          <p:spPr>
            <a:xfrm>
              <a:off x="0" y="-28575"/>
              <a:ext cx="592256" cy="715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sp>
        <p:nvSpPr>
          <p:cNvPr id="53" name="Freeform 53"/>
          <p:cNvSpPr/>
          <p:nvPr/>
        </p:nvSpPr>
        <p:spPr>
          <a:xfrm>
            <a:off x="5096783" y="5952732"/>
            <a:ext cx="344794" cy="229288"/>
          </a:xfrm>
          <a:custGeom>
            <a:avLst/>
            <a:gdLst/>
            <a:ahLst/>
            <a:cxnLst/>
            <a:rect l="l" t="t" r="r" b="b"/>
            <a:pathLst>
              <a:path w="344794" h="229288">
                <a:moveTo>
                  <a:pt x="0" y="0"/>
                </a:moveTo>
                <a:lnTo>
                  <a:pt x="344795" y="0"/>
                </a:lnTo>
                <a:lnTo>
                  <a:pt x="344795" y="229288"/>
                </a:lnTo>
                <a:lnTo>
                  <a:pt x="0" y="2292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54" name="Freeform 54"/>
          <p:cNvSpPr/>
          <p:nvPr/>
        </p:nvSpPr>
        <p:spPr>
          <a:xfrm>
            <a:off x="5108055" y="6250495"/>
            <a:ext cx="322250" cy="273912"/>
          </a:xfrm>
          <a:custGeom>
            <a:avLst/>
            <a:gdLst/>
            <a:ahLst/>
            <a:cxnLst/>
            <a:rect l="l" t="t" r="r" b="b"/>
            <a:pathLst>
              <a:path w="322250" h="273912">
                <a:moveTo>
                  <a:pt x="0" y="0"/>
                </a:moveTo>
                <a:lnTo>
                  <a:pt x="322250" y="0"/>
                </a:lnTo>
                <a:lnTo>
                  <a:pt x="322250" y="273912"/>
                </a:lnTo>
                <a:lnTo>
                  <a:pt x="0" y="2739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55" name="Freeform 55"/>
          <p:cNvSpPr/>
          <p:nvPr/>
        </p:nvSpPr>
        <p:spPr>
          <a:xfrm>
            <a:off x="5097730" y="6598830"/>
            <a:ext cx="342900" cy="257175"/>
          </a:xfrm>
          <a:custGeom>
            <a:avLst/>
            <a:gdLst/>
            <a:ahLst/>
            <a:cxnLst/>
            <a:rect l="l" t="t" r="r" b="b"/>
            <a:pathLst>
              <a:path w="342900" h="257175">
                <a:moveTo>
                  <a:pt x="0" y="0"/>
                </a:moveTo>
                <a:lnTo>
                  <a:pt x="342900" y="0"/>
                </a:lnTo>
                <a:lnTo>
                  <a:pt x="342900" y="257175"/>
                </a:lnTo>
                <a:lnTo>
                  <a:pt x="0" y="2571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56" name="Freeform 56"/>
          <p:cNvSpPr/>
          <p:nvPr/>
        </p:nvSpPr>
        <p:spPr>
          <a:xfrm flipH="1">
            <a:off x="5092749" y="6939545"/>
            <a:ext cx="352862" cy="262882"/>
          </a:xfrm>
          <a:custGeom>
            <a:avLst/>
            <a:gdLst/>
            <a:ahLst/>
            <a:cxnLst/>
            <a:rect l="l" t="t" r="r" b="b"/>
            <a:pathLst>
              <a:path w="352862" h="262882">
                <a:moveTo>
                  <a:pt x="352862" y="0"/>
                </a:moveTo>
                <a:lnTo>
                  <a:pt x="0" y="0"/>
                </a:lnTo>
                <a:lnTo>
                  <a:pt x="0" y="262883"/>
                </a:lnTo>
                <a:lnTo>
                  <a:pt x="352862" y="262883"/>
                </a:lnTo>
                <a:lnTo>
                  <a:pt x="352862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57" name="Freeform 57"/>
          <p:cNvSpPr/>
          <p:nvPr/>
        </p:nvSpPr>
        <p:spPr>
          <a:xfrm flipH="1">
            <a:off x="5112189" y="7651590"/>
            <a:ext cx="301661" cy="326120"/>
          </a:xfrm>
          <a:custGeom>
            <a:avLst/>
            <a:gdLst/>
            <a:ahLst/>
            <a:cxnLst/>
            <a:rect l="l" t="t" r="r" b="b"/>
            <a:pathLst>
              <a:path w="301661" h="326120">
                <a:moveTo>
                  <a:pt x="301661" y="0"/>
                </a:moveTo>
                <a:lnTo>
                  <a:pt x="0" y="0"/>
                </a:lnTo>
                <a:lnTo>
                  <a:pt x="0" y="326119"/>
                </a:lnTo>
                <a:lnTo>
                  <a:pt x="301661" y="326119"/>
                </a:lnTo>
                <a:lnTo>
                  <a:pt x="301661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59" name="Freeform 59"/>
          <p:cNvSpPr/>
          <p:nvPr/>
        </p:nvSpPr>
        <p:spPr>
          <a:xfrm>
            <a:off x="5154817" y="8091282"/>
            <a:ext cx="228727" cy="239504"/>
          </a:xfrm>
          <a:custGeom>
            <a:avLst/>
            <a:gdLst/>
            <a:ahLst/>
            <a:cxnLst/>
            <a:rect l="l" t="t" r="r" b="b"/>
            <a:pathLst>
              <a:path w="228727" h="239504">
                <a:moveTo>
                  <a:pt x="0" y="0"/>
                </a:moveTo>
                <a:lnTo>
                  <a:pt x="228727" y="0"/>
                </a:lnTo>
                <a:lnTo>
                  <a:pt x="228727" y="239504"/>
                </a:lnTo>
                <a:lnTo>
                  <a:pt x="0" y="23950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60" name="Freeform 60"/>
          <p:cNvSpPr/>
          <p:nvPr/>
        </p:nvSpPr>
        <p:spPr>
          <a:xfrm flipH="1">
            <a:off x="7397120" y="5997065"/>
            <a:ext cx="461101" cy="248995"/>
          </a:xfrm>
          <a:custGeom>
            <a:avLst/>
            <a:gdLst/>
            <a:ahLst/>
            <a:cxnLst/>
            <a:rect l="l" t="t" r="r" b="b"/>
            <a:pathLst>
              <a:path w="461101" h="248995">
                <a:moveTo>
                  <a:pt x="461102" y="0"/>
                </a:moveTo>
                <a:lnTo>
                  <a:pt x="0" y="0"/>
                </a:lnTo>
                <a:lnTo>
                  <a:pt x="0" y="248994"/>
                </a:lnTo>
                <a:lnTo>
                  <a:pt x="461102" y="248994"/>
                </a:lnTo>
                <a:lnTo>
                  <a:pt x="461102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61" name="Freeform 61"/>
          <p:cNvSpPr/>
          <p:nvPr/>
        </p:nvSpPr>
        <p:spPr>
          <a:xfrm flipH="1">
            <a:off x="7388661" y="6369884"/>
            <a:ext cx="478021" cy="243791"/>
          </a:xfrm>
          <a:custGeom>
            <a:avLst/>
            <a:gdLst/>
            <a:ahLst/>
            <a:cxnLst/>
            <a:rect l="l" t="t" r="r" b="b"/>
            <a:pathLst>
              <a:path w="478021" h="243791">
                <a:moveTo>
                  <a:pt x="478021" y="0"/>
                </a:moveTo>
                <a:lnTo>
                  <a:pt x="0" y="0"/>
                </a:lnTo>
                <a:lnTo>
                  <a:pt x="0" y="243791"/>
                </a:lnTo>
                <a:lnTo>
                  <a:pt x="478021" y="243791"/>
                </a:lnTo>
                <a:lnTo>
                  <a:pt x="478021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grpSp>
        <p:nvGrpSpPr>
          <p:cNvPr id="66" name="Group 66"/>
          <p:cNvGrpSpPr/>
          <p:nvPr/>
        </p:nvGrpSpPr>
        <p:grpSpPr>
          <a:xfrm>
            <a:off x="268967" y="8885933"/>
            <a:ext cx="1260199" cy="973374"/>
            <a:chOff x="0" y="0"/>
            <a:chExt cx="350055" cy="270382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350055" cy="270382"/>
            </a:xfrm>
            <a:custGeom>
              <a:avLst/>
              <a:gdLst/>
              <a:ahLst/>
              <a:cxnLst/>
              <a:rect l="l" t="t" r="r" b="b"/>
              <a:pathLst>
                <a:path w="350055" h="270382">
                  <a:moveTo>
                    <a:pt x="67578" y="0"/>
                  </a:moveTo>
                  <a:lnTo>
                    <a:pt x="282478" y="0"/>
                  </a:lnTo>
                  <a:cubicBezTo>
                    <a:pt x="300400" y="0"/>
                    <a:pt x="317589" y="7120"/>
                    <a:pt x="330262" y="19793"/>
                  </a:cubicBezTo>
                  <a:cubicBezTo>
                    <a:pt x="342935" y="32466"/>
                    <a:pt x="350055" y="49655"/>
                    <a:pt x="350055" y="67578"/>
                  </a:cubicBezTo>
                  <a:lnTo>
                    <a:pt x="350055" y="202804"/>
                  </a:lnTo>
                  <a:cubicBezTo>
                    <a:pt x="350055" y="240126"/>
                    <a:pt x="319800" y="270382"/>
                    <a:pt x="282478" y="270382"/>
                  </a:cubicBezTo>
                  <a:lnTo>
                    <a:pt x="67578" y="270382"/>
                  </a:lnTo>
                  <a:cubicBezTo>
                    <a:pt x="49655" y="270382"/>
                    <a:pt x="32466" y="263262"/>
                    <a:pt x="19793" y="250589"/>
                  </a:cubicBezTo>
                  <a:cubicBezTo>
                    <a:pt x="7120" y="237915"/>
                    <a:pt x="0" y="220727"/>
                    <a:pt x="0" y="202804"/>
                  </a:cubicBezTo>
                  <a:lnTo>
                    <a:pt x="0" y="67578"/>
                  </a:lnTo>
                  <a:cubicBezTo>
                    <a:pt x="0" y="49655"/>
                    <a:pt x="7120" y="32466"/>
                    <a:pt x="19793" y="19793"/>
                  </a:cubicBezTo>
                  <a:cubicBezTo>
                    <a:pt x="32466" y="7120"/>
                    <a:pt x="49655" y="0"/>
                    <a:pt x="67578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68" name="TextBox 68"/>
            <p:cNvSpPr txBox="1"/>
            <p:nvPr/>
          </p:nvSpPr>
          <p:spPr>
            <a:xfrm>
              <a:off x="0" y="-28575"/>
              <a:ext cx="350055" cy="2989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1605366" y="8829596"/>
            <a:ext cx="1220213" cy="973374"/>
            <a:chOff x="0" y="0"/>
            <a:chExt cx="338948" cy="270382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338948" cy="270382"/>
            </a:xfrm>
            <a:custGeom>
              <a:avLst/>
              <a:gdLst/>
              <a:ahLst/>
              <a:cxnLst/>
              <a:rect l="l" t="t" r="r" b="b"/>
              <a:pathLst>
                <a:path w="338948" h="270382">
                  <a:moveTo>
                    <a:pt x="69792" y="0"/>
                  </a:moveTo>
                  <a:lnTo>
                    <a:pt x="269156" y="0"/>
                  </a:lnTo>
                  <a:cubicBezTo>
                    <a:pt x="307701" y="0"/>
                    <a:pt x="338948" y="31247"/>
                    <a:pt x="338948" y="69792"/>
                  </a:cubicBezTo>
                  <a:lnTo>
                    <a:pt x="338948" y="200590"/>
                  </a:lnTo>
                  <a:cubicBezTo>
                    <a:pt x="338948" y="239135"/>
                    <a:pt x="307701" y="270382"/>
                    <a:pt x="269156" y="270382"/>
                  </a:cubicBezTo>
                  <a:lnTo>
                    <a:pt x="69792" y="270382"/>
                  </a:lnTo>
                  <a:cubicBezTo>
                    <a:pt x="31247" y="270382"/>
                    <a:pt x="0" y="239135"/>
                    <a:pt x="0" y="200590"/>
                  </a:cubicBezTo>
                  <a:lnTo>
                    <a:pt x="0" y="69792"/>
                  </a:lnTo>
                  <a:cubicBezTo>
                    <a:pt x="0" y="31247"/>
                    <a:pt x="31247" y="0"/>
                    <a:pt x="69792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71" name="TextBox 71"/>
            <p:cNvSpPr txBox="1"/>
            <p:nvPr/>
          </p:nvSpPr>
          <p:spPr>
            <a:xfrm>
              <a:off x="0" y="-28575"/>
              <a:ext cx="338948" cy="2989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2859611" y="8879830"/>
            <a:ext cx="1279646" cy="973374"/>
            <a:chOff x="0" y="0"/>
            <a:chExt cx="332235" cy="270382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332235" cy="270382"/>
            </a:xfrm>
            <a:custGeom>
              <a:avLst/>
              <a:gdLst/>
              <a:ahLst/>
              <a:cxnLst/>
              <a:rect l="l" t="t" r="r" b="b"/>
              <a:pathLst>
                <a:path w="332235" h="270382">
                  <a:moveTo>
                    <a:pt x="71202" y="0"/>
                  </a:moveTo>
                  <a:lnTo>
                    <a:pt x="261033" y="0"/>
                  </a:lnTo>
                  <a:cubicBezTo>
                    <a:pt x="300357" y="0"/>
                    <a:pt x="332235" y="31878"/>
                    <a:pt x="332235" y="71202"/>
                  </a:cubicBezTo>
                  <a:lnTo>
                    <a:pt x="332235" y="199179"/>
                  </a:lnTo>
                  <a:cubicBezTo>
                    <a:pt x="332235" y="218063"/>
                    <a:pt x="324734" y="236174"/>
                    <a:pt x="311381" y="249527"/>
                  </a:cubicBezTo>
                  <a:cubicBezTo>
                    <a:pt x="298028" y="262880"/>
                    <a:pt x="279917" y="270382"/>
                    <a:pt x="261033" y="270382"/>
                  </a:cubicBezTo>
                  <a:lnTo>
                    <a:pt x="71202" y="270382"/>
                  </a:lnTo>
                  <a:cubicBezTo>
                    <a:pt x="52318" y="270382"/>
                    <a:pt x="34208" y="262880"/>
                    <a:pt x="20855" y="249527"/>
                  </a:cubicBezTo>
                  <a:cubicBezTo>
                    <a:pt x="7502" y="236174"/>
                    <a:pt x="0" y="218063"/>
                    <a:pt x="0" y="199179"/>
                  </a:cubicBezTo>
                  <a:lnTo>
                    <a:pt x="0" y="71202"/>
                  </a:lnTo>
                  <a:cubicBezTo>
                    <a:pt x="0" y="52318"/>
                    <a:pt x="7502" y="34208"/>
                    <a:pt x="20855" y="20855"/>
                  </a:cubicBezTo>
                  <a:cubicBezTo>
                    <a:pt x="34208" y="7502"/>
                    <a:pt x="52318" y="0"/>
                    <a:pt x="71202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74" name="TextBox 74"/>
            <p:cNvSpPr txBox="1"/>
            <p:nvPr/>
          </p:nvSpPr>
          <p:spPr>
            <a:xfrm>
              <a:off x="0" y="-28575"/>
              <a:ext cx="332235" cy="2989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258550" y="9829800"/>
            <a:ext cx="3836538" cy="292894"/>
            <a:chOff x="0" y="0"/>
            <a:chExt cx="1065705" cy="81359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1065705" cy="81359"/>
            </a:xfrm>
            <a:custGeom>
              <a:avLst/>
              <a:gdLst/>
              <a:ahLst/>
              <a:cxnLst/>
              <a:rect l="l" t="t" r="r" b="b"/>
              <a:pathLst>
                <a:path w="1065705" h="81359">
                  <a:moveTo>
                    <a:pt x="10090" y="0"/>
                  </a:moveTo>
                  <a:lnTo>
                    <a:pt x="1055615" y="0"/>
                  </a:lnTo>
                  <a:cubicBezTo>
                    <a:pt x="1061188" y="0"/>
                    <a:pt x="1065705" y="4517"/>
                    <a:pt x="1065705" y="10090"/>
                  </a:cubicBezTo>
                  <a:lnTo>
                    <a:pt x="1065705" y="71270"/>
                  </a:lnTo>
                  <a:cubicBezTo>
                    <a:pt x="1065705" y="76842"/>
                    <a:pt x="1061188" y="81359"/>
                    <a:pt x="1055615" y="81359"/>
                  </a:cubicBezTo>
                  <a:lnTo>
                    <a:pt x="10090" y="81359"/>
                  </a:lnTo>
                  <a:cubicBezTo>
                    <a:pt x="4517" y="81359"/>
                    <a:pt x="0" y="76842"/>
                    <a:pt x="0" y="71270"/>
                  </a:cubicBezTo>
                  <a:lnTo>
                    <a:pt x="0" y="10090"/>
                  </a:lnTo>
                  <a:cubicBezTo>
                    <a:pt x="0" y="4517"/>
                    <a:pt x="4517" y="0"/>
                    <a:pt x="100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th-TH"/>
            </a:p>
          </p:txBody>
        </p:sp>
        <p:sp>
          <p:nvSpPr>
            <p:cNvPr id="77" name="TextBox 77"/>
            <p:cNvSpPr txBox="1"/>
            <p:nvPr/>
          </p:nvSpPr>
          <p:spPr>
            <a:xfrm>
              <a:off x="0" y="-28575"/>
              <a:ext cx="1065705" cy="109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sp>
        <p:nvSpPr>
          <p:cNvPr id="78" name="Freeform 78"/>
          <p:cNvSpPr/>
          <p:nvPr/>
        </p:nvSpPr>
        <p:spPr>
          <a:xfrm>
            <a:off x="1923795" y="8799006"/>
            <a:ext cx="699303" cy="364699"/>
          </a:xfrm>
          <a:custGeom>
            <a:avLst/>
            <a:gdLst/>
            <a:ahLst/>
            <a:cxnLst/>
            <a:rect l="l" t="t" r="r" b="b"/>
            <a:pathLst>
              <a:path w="489529" h="364699">
                <a:moveTo>
                  <a:pt x="0" y="0"/>
                </a:moveTo>
                <a:lnTo>
                  <a:pt x="489528" y="0"/>
                </a:lnTo>
                <a:lnTo>
                  <a:pt x="489528" y="364699"/>
                </a:lnTo>
                <a:lnTo>
                  <a:pt x="0" y="3646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79" name="Freeform 79"/>
          <p:cNvSpPr/>
          <p:nvPr/>
        </p:nvSpPr>
        <p:spPr>
          <a:xfrm>
            <a:off x="3169063" y="8570252"/>
            <a:ext cx="805235" cy="465855"/>
          </a:xfrm>
          <a:custGeom>
            <a:avLst/>
            <a:gdLst/>
            <a:ahLst/>
            <a:cxnLst/>
            <a:rect l="l" t="t" r="r" b="b"/>
            <a:pathLst>
              <a:path w="518758" h="313849">
                <a:moveTo>
                  <a:pt x="0" y="0"/>
                </a:moveTo>
                <a:lnTo>
                  <a:pt x="518759" y="0"/>
                </a:lnTo>
                <a:lnTo>
                  <a:pt x="518759" y="313849"/>
                </a:lnTo>
                <a:lnTo>
                  <a:pt x="0" y="313849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80" name="Freeform 80"/>
          <p:cNvSpPr/>
          <p:nvPr/>
        </p:nvSpPr>
        <p:spPr>
          <a:xfrm>
            <a:off x="696207" y="8758945"/>
            <a:ext cx="549503" cy="404760"/>
          </a:xfrm>
          <a:custGeom>
            <a:avLst/>
            <a:gdLst/>
            <a:ahLst/>
            <a:cxnLst/>
            <a:rect l="l" t="t" r="r" b="b"/>
            <a:pathLst>
              <a:path w="465426" h="390958">
                <a:moveTo>
                  <a:pt x="0" y="0"/>
                </a:moveTo>
                <a:lnTo>
                  <a:pt x="465427" y="0"/>
                </a:lnTo>
                <a:lnTo>
                  <a:pt x="465427" y="390958"/>
                </a:lnTo>
                <a:lnTo>
                  <a:pt x="0" y="39095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grpSp>
        <p:nvGrpSpPr>
          <p:cNvPr id="81" name="Group 81"/>
          <p:cNvGrpSpPr/>
          <p:nvPr/>
        </p:nvGrpSpPr>
        <p:grpSpPr>
          <a:xfrm>
            <a:off x="276863" y="10134600"/>
            <a:ext cx="698497" cy="683488"/>
            <a:chOff x="0" y="0"/>
            <a:chExt cx="194027" cy="189858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194027" cy="189858"/>
            </a:xfrm>
            <a:custGeom>
              <a:avLst/>
              <a:gdLst/>
              <a:ahLst/>
              <a:cxnLst/>
              <a:rect l="l" t="t" r="r" b="b"/>
              <a:pathLst>
                <a:path w="194027" h="189858">
                  <a:moveTo>
                    <a:pt x="94929" y="0"/>
                  </a:moveTo>
                  <a:lnTo>
                    <a:pt x="99098" y="0"/>
                  </a:lnTo>
                  <a:cubicBezTo>
                    <a:pt x="124275" y="0"/>
                    <a:pt x="148420" y="10001"/>
                    <a:pt x="166223" y="27804"/>
                  </a:cubicBezTo>
                  <a:cubicBezTo>
                    <a:pt x="184025" y="45607"/>
                    <a:pt x="194027" y="69752"/>
                    <a:pt x="194027" y="94929"/>
                  </a:cubicBezTo>
                  <a:lnTo>
                    <a:pt x="194027" y="94929"/>
                  </a:lnTo>
                  <a:cubicBezTo>
                    <a:pt x="194027" y="120106"/>
                    <a:pt x="184025" y="144251"/>
                    <a:pt x="166223" y="162054"/>
                  </a:cubicBezTo>
                  <a:cubicBezTo>
                    <a:pt x="148420" y="179856"/>
                    <a:pt x="124275" y="189858"/>
                    <a:pt x="99098" y="189858"/>
                  </a:cubicBezTo>
                  <a:lnTo>
                    <a:pt x="94929" y="189858"/>
                  </a:lnTo>
                  <a:cubicBezTo>
                    <a:pt x="69752" y="189858"/>
                    <a:pt x="45607" y="179856"/>
                    <a:pt x="27804" y="162054"/>
                  </a:cubicBezTo>
                  <a:cubicBezTo>
                    <a:pt x="10001" y="144251"/>
                    <a:pt x="0" y="120106"/>
                    <a:pt x="0" y="94929"/>
                  </a:cubicBezTo>
                  <a:lnTo>
                    <a:pt x="0" y="94929"/>
                  </a:lnTo>
                  <a:cubicBezTo>
                    <a:pt x="0" y="69752"/>
                    <a:pt x="10001" y="45607"/>
                    <a:pt x="27804" y="27804"/>
                  </a:cubicBezTo>
                  <a:cubicBezTo>
                    <a:pt x="45607" y="10001"/>
                    <a:pt x="69752" y="0"/>
                    <a:pt x="94929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83" name="TextBox 83"/>
            <p:cNvSpPr txBox="1"/>
            <p:nvPr/>
          </p:nvSpPr>
          <p:spPr>
            <a:xfrm>
              <a:off x="0" y="-28575"/>
              <a:ext cx="194027" cy="218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84" name="Group 84"/>
          <p:cNvGrpSpPr/>
          <p:nvPr/>
        </p:nvGrpSpPr>
        <p:grpSpPr>
          <a:xfrm>
            <a:off x="1047833" y="10134600"/>
            <a:ext cx="698497" cy="687060"/>
            <a:chOff x="0" y="0"/>
            <a:chExt cx="194027" cy="190850"/>
          </a:xfrm>
        </p:grpSpPr>
        <p:sp>
          <p:nvSpPr>
            <p:cNvPr id="85" name="Freeform 85"/>
            <p:cNvSpPr/>
            <p:nvPr/>
          </p:nvSpPr>
          <p:spPr>
            <a:xfrm>
              <a:off x="0" y="0"/>
              <a:ext cx="194027" cy="190850"/>
            </a:xfrm>
            <a:custGeom>
              <a:avLst/>
              <a:gdLst/>
              <a:ahLst/>
              <a:cxnLst/>
              <a:rect l="l" t="t" r="r" b="b"/>
              <a:pathLst>
                <a:path w="194027" h="190850">
                  <a:moveTo>
                    <a:pt x="95425" y="0"/>
                  </a:moveTo>
                  <a:lnTo>
                    <a:pt x="98602" y="0"/>
                  </a:lnTo>
                  <a:cubicBezTo>
                    <a:pt x="123910" y="0"/>
                    <a:pt x="148182" y="10054"/>
                    <a:pt x="166078" y="27949"/>
                  </a:cubicBezTo>
                  <a:cubicBezTo>
                    <a:pt x="183973" y="45845"/>
                    <a:pt x="194027" y="70117"/>
                    <a:pt x="194027" y="95425"/>
                  </a:cubicBezTo>
                  <a:lnTo>
                    <a:pt x="194027" y="95425"/>
                  </a:lnTo>
                  <a:cubicBezTo>
                    <a:pt x="194027" y="120733"/>
                    <a:pt x="183973" y="145005"/>
                    <a:pt x="166078" y="162901"/>
                  </a:cubicBezTo>
                  <a:cubicBezTo>
                    <a:pt x="148182" y="180796"/>
                    <a:pt x="123910" y="190850"/>
                    <a:pt x="98602" y="190850"/>
                  </a:cubicBezTo>
                  <a:lnTo>
                    <a:pt x="95425" y="190850"/>
                  </a:lnTo>
                  <a:cubicBezTo>
                    <a:pt x="70117" y="190850"/>
                    <a:pt x="45845" y="180796"/>
                    <a:pt x="27949" y="162901"/>
                  </a:cubicBezTo>
                  <a:cubicBezTo>
                    <a:pt x="10054" y="145005"/>
                    <a:pt x="0" y="120733"/>
                    <a:pt x="0" y="95425"/>
                  </a:cubicBezTo>
                  <a:lnTo>
                    <a:pt x="0" y="95425"/>
                  </a:lnTo>
                  <a:cubicBezTo>
                    <a:pt x="0" y="70117"/>
                    <a:pt x="10054" y="45845"/>
                    <a:pt x="27949" y="27949"/>
                  </a:cubicBezTo>
                  <a:cubicBezTo>
                    <a:pt x="45845" y="10054"/>
                    <a:pt x="70117" y="0"/>
                    <a:pt x="95425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86" name="TextBox 86"/>
            <p:cNvSpPr txBox="1"/>
            <p:nvPr/>
          </p:nvSpPr>
          <p:spPr>
            <a:xfrm>
              <a:off x="0" y="-28575"/>
              <a:ext cx="194027" cy="219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87" name="Group 87"/>
          <p:cNvGrpSpPr/>
          <p:nvPr/>
        </p:nvGrpSpPr>
        <p:grpSpPr>
          <a:xfrm>
            <a:off x="1818803" y="10134600"/>
            <a:ext cx="698497" cy="690632"/>
            <a:chOff x="0" y="0"/>
            <a:chExt cx="194027" cy="191842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194027" cy="191842"/>
            </a:xfrm>
            <a:custGeom>
              <a:avLst/>
              <a:gdLst/>
              <a:ahLst/>
              <a:cxnLst/>
              <a:rect l="l" t="t" r="r" b="b"/>
              <a:pathLst>
                <a:path w="194027" h="191842">
                  <a:moveTo>
                    <a:pt x="95921" y="0"/>
                  </a:moveTo>
                  <a:lnTo>
                    <a:pt x="98106" y="0"/>
                  </a:lnTo>
                  <a:cubicBezTo>
                    <a:pt x="123546" y="0"/>
                    <a:pt x="147944" y="10106"/>
                    <a:pt x="165932" y="28095"/>
                  </a:cubicBezTo>
                  <a:cubicBezTo>
                    <a:pt x="183921" y="46083"/>
                    <a:pt x="194027" y="70481"/>
                    <a:pt x="194027" y="95921"/>
                  </a:cubicBezTo>
                  <a:lnTo>
                    <a:pt x="194027" y="95921"/>
                  </a:lnTo>
                  <a:cubicBezTo>
                    <a:pt x="194027" y="121361"/>
                    <a:pt x="183921" y="145759"/>
                    <a:pt x="165932" y="163748"/>
                  </a:cubicBezTo>
                  <a:cubicBezTo>
                    <a:pt x="147944" y="181736"/>
                    <a:pt x="123546" y="191842"/>
                    <a:pt x="98106" y="191842"/>
                  </a:cubicBezTo>
                  <a:lnTo>
                    <a:pt x="95921" y="191842"/>
                  </a:lnTo>
                  <a:cubicBezTo>
                    <a:pt x="70481" y="191842"/>
                    <a:pt x="46083" y="181736"/>
                    <a:pt x="28095" y="163748"/>
                  </a:cubicBezTo>
                  <a:cubicBezTo>
                    <a:pt x="10106" y="145759"/>
                    <a:pt x="0" y="121361"/>
                    <a:pt x="0" y="95921"/>
                  </a:cubicBezTo>
                  <a:lnTo>
                    <a:pt x="0" y="95921"/>
                  </a:lnTo>
                  <a:cubicBezTo>
                    <a:pt x="0" y="70481"/>
                    <a:pt x="10106" y="46083"/>
                    <a:pt x="28095" y="28095"/>
                  </a:cubicBezTo>
                  <a:cubicBezTo>
                    <a:pt x="46083" y="10106"/>
                    <a:pt x="70481" y="0"/>
                    <a:pt x="95921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89" name="TextBox 89"/>
            <p:cNvSpPr txBox="1"/>
            <p:nvPr/>
          </p:nvSpPr>
          <p:spPr>
            <a:xfrm>
              <a:off x="0" y="-28575"/>
              <a:ext cx="194027" cy="2204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90" name="Group 90"/>
          <p:cNvGrpSpPr/>
          <p:nvPr/>
        </p:nvGrpSpPr>
        <p:grpSpPr>
          <a:xfrm>
            <a:off x="2589772" y="10134600"/>
            <a:ext cx="698497" cy="694204"/>
            <a:chOff x="0" y="0"/>
            <a:chExt cx="194027" cy="192834"/>
          </a:xfrm>
        </p:grpSpPr>
        <p:sp>
          <p:nvSpPr>
            <p:cNvPr id="91" name="Freeform 91"/>
            <p:cNvSpPr/>
            <p:nvPr/>
          </p:nvSpPr>
          <p:spPr>
            <a:xfrm>
              <a:off x="0" y="0"/>
              <a:ext cx="194027" cy="192834"/>
            </a:xfrm>
            <a:custGeom>
              <a:avLst/>
              <a:gdLst/>
              <a:ahLst/>
              <a:cxnLst/>
              <a:rect l="l" t="t" r="r" b="b"/>
              <a:pathLst>
                <a:path w="194027" h="192834">
                  <a:moveTo>
                    <a:pt x="96417" y="0"/>
                  </a:moveTo>
                  <a:lnTo>
                    <a:pt x="97610" y="0"/>
                  </a:lnTo>
                  <a:cubicBezTo>
                    <a:pt x="123181" y="0"/>
                    <a:pt x="147705" y="10158"/>
                    <a:pt x="165787" y="28240"/>
                  </a:cubicBezTo>
                  <a:cubicBezTo>
                    <a:pt x="183869" y="46322"/>
                    <a:pt x="194027" y="70846"/>
                    <a:pt x="194027" y="96417"/>
                  </a:cubicBezTo>
                  <a:lnTo>
                    <a:pt x="194027" y="96417"/>
                  </a:lnTo>
                  <a:cubicBezTo>
                    <a:pt x="194027" y="121989"/>
                    <a:pt x="183869" y="146513"/>
                    <a:pt x="165787" y="164594"/>
                  </a:cubicBezTo>
                  <a:cubicBezTo>
                    <a:pt x="147705" y="182676"/>
                    <a:pt x="123181" y="192834"/>
                    <a:pt x="97610" y="192834"/>
                  </a:cubicBezTo>
                  <a:lnTo>
                    <a:pt x="96417" y="192834"/>
                  </a:lnTo>
                  <a:cubicBezTo>
                    <a:pt x="70846" y="192834"/>
                    <a:pt x="46322" y="182676"/>
                    <a:pt x="28240" y="164594"/>
                  </a:cubicBezTo>
                  <a:cubicBezTo>
                    <a:pt x="10158" y="146513"/>
                    <a:pt x="0" y="121989"/>
                    <a:pt x="0" y="96417"/>
                  </a:cubicBezTo>
                  <a:lnTo>
                    <a:pt x="0" y="96417"/>
                  </a:lnTo>
                  <a:cubicBezTo>
                    <a:pt x="0" y="70846"/>
                    <a:pt x="10158" y="46322"/>
                    <a:pt x="28240" y="28240"/>
                  </a:cubicBezTo>
                  <a:cubicBezTo>
                    <a:pt x="46322" y="10158"/>
                    <a:pt x="70846" y="0"/>
                    <a:pt x="96417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92" name="TextBox 92"/>
            <p:cNvSpPr txBox="1"/>
            <p:nvPr/>
          </p:nvSpPr>
          <p:spPr>
            <a:xfrm>
              <a:off x="0" y="-28575"/>
              <a:ext cx="194027" cy="2214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 dirty="0"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93" name="Group 93"/>
          <p:cNvGrpSpPr/>
          <p:nvPr/>
        </p:nvGrpSpPr>
        <p:grpSpPr>
          <a:xfrm>
            <a:off x="3360742" y="10134600"/>
            <a:ext cx="698497" cy="697776"/>
            <a:chOff x="0" y="0"/>
            <a:chExt cx="194027" cy="193827"/>
          </a:xfrm>
        </p:grpSpPr>
        <p:sp>
          <p:nvSpPr>
            <p:cNvPr id="94" name="Freeform 94"/>
            <p:cNvSpPr/>
            <p:nvPr/>
          </p:nvSpPr>
          <p:spPr>
            <a:xfrm>
              <a:off x="0" y="0"/>
              <a:ext cx="194027" cy="193827"/>
            </a:xfrm>
            <a:custGeom>
              <a:avLst/>
              <a:gdLst/>
              <a:ahLst/>
              <a:cxnLst/>
              <a:rect l="l" t="t" r="r" b="b"/>
              <a:pathLst>
                <a:path w="194027" h="193827">
                  <a:moveTo>
                    <a:pt x="96913" y="0"/>
                  </a:moveTo>
                  <a:lnTo>
                    <a:pt x="97114" y="0"/>
                  </a:lnTo>
                  <a:cubicBezTo>
                    <a:pt x="122817" y="0"/>
                    <a:pt x="147467" y="10210"/>
                    <a:pt x="165642" y="28385"/>
                  </a:cubicBezTo>
                  <a:cubicBezTo>
                    <a:pt x="183816" y="46560"/>
                    <a:pt x="194027" y="71210"/>
                    <a:pt x="194027" y="96913"/>
                  </a:cubicBezTo>
                  <a:lnTo>
                    <a:pt x="194027" y="96913"/>
                  </a:lnTo>
                  <a:cubicBezTo>
                    <a:pt x="194027" y="122616"/>
                    <a:pt x="183816" y="147267"/>
                    <a:pt x="165642" y="165441"/>
                  </a:cubicBezTo>
                  <a:cubicBezTo>
                    <a:pt x="147467" y="183616"/>
                    <a:pt x="122817" y="193827"/>
                    <a:pt x="97114" y="193827"/>
                  </a:cubicBezTo>
                  <a:lnTo>
                    <a:pt x="96913" y="193827"/>
                  </a:lnTo>
                  <a:cubicBezTo>
                    <a:pt x="71210" y="193827"/>
                    <a:pt x="46560" y="183616"/>
                    <a:pt x="28385" y="165441"/>
                  </a:cubicBezTo>
                  <a:cubicBezTo>
                    <a:pt x="10210" y="147267"/>
                    <a:pt x="0" y="122616"/>
                    <a:pt x="0" y="96913"/>
                  </a:cubicBezTo>
                  <a:lnTo>
                    <a:pt x="0" y="96913"/>
                  </a:lnTo>
                  <a:cubicBezTo>
                    <a:pt x="0" y="71210"/>
                    <a:pt x="10210" y="46560"/>
                    <a:pt x="28385" y="28385"/>
                  </a:cubicBezTo>
                  <a:cubicBezTo>
                    <a:pt x="46560" y="10210"/>
                    <a:pt x="71210" y="0"/>
                    <a:pt x="96913" y="0"/>
                  </a:cubicBezTo>
                  <a:close/>
                </a:path>
              </a:pathLst>
            </a:custGeom>
            <a:solidFill>
              <a:srgbClr val="E1F1E4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95" name="TextBox 95"/>
            <p:cNvSpPr txBox="1"/>
            <p:nvPr/>
          </p:nvSpPr>
          <p:spPr>
            <a:xfrm>
              <a:off x="0" y="-28575"/>
              <a:ext cx="194027" cy="2224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sp>
        <p:nvSpPr>
          <p:cNvPr id="99" name="Freeform 99"/>
          <p:cNvSpPr/>
          <p:nvPr/>
        </p:nvSpPr>
        <p:spPr>
          <a:xfrm>
            <a:off x="228599" y="13072069"/>
            <a:ext cx="507623" cy="567731"/>
          </a:xfrm>
          <a:custGeom>
            <a:avLst/>
            <a:gdLst/>
            <a:ahLst/>
            <a:cxnLst/>
            <a:rect l="l" t="t" r="r" b="b"/>
            <a:pathLst>
              <a:path w="349882" h="402163">
                <a:moveTo>
                  <a:pt x="0" y="0"/>
                </a:moveTo>
                <a:lnTo>
                  <a:pt x="349882" y="0"/>
                </a:lnTo>
                <a:lnTo>
                  <a:pt x="349882" y="402163"/>
                </a:lnTo>
                <a:lnTo>
                  <a:pt x="0" y="40216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00" name="Freeform 100"/>
          <p:cNvSpPr/>
          <p:nvPr/>
        </p:nvSpPr>
        <p:spPr>
          <a:xfrm>
            <a:off x="197179" y="11715355"/>
            <a:ext cx="507623" cy="751652"/>
          </a:xfrm>
          <a:custGeom>
            <a:avLst/>
            <a:gdLst/>
            <a:ahLst/>
            <a:cxnLst/>
            <a:rect l="l" t="t" r="r" b="b"/>
            <a:pathLst>
              <a:path w="345872" h="508636">
                <a:moveTo>
                  <a:pt x="0" y="0"/>
                </a:moveTo>
                <a:lnTo>
                  <a:pt x="345872" y="0"/>
                </a:lnTo>
                <a:lnTo>
                  <a:pt x="345872" y="508635"/>
                </a:lnTo>
                <a:lnTo>
                  <a:pt x="0" y="508635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grpSp>
        <p:nvGrpSpPr>
          <p:cNvPr id="102" name="Group 102"/>
          <p:cNvGrpSpPr/>
          <p:nvPr/>
        </p:nvGrpSpPr>
        <p:grpSpPr>
          <a:xfrm>
            <a:off x="151252" y="1931731"/>
            <a:ext cx="5313870" cy="2802243"/>
            <a:chOff x="0" y="0"/>
            <a:chExt cx="1476075" cy="778401"/>
          </a:xfrm>
        </p:grpSpPr>
        <p:sp>
          <p:nvSpPr>
            <p:cNvPr id="103" name="Freeform 103"/>
            <p:cNvSpPr/>
            <p:nvPr/>
          </p:nvSpPr>
          <p:spPr>
            <a:xfrm>
              <a:off x="0" y="0"/>
              <a:ext cx="1476075" cy="778401"/>
            </a:xfrm>
            <a:custGeom>
              <a:avLst/>
              <a:gdLst/>
              <a:ahLst/>
              <a:cxnLst/>
              <a:rect l="l" t="t" r="r" b="b"/>
              <a:pathLst>
                <a:path w="1476075" h="778401">
                  <a:moveTo>
                    <a:pt x="16026" y="0"/>
                  </a:moveTo>
                  <a:lnTo>
                    <a:pt x="1460049" y="0"/>
                  </a:lnTo>
                  <a:cubicBezTo>
                    <a:pt x="1464299" y="0"/>
                    <a:pt x="1468375" y="1688"/>
                    <a:pt x="1471381" y="4694"/>
                  </a:cubicBezTo>
                  <a:cubicBezTo>
                    <a:pt x="1474386" y="7699"/>
                    <a:pt x="1476075" y="11776"/>
                    <a:pt x="1476075" y="16026"/>
                  </a:cubicBezTo>
                  <a:lnTo>
                    <a:pt x="1476075" y="762375"/>
                  </a:lnTo>
                  <a:cubicBezTo>
                    <a:pt x="1476075" y="771226"/>
                    <a:pt x="1468900" y="778401"/>
                    <a:pt x="1460049" y="778401"/>
                  </a:cubicBezTo>
                  <a:lnTo>
                    <a:pt x="16026" y="778401"/>
                  </a:lnTo>
                  <a:cubicBezTo>
                    <a:pt x="7175" y="778401"/>
                    <a:pt x="0" y="771226"/>
                    <a:pt x="0" y="762375"/>
                  </a:cubicBezTo>
                  <a:lnTo>
                    <a:pt x="0" y="16026"/>
                  </a:lnTo>
                  <a:cubicBezTo>
                    <a:pt x="0" y="7175"/>
                    <a:pt x="7175" y="0"/>
                    <a:pt x="16026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04" name="TextBox 104"/>
            <p:cNvSpPr txBox="1"/>
            <p:nvPr/>
          </p:nvSpPr>
          <p:spPr>
            <a:xfrm>
              <a:off x="0" y="-28575"/>
              <a:ext cx="1476075" cy="8069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05" name="Group 105"/>
          <p:cNvGrpSpPr/>
          <p:nvPr/>
        </p:nvGrpSpPr>
        <p:grpSpPr>
          <a:xfrm>
            <a:off x="241655" y="2349491"/>
            <a:ext cx="955411" cy="1990407"/>
            <a:chOff x="0" y="0"/>
            <a:chExt cx="265392" cy="604290"/>
          </a:xfrm>
        </p:grpSpPr>
        <p:sp>
          <p:nvSpPr>
            <p:cNvPr id="106" name="Freeform 106"/>
            <p:cNvSpPr/>
            <p:nvPr/>
          </p:nvSpPr>
          <p:spPr>
            <a:xfrm>
              <a:off x="0" y="0"/>
              <a:ext cx="265392" cy="604290"/>
            </a:xfrm>
            <a:custGeom>
              <a:avLst/>
              <a:gdLst/>
              <a:ahLst/>
              <a:cxnLst/>
              <a:rect l="l" t="t" r="r" b="b"/>
              <a:pathLst>
                <a:path w="265392" h="604290">
                  <a:moveTo>
                    <a:pt x="105342" y="0"/>
                  </a:moveTo>
                  <a:lnTo>
                    <a:pt x="160050" y="0"/>
                  </a:lnTo>
                  <a:cubicBezTo>
                    <a:pt x="218229" y="0"/>
                    <a:pt x="265392" y="47163"/>
                    <a:pt x="265392" y="105342"/>
                  </a:cubicBezTo>
                  <a:lnTo>
                    <a:pt x="265392" y="498948"/>
                  </a:lnTo>
                  <a:cubicBezTo>
                    <a:pt x="265392" y="557126"/>
                    <a:pt x="218229" y="604290"/>
                    <a:pt x="160050" y="604290"/>
                  </a:cubicBezTo>
                  <a:lnTo>
                    <a:pt x="105342" y="604290"/>
                  </a:lnTo>
                  <a:cubicBezTo>
                    <a:pt x="47163" y="604290"/>
                    <a:pt x="0" y="557126"/>
                    <a:pt x="0" y="498948"/>
                  </a:cubicBezTo>
                  <a:lnTo>
                    <a:pt x="0" y="105342"/>
                  </a:lnTo>
                  <a:cubicBezTo>
                    <a:pt x="0" y="47163"/>
                    <a:pt x="47163" y="0"/>
                    <a:pt x="105342" y="0"/>
                  </a:cubicBezTo>
                  <a:close/>
                </a:path>
              </a:pathLst>
            </a:custGeom>
            <a:solidFill>
              <a:srgbClr val="EAF6EC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07" name="TextBox 107"/>
            <p:cNvSpPr txBox="1"/>
            <p:nvPr/>
          </p:nvSpPr>
          <p:spPr>
            <a:xfrm>
              <a:off x="0" y="-28575"/>
              <a:ext cx="265392" cy="6328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08" name="Group 108"/>
          <p:cNvGrpSpPr/>
          <p:nvPr/>
        </p:nvGrpSpPr>
        <p:grpSpPr>
          <a:xfrm>
            <a:off x="1268624" y="2359427"/>
            <a:ext cx="955411" cy="1980471"/>
            <a:chOff x="0" y="0"/>
            <a:chExt cx="265392" cy="609326"/>
          </a:xfrm>
        </p:grpSpPr>
        <p:sp>
          <p:nvSpPr>
            <p:cNvPr id="109" name="Freeform 109"/>
            <p:cNvSpPr/>
            <p:nvPr/>
          </p:nvSpPr>
          <p:spPr>
            <a:xfrm>
              <a:off x="0" y="0"/>
              <a:ext cx="265392" cy="609326"/>
            </a:xfrm>
            <a:custGeom>
              <a:avLst/>
              <a:gdLst/>
              <a:ahLst/>
              <a:cxnLst/>
              <a:rect l="l" t="t" r="r" b="b"/>
              <a:pathLst>
                <a:path w="265392" h="609326">
                  <a:moveTo>
                    <a:pt x="105342" y="0"/>
                  </a:moveTo>
                  <a:lnTo>
                    <a:pt x="160050" y="0"/>
                  </a:lnTo>
                  <a:cubicBezTo>
                    <a:pt x="218229" y="0"/>
                    <a:pt x="265392" y="47163"/>
                    <a:pt x="265392" y="105342"/>
                  </a:cubicBezTo>
                  <a:lnTo>
                    <a:pt x="265392" y="503984"/>
                  </a:lnTo>
                  <a:cubicBezTo>
                    <a:pt x="265392" y="562163"/>
                    <a:pt x="218229" y="609326"/>
                    <a:pt x="160050" y="609326"/>
                  </a:cubicBezTo>
                  <a:lnTo>
                    <a:pt x="105342" y="609326"/>
                  </a:lnTo>
                  <a:cubicBezTo>
                    <a:pt x="77404" y="609326"/>
                    <a:pt x="50609" y="598227"/>
                    <a:pt x="30854" y="578472"/>
                  </a:cubicBezTo>
                  <a:cubicBezTo>
                    <a:pt x="11099" y="558716"/>
                    <a:pt x="0" y="531922"/>
                    <a:pt x="0" y="503984"/>
                  </a:cubicBezTo>
                  <a:lnTo>
                    <a:pt x="0" y="105342"/>
                  </a:lnTo>
                  <a:cubicBezTo>
                    <a:pt x="0" y="47163"/>
                    <a:pt x="47163" y="0"/>
                    <a:pt x="105342" y="0"/>
                  </a:cubicBezTo>
                  <a:close/>
                </a:path>
              </a:pathLst>
            </a:custGeom>
            <a:solidFill>
              <a:srgbClr val="EAF6EC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10" name="TextBox 110"/>
            <p:cNvSpPr txBox="1"/>
            <p:nvPr/>
          </p:nvSpPr>
          <p:spPr>
            <a:xfrm>
              <a:off x="0" y="-28575"/>
              <a:ext cx="265392" cy="6379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11" name="Group 111"/>
          <p:cNvGrpSpPr/>
          <p:nvPr/>
        </p:nvGrpSpPr>
        <p:grpSpPr>
          <a:xfrm>
            <a:off x="2304876" y="2349491"/>
            <a:ext cx="955411" cy="1993909"/>
            <a:chOff x="0" y="0"/>
            <a:chExt cx="265392" cy="619406"/>
          </a:xfrm>
        </p:grpSpPr>
        <p:sp>
          <p:nvSpPr>
            <p:cNvPr id="112" name="Freeform 112"/>
            <p:cNvSpPr/>
            <p:nvPr/>
          </p:nvSpPr>
          <p:spPr>
            <a:xfrm>
              <a:off x="0" y="0"/>
              <a:ext cx="265392" cy="619406"/>
            </a:xfrm>
            <a:custGeom>
              <a:avLst/>
              <a:gdLst/>
              <a:ahLst/>
              <a:cxnLst/>
              <a:rect l="l" t="t" r="r" b="b"/>
              <a:pathLst>
                <a:path w="265392" h="619406">
                  <a:moveTo>
                    <a:pt x="105342" y="0"/>
                  </a:moveTo>
                  <a:lnTo>
                    <a:pt x="160050" y="0"/>
                  </a:lnTo>
                  <a:cubicBezTo>
                    <a:pt x="218229" y="0"/>
                    <a:pt x="265392" y="47163"/>
                    <a:pt x="265392" y="105342"/>
                  </a:cubicBezTo>
                  <a:lnTo>
                    <a:pt x="265392" y="514064"/>
                  </a:lnTo>
                  <a:cubicBezTo>
                    <a:pt x="265392" y="572243"/>
                    <a:pt x="218229" y="619406"/>
                    <a:pt x="160050" y="619406"/>
                  </a:cubicBezTo>
                  <a:lnTo>
                    <a:pt x="105342" y="619406"/>
                  </a:lnTo>
                  <a:cubicBezTo>
                    <a:pt x="47163" y="619406"/>
                    <a:pt x="0" y="572243"/>
                    <a:pt x="0" y="514064"/>
                  </a:cubicBezTo>
                  <a:lnTo>
                    <a:pt x="0" y="105342"/>
                  </a:lnTo>
                  <a:cubicBezTo>
                    <a:pt x="0" y="47163"/>
                    <a:pt x="47163" y="0"/>
                    <a:pt x="105342" y="0"/>
                  </a:cubicBezTo>
                  <a:close/>
                </a:path>
              </a:pathLst>
            </a:custGeom>
            <a:solidFill>
              <a:srgbClr val="EAF6EC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13" name="TextBox 113"/>
            <p:cNvSpPr txBox="1"/>
            <p:nvPr/>
          </p:nvSpPr>
          <p:spPr>
            <a:xfrm>
              <a:off x="0" y="-28575"/>
              <a:ext cx="265392" cy="6479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14" name="Group 114"/>
          <p:cNvGrpSpPr/>
          <p:nvPr/>
        </p:nvGrpSpPr>
        <p:grpSpPr>
          <a:xfrm>
            <a:off x="3336487" y="2349491"/>
            <a:ext cx="955411" cy="1993909"/>
            <a:chOff x="0" y="0"/>
            <a:chExt cx="265392" cy="619406"/>
          </a:xfrm>
        </p:grpSpPr>
        <p:sp>
          <p:nvSpPr>
            <p:cNvPr id="115" name="Freeform 115"/>
            <p:cNvSpPr/>
            <p:nvPr/>
          </p:nvSpPr>
          <p:spPr>
            <a:xfrm>
              <a:off x="0" y="0"/>
              <a:ext cx="265392" cy="619406"/>
            </a:xfrm>
            <a:custGeom>
              <a:avLst/>
              <a:gdLst/>
              <a:ahLst/>
              <a:cxnLst/>
              <a:rect l="l" t="t" r="r" b="b"/>
              <a:pathLst>
                <a:path w="265392" h="619406">
                  <a:moveTo>
                    <a:pt x="105342" y="0"/>
                  </a:moveTo>
                  <a:lnTo>
                    <a:pt x="160050" y="0"/>
                  </a:lnTo>
                  <a:cubicBezTo>
                    <a:pt x="218229" y="0"/>
                    <a:pt x="265392" y="47163"/>
                    <a:pt x="265392" y="105342"/>
                  </a:cubicBezTo>
                  <a:lnTo>
                    <a:pt x="265392" y="514064"/>
                  </a:lnTo>
                  <a:cubicBezTo>
                    <a:pt x="265392" y="572243"/>
                    <a:pt x="218229" y="619406"/>
                    <a:pt x="160050" y="619406"/>
                  </a:cubicBezTo>
                  <a:lnTo>
                    <a:pt x="105342" y="619406"/>
                  </a:lnTo>
                  <a:cubicBezTo>
                    <a:pt x="47163" y="619406"/>
                    <a:pt x="0" y="572243"/>
                    <a:pt x="0" y="514064"/>
                  </a:cubicBezTo>
                  <a:lnTo>
                    <a:pt x="0" y="105342"/>
                  </a:lnTo>
                  <a:cubicBezTo>
                    <a:pt x="0" y="47163"/>
                    <a:pt x="47163" y="0"/>
                    <a:pt x="105342" y="0"/>
                  </a:cubicBezTo>
                  <a:close/>
                </a:path>
              </a:pathLst>
            </a:custGeom>
            <a:solidFill>
              <a:srgbClr val="EAF6EC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16" name="TextBox 116"/>
            <p:cNvSpPr txBox="1"/>
            <p:nvPr/>
          </p:nvSpPr>
          <p:spPr>
            <a:xfrm>
              <a:off x="0" y="-28575"/>
              <a:ext cx="265392" cy="6479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17" name="Group 117"/>
          <p:cNvGrpSpPr/>
          <p:nvPr/>
        </p:nvGrpSpPr>
        <p:grpSpPr>
          <a:xfrm>
            <a:off x="4366836" y="2349490"/>
            <a:ext cx="955411" cy="1404585"/>
            <a:chOff x="0" y="0"/>
            <a:chExt cx="265392" cy="436368"/>
          </a:xfrm>
        </p:grpSpPr>
        <p:sp>
          <p:nvSpPr>
            <p:cNvPr id="118" name="Freeform 118"/>
            <p:cNvSpPr/>
            <p:nvPr/>
          </p:nvSpPr>
          <p:spPr>
            <a:xfrm>
              <a:off x="0" y="0"/>
              <a:ext cx="265392" cy="436368"/>
            </a:xfrm>
            <a:custGeom>
              <a:avLst/>
              <a:gdLst/>
              <a:ahLst/>
              <a:cxnLst/>
              <a:rect l="l" t="t" r="r" b="b"/>
              <a:pathLst>
                <a:path w="265392" h="436368">
                  <a:moveTo>
                    <a:pt x="105342" y="0"/>
                  </a:moveTo>
                  <a:lnTo>
                    <a:pt x="160050" y="0"/>
                  </a:lnTo>
                  <a:cubicBezTo>
                    <a:pt x="218229" y="0"/>
                    <a:pt x="265392" y="47163"/>
                    <a:pt x="265392" y="105342"/>
                  </a:cubicBezTo>
                  <a:lnTo>
                    <a:pt x="265392" y="331026"/>
                  </a:lnTo>
                  <a:cubicBezTo>
                    <a:pt x="265392" y="358964"/>
                    <a:pt x="254293" y="385758"/>
                    <a:pt x="234538" y="405514"/>
                  </a:cubicBezTo>
                  <a:cubicBezTo>
                    <a:pt x="214782" y="425269"/>
                    <a:pt x="187988" y="436368"/>
                    <a:pt x="160050" y="436368"/>
                  </a:cubicBezTo>
                  <a:lnTo>
                    <a:pt x="105342" y="436368"/>
                  </a:lnTo>
                  <a:cubicBezTo>
                    <a:pt x="47163" y="436368"/>
                    <a:pt x="0" y="389205"/>
                    <a:pt x="0" y="331026"/>
                  </a:cubicBezTo>
                  <a:lnTo>
                    <a:pt x="0" y="105342"/>
                  </a:lnTo>
                  <a:cubicBezTo>
                    <a:pt x="0" y="47163"/>
                    <a:pt x="47163" y="0"/>
                    <a:pt x="105342" y="0"/>
                  </a:cubicBezTo>
                  <a:close/>
                </a:path>
              </a:pathLst>
            </a:custGeom>
            <a:solidFill>
              <a:srgbClr val="EAF6EC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19" name="TextBox 119"/>
            <p:cNvSpPr txBox="1"/>
            <p:nvPr/>
          </p:nvSpPr>
          <p:spPr>
            <a:xfrm>
              <a:off x="0" y="-28575"/>
              <a:ext cx="265392" cy="4649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20" name="Group 120"/>
          <p:cNvGrpSpPr/>
          <p:nvPr/>
        </p:nvGrpSpPr>
        <p:grpSpPr>
          <a:xfrm>
            <a:off x="4396323" y="3744463"/>
            <a:ext cx="955411" cy="651001"/>
            <a:chOff x="0" y="0"/>
            <a:chExt cx="265392" cy="180834"/>
          </a:xfrm>
        </p:grpSpPr>
        <p:sp>
          <p:nvSpPr>
            <p:cNvPr id="121" name="Freeform 121"/>
            <p:cNvSpPr/>
            <p:nvPr/>
          </p:nvSpPr>
          <p:spPr>
            <a:xfrm>
              <a:off x="0" y="0"/>
              <a:ext cx="265392" cy="180834"/>
            </a:xfrm>
            <a:custGeom>
              <a:avLst/>
              <a:gdLst/>
              <a:ahLst/>
              <a:cxnLst/>
              <a:rect l="l" t="t" r="r" b="b"/>
              <a:pathLst>
                <a:path w="265392" h="180834">
                  <a:moveTo>
                    <a:pt x="90417" y="0"/>
                  </a:moveTo>
                  <a:lnTo>
                    <a:pt x="174975" y="0"/>
                  </a:lnTo>
                  <a:cubicBezTo>
                    <a:pt x="198955" y="0"/>
                    <a:pt x="221953" y="9526"/>
                    <a:pt x="238909" y="26482"/>
                  </a:cubicBezTo>
                  <a:cubicBezTo>
                    <a:pt x="255866" y="43439"/>
                    <a:pt x="265392" y="66437"/>
                    <a:pt x="265392" y="90417"/>
                  </a:cubicBezTo>
                  <a:lnTo>
                    <a:pt x="265392" y="90417"/>
                  </a:lnTo>
                  <a:cubicBezTo>
                    <a:pt x="265392" y="140353"/>
                    <a:pt x="224911" y="180834"/>
                    <a:pt x="174975" y="180834"/>
                  </a:cubicBezTo>
                  <a:lnTo>
                    <a:pt x="90417" y="180834"/>
                  </a:lnTo>
                  <a:cubicBezTo>
                    <a:pt x="66437" y="180834"/>
                    <a:pt x="43439" y="171308"/>
                    <a:pt x="26482" y="154351"/>
                  </a:cubicBezTo>
                  <a:cubicBezTo>
                    <a:pt x="9526" y="137395"/>
                    <a:pt x="0" y="114397"/>
                    <a:pt x="0" y="90417"/>
                  </a:cubicBezTo>
                  <a:lnTo>
                    <a:pt x="0" y="90417"/>
                  </a:lnTo>
                  <a:cubicBezTo>
                    <a:pt x="0" y="66437"/>
                    <a:pt x="9526" y="43439"/>
                    <a:pt x="26482" y="26482"/>
                  </a:cubicBezTo>
                  <a:cubicBezTo>
                    <a:pt x="43439" y="9526"/>
                    <a:pt x="66437" y="0"/>
                    <a:pt x="90417" y="0"/>
                  </a:cubicBezTo>
                  <a:close/>
                </a:path>
              </a:pathLst>
            </a:custGeom>
            <a:solidFill>
              <a:srgbClr val="EAF6EC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22" name="TextBox 122"/>
            <p:cNvSpPr txBox="1"/>
            <p:nvPr/>
          </p:nvSpPr>
          <p:spPr>
            <a:xfrm>
              <a:off x="0" y="-28575"/>
              <a:ext cx="265392" cy="2094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sp>
        <p:nvSpPr>
          <p:cNvPr id="123" name="Freeform 123"/>
          <p:cNvSpPr/>
          <p:nvPr/>
        </p:nvSpPr>
        <p:spPr>
          <a:xfrm>
            <a:off x="382383" y="2414715"/>
            <a:ext cx="768529" cy="711749"/>
          </a:xfrm>
          <a:custGeom>
            <a:avLst/>
            <a:gdLst/>
            <a:ahLst/>
            <a:cxnLst/>
            <a:rect l="l" t="t" r="r" b="b"/>
            <a:pathLst>
              <a:path w="644837" h="528766">
                <a:moveTo>
                  <a:pt x="0" y="0"/>
                </a:moveTo>
                <a:lnTo>
                  <a:pt x="644836" y="0"/>
                </a:lnTo>
                <a:lnTo>
                  <a:pt x="644836" y="528766"/>
                </a:lnTo>
                <a:lnTo>
                  <a:pt x="0" y="52876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24" name="Freeform 124"/>
          <p:cNvSpPr/>
          <p:nvPr/>
        </p:nvSpPr>
        <p:spPr>
          <a:xfrm>
            <a:off x="1365903" y="2450812"/>
            <a:ext cx="770137" cy="465933"/>
          </a:xfrm>
          <a:custGeom>
            <a:avLst/>
            <a:gdLst/>
            <a:ahLst/>
            <a:cxnLst/>
            <a:rect l="l" t="t" r="r" b="b"/>
            <a:pathLst>
              <a:path w="770137" h="465933">
                <a:moveTo>
                  <a:pt x="0" y="0"/>
                </a:moveTo>
                <a:lnTo>
                  <a:pt x="770136" y="0"/>
                </a:lnTo>
                <a:lnTo>
                  <a:pt x="770136" y="465932"/>
                </a:lnTo>
                <a:lnTo>
                  <a:pt x="0" y="465932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25" name="Freeform 125"/>
          <p:cNvSpPr/>
          <p:nvPr/>
        </p:nvSpPr>
        <p:spPr>
          <a:xfrm>
            <a:off x="2441225" y="2495054"/>
            <a:ext cx="682714" cy="460832"/>
          </a:xfrm>
          <a:custGeom>
            <a:avLst/>
            <a:gdLst/>
            <a:ahLst/>
            <a:cxnLst/>
            <a:rect l="l" t="t" r="r" b="b"/>
            <a:pathLst>
              <a:path w="682714" h="460832">
                <a:moveTo>
                  <a:pt x="0" y="0"/>
                </a:moveTo>
                <a:lnTo>
                  <a:pt x="682714" y="0"/>
                </a:lnTo>
                <a:lnTo>
                  <a:pt x="682714" y="460832"/>
                </a:lnTo>
                <a:lnTo>
                  <a:pt x="0" y="46083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26" name="Freeform 126"/>
          <p:cNvSpPr/>
          <p:nvPr/>
        </p:nvSpPr>
        <p:spPr>
          <a:xfrm>
            <a:off x="3532035" y="2416075"/>
            <a:ext cx="563054" cy="532086"/>
          </a:xfrm>
          <a:custGeom>
            <a:avLst/>
            <a:gdLst/>
            <a:ahLst/>
            <a:cxnLst/>
            <a:rect l="l" t="t" r="r" b="b"/>
            <a:pathLst>
              <a:path w="563054" h="532086">
                <a:moveTo>
                  <a:pt x="0" y="0"/>
                </a:moveTo>
                <a:lnTo>
                  <a:pt x="563053" y="0"/>
                </a:lnTo>
                <a:lnTo>
                  <a:pt x="563053" y="532086"/>
                </a:lnTo>
                <a:lnTo>
                  <a:pt x="0" y="532086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27" name="Freeform 127"/>
          <p:cNvSpPr/>
          <p:nvPr/>
        </p:nvSpPr>
        <p:spPr>
          <a:xfrm>
            <a:off x="4593377" y="2419395"/>
            <a:ext cx="502328" cy="528766"/>
          </a:xfrm>
          <a:custGeom>
            <a:avLst/>
            <a:gdLst/>
            <a:ahLst/>
            <a:cxnLst/>
            <a:rect l="l" t="t" r="r" b="b"/>
            <a:pathLst>
              <a:path w="502328" h="528766">
                <a:moveTo>
                  <a:pt x="0" y="0"/>
                </a:moveTo>
                <a:lnTo>
                  <a:pt x="502328" y="0"/>
                </a:lnTo>
                <a:lnTo>
                  <a:pt x="502328" y="528766"/>
                </a:lnTo>
                <a:lnTo>
                  <a:pt x="0" y="528766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grpSp>
        <p:nvGrpSpPr>
          <p:cNvPr id="128" name="Group 128"/>
          <p:cNvGrpSpPr/>
          <p:nvPr/>
        </p:nvGrpSpPr>
        <p:grpSpPr>
          <a:xfrm>
            <a:off x="158145" y="5270946"/>
            <a:ext cx="4613933" cy="623171"/>
            <a:chOff x="0" y="0"/>
            <a:chExt cx="1281648" cy="173103"/>
          </a:xfrm>
        </p:grpSpPr>
        <p:sp>
          <p:nvSpPr>
            <p:cNvPr id="129" name="Freeform 129"/>
            <p:cNvSpPr/>
            <p:nvPr/>
          </p:nvSpPr>
          <p:spPr>
            <a:xfrm>
              <a:off x="0" y="0"/>
              <a:ext cx="1281648" cy="173103"/>
            </a:xfrm>
            <a:custGeom>
              <a:avLst/>
              <a:gdLst/>
              <a:ahLst/>
              <a:cxnLst/>
              <a:rect l="l" t="t" r="r" b="b"/>
              <a:pathLst>
                <a:path w="1281648" h="173103">
                  <a:moveTo>
                    <a:pt x="11746" y="0"/>
                  </a:moveTo>
                  <a:lnTo>
                    <a:pt x="1269902" y="0"/>
                  </a:lnTo>
                  <a:cubicBezTo>
                    <a:pt x="1276389" y="0"/>
                    <a:pt x="1281648" y="5259"/>
                    <a:pt x="1281648" y="11746"/>
                  </a:cubicBezTo>
                  <a:lnTo>
                    <a:pt x="1281648" y="161357"/>
                  </a:lnTo>
                  <a:cubicBezTo>
                    <a:pt x="1281648" y="164473"/>
                    <a:pt x="1280410" y="167460"/>
                    <a:pt x="1278208" y="169663"/>
                  </a:cubicBezTo>
                  <a:cubicBezTo>
                    <a:pt x="1276005" y="171866"/>
                    <a:pt x="1273017" y="173103"/>
                    <a:pt x="1269902" y="173103"/>
                  </a:cubicBezTo>
                  <a:lnTo>
                    <a:pt x="11746" y="173103"/>
                  </a:lnTo>
                  <a:cubicBezTo>
                    <a:pt x="8630" y="173103"/>
                    <a:pt x="5643" y="171866"/>
                    <a:pt x="3440" y="169663"/>
                  </a:cubicBezTo>
                  <a:cubicBezTo>
                    <a:pt x="1237" y="167460"/>
                    <a:pt x="0" y="164473"/>
                    <a:pt x="0" y="161357"/>
                  </a:cubicBezTo>
                  <a:lnTo>
                    <a:pt x="0" y="11746"/>
                  </a:lnTo>
                  <a:cubicBezTo>
                    <a:pt x="0" y="8630"/>
                    <a:pt x="1237" y="5643"/>
                    <a:pt x="3440" y="3440"/>
                  </a:cubicBezTo>
                  <a:cubicBezTo>
                    <a:pt x="5643" y="1237"/>
                    <a:pt x="8630" y="0"/>
                    <a:pt x="11746" y="0"/>
                  </a:cubicBezTo>
                  <a:close/>
                </a:path>
              </a:pathLst>
            </a:custGeom>
            <a:solidFill>
              <a:srgbClr val="E0F4D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30" name="TextBox 130"/>
            <p:cNvSpPr txBox="1"/>
            <p:nvPr/>
          </p:nvSpPr>
          <p:spPr>
            <a:xfrm>
              <a:off x="0" y="-28575"/>
              <a:ext cx="1281648" cy="2016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31" name="Group 131"/>
          <p:cNvGrpSpPr/>
          <p:nvPr/>
        </p:nvGrpSpPr>
        <p:grpSpPr>
          <a:xfrm>
            <a:off x="158145" y="5745438"/>
            <a:ext cx="4613933" cy="2412975"/>
            <a:chOff x="0" y="0"/>
            <a:chExt cx="1281648" cy="670271"/>
          </a:xfrm>
        </p:grpSpPr>
        <p:sp>
          <p:nvSpPr>
            <p:cNvPr id="132" name="Freeform 132"/>
            <p:cNvSpPr/>
            <p:nvPr/>
          </p:nvSpPr>
          <p:spPr>
            <a:xfrm>
              <a:off x="0" y="0"/>
              <a:ext cx="1281648" cy="670271"/>
            </a:xfrm>
            <a:custGeom>
              <a:avLst/>
              <a:gdLst/>
              <a:ahLst/>
              <a:cxnLst/>
              <a:rect l="l" t="t" r="r" b="b"/>
              <a:pathLst>
                <a:path w="1281648" h="670271">
                  <a:moveTo>
                    <a:pt x="15101" y="0"/>
                  </a:moveTo>
                  <a:lnTo>
                    <a:pt x="1266546" y="0"/>
                  </a:lnTo>
                  <a:cubicBezTo>
                    <a:pt x="1274887" y="0"/>
                    <a:pt x="1281648" y="6761"/>
                    <a:pt x="1281648" y="15101"/>
                  </a:cubicBezTo>
                  <a:lnTo>
                    <a:pt x="1281648" y="655169"/>
                  </a:lnTo>
                  <a:cubicBezTo>
                    <a:pt x="1281648" y="663510"/>
                    <a:pt x="1274887" y="670271"/>
                    <a:pt x="1266546" y="670271"/>
                  </a:cubicBezTo>
                  <a:lnTo>
                    <a:pt x="15101" y="670271"/>
                  </a:lnTo>
                  <a:cubicBezTo>
                    <a:pt x="6761" y="670271"/>
                    <a:pt x="0" y="663510"/>
                    <a:pt x="0" y="655169"/>
                  </a:cubicBezTo>
                  <a:lnTo>
                    <a:pt x="0" y="15101"/>
                  </a:lnTo>
                  <a:cubicBezTo>
                    <a:pt x="0" y="6761"/>
                    <a:pt x="6761" y="0"/>
                    <a:pt x="15101" y="0"/>
                  </a:cubicBezTo>
                  <a:close/>
                </a:path>
              </a:pathLst>
            </a:custGeom>
            <a:solidFill>
              <a:srgbClr val="FEFDFE"/>
            </a:solidFill>
            <a:ln w="9525" cap="sq">
              <a:solidFill>
                <a:srgbClr val="52B37D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33" name="TextBox 133"/>
            <p:cNvSpPr txBox="1"/>
            <p:nvPr/>
          </p:nvSpPr>
          <p:spPr>
            <a:xfrm>
              <a:off x="0" y="-38100"/>
              <a:ext cx="1281648" cy="7083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6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sp>
        <p:nvSpPr>
          <p:cNvPr id="134" name="Freeform 134"/>
          <p:cNvSpPr/>
          <p:nvPr/>
        </p:nvSpPr>
        <p:spPr>
          <a:xfrm>
            <a:off x="430214" y="5858429"/>
            <a:ext cx="200584" cy="231889"/>
          </a:xfrm>
          <a:custGeom>
            <a:avLst/>
            <a:gdLst/>
            <a:ahLst/>
            <a:cxnLst/>
            <a:rect l="l" t="t" r="r" b="b"/>
            <a:pathLst>
              <a:path w="200584" h="231889">
                <a:moveTo>
                  <a:pt x="0" y="0"/>
                </a:moveTo>
                <a:lnTo>
                  <a:pt x="200584" y="0"/>
                </a:lnTo>
                <a:lnTo>
                  <a:pt x="200584" y="231889"/>
                </a:lnTo>
                <a:lnTo>
                  <a:pt x="0" y="231889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35" name="Freeform 135"/>
          <p:cNvSpPr/>
          <p:nvPr/>
        </p:nvSpPr>
        <p:spPr>
          <a:xfrm>
            <a:off x="366508" y="6137943"/>
            <a:ext cx="230507" cy="281106"/>
          </a:xfrm>
          <a:custGeom>
            <a:avLst/>
            <a:gdLst/>
            <a:ahLst/>
            <a:cxnLst/>
            <a:rect l="l" t="t" r="r" b="b"/>
            <a:pathLst>
              <a:path w="230507" h="281106">
                <a:moveTo>
                  <a:pt x="0" y="0"/>
                </a:moveTo>
                <a:lnTo>
                  <a:pt x="230508" y="0"/>
                </a:lnTo>
                <a:lnTo>
                  <a:pt x="230508" y="281106"/>
                </a:lnTo>
                <a:lnTo>
                  <a:pt x="0" y="281106"/>
                </a:lnTo>
                <a:lnTo>
                  <a:pt x="0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36" name="Freeform 136"/>
          <p:cNvSpPr/>
          <p:nvPr/>
        </p:nvSpPr>
        <p:spPr>
          <a:xfrm>
            <a:off x="353922" y="6455174"/>
            <a:ext cx="259488" cy="237432"/>
          </a:xfrm>
          <a:custGeom>
            <a:avLst/>
            <a:gdLst/>
            <a:ahLst/>
            <a:cxnLst/>
            <a:rect l="l" t="t" r="r" b="b"/>
            <a:pathLst>
              <a:path w="259488" h="237432">
                <a:moveTo>
                  <a:pt x="0" y="0"/>
                </a:moveTo>
                <a:lnTo>
                  <a:pt x="259488" y="0"/>
                </a:lnTo>
                <a:lnTo>
                  <a:pt x="259488" y="237432"/>
                </a:lnTo>
                <a:lnTo>
                  <a:pt x="0" y="237432"/>
                </a:lnTo>
                <a:lnTo>
                  <a:pt x="0" y="0"/>
                </a:lnTo>
                <a:close/>
              </a:path>
            </a:pathLst>
          </a:custGeom>
          <a:blipFill>
            <a:blip r:embed="rId36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38" name="Freeform 138"/>
          <p:cNvSpPr/>
          <p:nvPr/>
        </p:nvSpPr>
        <p:spPr>
          <a:xfrm>
            <a:off x="392647" y="7030849"/>
            <a:ext cx="204368" cy="257304"/>
          </a:xfrm>
          <a:custGeom>
            <a:avLst/>
            <a:gdLst/>
            <a:ahLst/>
            <a:cxnLst/>
            <a:rect l="l" t="t" r="r" b="b"/>
            <a:pathLst>
              <a:path w="204368" h="257304">
                <a:moveTo>
                  <a:pt x="0" y="0"/>
                </a:moveTo>
                <a:lnTo>
                  <a:pt x="204368" y="0"/>
                </a:lnTo>
                <a:lnTo>
                  <a:pt x="204368" y="257304"/>
                </a:lnTo>
                <a:lnTo>
                  <a:pt x="0" y="257304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 t="-53806" r="-4569"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39" name="Freeform 139"/>
          <p:cNvSpPr/>
          <p:nvPr/>
        </p:nvSpPr>
        <p:spPr>
          <a:xfrm>
            <a:off x="424312" y="6719884"/>
            <a:ext cx="163323" cy="301955"/>
          </a:xfrm>
          <a:custGeom>
            <a:avLst/>
            <a:gdLst/>
            <a:ahLst/>
            <a:cxnLst/>
            <a:rect l="l" t="t" r="r" b="b"/>
            <a:pathLst>
              <a:path w="163323" h="301955">
                <a:moveTo>
                  <a:pt x="0" y="0"/>
                </a:moveTo>
                <a:lnTo>
                  <a:pt x="163323" y="0"/>
                </a:lnTo>
                <a:lnTo>
                  <a:pt x="163323" y="301955"/>
                </a:lnTo>
                <a:lnTo>
                  <a:pt x="0" y="301955"/>
                </a:lnTo>
                <a:lnTo>
                  <a:pt x="0" y="0"/>
                </a:lnTo>
                <a:close/>
              </a:path>
            </a:pathLst>
          </a:custGeom>
          <a:blipFill>
            <a:blip r:embed="rId39"/>
            <a:stretch>
              <a:fillRect t="-1513" b="-1513"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140" name="AutoShape 140"/>
          <p:cNvSpPr/>
          <p:nvPr/>
        </p:nvSpPr>
        <p:spPr>
          <a:xfrm>
            <a:off x="251126" y="13062554"/>
            <a:ext cx="2917937" cy="0"/>
          </a:xfrm>
          <a:prstGeom prst="line">
            <a:avLst/>
          </a:prstGeom>
          <a:ln w="9525" cap="flat">
            <a:solidFill>
              <a:srgbClr val="52B37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th-TH"/>
          </a:p>
        </p:txBody>
      </p:sp>
      <p:sp>
        <p:nvSpPr>
          <p:cNvPr id="141" name="AutoShape 141"/>
          <p:cNvSpPr/>
          <p:nvPr/>
        </p:nvSpPr>
        <p:spPr>
          <a:xfrm>
            <a:off x="220866" y="14097000"/>
            <a:ext cx="2954415" cy="0"/>
          </a:xfrm>
          <a:prstGeom prst="line">
            <a:avLst/>
          </a:prstGeom>
          <a:ln w="9525" cap="flat">
            <a:solidFill>
              <a:srgbClr val="52B37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th-TH"/>
          </a:p>
        </p:txBody>
      </p:sp>
      <p:grpSp>
        <p:nvGrpSpPr>
          <p:cNvPr id="142" name="Group 142"/>
          <p:cNvGrpSpPr/>
          <p:nvPr/>
        </p:nvGrpSpPr>
        <p:grpSpPr>
          <a:xfrm>
            <a:off x="75056" y="1660811"/>
            <a:ext cx="3738506" cy="541841"/>
            <a:chOff x="0" y="0"/>
            <a:chExt cx="4984674" cy="722454"/>
          </a:xfrm>
        </p:grpSpPr>
        <p:grpSp>
          <p:nvGrpSpPr>
            <p:cNvPr id="143" name="Group 143"/>
            <p:cNvGrpSpPr/>
            <p:nvPr/>
          </p:nvGrpSpPr>
          <p:grpSpPr>
            <a:xfrm>
              <a:off x="447774" y="160193"/>
              <a:ext cx="4536900" cy="481034"/>
              <a:chOff x="0" y="0"/>
              <a:chExt cx="945188" cy="100215"/>
            </a:xfrm>
          </p:grpSpPr>
          <p:sp>
            <p:nvSpPr>
              <p:cNvPr id="144" name="Freeform 144"/>
              <p:cNvSpPr/>
              <p:nvPr/>
            </p:nvSpPr>
            <p:spPr>
              <a:xfrm>
                <a:off x="0" y="0"/>
                <a:ext cx="945188" cy="100215"/>
              </a:xfrm>
              <a:custGeom>
                <a:avLst/>
                <a:gdLst/>
                <a:ahLst/>
                <a:cxnLst/>
                <a:rect l="l" t="t" r="r" b="b"/>
                <a:pathLst>
                  <a:path w="945188" h="100215">
                    <a:moveTo>
                      <a:pt x="38679" y="0"/>
                    </a:moveTo>
                    <a:lnTo>
                      <a:pt x="906508" y="0"/>
                    </a:lnTo>
                    <a:cubicBezTo>
                      <a:pt x="927870" y="0"/>
                      <a:pt x="945188" y="17317"/>
                      <a:pt x="945188" y="38679"/>
                    </a:cubicBezTo>
                    <a:lnTo>
                      <a:pt x="945188" y="61536"/>
                    </a:lnTo>
                    <a:cubicBezTo>
                      <a:pt x="945188" y="71795"/>
                      <a:pt x="941112" y="81633"/>
                      <a:pt x="933859" y="88887"/>
                    </a:cubicBezTo>
                    <a:cubicBezTo>
                      <a:pt x="926605" y="96140"/>
                      <a:pt x="916767" y="100215"/>
                      <a:pt x="906508" y="100215"/>
                    </a:cubicBezTo>
                    <a:lnTo>
                      <a:pt x="38679" y="100215"/>
                    </a:lnTo>
                    <a:cubicBezTo>
                      <a:pt x="17317" y="100215"/>
                      <a:pt x="0" y="82898"/>
                      <a:pt x="0" y="61536"/>
                    </a:cubicBezTo>
                    <a:lnTo>
                      <a:pt x="0" y="38679"/>
                    </a:lnTo>
                    <a:cubicBezTo>
                      <a:pt x="0" y="28421"/>
                      <a:pt x="4075" y="18583"/>
                      <a:pt x="11329" y="11329"/>
                    </a:cubicBezTo>
                    <a:cubicBezTo>
                      <a:pt x="18583" y="4075"/>
                      <a:pt x="28421" y="0"/>
                      <a:pt x="38679" y="0"/>
                    </a:cubicBezTo>
                    <a:close/>
                  </a:path>
                </a:pathLst>
              </a:custGeom>
              <a:solidFill>
                <a:srgbClr val="065A38"/>
              </a:solidFill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5" name="TextBox 145"/>
              <p:cNvSpPr txBox="1"/>
              <p:nvPr/>
            </p:nvSpPr>
            <p:spPr>
              <a:xfrm>
                <a:off x="0" y="-28575"/>
                <a:ext cx="945188" cy="12879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229"/>
                  </a:lnSpc>
                </a:pPr>
                <a:endParaRPr>
                  <a:latin typeface="Prompt" panose="00000500000000000000" pitchFamily="2" charset="-34"/>
                  <a:cs typeface="Prompt" panose="00000500000000000000" pitchFamily="2" charset="-34"/>
                </a:endParaRPr>
              </a:p>
            </p:txBody>
          </p:sp>
        </p:grpSp>
        <p:grpSp>
          <p:nvGrpSpPr>
            <p:cNvPr id="146" name="Group 146"/>
            <p:cNvGrpSpPr/>
            <p:nvPr/>
          </p:nvGrpSpPr>
          <p:grpSpPr>
            <a:xfrm>
              <a:off x="0" y="0"/>
              <a:ext cx="722041" cy="722454"/>
              <a:chOff x="0" y="0"/>
              <a:chExt cx="812800" cy="813265"/>
            </a:xfrm>
          </p:grpSpPr>
          <p:sp>
            <p:nvSpPr>
              <p:cNvPr id="147" name="Freeform 147"/>
              <p:cNvSpPr/>
              <p:nvPr/>
            </p:nvSpPr>
            <p:spPr>
              <a:xfrm>
                <a:off x="0" y="0"/>
                <a:ext cx="812800" cy="813265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3265">
                    <a:moveTo>
                      <a:pt x="406400" y="0"/>
                    </a:moveTo>
                    <a:cubicBezTo>
                      <a:pt x="181951" y="0"/>
                      <a:pt x="0" y="182056"/>
                      <a:pt x="0" y="406632"/>
                    </a:cubicBezTo>
                    <a:cubicBezTo>
                      <a:pt x="0" y="631209"/>
                      <a:pt x="181951" y="813265"/>
                      <a:pt x="406400" y="813265"/>
                    </a:cubicBezTo>
                    <a:cubicBezTo>
                      <a:pt x="630849" y="813265"/>
                      <a:pt x="812800" y="631209"/>
                      <a:pt x="812800" y="406632"/>
                    </a:cubicBezTo>
                    <a:cubicBezTo>
                      <a:pt x="812800" y="182056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65A38"/>
              </a:solidFill>
              <a:ln w="1905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th-TH" dirty="0">
                  <a:latin typeface="Prompt" panose="00000500000000000000" pitchFamily="2" charset="-34"/>
                  <a:cs typeface="Prompt" panose="00000500000000000000" pitchFamily="2" charset="-34"/>
                </a:endParaRPr>
              </a:p>
            </p:txBody>
          </p:sp>
          <p:sp>
            <p:nvSpPr>
              <p:cNvPr id="148" name="TextBox 148"/>
              <p:cNvSpPr txBox="1"/>
              <p:nvPr/>
            </p:nvSpPr>
            <p:spPr>
              <a:xfrm>
                <a:off x="76200" y="38144"/>
                <a:ext cx="660400" cy="69887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00"/>
                  </a:lnSpc>
                </a:pPr>
                <a:r>
                  <a:rPr lang="en-US" sz="1500" b="1" dirty="0">
                    <a:solidFill>
                      <a:srgbClr val="FFFFFF"/>
                    </a:solidFill>
                    <a:latin typeface="Prompt" panose="00000500000000000000" pitchFamily="2" charset="-34"/>
                    <a:ea typeface="Noto Sans Thai Bold"/>
                    <a:cs typeface="Prompt" panose="00000500000000000000" pitchFamily="2" charset="-34"/>
                    <a:sym typeface="Noto Sans Thai Bold"/>
                  </a:rPr>
                  <a:t>1</a:t>
                </a:r>
              </a:p>
            </p:txBody>
          </p:sp>
        </p:grpSp>
        <p:sp>
          <p:nvSpPr>
            <p:cNvPr id="149" name="TextBox 149"/>
            <p:cNvSpPr txBox="1"/>
            <p:nvPr/>
          </p:nvSpPr>
          <p:spPr>
            <a:xfrm>
              <a:off x="826971" y="122093"/>
              <a:ext cx="3868419" cy="47448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940"/>
                </a:lnSpc>
              </a:pPr>
              <a:r>
                <a:rPr lang="en-US" sz="2000" dirty="0" err="1">
                  <a:solidFill>
                    <a:srgbClr val="FFFFFF"/>
                  </a:solidFill>
                  <a:latin typeface="Prompt" panose="00000500000000000000" pitchFamily="2" charset="-34"/>
                  <a:ea typeface="Canva Sans"/>
                  <a:cs typeface="Prompt" panose="00000500000000000000" pitchFamily="2" charset="-34"/>
                  <a:sym typeface="Canva Sans"/>
                </a:rPr>
                <a:t>ภาพรวมสำคัญของจังหวัด</a:t>
              </a:r>
              <a:endParaRPr lang="en-US" sz="2000" dirty="0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endParaRPr>
            </a:p>
          </p:txBody>
        </p:sp>
      </p:grpSp>
      <p:grpSp>
        <p:nvGrpSpPr>
          <p:cNvPr id="151" name="Group 151"/>
          <p:cNvGrpSpPr/>
          <p:nvPr/>
        </p:nvGrpSpPr>
        <p:grpSpPr>
          <a:xfrm>
            <a:off x="5848480" y="1770140"/>
            <a:ext cx="3447919" cy="360776"/>
            <a:chOff x="0" y="0"/>
            <a:chExt cx="906591" cy="100215"/>
          </a:xfrm>
        </p:grpSpPr>
        <p:sp>
          <p:nvSpPr>
            <p:cNvPr id="152" name="Freeform 152"/>
            <p:cNvSpPr/>
            <p:nvPr/>
          </p:nvSpPr>
          <p:spPr>
            <a:xfrm>
              <a:off x="0" y="0"/>
              <a:ext cx="906591" cy="100215"/>
            </a:xfrm>
            <a:custGeom>
              <a:avLst/>
              <a:gdLst/>
              <a:ahLst/>
              <a:cxnLst/>
              <a:rect l="l" t="t" r="r" b="b"/>
              <a:pathLst>
                <a:path w="906591" h="100215">
                  <a:moveTo>
                    <a:pt x="40326" y="0"/>
                  </a:moveTo>
                  <a:lnTo>
                    <a:pt x="866265" y="0"/>
                  </a:lnTo>
                  <a:cubicBezTo>
                    <a:pt x="876960" y="0"/>
                    <a:pt x="887217" y="4249"/>
                    <a:pt x="894780" y="11811"/>
                  </a:cubicBezTo>
                  <a:cubicBezTo>
                    <a:pt x="902342" y="19374"/>
                    <a:pt x="906591" y="29631"/>
                    <a:pt x="906591" y="40326"/>
                  </a:cubicBezTo>
                  <a:lnTo>
                    <a:pt x="906591" y="59890"/>
                  </a:lnTo>
                  <a:cubicBezTo>
                    <a:pt x="906591" y="70585"/>
                    <a:pt x="902342" y="80842"/>
                    <a:pt x="894780" y="88404"/>
                  </a:cubicBezTo>
                  <a:cubicBezTo>
                    <a:pt x="887217" y="95967"/>
                    <a:pt x="876960" y="100215"/>
                    <a:pt x="866265" y="100215"/>
                  </a:cubicBezTo>
                  <a:lnTo>
                    <a:pt x="40326" y="100215"/>
                  </a:lnTo>
                  <a:cubicBezTo>
                    <a:pt x="29631" y="100215"/>
                    <a:pt x="19374" y="95967"/>
                    <a:pt x="11811" y="88404"/>
                  </a:cubicBezTo>
                  <a:cubicBezTo>
                    <a:pt x="4249" y="80842"/>
                    <a:pt x="0" y="70585"/>
                    <a:pt x="0" y="59890"/>
                  </a:cubicBezTo>
                  <a:lnTo>
                    <a:pt x="0" y="40326"/>
                  </a:lnTo>
                  <a:cubicBezTo>
                    <a:pt x="0" y="29631"/>
                    <a:pt x="4249" y="19374"/>
                    <a:pt x="11811" y="11811"/>
                  </a:cubicBezTo>
                  <a:cubicBezTo>
                    <a:pt x="19374" y="4249"/>
                    <a:pt x="29631" y="0"/>
                    <a:pt x="40326" y="0"/>
                  </a:cubicBezTo>
                  <a:close/>
                </a:path>
              </a:pathLst>
            </a:custGeom>
            <a:solidFill>
              <a:srgbClr val="065A38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53" name="TextBox 153"/>
            <p:cNvSpPr txBox="1"/>
            <p:nvPr/>
          </p:nvSpPr>
          <p:spPr>
            <a:xfrm>
              <a:off x="0" y="-28575"/>
              <a:ext cx="906591" cy="128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54" name="Group 154"/>
          <p:cNvGrpSpPr/>
          <p:nvPr/>
        </p:nvGrpSpPr>
        <p:grpSpPr>
          <a:xfrm>
            <a:off x="5512747" y="1679607"/>
            <a:ext cx="541531" cy="541841"/>
            <a:chOff x="0" y="0"/>
            <a:chExt cx="812800" cy="813265"/>
          </a:xfrm>
        </p:grpSpPr>
        <p:sp>
          <p:nvSpPr>
            <p:cNvPr id="155" name="Freeform 155"/>
            <p:cNvSpPr/>
            <p:nvPr/>
          </p:nvSpPr>
          <p:spPr>
            <a:xfrm>
              <a:off x="0" y="0"/>
              <a:ext cx="812800" cy="813265"/>
            </a:xfrm>
            <a:custGeom>
              <a:avLst/>
              <a:gdLst/>
              <a:ahLst/>
              <a:cxnLst/>
              <a:rect l="l" t="t" r="r" b="b"/>
              <a:pathLst>
                <a:path w="812800" h="813265">
                  <a:moveTo>
                    <a:pt x="406400" y="0"/>
                  </a:moveTo>
                  <a:cubicBezTo>
                    <a:pt x="181951" y="0"/>
                    <a:pt x="0" y="182056"/>
                    <a:pt x="0" y="406632"/>
                  </a:cubicBezTo>
                  <a:cubicBezTo>
                    <a:pt x="0" y="631209"/>
                    <a:pt x="181951" y="813265"/>
                    <a:pt x="406400" y="813265"/>
                  </a:cubicBezTo>
                  <a:cubicBezTo>
                    <a:pt x="630849" y="813265"/>
                    <a:pt x="812800" y="631209"/>
                    <a:pt x="812800" y="406632"/>
                  </a:cubicBezTo>
                  <a:cubicBezTo>
                    <a:pt x="812800" y="18205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65A38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56" name="TextBox 156"/>
            <p:cNvSpPr txBox="1"/>
            <p:nvPr/>
          </p:nvSpPr>
          <p:spPr>
            <a:xfrm>
              <a:off x="76200" y="38144"/>
              <a:ext cx="660400" cy="6988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500" b="1" dirty="0">
                  <a:solidFill>
                    <a:srgbClr val="FFFFFF"/>
                  </a:solidFill>
                  <a:latin typeface="Prompt" panose="00000500000000000000" pitchFamily="2" charset="-34"/>
                  <a:ea typeface="Noto Sans Thai Bold"/>
                  <a:cs typeface="Prompt" panose="00000500000000000000" pitchFamily="2" charset="-34"/>
                  <a:sym typeface="Noto Sans Thai Bold"/>
                </a:rPr>
                <a:t>2</a:t>
              </a:r>
            </a:p>
          </p:txBody>
        </p:sp>
      </p:grpSp>
      <p:grpSp>
        <p:nvGrpSpPr>
          <p:cNvPr id="157" name="Group 157"/>
          <p:cNvGrpSpPr/>
          <p:nvPr/>
        </p:nvGrpSpPr>
        <p:grpSpPr>
          <a:xfrm>
            <a:off x="445103" y="4872070"/>
            <a:ext cx="2609257" cy="360776"/>
            <a:chOff x="0" y="0"/>
            <a:chExt cx="724794" cy="100215"/>
          </a:xfrm>
        </p:grpSpPr>
        <p:sp>
          <p:nvSpPr>
            <p:cNvPr id="158" name="Freeform 158"/>
            <p:cNvSpPr/>
            <p:nvPr/>
          </p:nvSpPr>
          <p:spPr>
            <a:xfrm>
              <a:off x="0" y="0"/>
              <a:ext cx="724794" cy="100215"/>
            </a:xfrm>
            <a:custGeom>
              <a:avLst/>
              <a:gdLst/>
              <a:ahLst/>
              <a:cxnLst/>
              <a:rect l="l" t="t" r="r" b="b"/>
              <a:pathLst>
                <a:path w="724794" h="100215">
                  <a:moveTo>
                    <a:pt x="50108" y="0"/>
                  </a:moveTo>
                  <a:lnTo>
                    <a:pt x="674686" y="0"/>
                  </a:lnTo>
                  <a:cubicBezTo>
                    <a:pt x="687975" y="0"/>
                    <a:pt x="700720" y="5279"/>
                    <a:pt x="710117" y="14676"/>
                  </a:cubicBezTo>
                  <a:cubicBezTo>
                    <a:pt x="719514" y="24073"/>
                    <a:pt x="724794" y="36818"/>
                    <a:pt x="724794" y="50108"/>
                  </a:cubicBezTo>
                  <a:lnTo>
                    <a:pt x="724794" y="50108"/>
                  </a:lnTo>
                  <a:cubicBezTo>
                    <a:pt x="724794" y="77781"/>
                    <a:pt x="702360" y="100215"/>
                    <a:pt x="674686" y="100215"/>
                  </a:cubicBezTo>
                  <a:lnTo>
                    <a:pt x="50108" y="100215"/>
                  </a:lnTo>
                  <a:cubicBezTo>
                    <a:pt x="22434" y="100215"/>
                    <a:pt x="0" y="77781"/>
                    <a:pt x="0" y="50108"/>
                  </a:cubicBezTo>
                  <a:lnTo>
                    <a:pt x="0" y="50108"/>
                  </a:lnTo>
                  <a:cubicBezTo>
                    <a:pt x="0" y="22434"/>
                    <a:pt x="22434" y="0"/>
                    <a:pt x="50108" y="0"/>
                  </a:cubicBezTo>
                  <a:close/>
                </a:path>
              </a:pathLst>
            </a:custGeom>
            <a:solidFill>
              <a:srgbClr val="065A38"/>
            </a:solidFill>
          </p:spPr>
          <p:txBody>
            <a:bodyPr/>
            <a:lstStyle/>
            <a:p>
              <a:endParaRPr lang="th-TH" dirty="0"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  <p:sp>
          <p:nvSpPr>
            <p:cNvPr id="159" name="TextBox 159"/>
            <p:cNvSpPr txBox="1"/>
            <p:nvPr/>
          </p:nvSpPr>
          <p:spPr>
            <a:xfrm>
              <a:off x="0" y="-28575"/>
              <a:ext cx="724794" cy="128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60" name="Group 160"/>
          <p:cNvGrpSpPr/>
          <p:nvPr/>
        </p:nvGrpSpPr>
        <p:grpSpPr>
          <a:xfrm>
            <a:off x="109272" y="4751925"/>
            <a:ext cx="541531" cy="541841"/>
            <a:chOff x="0" y="0"/>
            <a:chExt cx="812800" cy="813265"/>
          </a:xfrm>
        </p:grpSpPr>
        <p:sp>
          <p:nvSpPr>
            <p:cNvPr id="161" name="Freeform 161"/>
            <p:cNvSpPr/>
            <p:nvPr/>
          </p:nvSpPr>
          <p:spPr>
            <a:xfrm>
              <a:off x="0" y="0"/>
              <a:ext cx="812800" cy="813265"/>
            </a:xfrm>
            <a:custGeom>
              <a:avLst/>
              <a:gdLst/>
              <a:ahLst/>
              <a:cxnLst/>
              <a:rect l="l" t="t" r="r" b="b"/>
              <a:pathLst>
                <a:path w="812800" h="813265">
                  <a:moveTo>
                    <a:pt x="406400" y="0"/>
                  </a:moveTo>
                  <a:cubicBezTo>
                    <a:pt x="181951" y="0"/>
                    <a:pt x="0" y="182056"/>
                    <a:pt x="0" y="406632"/>
                  </a:cubicBezTo>
                  <a:cubicBezTo>
                    <a:pt x="0" y="631209"/>
                    <a:pt x="181951" y="813265"/>
                    <a:pt x="406400" y="813265"/>
                  </a:cubicBezTo>
                  <a:cubicBezTo>
                    <a:pt x="630849" y="813265"/>
                    <a:pt x="812800" y="631209"/>
                    <a:pt x="812800" y="406632"/>
                  </a:cubicBezTo>
                  <a:cubicBezTo>
                    <a:pt x="812800" y="18205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65A38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62" name="TextBox 162"/>
            <p:cNvSpPr txBox="1"/>
            <p:nvPr/>
          </p:nvSpPr>
          <p:spPr>
            <a:xfrm>
              <a:off x="76200" y="38144"/>
              <a:ext cx="660400" cy="6988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400" b="1" dirty="0">
                  <a:solidFill>
                    <a:srgbClr val="FFFFFF"/>
                  </a:solidFill>
                  <a:latin typeface="Prompt" panose="00000500000000000000" pitchFamily="2" charset="-34"/>
                  <a:ea typeface="Noto Sans Thai Bold"/>
                  <a:cs typeface="Prompt" panose="00000500000000000000" pitchFamily="2" charset="-34"/>
                  <a:sym typeface="Noto Sans Thai Bold"/>
                </a:rPr>
                <a:t>3</a:t>
              </a:r>
            </a:p>
          </p:txBody>
        </p:sp>
      </p:grpSp>
      <p:grpSp>
        <p:nvGrpSpPr>
          <p:cNvPr id="163" name="Group 163"/>
          <p:cNvGrpSpPr/>
          <p:nvPr/>
        </p:nvGrpSpPr>
        <p:grpSpPr>
          <a:xfrm>
            <a:off x="5112844" y="5050864"/>
            <a:ext cx="2816416" cy="360776"/>
            <a:chOff x="0" y="0"/>
            <a:chExt cx="782338" cy="100215"/>
          </a:xfrm>
        </p:grpSpPr>
        <p:sp>
          <p:nvSpPr>
            <p:cNvPr id="164" name="Freeform 164"/>
            <p:cNvSpPr/>
            <p:nvPr/>
          </p:nvSpPr>
          <p:spPr>
            <a:xfrm>
              <a:off x="0" y="0"/>
              <a:ext cx="782338" cy="100215"/>
            </a:xfrm>
            <a:custGeom>
              <a:avLst/>
              <a:gdLst/>
              <a:ahLst/>
              <a:cxnLst/>
              <a:rect l="l" t="t" r="r" b="b"/>
              <a:pathLst>
                <a:path w="782338" h="100215">
                  <a:moveTo>
                    <a:pt x="46731" y="0"/>
                  </a:moveTo>
                  <a:lnTo>
                    <a:pt x="735607" y="0"/>
                  </a:lnTo>
                  <a:cubicBezTo>
                    <a:pt x="748001" y="0"/>
                    <a:pt x="759887" y="4923"/>
                    <a:pt x="768651" y="13687"/>
                  </a:cubicBezTo>
                  <a:cubicBezTo>
                    <a:pt x="777414" y="22451"/>
                    <a:pt x="782338" y="34337"/>
                    <a:pt x="782338" y="46731"/>
                  </a:cubicBezTo>
                  <a:lnTo>
                    <a:pt x="782338" y="53485"/>
                  </a:lnTo>
                  <a:cubicBezTo>
                    <a:pt x="782338" y="65879"/>
                    <a:pt x="777414" y="77765"/>
                    <a:pt x="768651" y="86528"/>
                  </a:cubicBezTo>
                  <a:cubicBezTo>
                    <a:pt x="759887" y="95292"/>
                    <a:pt x="748001" y="100215"/>
                    <a:pt x="735607" y="100215"/>
                  </a:cubicBezTo>
                  <a:lnTo>
                    <a:pt x="46731" y="100215"/>
                  </a:lnTo>
                  <a:cubicBezTo>
                    <a:pt x="34337" y="100215"/>
                    <a:pt x="22451" y="95292"/>
                    <a:pt x="13687" y="86528"/>
                  </a:cubicBezTo>
                  <a:cubicBezTo>
                    <a:pt x="4923" y="77765"/>
                    <a:pt x="0" y="65879"/>
                    <a:pt x="0" y="53485"/>
                  </a:cubicBezTo>
                  <a:lnTo>
                    <a:pt x="0" y="46731"/>
                  </a:lnTo>
                  <a:cubicBezTo>
                    <a:pt x="0" y="34337"/>
                    <a:pt x="4923" y="22451"/>
                    <a:pt x="13687" y="13687"/>
                  </a:cubicBezTo>
                  <a:cubicBezTo>
                    <a:pt x="22451" y="4923"/>
                    <a:pt x="34337" y="0"/>
                    <a:pt x="46731" y="0"/>
                  </a:cubicBezTo>
                  <a:close/>
                </a:path>
              </a:pathLst>
            </a:custGeom>
            <a:solidFill>
              <a:srgbClr val="065A38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65" name="TextBox 165"/>
            <p:cNvSpPr txBox="1"/>
            <p:nvPr/>
          </p:nvSpPr>
          <p:spPr>
            <a:xfrm>
              <a:off x="0" y="-28575"/>
              <a:ext cx="782338" cy="128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66" name="Group 166"/>
          <p:cNvGrpSpPr/>
          <p:nvPr/>
        </p:nvGrpSpPr>
        <p:grpSpPr>
          <a:xfrm>
            <a:off x="4777014" y="4968028"/>
            <a:ext cx="541531" cy="541841"/>
            <a:chOff x="0" y="0"/>
            <a:chExt cx="812800" cy="813265"/>
          </a:xfrm>
        </p:grpSpPr>
        <p:sp>
          <p:nvSpPr>
            <p:cNvPr id="167" name="Freeform 167"/>
            <p:cNvSpPr/>
            <p:nvPr/>
          </p:nvSpPr>
          <p:spPr>
            <a:xfrm>
              <a:off x="0" y="0"/>
              <a:ext cx="812800" cy="813265"/>
            </a:xfrm>
            <a:custGeom>
              <a:avLst/>
              <a:gdLst/>
              <a:ahLst/>
              <a:cxnLst/>
              <a:rect l="l" t="t" r="r" b="b"/>
              <a:pathLst>
                <a:path w="812800" h="813265">
                  <a:moveTo>
                    <a:pt x="406400" y="0"/>
                  </a:moveTo>
                  <a:cubicBezTo>
                    <a:pt x="181951" y="0"/>
                    <a:pt x="0" y="182056"/>
                    <a:pt x="0" y="406632"/>
                  </a:cubicBezTo>
                  <a:cubicBezTo>
                    <a:pt x="0" y="631209"/>
                    <a:pt x="181951" y="813265"/>
                    <a:pt x="406400" y="813265"/>
                  </a:cubicBezTo>
                  <a:cubicBezTo>
                    <a:pt x="630849" y="813265"/>
                    <a:pt x="812800" y="631209"/>
                    <a:pt x="812800" y="406632"/>
                  </a:cubicBezTo>
                  <a:cubicBezTo>
                    <a:pt x="812800" y="18205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65A38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68" name="TextBox 168"/>
            <p:cNvSpPr txBox="1"/>
            <p:nvPr/>
          </p:nvSpPr>
          <p:spPr>
            <a:xfrm>
              <a:off x="76200" y="38144"/>
              <a:ext cx="660400" cy="6988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500" b="1" dirty="0">
                  <a:solidFill>
                    <a:srgbClr val="FFFFFF"/>
                  </a:solidFill>
                  <a:latin typeface="Prompt" panose="00000500000000000000" pitchFamily="2" charset="-34"/>
                  <a:ea typeface="Noto Sans Thai Bold"/>
                  <a:cs typeface="Prompt" panose="00000500000000000000" pitchFamily="2" charset="-34"/>
                  <a:sym typeface="Noto Sans Thai Bold"/>
                </a:rPr>
                <a:t>4</a:t>
              </a:r>
            </a:p>
          </p:txBody>
        </p:sp>
      </p:grpSp>
      <p:grpSp>
        <p:nvGrpSpPr>
          <p:cNvPr id="169" name="Group 169"/>
          <p:cNvGrpSpPr/>
          <p:nvPr/>
        </p:nvGrpSpPr>
        <p:grpSpPr>
          <a:xfrm>
            <a:off x="420710" y="8354758"/>
            <a:ext cx="2404868" cy="360776"/>
            <a:chOff x="0" y="0"/>
            <a:chExt cx="668019" cy="100215"/>
          </a:xfrm>
        </p:grpSpPr>
        <p:sp>
          <p:nvSpPr>
            <p:cNvPr id="170" name="Freeform 170"/>
            <p:cNvSpPr/>
            <p:nvPr/>
          </p:nvSpPr>
          <p:spPr>
            <a:xfrm>
              <a:off x="0" y="0"/>
              <a:ext cx="668019" cy="100215"/>
            </a:xfrm>
            <a:custGeom>
              <a:avLst/>
              <a:gdLst/>
              <a:ahLst/>
              <a:cxnLst/>
              <a:rect l="l" t="t" r="r" b="b"/>
              <a:pathLst>
                <a:path w="668019" h="100215">
                  <a:moveTo>
                    <a:pt x="50108" y="0"/>
                  </a:moveTo>
                  <a:lnTo>
                    <a:pt x="617911" y="0"/>
                  </a:lnTo>
                  <a:cubicBezTo>
                    <a:pt x="645585" y="0"/>
                    <a:pt x="668019" y="22434"/>
                    <a:pt x="668019" y="50108"/>
                  </a:cubicBezTo>
                  <a:lnTo>
                    <a:pt x="668019" y="50108"/>
                  </a:lnTo>
                  <a:cubicBezTo>
                    <a:pt x="668019" y="63397"/>
                    <a:pt x="662740" y="76142"/>
                    <a:pt x="653343" y="85539"/>
                  </a:cubicBezTo>
                  <a:cubicBezTo>
                    <a:pt x="643946" y="94936"/>
                    <a:pt x="631201" y="100215"/>
                    <a:pt x="617911" y="100215"/>
                  </a:cubicBezTo>
                  <a:lnTo>
                    <a:pt x="50108" y="100215"/>
                  </a:lnTo>
                  <a:cubicBezTo>
                    <a:pt x="22434" y="100215"/>
                    <a:pt x="0" y="77781"/>
                    <a:pt x="0" y="50108"/>
                  </a:cubicBezTo>
                  <a:lnTo>
                    <a:pt x="0" y="50108"/>
                  </a:lnTo>
                  <a:cubicBezTo>
                    <a:pt x="0" y="22434"/>
                    <a:pt x="22434" y="0"/>
                    <a:pt x="50108" y="0"/>
                  </a:cubicBezTo>
                  <a:close/>
                </a:path>
              </a:pathLst>
            </a:custGeom>
            <a:solidFill>
              <a:srgbClr val="065A38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71" name="TextBox 171"/>
            <p:cNvSpPr txBox="1"/>
            <p:nvPr/>
          </p:nvSpPr>
          <p:spPr>
            <a:xfrm>
              <a:off x="0" y="-28575"/>
              <a:ext cx="668019" cy="128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72" name="Group 172"/>
          <p:cNvGrpSpPr/>
          <p:nvPr/>
        </p:nvGrpSpPr>
        <p:grpSpPr>
          <a:xfrm>
            <a:off x="84581" y="8257700"/>
            <a:ext cx="541531" cy="541841"/>
            <a:chOff x="0" y="0"/>
            <a:chExt cx="812800" cy="813265"/>
          </a:xfrm>
        </p:grpSpPr>
        <p:sp>
          <p:nvSpPr>
            <p:cNvPr id="173" name="Freeform 173"/>
            <p:cNvSpPr/>
            <p:nvPr/>
          </p:nvSpPr>
          <p:spPr>
            <a:xfrm>
              <a:off x="0" y="0"/>
              <a:ext cx="812800" cy="813265"/>
            </a:xfrm>
            <a:custGeom>
              <a:avLst/>
              <a:gdLst/>
              <a:ahLst/>
              <a:cxnLst/>
              <a:rect l="l" t="t" r="r" b="b"/>
              <a:pathLst>
                <a:path w="812800" h="813265">
                  <a:moveTo>
                    <a:pt x="406400" y="0"/>
                  </a:moveTo>
                  <a:cubicBezTo>
                    <a:pt x="181951" y="0"/>
                    <a:pt x="0" y="182056"/>
                    <a:pt x="0" y="406632"/>
                  </a:cubicBezTo>
                  <a:cubicBezTo>
                    <a:pt x="0" y="631209"/>
                    <a:pt x="181951" y="813265"/>
                    <a:pt x="406400" y="813265"/>
                  </a:cubicBezTo>
                  <a:cubicBezTo>
                    <a:pt x="630849" y="813265"/>
                    <a:pt x="812800" y="631209"/>
                    <a:pt x="812800" y="406632"/>
                  </a:cubicBezTo>
                  <a:cubicBezTo>
                    <a:pt x="812800" y="18205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65A38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74" name="TextBox 174"/>
            <p:cNvSpPr txBox="1"/>
            <p:nvPr/>
          </p:nvSpPr>
          <p:spPr>
            <a:xfrm>
              <a:off x="76200" y="38144"/>
              <a:ext cx="660400" cy="6988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500" b="1">
                  <a:solidFill>
                    <a:srgbClr val="FFFFFF"/>
                  </a:solidFill>
                  <a:latin typeface="Prompt" panose="00000500000000000000" pitchFamily="2" charset="-34"/>
                  <a:ea typeface="Noto Sans Thai Bold"/>
                  <a:cs typeface="Prompt" panose="00000500000000000000" pitchFamily="2" charset="-34"/>
                  <a:sym typeface="Noto Sans Thai Bold"/>
                </a:rPr>
                <a:t>5</a:t>
              </a:r>
            </a:p>
          </p:txBody>
        </p:sp>
      </p:grpSp>
      <p:grpSp>
        <p:nvGrpSpPr>
          <p:cNvPr id="175" name="Group 175"/>
          <p:cNvGrpSpPr/>
          <p:nvPr/>
        </p:nvGrpSpPr>
        <p:grpSpPr>
          <a:xfrm>
            <a:off x="4644625" y="8801590"/>
            <a:ext cx="4266779" cy="360776"/>
            <a:chOff x="0" y="0"/>
            <a:chExt cx="1057249" cy="100215"/>
          </a:xfrm>
        </p:grpSpPr>
        <p:sp>
          <p:nvSpPr>
            <p:cNvPr id="176" name="Freeform 176"/>
            <p:cNvSpPr/>
            <p:nvPr/>
          </p:nvSpPr>
          <p:spPr>
            <a:xfrm>
              <a:off x="0" y="0"/>
              <a:ext cx="1057249" cy="100215"/>
            </a:xfrm>
            <a:custGeom>
              <a:avLst/>
              <a:gdLst/>
              <a:ahLst/>
              <a:cxnLst/>
              <a:rect l="l" t="t" r="r" b="b"/>
              <a:pathLst>
                <a:path w="1057249" h="100215">
                  <a:moveTo>
                    <a:pt x="34579" y="0"/>
                  </a:moveTo>
                  <a:lnTo>
                    <a:pt x="1022669" y="0"/>
                  </a:lnTo>
                  <a:cubicBezTo>
                    <a:pt x="1031840" y="0"/>
                    <a:pt x="1040636" y="3643"/>
                    <a:pt x="1047120" y="10128"/>
                  </a:cubicBezTo>
                  <a:cubicBezTo>
                    <a:pt x="1053605" y="16613"/>
                    <a:pt x="1057249" y="25408"/>
                    <a:pt x="1057249" y="34579"/>
                  </a:cubicBezTo>
                  <a:lnTo>
                    <a:pt x="1057249" y="65636"/>
                  </a:lnTo>
                  <a:cubicBezTo>
                    <a:pt x="1057249" y="84734"/>
                    <a:pt x="1041767" y="100215"/>
                    <a:pt x="1022669" y="100215"/>
                  </a:cubicBezTo>
                  <a:lnTo>
                    <a:pt x="34579" y="100215"/>
                  </a:lnTo>
                  <a:cubicBezTo>
                    <a:pt x="15482" y="100215"/>
                    <a:pt x="0" y="84734"/>
                    <a:pt x="0" y="65636"/>
                  </a:cubicBezTo>
                  <a:lnTo>
                    <a:pt x="0" y="34579"/>
                  </a:lnTo>
                  <a:cubicBezTo>
                    <a:pt x="0" y="15482"/>
                    <a:pt x="15482" y="0"/>
                    <a:pt x="34579" y="0"/>
                  </a:cubicBezTo>
                  <a:close/>
                </a:path>
              </a:pathLst>
            </a:custGeom>
            <a:solidFill>
              <a:srgbClr val="065A38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77" name="TextBox 177"/>
            <p:cNvSpPr txBox="1"/>
            <p:nvPr/>
          </p:nvSpPr>
          <p:spPr>
            <a:xfrm>
              <a:off x="0" y="-28575"/>
              <a:ext cx="1057249" cy="128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81" name="Group 181"/>
          <p:cNvGrpSpPr/>
          <p:nvPr/>
        </p:nvGrpSpPr>
        <p:grpSpPr>
          <a:xfrm>
            <a:off x="404183" y="11152715"/>
            <a:ext cx="2872418" cy="360776"/>
            <a:chOff x="0" y="0"/>
            <a:chExt cx="745373" cy="100215"/>
          </a:xfrm>
        </p:grpSpPr>
        <p:sp>
          <p:nvSpPr>
            <p:cNvPr id="182" name="Freeform 182"/>
            <p:cNvSpPr/>
            <p:nvPr/>
          </p:nvSpPr>
          <p:spPr>
            <a:xfrm>
              <a:off x="0" y="0"/>
              <a:ext cx="745373" cy="100215"/>
            </a:xfrm>
            <a:custGeom>
              <a:avLst/>
              <a:gdLst/>
              <a:ahLst/>
              <a:cxnLst/>
              <a:rect l="l" t="t" r="r" b="b"/>
              <a:pathLst>
                <a:path w="745373" h="100215">
                  <a:moveTo>
                    <a:pt x="49048" y="0"/>
                  </a:moveTo>
                  <a:lnTo>
                    <a:pt x="696325" y="0"/>
                  </a:lnTo>
                  <a:cubicBezTo>
                    <a:pt x="723413" y="0"/>
                    <a:pt x="745373" y="21960"/>
                    <a:pt x="745373" y="49048"/>
                  </a:cubicBezTo>
                  <a:lnTo>
                    <a:pt x="745373" y="51167"/>
                  </a:lnTo>
                  <a:cubicBezTo>
                    <a:pt x="745373" y="64176"/>
                    <a:pt x="740205" y="76651"/>
                    <a:pt x="731007" y="85850"/>
                  </a:cubicBezTo>
                  <a:cubicBezTo>
                    <a:pt x="721809" y="95048"/>
                    <a:pt x="709333" y="100215"/>
                    <a:pt x="696325" y="100215"/>
                  </a:cubicBezTo>
                  <a:lnTo>
                    <a:pt x="49048" y="100215"/>
                  </a:lnTo>
                  <a:cubicBezTo>
                    <a:pt x="21960" y="100215"/>
                    <a:pt x="0" y="78256"/>
                    <a:pt x="0" y="51167"/>
                  </a:cubicBezTo>
                  <a:lnTo>
                    <a:pt x="0" y="49048"/>
                  </a:lnTo>
                  <a:cubicBezTo>
                    <a:pt x="0" y="21960"/>
                    <a:pt x="21960" y="0"/>
                    <a:pt x="49048" y="0"/>
                  </a:cubicBezTo>
                  <a:close/>
                </a:path>
              </a:pathLst>
            </a:custGeom>
            <a:solidFill>
              <a:srgbClr val="065A38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83" name="TextBox 183"/>
            <p:cNvSpPr txBox="1"/>
            <p:nvPr/>
          </p:nvSpPr>
          <p:spPr>
            <a:xfrm>
              <a:off x="0" y="-28575"/>
              <a:ext cx="745373" cy="128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84" name="Group 184"/>
          <p:cNvGrpSpPr/>
          <p:nvPr/>
        </p:nvGrpSpPr>
        <p:grpSpPr>
          <a:xfrm>
            <a:off x="47602" y="11085399"/>
            <a:ext cx="541531" cy="541841"/>
            <a:chOff x="0" y="0"/>
            <a:chExt cx="812800" cy="813265"/>
          </a:xfrm>
        </p:grpSpPr>
        <p:sp>
          <p:nvSpPr>
            <p:cNvPr id="185" name="Freeform 185"/>
            <p:cNvSpPr/>
            <p:nvPr/>
          </p:nvSpPr>
          <p:spPr>
            <a:xfrm>
              <a:off x="0" y="0"/>
              <a:ext cx="812800" cy="813265"/>
            </a:xfrm>
            <a:custGeom>
              <a:avLst/>
              <a:gdLst/>
              <a:ahLst/>
              <a:cxnLst/>
              <a:rect l="l" t="t" r="r" b="b"/>
              <a:pathLst>
                <a:path w="812800" h="813265">
                  <a:moveTo>
                    <a:pt x="406400" y="0"/>
                  </a:moveTo>
                  <a:cubicBezTo>
                    <a:pt x="181951" y="0"/>
                    <a:pt x="0" y="182056"/>
                    <a:pt x="0" y="406632"/>
                  </a:cubicBezTo>
                  <a:cubicBezTo>
                    <a:pt x="0" y="631209"/>
                    <a:pt x="181951" y="813265"/>
                    <a:pt x="406400" y="813265"/>
                  </a:cubicBezTo>
                  <a:cubicBezTo>
                    <a:pt x="630849" y="813265"/>
                    <a:pt x="812800" y="631209"/>
                    <a:pt x="812800" y="406632"/>
                  </a:cubicBezTo>
                  <a:cubicBezTo>
                    <a:pt x="812800" y="18205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65A38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86" name="TextBox 186"/>
            <p:cNvSpPr txBox="1"/>
            <p:nvPr/>
          </p:nvSpPr>
          <p:spPr>
            <a:xfrm>
              <a:off x="76200" y="38144"/>
              <a:ext cx="660400" cy="6988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500" b="1">
                  <a:solidFill>
                    <a:srgbClr val="FFFFFF"/>
                  </a:solidFill>
                  <a:latin typeface="Prompt" panose="00000500000000000000" pitchFamily="2" charset="-34"/>
                  <a:ea typeface="Noto Sans Thai Bold"/>
                  <a:cs typeface="Prompt" panose="00000500000000000000" pitchFamily="2" charset="-34"/>
                  <a:sym typeface="Noto Sans Thai Bold"/>
                </a:rPr>
                <a:t>7</a:t>
              </a:r>
            </a:p>
          </p:txBody>
        </p:sp>
      </p:grpSp>
      <p:grpSp>
        <p:nvGrpSpPr>
          <p:cNvPr id="187" name="Group 187"/>
          <p:cNvGrpSpPr/>
          <p:nvPr/>
        </p:nvGrpSpPr>
        <p:grpSpPr>
          <a:xfrm>
            <a:off x="3625995" y="11126722"/>
            <a:ext cx="3003405" cy="554178"/>
            <a:chOff x="0" y="-28575"/>
            <a:chExt cx="737600" cy="153938"/>
          </a:xfrm>
        </p:grpSpPr>
        <p:sp>
          <p:nvSpPr>
            <p:cNvPr id="188" name="Freeform 188"/>
            <p:cNvSpPr/>
            <p:nvPr/>
          </p:nvSpPr>
          <p:spPr>
            <a:xfrm>
              <a:off x="0" y="-12993"/>
              <a:ext cx="737600" cy="125363"/>
            </a:xfrm>
            <a:custGeom>
              <a:avLst/>
              <a:gdLst/>
              <a:ahLst/>
              <a:cxnLst/>
              <a:rect l="l" t="t" r="r" b="b"/>
              <a:pathLst>
                <a:path w="737600" h="125363">
                  <a:moveTo>
                    <a:pt x="49565" y="0"/>
                  </a:moveTo>
                  <a:lnTo>
                    <a:pt x="688035" y="0"/>
                  </a:lnTo>
                  <a:cubicBezTo>
                    <a:pt x="715409" y="0"/>
                    <a:pt x="737600" y="22191"/>
                    <a:pt x="737600" y="49565"/>
                  </a:cubicBezTo>
                  <a:lnTo>
                    <a:pt x="737600" y="75798"/>
                  </a:lnTo>
                  <a:cubicBezTo>
                    <a:pt x="737600" y="103172"/>
                    <a:pt x="715409" y="125363"/>
                    <a:pt x="688035" y="125363"/>
                  </a:cubicBezTo>
                  <a:lnTo>
                    <a:pt x="49565" y="125363"/>
                  </a:lnTo>
                  <a:cubicBezTo>
                    <a:pt x="22191" y="125363"/>
                    <a:pt x="0" y="103172"/>
                    <a:pt x="0" y="75798"/>
                  </a:cubicBezTo>
                  <a:lnTo>
                    <a:pt x="0" y="49565"/>
                  </a:lnTo>
                  <a:cubicBezTo>
                    <a:pt x="0" y="22191"/>
                    <a:pt x="22191" y="0"/>
                    <a:pt x="49565" y="0"/>
                  </a:cubicBezTo>
                  <a:close/>
                </a:path>
              </a:pathLst>
            </a:custGeom>
            <a:solidFill>
              <a:srgbClr val="065A38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189" name="TextBox 189"/>
            <p:cNvSpPr txBox="1"/>
            <p:nvPr/>
          </p:nvSpPr>
          <p:spPr>
            <a:xfrm>
              <a:off x="0" y="-28575"/>
              <a:ext cx="737600" cy="1539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29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190" name="Group 190"/>
          <p:cNvGrpSpPr/>
          <p:nvPr/>
        </p:nvGrpSpPr>
        <p:grpSpPr>
          <a:xfrm>
            <a:off x="3352800" y="11125200"/>
            <a:ext cx="610655" cy="638463"/>
            <a:chOff x="0" y="0"/>
            <a:chExt cx="812800" cy="813265"/>
          </a:xfrm>
        </p:grpSpPr>
        <p:sp>
          <p:nvSpPr>
            <p:cNvPr id="191" name="Freeform 191"/>
            <p:cNvSpPr/>
            <p:nvPr/>
          </p:nvSpPr>
          <p:spPr>
            <a:xfrm>
              <a:off x="0" y="0"/>
              <a:ext cx="812800" cy="813265"/>
            </a:xfrm>
            <a:custGeom>
              <a:avLst/>
              <a:gdLst/>
              <a:ahLst/>
              <a:cxnLst/>
              <a:rect l="l" t="t" r="r" b="b"/>
              <a:pathLst>
                <a:path w="812800" h="813265">
                  <a:moveTo>
                    <a:pt x="406400" y="0"/>
                  </a:moveTo>
                  <a:cubicBezTo>
                    <a:pt x="181951" y="0"/>
                    <a:pt x="0" y="182056"/>
                    <a:pt x="0" y="406632"/>
                  </a:cubicBezTo>
                  <a:cubicBezTo>
                    <a:pt x="0" y="631209"/>
                    <a:pt x="181951" y="813265"/>
                    <a:pt x="406400" y="813265"/>
                  </a:cubicBezTo>
                  <a:cubicBezTo>
                    <a:pt x="630849" y="813265"/>
                    <a:pt x="812800" y="631209"/>
                    <a:pt x="812800" y="406632"/>
                  </a:cubicBezTo>
                  <a:cubicBezTo>
                    <a:pt x="812800" y="18205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65A38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92" name="TextBox 192"/>
            <p:cNvSpPr txBox="1"/>
            <p:nvPr/>
          </p:nvSpPr>
          <p:spPr>
            <a:xfrm>
              <a:off x="76200" y="38144"/>
              <a:ext cx="660400" cy="6988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500" b="1">
                  <a:solidFill>
                    <a:srgbClr val="FFFFFF"/>
                  </a:solidFill>
                  <a:latin typeface="Prompt" panose="00000500000000000000" pitchFamily="2" charset="-34"/>
                  <a:ea typeface="Noto Sans Thai Bold"/>
                  <a:cs typeface="Prompt" panose="00000500000000000000" pitchFamily="2" charset="-34"/>
                  <a:sym typeface="Noto Sans Thai Bold"/>
                </a:rPr>
                <a:t>8</a:t>
              </a:r>
            </a:p>
          </p:txBody>
        </p:sp>
      </p:grpSp>
      <p:sp>
        <p:nvSpPr>
          <p:cNvPr id="199" name="TextBox 199"/>
          <p:cNvSpPr txBox="1"/>
          <p:nvPr/>
        </p:nvSpPr>
        <p:spPr>
          <a:xfrm>
            <a:off x="2099169" y="609575"/>
            <a:ext cx="3953857" cy="756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05"/>
              </a:lnSpc>
            </a:pPr>
            <a:r>
              <a:rPr lang="en-US" sz="4800" b="1" dirty="0" err="1">
                <a:solidFill>
                  <a:srgbClr val="0000CC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จังหวัด</a:t>
            </a:r>
            <a:r>
              <a:rPr lang="th-TH" sz="4800" b="1" dirty="0">
                <a:solidFill>
                  <a:srgbClr val="0000CC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ลำปาง</a:t>
            </a:r>
            <a:endParaRPr lang="en-US" sz="4800" b="1" dirty="0">
              <a:solidFill>
                <a:srgbClr val="0000CC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grpSp>
        <p:nvGrpSpPr>
          <p:cNvPr id="200" name="Group 200"/>
          <p:cNvGrpSpPr/>
          <p:nvPr/>
        </p:nvGrpSpPr>
        <p:grpSpPr>
          <a:xfrm>
            <a:off x="426560" y="213186"/>
            <a:ext cx="1371066" cy="1371066"/>
            <a:chOff x="0" y="0"/>
            <a:chExt cx="812800" cy="812800"/>
          </a:xfrm>
        </p:grpSpPr>
        <p:sp>
          <p:nvSpPr>
            <p:cNvPr id="201" name="Freeform 20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9EFFB"/>
            </a:solidFill>
          </p:spPr>
          <p:txBody>
            <a:bodyPr/>
            <a:lstStyle/>
            <a:p>
              <a:endParaRPr lang="th-TH"/>
            </a:p>
          </p:txBody>
        </p:sp>
        <p:sp>
          <p:nvSpPr>
            <p:cNvPr id="202" name="TextBox 20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7600" tIns="57600" rIns="57600" bIns="57600" rtlCol="0" anchor="ctr"/>
            <a:lstStyle/>
            <a:p>
              <a:pPr algn="ctr">
                <a:lnSpc>
                  <a:spcPts val="1264"/>
                </a:lnSpc>
              </a:pPr>
              <a:endParaRPr>
                <a:latin typeface="Prompt" panose="00000500000000000000" pitchFamily="2" charset="-34"/>
                <a:cs typeface="Prompt" panose="00000500000000000000" pitchFamily="2" charset="-34"/>
              </a:endParaRPr>
            </a:p>
          </p:txBody>
        </p:sp>
      </p:grpSp>
      <p:grpSp>
        <p:nvGrpSpPr>
          <p:cNvPr id="203" name="Group 203"/>
          <p:cNvGrpSpPr/>
          <p:nvPr/>
        </p:nvGrpSpPr>
        <p:grpSpPr>
          <a:xfrm>
            <a:off x="2363155" y="1132109"/>
            <a:ext cx="2933860" cy="507927"/>
            <a:chOff x="61542" y="-137161"/>
            <a:chExt cx="3911812" cy="677235"/>
          </a:xfrm>
        </p:grpSpPr>
        <p:grpSp>
          <p:nvGrpSpPr>
            <p:cNvPr id="204" name="Group 204"/>
            <p:cNvGrpSpPr/>
            <p:nvPr/>
          </p:nvGrpSpPr>
          <p:grpSpPr>
            <a:xfrm>
              <a:off x="61542" y="-137161"/>
              <a:ext cx="3834472" cy="677235"/>
              <a:chOff x="-2448" y="-28575"/>
              <a:chExt cx="798849" cy="141090"/>
            </a:xfrm>
          </p:grpSpPr>
          <p:sp>
            <p:nvSpPr>
              <p:cNvPr id="205" name="Freeform 205"/>
              <p:cNvSpPr/>
              <p:nvPr/>
            </p:nvSpPr>
            <p:spPr>
              <a:xfrm>
                <a:off x="-2448" y="12300"/>
                <a:ext cx="796401" cy="100215"/>
              </a:xfrm>
              <a:custGeom>
                <a:avLst/>
                <a:gdLst/>
                <a:ahLst/>
                <a:cxnLst/>
                <a:rect l="l" t="t" r="r" b="b"/>
                <a:pathLst>
                  <a:path w="796401" h="100215">
                    <a:moveTo>
                      <a:pt x="45905" y="0"/>
                    </a:moveTo>
                    <a:lnTo>
                      <a:pt x="750495" y="0"/>
                    </a:lnTo>
                    <a:cubicBezTo>
                      <a:pt x="775848" y="0"/>
                      <a:pt x="796401" y="20553"/>
                      <a:pt x="796401" y="45905"/>
                    </a:cubicBezTo>
                    <a:lnTo>
                      <a:pt x="796401" y="54310"/>
                    </a:lnTo>
                    <a:cubicBezTo>
                      <a:pt x="796401" y="79663"/>
                      <a:pt x="775848" y="100215"/>
                      <a:pt x="750495" y="100215"/>
                    </a:cubicBezTo>
                    <a:lnTo>
                      <a:pt x="45905" y="100215"/>
                    </a:lnTo>
                    <a:cubicBezTo>
                      <a:pt x="20553" y="100215"/>
                      <a:pt x="0" y="79663"/>
                      <a:pt x="0" y="54310"/>
                    </a:cubicBezTo>
                    <a:lnTo>
                      <a:pt x="0" y="45905"/>
                    </a:lnTo>
                    <a:cubicBezTo>
                      <a:pt x="0" y="20553"/>
                      <a:pt x="20553" y="0"/>
                      <a:pt x="45905" y="0"/>
                    </a:cubicBezTo>
                    <a:close/>
                  </a:path>
                </a:pathLst>
              </a:custGeom>
              <a:solidFill>
                <a:srgbClr val="006600"/>
              </a:solidFill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6" name="TextBox 206"/>
              <p:cNvSpPr txBox="1"/>
              <p:nvPr/>
            </p:nvSpPr>
            <p:spPr>
              <a:xfrm>
                <a:off x="0" y="-28575"/>
                <a:ext cx="796401" cy="12879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229"/>
                  </a:lnSpc>
                </a:pPr>
                <a:endParaRPr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Prompt" panose="00000500000000000000" pitchFamily="2" charset="-34"/>
                  <a:cs typeface="Prompt" panose="00000500000000000000" pitchFamily="2" charset="-34"/>
                </a:endParaRPr>
              </a:p>
            </p:txBody>
          </p:sp>
        </p:grpSp>
        <p:sp>
          <p:nvSpPr>
            <p:cNvPr id="207" name="TextBox 207"/>
            <p:cNvSpPr txBox="1"/>
            <p:nvPr/>
          </p:nvSpPr>
          <p:spPr>
            <a:xfrm>
              <a:off x="104935" y="94239"/>
              <a:ext cx="3868419" cy="4026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600" dirty="0" err="1">
                  <a:solidFill>
                    <a:schemeClr val="bg1"/>
                  </a:solidFill>
                  <a:latin typeface="Prompt" panose="00000500000000000000" pitchFamily="2" charset="-34"/>
                  <a:ea typeface="Canva Sans"/>
                  <a:cs typeface="Prompt" panose="00000500000000000000" pitchFamily="2" charset="-34"/>
                  <a:sym typeface="Canva Sans"/>
                </a:rPr>
                <a:t>ข้อมูล</a:t>
              </a:r>
              <a:r>
                <a:rPr lang="en-US" sz="1600" dirty="0">
                  <a:solidFill>
                    <a:schemeClr val="bg1"/>
                  </a:solidFill>
                  <a:latin typeface="Prompt" panose="00000500000000000000" pitchFamily="2" charset="-34"/>
                  <a:ea typeface="Canva Sans"/>
                  <a:cs typeface="Prompt" panose="00000500000000000000" pitchFamily="2" charset="-34"/>
                  <a:sym typeface="Canva Sans"/>
                </a:rPr>
                <a:t> ณ </a:t>
              </a:r>
              <a:r>
                <a:rPr lang="th-TH" sz="1600" dirty="0">
                  <a:solidFill>
                    <a:schemeClr val="bg1"/>
                  </a:solidFill>
                  <a:latin typeface="Prompt" panose="00000500000000000000" pitchFamily="2" charset="-34"/>
                  <a:ea typeface="Canva Sans"/>
                  <a:cs typeface="Prompt" panose="00000500000000000000" pitchFamily="2" charset="-34"/>
                  <a:sym typeface="Canva Sans"/>
                </a:rPr>
                <a:t>เดือนตุลาคม </a:t>
              </a:r>
              <a:r>
                <a:rPr lang="en-US" sz="1600" dirty="0">
                  <a:solidFill>
                    <a:schemeClr val="bg1"/>
                  </a:solidFill>
                  <a:latin typeface="Prompt" panose="00000500000000000000" pitchFamily="2" charset="-34"/>
                  <a:ea typeface="Canva Sans"/>
                  <a:cs typeface="Prompt" panose="00000500000000000000" pitchFamily="2" charset="-34"/>
                  <a:sym typeface="Canva Sans"/>
                </a:rPr>
                <a:t>2569</a:t>
              </a:r>
            </a:p>
          </p:txBody>
        </p:sp>
      </p:grpSp>
      <p:sp>
        <p:nvSpPr>
          <p:cNvPr id="213" name="TextBox 213"/>
          <p:cNvSpPr txBox="1"/>
          <p:nvPr/>
        </p:nvSpPr>
        <p:spPr>
          <a:xfrm>
            <a:off x="214648" y="4343400"/>
            <a:ext cx="5225982" cy="5283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400"/>
              </a:lnSpc>
            </a:pPr>
            <a:r>
              <a:rPr lang="en-US" sz="8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ที่มา</a:t>
            </a:r>
            <a:r>
              <a:rPr lang="en-US" sz="8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: </a:t>
            </a:r>
            <a:r>
              <a:rPr lang="th-TH" sz="8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สำนักงานสภาพัฒนาการเศรษฐกิจและสังคมแห่งชาติ ที่ทำการปกครองจังหวัดลำปาง สำนักงานเกษตรจังหวัดลำปาง สำนักงานปศุสัตว์จังหวัดลำปาง และสำนักงานประมงจังหวัดลำปาง</a:t>
            </a:r>
          </a:p>
          <a:p>
            <a:pPr algn="ctr">
              <a:lnSpc>
                <a:spcPts val="1400"/>
              </a:lnSpc>
            </a:pP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14" name="TextBox 214"/>
          <p:cNvSpPr txBox="1"/>
          <p:nvPr/>
        </p:nvSpPr>
        <p:spPr>
          <a:xfrm>
            <a:off x="318309" y="3216028"/>
            <a:ext cx="782538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50" b="1" dirty="0" err="1">
                <a:solidFill>
                  <a:srgbClr val="225A3A"/>
                </a:solidFill>
                <a:latin typeface="Prompt" panose="00000500000000000000" pitchFamily="2" charset="-34"/>
                <a:ea typeface="Noto Sans Thai Bold"/>
                <a:cs typeface="Prompt" panose="00000500000000000000" pitchFamily="2" charset="-34"/>
                <a:sym typeface="Noto Sans Thai Bold"/>
              </a:rPr>
              <a:t>พื้นที่ทั้งหมด</a:t>
            </a:r>
            <a:endParaRPr lang="en-US" sz="1100" b="1" dirty="0">
              <a:solidFill>
                <a:srgbClr val="225A3A"/>
              </a:solidFill>
              <a:latin typeface="Prompt" panose="00000500000000000000" pitchFamily="2" charset="-34"/>
              <a:ea typeface="Noto Sans Thai Bold"/>
              <a:cs typeface="Prompt" panose="00000500000000000000" pitchFamily="2" charset="-34"/>
              <a:sym typeface="Noto Sans Thai Bold"/>
            </a:endParaRPr>
          </a:p>
        </p:txBody>
      </p:sp>
      <p:sp>
        <p:nvSpPr>
          <p:cNvPr id="215" name="TextBox 215"/>
          <p:cNvSpPr txBox="1"/>
          <p:nvPr/>
        </p:nvSpPr>
        <p:spPr>
          <a:xfrm>
            <a:off x="1319819" y="3145575"/>
            <a:ext cx="884188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50" b="1" spc="-66" dirty="0" err="1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พื้นที่การเกษตร</a:t>
            </a:r>
            <a:endParaRPr lang="en-US" sz="1050" b="1" spc="-66" dirty="0">
              <a:solidFill>
                <a:srgbClr val="225A3A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sp>
        <p:nvSpPr>
          <p:cNvPr id="216" name="TextBox 216"/>
          <p:cNvSpPr txBox="1"/>
          <p:nvPr/>
        </p:nvSpPr>
        <p:spPr>
          <a:xfrm>
            <a:off x="2339074" y="3137385"/>
            <a:ext cx="887016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50" b="1" spc="-98" dirty="0" err="1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ประชากรทั้งหมด</a:t>
            </a:r>
            <a:endParaRPr lang="en-US" sz="1050" b="1" spc="-98" dirty="0">
              <a:solidFill>
                <a:srgbClr val="225A3A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sp>
        <p:nvSpPr>
          <p:cNvPr id="217" name="TextBox 217"/>
          <p:cNvSpPr txBox="1"/>
          <p:nvPr/>
        </p:nvSpPr>
        <p:spPr>
          <a:xfrm>
            <a:off x="3380677" y="2973127"/>
            <a:ext cx="873919" cy="427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50" b="1" spc="-121" dirty="0">
                <a:solidFill>
                  <a:srgbClr val="225A3A"/>
                </a:solidFill>
                <a:latin typeface="Prompt" panose="00000500000000000000" pitchFamily="2" charset="-34"/>
                <a:ea typeface="Garuda Bold"/>
                <a:cs typeface="Prompt" panose="00000500000000000000" pitchFamily="2" charset="-34"/>
                <a:sym typeface="Garuda Bold"/>
              </a:rPr>
              <a:t>ครัวเรือน</a:t>
            </a:r>
          </a:p>
          <a:p>
            <a:pPr algn="ctr">
              <a:lnSpc>
                <a:spcPts val="1679"/>
              </a:lnSpc>
            </a:pPr>
            <a:r>
              <a:rPr lang="en-US" sz="1050" b="1" spc="-121" dirty="0" err="1">
                <a:solidFill>
                  <a:srgbClr val="225A3A"/>
                </a:solidFill>
                <a:latin typeface="Prompt" panose="00000500000000000000" pitchFamily="2" charset="-34"/>
                <a:ea typeface="Garuda Bold"/>
                <a:cs typeface="Prompt" panose="00000500000000000000" pitchFamily="2" charset="-34"/>
                <a:sym typeface="Garuda Bold"/>
              </a:rPr>
              <a:t>ภาคเกษตร</a:t>
            </a:r>
            <a:endParaRPr lang="en-US" sz="1050" b="1" spc="-121" dirty="0">
              <a:solidFill>
                <a:srgbClr val="225A3A"/>
              </a:solidFill>
              <a:latin typeface="Prompt" panose="00000500000000000000" pitchFamily="2" charset="-34"/>
              <a:ea typeface="Garuda Bold"/>
              <a:cs typeface="Prompt" panose="00000500000000000000" pitchFamily="2" charset="-34"/>
              <a:sym typeface="Garuda Bold"/>
            </a:endParaRPr>
          </a:p>
        </p:txBody>
      </p:sp>
      <p:sp>
        <p:nvSpPr>
          <p:cNvPr id="218" name="TextBox 218"/>
          <p:cNvSpPr txBox="1"/>
          <p:nvPr/>
        </p:nvSpPr>
        <p:spPr>
          <a:xfrm>
            <a:off x="4406198" y="3102487"/>
            <a:ext cx="828973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00" b="1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GPP </a:t>
            </a:r>
            <a:r>
              <a:rPr lang="en-US" sz="11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ปี</a:t>
            </a:r>
            <a:r>
              <a:rPr lang="en-US" sz="1100" b="1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2567</a:t>
            </a:r>
          </a:p>
        </p:txBody>
      </p:sp>
      <p:sp>
        <p:nvSpPr>
          <p:cNvPr id="219" name="TextBox 219"/>
          <p:cNvSpPr txBox="1"/>
          <p:nvPr/>
        </p:nvSpPr>
        <p:spPr>
          <a:xfrm>
            <a:off x="282919" y="3467968"/>
            <a:ext cx="867993" cy="5475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th-TH" sz="1300" b="1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7,833,726 ไร่ </a:t>
            </a:r>
            <a:endParaRPr lang="en-US" sz="1300" b="1" dirty="0">
              <a:solidFill>
                <a:srgbClr val="225A3A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sp>
        <p:nvSpPr>
          <p:cNvPr id="221" name="TextBox 221"/>
          <p:cNvSpPr txBox="1"/>
          <p:nvPr/>
        </p:nvSpPr>
        <p:spPr>
          <a:xfrm>
            <a:off x="2326001" y="3322836"/>
            <a:ext cx="919609" cy="26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300" b="1" spc="-119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693,118 </a:t>
            </a:r>
            <a:r>
              <a:rPr lang="en-US" sz="1300" b="1" spc="-119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ราย</a:t>
            </a:r>
            <a:endParaRPr lang="en-US" sz="1300" b="1" spc="-119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22" name="TextBox 222"/>
          <p:cNvSpPr txBox="1"/>
          <p:nvPr/>
        </p:nvSpPr>
        <p:spPr>
          <a:xfrm>
            <a:off x="3429303" y="3381659"/>
            <a:ext cx="749385" cy="5027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959"/>
              </a:lnSpc>
            </a:pPr>
            <a:r>
              <a:rPr lang="th-TH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82,651 </a:t>
            </a:r>
            <a:r>
              <a:rPr lang="th-TH" sz="1050" b="1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ครัวเรือน 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23" name="TextBox 223"/>
          <p:cNvSpPr txBox="1"/>
          <p:nvPr/>
        </p:nvSpPr>
        <p:spPr>
          <a:xfrm>
            <a:off x="4374948" y="3323390"/>
            <a:ext cx="894232" cy="402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85"/>
              </a:lnSpc>
            </a:pPr>
            <a:r>
              <a:rPr lang="th-TH" sz="1132" b="1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72,782</a:t>
            </a:r>
          </a:p>
          <a:p>
            <a:pPr algn="ctr">
              <a:lnSpc>
                <a:spcPts val="1585"/>
              </a:lnSpc>
            </a:pPr>
            <a:r>
              <a:rPr lang="th-TH" sz="1132" b="1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</a:t>
            </a:r>
            <a:r>
              <a:rPr lang="th-TH" sz="1050" b="1" dirty="0">
                <a:solidFill>
                  <a:srgbClr val="225A3A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ล้านบาท </a:t>
            </a:r>
            <a:endParaRPr lang="en-US" sz="1132" b="1" dirty="0">
              <a:solidFill>
                <a:srgbClr val="225A3A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sp>
        <p:nvSpPr>
          <p:cNvPr id="226" name="TextBox 226"/>
          <p:cNvSpPr txBox="1"/>
          <p:nvPr/>
        </p:nvSpPr>
        <p:spPr>
          <a:xfrm>
            <a:off x="1278013" y="3404776"/>
            <a:ext cx="935682" cy="500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99"/>
              </a:lnSpc>
            </a:pPr>
            <a:r>
              <a:rPr lang="th-TH" sz="13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946,052 ไร่ 12.08 </a:t>
            </a:r>
            <a:r>
              <a:rPr lang="en-US" sz="13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% </a:t>
            </a:r>
          </a:p>
          <a:p>
            <a:pPr algn="ctr">
              <a:lnSpc>
                <a:spcPts val="1299"/>
              </a:lnSpc>
            </a:pPr>
            <a:r>
              <a:rPr lang="en-US" sz="9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ของพื้นที่ทั้งหมด</a:t>
            </a:r>
            <a:endParaRPr lang="en-US" sz="90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27" name="TextBox 227"/>
          <p:cNvSpPr txBox="1"/>
          <p:nvPr/>
        </p:nvSpPr>
        <p:spPr>
          <a:xfrm>
            <a:off x="2300976" y="3654844"/>
            <a:ext cx="938456" cy="4789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05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แรงงาน</a:t>
            </a:r>
            <a:endParaRPr lang="en-US" sz="105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 algn="ctr">
              <a:lnSpc>
                <a:spcPts val="1200"/>
              </a:lnSpc>
            </a:pPr>
            <a:r>
              <a:rPr lang="en-US" sz="105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ภาคเกษตร</a:t>
            </a:r>
            <a:endParaRPr lang="en-US" sz="105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 algn="ctr">
              <a:lnSpc>
                <a:spcPts val="1299"/>
              </a:lnSpc>
            </a:pPr>
            <a:r>
              <a:rPr lang="th-TH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341,560 </a:t>
            </a:r>
            <a:r>
              <a:rPr lang="th-TH" sz="11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ราย</a:t>
            </a:r>
            <a:r>
              <a:rPr lang="th-TH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endParaRPr lang="en-US" sz="120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28" name="TextBox 228"/>
          <p:cNvSpPr txBox="1"/>
          <p:nvPr/>
        </p:nvSpPr>
        <p:spPr>
          <a:xfrm>
            <a:off x="3278050" y="3865928"/>
            <a:ext cx="1071023" cy="3154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05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หรือ</a:t>
            </a:r>
            <a:r>
              <a:rPr lang="en-US" sz="105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</a:p>
          <a:p>
            <a:pPr algn="ctr">
              <a:lnSpc>
                <a:spcPts val="1200"/>
              </a:lnSpc>
            </a:pP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26.53%</a:t>
            </a:r>
            <a:endParaRPr lang="en-US" sz="110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30" name="TextBox 230"/>
          <p:cNvSpPr txBox="1"/>
          <p:nvPr/>
        </p:nvSpPr>
        <p:spPr>
          <a:xfrm>
            <a:off x="4387691" y="3805389"/>
            <a:ext cx="958785" cy="4635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"/>
              </a:lnSpc>
            </a:pPr>
            <a:r>
              <a:rPr lang="th-TH" sz="105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ภาคเกษตร </a:t>
            </a:r>
            <a:r>
              <a:rPr lang="th-TH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9,265 </a:t>
            </a:r>
            <a:r>
              <a:rPr lang="th-TH" sz="105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ล้านบาท </a:t>
            </a:r>
            <a:r>
              <a:rPr lang="th-TH" sz="999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12.73 %</a:t>
            </a:r>
            <a:endParaRPr lang="en-US" sz="999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31" name="TextBox 231"/>
          <p:cNvSpPr txBox="1"/>
          <p:nvPr/>
        </p:nvSpPr>
        <p:spPr>
          <a:xfrm>
            <a:off x="85887" y="7933410"/>
            <a:ext cx="23098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5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ที่มา</a:t>
            </a:r>
            <a:r>
              <a:rPr lang="en-US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: </a:t>
            </a: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สำ</a:t>
            </a:r>
            <a:r>
              <a:rPr lang="th-TH" sz="9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นักงานเกษตรจังหวัดลำปาง 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32" name="TextBox 232"/>
          <p:cNvSpPr txBox="1"/>
          <p:nvPr/>
        </p:nvSpPr>
        <p:spPr>
          <a:xfrm>
            <a:off x="553401" y="5423346"/>
            <a:ext cx="738187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ชนิดพืช</a:t>
            </a:r>
            <a:endParaRPr lang="en-US" sz="120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33" name="TextBox 233"/>
          <p:cNvSpPr txBox="1"/>
          <p:nvPr/>
        </p:nvSpPr>
        <p:spPr>
          <a:xfrm>
            <a:off x="1791908" y="5327118"/>
            <a:ext cx="850113" cy="4276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พื้นที่ปลูก</a:t>
            </a:r>
            <a:endParaRPr lang="en-US" sz="120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 algn="ctr">
              <a:lnSpc>
                <a:spcPts val="1679"/>
              </a:lnSpc>
            </a:pP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(</a:t>
            </a: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ไร่</a:t>
            </a: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)</a:t>
            </a:r>
          </a:p>
        </p:txBody>
      </p:sp>
      <p:sp>
        <p:nvSpPr>
          <p:cNvPr id="234" name="TextBox 234"/>
          <p:cNvSpPr txBox="1"/>
          <p:nvPr/>
        </p:nvSpPr>
        <p:spPr>
          <a:xfrm>
            <a:off x="2845430" y="5320294"/>
            <a:ext cx="788004" cy="4276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ผลผลิต</a:t>
            </a:r>
            <a:endParaRPr lang="en-US" sz="120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 algn="ctr">
              <a:lnSpc>
                <a:spcPts val="1679"/>
              </a:lnSpc>
            </a:pP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(</a:t>
            </a: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ตัน</a:t>
            </a: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)</a:t>
            </a:r>
          </a:p>
        </p:txBody>
      </p:sp>
      <p:sp>
        <p:nvSpPr>
          <p:cNvPr id="235" name="TextBox 235"/>
          <p:cNvSpPr txBox="1"/>
          <p:nvPr/>
        </p:nvSpPr>
        <p:spPr>
          <a:xfrm>
            <a:off x="3778004" y="5314341"/>
            <a:ext cx="850112" cy="4276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ผลผลิต</a:t>
            </a: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/</a:t>
            </a: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ไร่</a:t>
            </a:r>
            <a:endParaRPr lang="en-US" sz="1200" b="1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 algn="ctr">
              <a:lnSpc>
                <a:spcPts val="1679"/>
              </a:lnSpc>
            </a:pP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(</a:t>
            </a: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กก</a:t>
            </a: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./</a:t>
            </a:r>
            <a:r>
              <a:rPr lang="en-US" sz="1200" b="1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ไร่</a:t>
            </a:r>
            <a:r>
              <a:rPr lang="en-US" sz="1200" b="1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)</a:t>
            </a:r>
          </a:p>
        </p:txBody>
      </p:sp>
      <p:sp>
        <p:nvSpPr>
          <p:cNvPr id="236" name="TextBox 236"/>
          <p:cNvSpPr txBox="1"/>
          <p:nvPr/>
        </p:nvSpPr>
        <p:spPr>
          <a:xfrm>
            <a:off x="685800" y="5854529"/>
            <a:ext cx="554993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ข้าว</a:t>
            </a:r>
            <a:r>
              <a:rPr lang="th-TH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นาปี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37" name="TextBox 237"/>
          <p:cNvSpPr txBox="1"/>
          <p:nvPr/>
        </p:nvSpPr>
        <p:spPr>
          <a:xfrm>
            <a:off x="685800" y="6178166"/>
            <a:ext cx="1259678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ข้าวโพดเลี้ยงสัตว์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38" name="TextBox 238"/>
          <p:cNvSpPr txBox="1"/>
          <p:nvPr/>
        </p:nvSpPr>
        <p:spPr>
          <a:xfrm>
            <a:off x="685800" y="6510211"/>
            <a:ext cx="1259678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มันสำปะหลัง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39" name="TextBox 239"/>
          <p:cNvSpPr txBox="1"/>
          <p:nvPr/>
        </p:nvSpPr>
        <p:spPr>
          <a:xfrm>
            <a:off x="755554" y="7409789"/>
            <a:ext cx="661266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79"/>
              </a:lnSpc>
            </a:pPr>
            <a:r>
              <a:rPr lang="th-TH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ส้มเกลี้ยง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40" name="TextBox 240"/>
          <p:cNvSpPr txBox="1"/>
          <p:nvPr/>
        </p:nvSpPr>
        <p:spPr>
          <a:xfrm>
            <a:off x="736223" y="7110580"/>
            <a:ext cx="961851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ยางพารา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41" name="TextBox 241"/>
          <p:cNvSpPr txBox="1"/>
          <p:nvPr/>
        </p:nvSpPr>
        <p:spPr>
          <a:xfrm>
            <a:off x="696207" y="6781800"/>
            <a:ext cx="961850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สัปปะรด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42" name="TextBox 242"/>
          <p:cNvSpPr txBox="1"/>
          <p:nvPr/>
        </p:nvSpPr>
        <p:spPr>
          <a:xfrm>
            <a:off x="1924737" y="5830212"/>
            <a:ext cx="850113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436,118</a:t>
            </a:r>
          </a:p>
        </p:txBody>
      </p:sp>
      <p:sp>
        <p:nvSpPr>
          <p:cNvPr id="243" name="TextBox 243"/>
          <p:cNvSpPr txBox="1"/>
          <p:nvPr/>
        </p:nvSpPr>
        <p:spPr>
          <a:xfrm>
            <a:off x="1924737" y="6147431"/>
            <a:ext cx="850113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230,773</a:t>
            </a:r>
          </a:p>
        </p:txBody>
      </p:sp>
      <p:sp>
        <p:nvSpPr>
          <p:cNvPr id="244" name="TextBox 244"/>
          <p:cNvSpPr txBox="1"/>
          <p:nvPr/>
        </p:nvSpPr>
        <p:spPr>
          <a:xfrm>
            <a:off x="1924737" y="6489545"/>
            <a:ext cx="802165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61,758</a:t>
            </a:r>
          </a:p>
        </p:txBody>
      </p:sp>
      <p:sp>
        <p:nvSpPr>
          <p:cNvPr id="245" name="TextBox 245"/>
          <p:cNvSpPr txBox="1"/>
          <p:nvPr/>
        </p:nvSpPr>
        <p:spPr>
          <a:xfrm>
            <a:off x="1937991" y="7391400"/>
            <a:ext cx="802165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938</a:t>
            </a:r>
          </a:p>
        </p:txBody>
      </p:sp>
      <p:sp>
        <p:nvSpPr>
          <p:cNvPr id="246" name="TextBox 246"/>
          <p:cNvSpPr txBox="1"/>
          <p:nvPr/>
        </p:nvSpPr>
        <p:spPr>
          <a:xfrm>
            <a:off x="1968039" y="7086600"/>
            <a:ext cx="802165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39,012</a:t>
            </a:r>
          </a:p>
        </p:txBody>
      </p:sp>
      <p:sp>
        <p:nvSpPr>
          <p:cNvPr id="247" name="TextBox 247"/>
          <p:cNvSpPr txBox="1"/>
          <p:nvPr/>
        </p:nvSpPr>
        <p:spPr>
          <a:xfrm>
            <a:off x="1885574" y="6781800"/>
            <a:ext cx="848990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18,131</a:t>
            </a:r>
          </a:p>
        </p:txBody>
      </p:sp>
      <p:sp>
        <p:nvSpPr>
          <p:cNvPr id="248" name="TextBox 248"/>
          <p:cNvSpPr txBox="1"/>
          <p:nvPr/>
        </p:nvSpPr>
        <p:spPr>
          <a:xfrm>
            <a:off x="2964253" y="5830212"/>
            <a:ext cx="745737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218,227</a:t>
            </a:r>
          </a:p>
        </p:txBody>
      </p:sp>
      <p:sp>
        <p:nvSpPr>
          <p:cNvPr id="249" name="TextBox 249"/>
          <p:cNvSpPr txBox="1"/>
          <p:nvPr/>
        </p:nvSpPr>
        <p:spPr>
          <a:xfrm>
            <a:off x="2964253" y="6147431"/>
            <a:ext cx="752842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173,138</a:t>
            </a:r>
          </a:p>
        </p:txBody>
      </p:sp>
      <p:sp>
        <p:nvSpPr>
          <p:cNvPr id="250" name="TextBox 250"/>
          <p:cNvSpPr txBox="1"/>
          <p:nvPr/>
        </p:nvSpPr>
        <p:spPr>
          <a:xfrm>
            <a:off x="2964253" y="6489545"/>
            <a:ext cx="752842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167,654</a:t>
            </a:r>
          </a:p>
        </p:txBody>
      </p:sp>
      <p:sp>
        <p:nvSpPr>
          <p:cNvPr id="251" name="TextBox 251"/>
          <p:cNvSpPr txBox="1"/>
          <p:nvPr/>
        </p:nvSpPr>
        <p:spPr>
          <a:xfrm>
            <a:off x="3093563" y="7391400"/>
            <a:ext cx="669181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738</a:t>
            </a:r>
          </a:p>
        </p:txBody>
      </p:sp>
      <p:sp>
        <p:nvSpPr>
          <p:cNvPr id="252" name="TextBox 252"/>
          <p:cNvSpPr txBox="1"/>
          <p:nvPr/>
        </p:nvSpPr>
        <p:spPr>
          <a:xfrm>
            <a:off x="3016470" y="7086600"/>
            <a:ext cx="693520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5,418</a:t>
            </a:r>
          </a:p>
        </p:txBody>
      </p:sp>
      <p:sp>
        <p:nvSpPr>
          <p:cNvPr id="253" name="TextBox 253"/>
          <p:cNvSpPr txBox="1"/>
          <p:nvPr/>
        </p:nvSpPr>
        <p:spPr>
          <a:xfrm>
            <a:off x="3006459" y="6781800"/>
            <a:ext cx="693520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30,974</a:t>
            </a:r>
          </a:p>
        </p:txBody>
      </p:sp>
      <p:sp>
        <p:nvSpPr>
          <p:cNvPr id="254" name="TextBox 254"/>
          <p:cNvSpPr txBox="1"/>
          <p:nvPr/>
        </p:nvSpPr>
        <p:spPr>
          <a:xfrm>
            <a:off x="3981116" y="5835479"/>
            <a:ext cx="664430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513</a:t>
            </a:r>
          </a:p>
        </p:txBody>
      </p:sp>
      <p:sp>
        <p:nvSpPr>
          <p:cNvPr id="255" name="TextBox 255"/>
          <p:cNvSpPr txBox="1"/>
          <p:nvPr/>
        </p:nvSpPr>
        <p:spPr>
          <a:xfrm>
            <a:off x="3981115" y="6142606"/>
            <a:ext cx="612261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755</a:t>
            </a:r>
          </a:p>
        </p:txBody>
      </p:sp>
      <p:sp>
        <p:nvSpPr>
          <p:cNvPr id="256" name="TextBox 256"/>
          <p:cNvSpPr txBox="1"/>
          <p:nvPr/>
        </p:nvSpPr>
        <p:spPr>
          <a:xfrm>
            <a:off x="3981115" y="6491161"/>
            <a:ext cx="612261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2,772</a:t>
            </a:r>
          </a:p>
        </p:txBody>
      </p:sp>
      <p:sp>
        <p:nvSpPr>
          <p:cNvPr id="257" name="TextBox 257"/>
          <p:cNvSpPr txBox="1"/>
          <p:nvPr/>
        </p:nvSpPr>
        <p:spPr>
          <a:xfrm>
            <a:off x="3981116" y="7391400"/>
            <a:ext cx="620845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1,141</a:t>
            </a:r>
          </a:p>
        </p:txBody>
      </p:sp>
      <p:sp>
        <p:nvSpPr>
          <p:cNvPr id="258" name="TextBox 258"/>
          <p:cNvSpPr txBox="1"/>
          <p:nvPr/>
        </p:nvSpPr>
        <p:spPr>
          <a:xfrm>
            <a:off x="3981116" y="7086600"/>
            <a:ext cx="638547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145</a:t>
            </a:r>
          </a:p>
        </p:txBody>
      </p:sp>
      <p:sp>
        <p:nvSpPr>
          <p:cNvPr id="259" name="TextBox 259"/>
          <p:cNvSpPr txBox="1"/>
          <p:nvPr/>
        </p:nvSpPr>
        <p:spPr>
          <a:xfrm>
            <a:off x="3996467" y="6787262"/>
            <a:ext cx="612261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2,360</a:t>
            </a:r>
          </a:p>
        </p:txBody>
      </p:sp>
      <p:sp>
        <p:nvSpPr>
          <p:cNvPr id="260" name="TextBox 260"/>
          <p:cNvSpPr txBox="1"/>
          <p:nvPr/>
        </p:nvSpPr>
        <p:spPr>
          <a:xfrm>
            <a:off x="6518515" y="11345377"/>
            <a:ext cx="2964969" cy="2693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</a:pPr>
            <a:r>
              <a:rPr lang="en-US" sz="16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งบประมาณ</a:t>
            </a:r>
            <a:r>
              <a:rPr lang="en-US" sz="16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th-TH" sz="2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</a:t>
            </a:r>
            <a:r>
              <a:rPr lang="en-US" sz="2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,156.76</a:t>
            </a:r>
            <a:r>
              <a:rPr lang="th-TH" sz="16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ล้านบาท</a:t>
            </a:r>
            <a:endParaRPr lang="en-US" sz="16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61" name="TextBox 261"/>
          <p:cNvSpPr txBox="1"/>
          <p:nvPr/>
        </p:nvSpPr>
        <p:spPr>
          <a:xfrm>
            <a:off x="5667475" y="4753024"/>
            <a:ext cx="3953856" cy="3488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400"/>
              </a:lnSpc>
            </a:pPr>
            <a:r>
              <a:rPr lang="en-US" sz="800" spc="-8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ที่มา</a:t>
            </a:r>
            <a:r>
              <a:rPr lang="en-US" sz="800" spc="-8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: </a:t>
            </a:r>
            <a:r>
              <a:rPr lang="th-TH" sz="800" spc="-8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สำนักงานเกษตรจังหวัดลำปาง สำนักงานปศุสัตว์จังหวัดลำปาง และสำนักงานประมงจังหวัดลำปาง</a:t>
            </a:r>
          </a:p>
          <a:p>
            <a:pPr>
              <a:lnSpc>
                <a:spcPts val="1400"/>
              </a:lnSpc>
            </a:pPr>
            <a:endParaRPr lang="en-US" sz="900" b="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62" name="TextBox 262"/>
          <p:cNvSpPr txBox="1"/>
          <p:nvPr/>
        </p:nvSpPr>
        <p:spPr>
          <a:xfrm>
            <a:off x="7806067" y="3240298"/>
            <a:ext cx="542036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40"/>
              </a:lnSpc>
            </a:pPr>
            <a:r>
              <a:rPr lang="en-US" sz="105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นาข้าว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63" name="TextBox 263"/>
          <p:cNvSpPr txBox="1"/>
          <p:nvPr/>
        </p:nvSpPr>
        <p:spPr>
          <a:xfrm>
            <a:off x="7803340" y="3524727"/>
            <a:ext cx="502460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40"/>
              </a:lnSpc>
            </a:pPr>
            <a:r>
              <a:rPr lang="en-US" sz="105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พืชไร่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64" name="TextBox 264"/>
          <p:cNvSpPr txBox="1"/>
          <p:nvPr/>
        </p:nvSpPr>
        <p:spPr>
          <a:xfrm>
            <a:off x="7807285" y="3805389"/>
            <a:ext cx="879515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en-US" sz="105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ไม้ผล</a:t>
            </a:r>
            <a:r>
              <a:rPr lang="en-US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/</a:t>
            </a:r>
            <a:r>
              <a:rPr lang="en-US" sz="105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ไม้ยืนต้น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65" name="TextBox 265"/>
          <p:cNvSpPr txBox="1"/>
          <p:nvPr/>
        </p:nvSpPr>
        <p:spPr>
          <a:xfrm>
            <a:off x="7816252" y="4059478"/>
            <a:ext cx="718148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40"/>
              </a:lnSpc>
            </a:pPr>
            <a:r>
              <a:rPr lang="en-US" sz="105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พืชผัก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66" name="TextBox 266"/>
          <p:cNvSpPr txBox="1"/>
          <p:nvPr/>
        </p:nvSpPr>
        <p:spPr>
          <a:xfrm>
            <a:off x="7620000" y="4343400"/>
            <a:ext cx="762000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พืช</a:t>
            </a:r>
            <a:r>
              <a:rPr lang="en-US" sz="105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อื่นๆ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67" name="TextBox 267"/>
          <p:cNvSpPr txBox="1"/>
          <p:nvPr/>
        </p:nvSpPr>
        <p:spPr>
          <a:xfrm>
            <a:off x="8702627" y="3258106"/>
            <a:ext cx="828973" cy="1865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476,972 </a:t>
            </a:r>
          </a:p>
        </p:txBody>
      </p:sp>
      <p:sp>
        <p:nvSpPr>
          <p:cNvPr id="268" name="TextBox 268"/>
          <p:cNvSpPr txBox="1"/>
          <p:nvPr/>
        </p:nvSpPr>
        <p:spPr>
          <a:xfrm>
            <a:off x="8669998" y="3524727"/>
            <a:ext cx="894232" cy="1865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315,418 </a:t>
            </a:r>
          </a:p>
        </p:txBody>
      </p:sp>
      <p:sp>
        <p:nvSpPr>
          <p:cNvPr id="269" name="TextBox 269"/>
          <p:cNvSpPr txBox="1"/>
          <p:nvPr/>
        </p:nvSpPr>
        <p:spPr>
          <a:xfrm>
            <a:off x="8637721" y="3805389"/>
            <a:ext cx="958785" cy="1865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129,581 </a:t>
            </a:r>
          </a:p>
        </p:txBody>
      </p:sp>
      <p:sp>
        <p:nvSpPr>
          <p:cNvPr id="270" name="TextBox 270"/>
          <p:cNvSpPr txBox="1"/>
          <p:nvPr/>
        </p:nvSpPr>
        <p:spPr>
          <a:xfrm>
            <a:off x="8821400" y="4094304"/>
            <a:ext cx="779800" cy="1865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9,826 </a:t>
            </a:r>
          </a:p>
        </p:txBody>
      </p:sp>
      <p:sp>
        <p:nvSpPr>
          <p:cNvPr id="271" name="TextBox 271"/>
          <p:cNvSpPr txBox="1"/>
          <p:nvPr/>
        </p:nvSpPr>
        <p:spPr>
          <a:xfrm>
            <a:off x="8882829" y="4343400"/>
            <a:ext cx="703600" cy="1865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3,564 </a:t>
            </a:r>
          </a:p>
        </p:txBody>
      </p:sp>
      <p:sp>
        <p:nvSpPr>
          <p:cNvPr id="277" name="TextBox 277"/>
          <p:cNvSpPr txBox="1"/>
          <p:nvPr/>
        </p:nvSpPr>
        <p:spPr>
          <a:xfrm>
            <a:off x="7806067" y="2897520"/>
            <a:ext cx="1822996" cy="184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en-US" sz="1000" b="1" dirty="0" err="1">
                <a:solidFill>
                  <a:srgbClr val="1E6D36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ประเภทการใช้ประโยชน์ที่ดิน</a:t>
            </a:r>
            <a:r>
              <a:rPr lang="en-US" sz="1000" b="1" dirty="0">
                <a:solidFill>
                  <a:srgbClr val="1E6D36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(</a:t>
            </a:r>
            <a:r>
              <a:rPr lang="en-US" sz="1000" b="1" dirty="0" err="1">
                <a:solidFill>
                  <a:srgbClr val="1E6D36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ไร่</a:t>
            </a:r>
            <a:r>
              <a:rPr lang="en-US" sz="1000" b="1" dirty="0">
                <a:solidFill>
                  <a:srgbClr val="1E6D36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)</a:t>
            </a:r>
          </a:p>
        </p:txBody>
      </p:sp>
      <p:sp>
        <p:nvSpPr>
          <p:cNvPr id="278" name="TextBox 278"/>
          <p:cNvSpPr txBox="1"/>
          <p:nvPr/>
        </p:nvSpPr>
        <p:spPr>
          <a:xfrm>
            <a:off x="7619999" y="2307071"/>
            <a:ext cx="2013709" cy="2180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00" dirty="0" err="1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พื้นทั้งหมด</a:t>
            </a:r>
            <a:r>
              <a:rPr lang="en-US" sz="1100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th-TH" sz="1100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th-TH" sz="1400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7,833,726  </a:t>
            </a:r>
            <a:r>
              <a:rPr lang="th-TH" sz="1200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</a:t>
            </a:r>
            <a:r>
              <a:rPr lang="th-TH" sz="1100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ร่ </a:t>
            </a:r>
            <a:endParaRPr lang="en-US" sz="1200" dirty="0">
              <a:solidFill>
                <a:sysClr val="windowText" lastClr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79" name="TextBox 279"/>
          <p:cNvSpPr txBox="1"/>
          <p:nvPr/>
        </p:nvSpPr>
        <p:spPr>
          <a:xfrm>
            <a:off x="7829445" y="2481129"/>
            <a:ext cx="1215479" cy="186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endParaRPr lang="en-US" sz="1100" b="1" dirty="0">
              <a:solidFill>
                <a:srgbClr val="FFFFFF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sp>
        <p:nvSpPr>
          <p:cNvPr id="282" name="TextBox 282"/>
          <p:cNvSpPr txBox="1"/>
          <p:nvPr/>
        </p:nvSpPr>
        <p:spPr>
          <a:xfrm>
            <a:off x="5636397" y="5958791"/>
            <a:ext cx="620075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โคเนื้อ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83" name="TextBox 283"/>
          <p:cNvSpPr txBox="1"/>
          <p:nvPr/>
        </p:nvSpPr>
        <p:spPr>
          <a:xfrm>
            <a:off x="5636397" y="6278866"/>
            <a:ext cx="502459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โคนม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84" name="TextBox 284"/>
          <p:cNvSpPr txBox="1"/>
          <p:nvPr/>
        </p:nvSpPr>
        <p:spPr>
          <a:xfrm>
            <a:off x="5636398" y="6613190"/>
            <a:ext cx="620075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กระบือ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85" name="TextBox 285"/>
          <p:cNvSpPr txBox="1"/>
          <p:nvPr/>
        </p:nvSpPr>
        <p:spPr>
          <a:xfrm>
            <a:off x="5636398" y="6920495"/>
            <a:ext cx="483770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สุกร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86" name="TextBox 286"/>
          <p:cNvSpPr txBox="1"/>
          <p:nvPr/>
        </p:nvSpPr>
        <p:spPr>
          <a:xfrm>
            <a:off x="5505865" y="7296856"/>
            <a:ext cx="620075" cy="201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0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ไก่</a:t>
            </a:r>
            <a:r>
              <a:rPr lang="th-TH" sz="10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พื้นเมือง</a:t>
            </a:r>
            <a:endParaRPr lang="en-US" sz="10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88" name="TextBox 288"/>
          <p:cNvSpPr txBox="1"/>
          <p:nvPr/>
        </p:nvSpPr>
        <p:spPr>
          <a:xfrm>
            <a:off x="5543827" y="8103422"/>
            <a:ext cx="506067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ไข่ไก่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89" name="TextBox 289"/>
          <p:cNvSpPr txBox="1"/>
          <p:nvPr/>
        </p:nvSpPr>
        <p:spPr>
          <a:xfrm>
            <a:off x="6218958" y="5946355"/>
            <a:ext cx="851988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128,033 </a:t>
            </a: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ตัว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90" name="TextBox 290"/>
          <p:cNvSpPr txBox="1"/>
          <p:nvPr/>
        </p:nvSpPr>
        <p:spPr>
          <a:xfrm>
            <a:off x="6345799" y="6277981"/>
            <a:ext cx="668387" cy="209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1,387 </a:t>
            </a: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ตัว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91" name="TextBox 291"/>
          <p:cNvSpPr txBox="1"/>
          <p:nvPr/>
        </p:nvSpPr>
        <p:spPr>
          <a:xfrm>
            <a:off x="6218958" y="6594625"/>
            <a:ext cx="851988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16,482 </a:t>
            </a: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ตัว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92" name="TextBox 292"/>
          <p:cNvSpPr txBox="1"/>
          <p:nvPr/>
        </p:nvSpPr>
        <p:spPr>
          <a:xfrm>
            <a:off x="6218958" y="6955425"/>
            <a:ext cx="851988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170,664 </a:t>
            </a: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ตัว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93" name="TextBox 293"/>
          <p:cNvSpPr txBox="1"/>
          <p:nvPr/>
        </p:nvSpPr>
        <p:spPr>
          <a:xfrm>
            <a:off x="6133411" y="7309738"/>
            <a:ext cx="961852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1,295,708 </a:t>
            </a: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ตัว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94" name="TextBox 294"/>
          <p:cNvSpPr txBox="1"/>
          <p:nvPr/>
        </p:nvSpPr>
        <p:spPr>
          <a:xfrm>
            <a:off x="6072017" y="7692243"/>
            <a:ext cx="1038597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1,295,708 </a:t>
            </a: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ตัว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95" name="TextBox 295"/>
          <p:cNvSpPr txBox="1"/>
          <p:nvPr/>
        </p:nvSpPr>
        <p:spPr>
          <a:xfrm>
            <a:off x="5867400" y="8114614"/>
            <a:ext cx="1279746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th-TH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396,327,512 </a:t>
            </a:r>
            <a:r>
              <a:rPr lang="th-TH" sz="10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ฟอง</a:t>
            </a:r>
            <a:endParaRPr lang="en-US" sz="10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96" name="TextBox 296"/>
          <p:cNvSpPr txBox="1"/>
          <p:nvPr/>
        </p:nvSpPr>
        <p:spPr>
          <a:xfrm>
            <a:off x="7929260" y="6027596"/>
            <a:ext cx="619912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ปลานิล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297" name="TextBox 297"/>
          <p:cNvSpPr txBox="1"/>
          <p:nvPr/>
        </p:nvSpPr>
        <p:spPr>
          <a:xfrm>
            <a:off x="7921270" y="6384708"/>
            <a:ext cx="608640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ปลาดุก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02" name="TextBox 302"/>
          <p:cNvSpPr txBox="1"/>
          <p:nvPr/>
        </p:nvSpPr>
        <p:spPr>
          <a:xfrm>
            <a:off x="8561955" y="6012977"/>
            <a:ext cx="749983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999.67 </a:t>
            </a: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ตัน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03" name="TextBox 303"/>
          <p:cNvSpPr txBox="1"/>
          <p:nvPr/>
        </p:nvSpPr>
        <p:spPr>
          <a:xfrm>
            <a:off x="8561955" y="6383195"/>
            <a:ext cx="749983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346.26 </a:t>
            </a:r>
            <a:r>
              <a:rPr lang="en-US" sz="1200" dirty="0" err="1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ตัน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08" name="TextBox 308"/>
          <p:cNvSpPr txBox="1"/>
          <p:nvPr/>
        </p:nvSpPr>
        <p:spPr>
          <a:xfrm>
            <a:off x="5389784" y="5524232"/>
            <a:ext cx="1588967" cy="2601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5"/>
              </a:lnSpc>
            </a:pPr>
            <a:r>
              <a:rPr lang="en-US" sz="1400" b="1" dirty="0" err="1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ปศุสัตว์</a:t>
            </a:r>
            <a:r>
              <a:rPr lang="en-US" sz="1400" b="1" dirty="0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(</a:t>
            </a:r>
            <a:r>
              <a:rPr lang="en-US" sz="1400" b="1" dirty="0" err="1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จำนวน</a:t>
            </a:r>
            <a:r>
              <a:rPr lang="en-US" sz="1400" b="1" dirty="0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)</a:t>
            </a:r>
          </a:p>
        </p:txBody>
      </p:sp>
      <p:sp>
        <p:nvSpPr>
          <p:cNvPr id="309" name="TextBox 309"/>
          <p:cNvSpPr txBox="1"/>
          <p:nvPr/>
        </p:nvSpPr>
        <p:spPr>
          <a:xfrm>
            <a:off x="7645836" y="5520323"/>
            <a:ext cx="1677550" cy="2601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5"/>
              </a:lnSpc>
            </a:pPr>
            <a:r>
              <a:rPr lang="en-US" sz="1400" b="1" dirty="0" err="1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ประมง</a:t>
            </a:r>
            <a:r>
              <a:rPr lang="en-US" sz="1400" b="1" dirty="0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(</a:t>
            </a:r>
            <a:r>
              <a:rPr lang="en-US" sz="1400" b="1" dirty="0" err="1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ผลผลิต</a:t>
            </a:r>
            <a:r>
              <a:rPr lang="en-US" sz="1400" b="1" dirty="0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)</a:t>
            </a:r>
          </a:p>
        </p:txBody>
      </p:sp>
      <p:sp>
        <p:nvSpPr>
          <p:cNvPr id="310" name="TextBox 310"/>
          <p:cNvSpPr txBox="1"/>
          <p:nvPr/>
        </p:nvSpPr>
        <p:spPr>
          <a:xfrm>
            <a:off x="5023141" y="8427021"/>
            <a:ext cx="2309812" cy="174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ที่มา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: 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สำนักงานปศุสัตว์จังหวัดลำปาง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11" name="TextBox 311"/>
          <p:cNvSpPr txBox="1"/>
          <p:nvPr/>
        </p:nvSpPr>
        <p:spPr>
          <a:xfrm>
            <a:off x="353628" y="9200753"/>
            <a:ext cx="1090878" cy="1481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 spc="-31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ปริมาณน้ำภาพรวม</a:t>
            </a:r>
            <a:endParaRPr lang="en-US" sz="1100" spc="-3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12" name="TextBox 312"/>
          <p:cNvSpPr txBox="1"/>
          <p:nvPr/>
        </p:nvSpPr>
        <p:spPr>
          <a:xfrm>
            <a:off x="1605366" y="9201805"/>
            <a:ext cx="1121536" cy="2891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 spc="-31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ปริมาณน้ำฝน</a:t>
            </a:r>
            <a:endParaRPr lang="en-US" sz="1100" spc="-3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 algn="ctr">
              <a:lnSpc>
                <a:spcPts val="1100"/>
              </a:lnSpc>
            </a:pPr>
            <a:r>
              <a:rPr lang="en-US" sz="11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en-US" sz="1100" spc="-31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ปี</a:t>
            </a:r>
            <a:r>
              <a:rPr lang="en-US" sz="11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2568</a:t>
            </a:r>
          </a:p>
        </p:txBody>
      </p:sp>
      <p:sp>
        <p:nvSpPr>
          <p:cNvPr id="313" name="TextBox 313"/>
          <p:cNvSpPr txBox="1"/>
          <p:nvPr/>
        </p:nvSpPr>
        <p:spPr>
          <a:xfrm>
            <a:off x="2867930" y="9068481"/>
            <a:ext cx="1255111" cy="2372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18"/>
              </a:lnSpc>
            </a:pPr>
            <a:r>
              <a:rPr lang="en-US" sz="918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พื้นที่ชลประทาน</a:t>
            </a:r>
            <a:endParaRPr lang="en-US" sz="91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 algn="ctr">
              <a:lnSpc>
                <a:spcPts val="918"/>
              </a:lnSpc>
            </a:pPr>
            <a:r>
              <a:rPr lang="en-US" sz="918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และพื้นที่รับประโยชน์รวม</a:t>
            </a:r>
            <a:endParaRPr lang="en-US" sz="91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14" name="TextBox 314"/>
          <p:cNvSpPr txBox="1"/>
          <p:nvPr/>
        </p:nvSpPr>
        <p:spPr>
          <a:xfrm>
            <a:off x="385663" y="9405759"/>
            <a:ext cx="1090878" cy="151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0"/>
              </a:lnSpc>
            </a:pPr>
            <a:r>
              <a:rPr lang="th-TH" sz="12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409.711</a:t>
            </a:r>
            <a:r>
              <a:rPr lang="th-TH" sz="11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en-US" sz="1100" spc="-31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ล้าน.ลบ.ม</a:t>
            </a:r>
            <a:r>
              <a:rPr lang="en-US" sz="11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.</a:t>
            </a:r>
          </a:p>
        </p:txBody>
      </p:sp>
      <p:sp>
        <p:nvSpPr>
          <p:cNvPr id="315" name="TextBox 315"/>
          <p:cNvSpPr txBox="1"/>
          <p:nvPr/>
        </p:nvSpPr>
        <p:spPr>
          <a:xfrm>
            <a:off x="1691704" y="9554029"/>
            <a:ext cx="1090878" cy="151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2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1,259.90</a:t>
            </a:r>
            <a:r>
              <a:rPr lang="en-US" sz="11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en-US" sz="1100" spc="-31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มม</a:t>
            </a:r>
            <a:r>
              <a:rPr lang="en-US" sz="11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.</a:t>
            </a:r>
          </a:p>
        </p:txBody>
      </p:sp>
      <p:sp>
        <p:nvSpPr>
          <p:cNvPr id="316" name="TextBox 316"/>
          <p:cNvSpPr txBox="1"/>
          <p:nvPr/>
        </p:nvSpPr>
        <p:spPr>
          <a:xfrm>
            <a:off x="3006459" y="9377190"/>
            <a:ext cx="1090878" cy="1481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506,374  </a:t>
            </a:r>
            <a:r>
              <a:rPr lang="en-US" sz="1100" spc="-31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ไร่</a:t>
            </a:r>
            <a:endParaRPr lang="en-US" sz="1100" spc="-3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17" name="TextBox 317"/>
          <p:cNvSpPr txBox="1"/>
          <p:nvPr/>
        </p:nvSpPr>
        <p:spPr>
          <a:xfrm>
            <a:off x="346968" y="9615229"/>
            <a:ext cx="1090878" cy="1481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 spc="-3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(84.92%)</a:t>
            </a:r>
          </a:p>
        </p:txBody>
      </p:sp>
      <p:sp>
        <p:nvSpPr>
          <p:cNvPr id="319" name="TextBox 319"/>
          <p:cNvSpPr txBox="1"/>
          <p:nvPr/>
        </p:nvSpPr>
        <p:spPr>
          <a:xfrm>
            <a:off x="2970759" y="9613449"/>
            <a:ext cx="1124329" cy="2121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49"/>
              </a:lnSpc>
            </a:pPr>
            <a:r>
              <a:rPr lang="th-TH" sz="1100" spc="-24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46.48 %</a:t>
            </a:r>
          </a:p>
          <a:p>
            <a:pPr algn="ctr">
              <a:lnSpc>
                <a:spcPts val="849"/>
              </a:lnSpc>
            </a:pPr>
            <a:r>
              <a:rPr lang="th-TH" sz="849" spc="-24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ของพื้นที่เกษตรกรรม</a:t>
            </a:r>
            <a:endParaRPr lang="en-US" sz="849" spc="-24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20" name="TextBox 320"/>
          <p:cNvSpPr txBox="1"/>
          <p:nvPr/>
        </p:nvSpPr>
        <p:spPr>
          <a:xfrm>
            <a:off x="346968" y="9910283"/>
            <a:ext cx="3286466" cy="1481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 spc="-31" dirty="0" err="1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ความต้องการใช้น้ำ</a:t>
            </a:r>
            <a:r>
              <a:rPr lang="en-US" sz="1100" spc="-31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(</a:t>
            </a:r>
            <a:r>
              <a:rPr lang="en-US" sz="1100" spc="-31" dirty="0" err="1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ล้าน</a:t>
            </a:r>
            <a:r>
              <a:rPr lang="en-US" sz="1100" spc="-31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en-US" sz="1100" spc="-31" dirty="0" err="1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ลบ.ม</a:t>
            </a:r>
            <a:r>
              <a:rPr lang="en-US" sz="1100" spc="-31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.)</a:t>
            </a:r>
          </a:p>
        </p:txBody>
      </p:sp>
      <p:sp>
        <p:nvSpPr>
          <p:cNvPr id="321" name="TextBox 321"/>
          <p:cNvSpPr txBox="1"/>
          <p:nvPr/>
        </p:nvSpPr>
        <p:spPr>
          <a:xfrm>
            <a:off x="304172" y="10176636"/>
            <a:ext cx="638339" cy="262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en-US" sz="997" spc="-28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อุปโภคบริโภค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22" name="TextBox 322"/>
          <p:cNvSpPr txBox="1"/>
          <p:nvPr/>
        </p:nvSpPr>
        <p:spPr>
          <a:xfrm>
            <a:off x="1148283" y="10250840"/>
            <a:ext cx="526398" cy="134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en-US" sz="997" spc="-28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ระบบนิเวศ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23" name="TextBox 323"/>
          <p:cNvSpPr txBox="1"/>
          <p:nvPr/>
        </p:nvSpPr>
        <p:spPr>
          <a:xfrm>
            <a:off x="1885574" y="10250840"/>
            <a:ext cx="625772" cy="1345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en-US" sz="997" spc="-28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เกษตรกรรม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24" name="TextBox 324"/>
          <p:cNvSpPr txBox="1"/>
          <p:nvPr/>
        </p:nvSpPr>
        <p:spPr>
          <a:xfrm>
            <a:off x="2588516" y="10268951"/>
            <a:ext cx="748605" cy="1345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en-US" sz="997" spc="-28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อุตสาหกรรม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25" name="TextBox 325"/>
          <p:cNvSpPr txBox="1"/>
          <p:nvPr/>
        </p:nvSpPr>
        <p:spPr>
          <a:xfrm>
            <a:off x="3454717" y="10269987"/>
            <a:ext cx="526398" cy="134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en-US" sz="997" spc="-28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อื่น</a:t>
            </a:r>
            <a:r>
              <a:rPr lang="en-US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ๆ</a:t>
            </a:r>
          </a:p>
        </p:txBody>
      </p:sp>
      <p:sp>
        <p:nvSpPr>
          <p:cNvPr id="326" name="TextBox 326"/>
          <p:cNvSpPr txBox="1"/>
          <p:nvPr/>
        </p:nvSpPr>
        <p:spPr>
          <a:xfrm>
            <a:off x="256133" y="10833189"/>
            <a:ext cx="3895748" cy="1731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400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ที่มา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: 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โครงการชลประทานลำปาง และสถานีอุตุนิยมวิทยาลำปาง 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27" name="TextBox 327"/>
          <p:cNvSpPr txBox="1"/>
          <p:nvPr/>
        </p:nvSpPr>
        <p:spPr>
          <a:xfrm>
            <a:off x="306942" y="10497474"/>
            <a:ext cx="638339" cy="262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15  </a:t>
            </a:r>
          </a:p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ล้าน ลบ.ม.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28" name="TextBox 328"/>
          <p:cNvSpPr txBox="1"/>
          <p:nvPr/>
        </p:nvSpPr>
        <p:spPr>
          <a:xfrm>
            <a:off x="1059735" y="10424604"/>
            <a:ext cx="638339" cy="262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38  </a:t>
            </a:r>
          </a:p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ล้าน ลบ.ม.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29" name="TextBox 329"/>
          <p:cNvSpPr txBox="1"/>
          <p:nvPr/>
        </p:nvSpPr>
        <p:spPr>
          <a:xfrm>
            <a:off x="1864952" y="10439400"/>
            <a:ext cx="638339" cy="262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263</a:t>
            </a:r>
          </a:p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ล้าน ลบ.ม.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30" name="TextBox 330"/>
          <p:cNvSpPr txBox="1"/>
          <p:nvPr/>
        </p:nvSpPr>
        <p:spPr>
          <a:xfrm>
            <a:off x="2608606" y="10439400"/>
            <a:ext cx="638339" cy="3910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30 </a:t>
            </a:r>
          </a:p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ล้าน ลบ.ม.	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31" name="TextBox 331"/>
          <p:cNvSpPr txBox="1"/>
          <p:nvPr/>
        </p:nvSpPr>
        <p:spPr>
          <a:xfrm>
            <a:off x="3363230" y="10455058"/>
            <a:ext cx="638339" cy="262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75 </a:t>
            </a:r>
          </a:p>
          <a:p>
            <a:pPr algn="ctr">
              <a:lnSpc>
                <a:spcPts val="997"/>
              </a:lnSpc>
            </a:pPr>
            <a:r>
              <a:rPr lang="th-TH" sz="997" spc="-28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ล้าน ลบ.ม</a:t>
            </a:r>
            <a:endParaRPr lang="en-US" sz="997" spc="-28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33" name="TextBox 333"/>
          <p:cNvSpPr txBox="1"/>
          <p:nvPr/>
        </p:nvSpPr>
        <p:spPr>
          <a:xfrm>
            <a:off x="103547" y="12534154"/>
            <a:ext cx="782568" cy="3093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05"/>
              </a:lnSpc>
            </a:pPr>
            <a:r>
              <a:rPr lang="en-US" sz="1789" b="1" dirty="0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GAP</a:t>
            </a:r>
          </a:p>
        </p:txBody>
      </p:sp>
      <p:sp>
        <p:nvSpPr>
          <p:cNvPr id="334" name="TextBox 334"/>
          <p:cNvSpPr txBox="1"/>
          <p:nvPr/>
        </p:nvSpPr>
        <p:spPr>
          <a:xfrm>
            <a:off x="56622" y="13599103"/>
            <a:ext cx="850278" cy="4547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48"/>
              </a:lnSpc>
            </a:pPr>
            <a:r>
              <a:rPr lang="en-US" sz="1320" b="1" dirty="0" err="1">
                <a:solidFill>
                  <a:srgbClr val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เกษตรอินทรีย์</a:t>
            </a:r>
            <a:endParaRPr lang="en-US" sz="1320" b="1" dirty="0">
              <a:solidFill>
                <a:srgbClr val="000000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sp>
        <p:nvSpPr>
          <p:cNvPr id="336" name="TextBox 336"/>
          <p:cNvSpPr txBox="1"/>
          <p:nvPr/>
        </p:nvSpPr>
        <p:spPr>
          <a:xfrm>
            <a:off x="1235490" y="12011462"/>
            <a:ext cx="506462" cy="209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ด้านข้าว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</a:p>
        </p:txBody>
      </p:sp>
      <p:sp>
        <p:nvSpPr>
          <p:cNvPr id="337" name="TextBox 337"/>
          <p:cNvSpPr txBox="1"/>
          <p:nvPr/>
        </p:nvSpPr>
        <p:spPr>
          <a:xfrm>
            <a:off x="1259328" y="12248635"/>
            <a:ext cx="438745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ด้านพืช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38" name="TextBox 338"/>
          <p:cNvSpPr txBox="1"/>
          <p:nvPr/>
        </p:nvSpPr>
        <p:spPr>
          <a:xfrm>
            <a:off x="1228024" y="12758573"/>
            <a:ext cx="695771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ด้านปศุสัตว์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39" name="TextBox 339"/>
          <p:cNvSpPr txBox="1"/>
          <p:nvPr/>
        </p:nvSpPr>
        <p:spPr>
          <a:xfrm>
            <a:off x="1243232" y="12527667"/>
            <a:ext cx="642342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ด้านประมง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40" name="TextBox 340"/>
          <p:cNvSpPr txBox="1"/>
          <p:nvPr/>
        </p:nvSpPr>
        <p:spPr>
          <a:xfrm>
            <a:off x="1347432" y="13541224"/>
            <a:ext cx="469106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ด้านข้าว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41" name="TextBox 341"/>
          <p:cNvSpPr txBox="1"/>
          <p:nvPr/>
        </p:nvSpPr>
        <p:spPr>
          <a:xfrm>
            <a:off x="1365903" y="13814974"/>
            <a:ext cx="438745" cy="20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ด้านพืช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44" name="TextBox 344"/>
          <p:cNvSpPr txBox="1"/>
          <p:nvPr/>
        </p:nvSpPr>
        <p:spPr>
          <a:xfrm>
            <a:off x="755554" y="11551640"/>
            <a:ext cx="2556625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จำนวนเกษตรกรทั้งหมด </a:t>
            </a:r>
            <a:r>
              <a:rPr lang="th-TH" sz="1400" b="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5,350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ราย </a:t>
            </a:r>
          </a:p>
          <a:p>
            <a:pPr algn="ctr">
              <a:lnSpc>
                <a:spcPts val="1679"/>
              </a:lnSpc>
            </a:pP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จำนวนพื้นที่ทั้งหมด </a:t>
            </a:r>
            <a:r>
              <a:rPr lang="th-TH" sz="1400" b="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26,858.10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ไร่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45" name="TextBox 345"/>
          <p:cNvSpPr txBox="1"/>
          <p:nvPr/>
        </p:nvSpPr>
        <p:spPr>
          <a:xfrm>
            <a:off x="1802787" y="12242365"/>
            <a:ext cx="1470989" cy="201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4,892 </a:t>
            </a: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ราย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25,425.87 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ไร่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46" name="TextBox 346"/>
          <p:cNvSpPr txBox="1"/>
          <p:nvPr/>
        </p:nvSpPr>
        <p:spPr>
          <a:xfrm>
            <a:off x="1900352" y="12525465"/>
            <a:ext cx="1389080" cy="201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45 </a:t>
            </a: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ราย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     </a:t>
            </a:r>
            <a:r>
              <a:rPr lang="en-US" sz="1000" dirty="0">
                <a:latin typeface="Prompt" panose="00000500000000000000" pitchFamily="2" charset="-34"/>
                <a:cs typeface="Prompt" panose="00000500000000000000" pitchFamily="2" charset="-34"/>
              </a:rPr>
              <a:t>58.98 </a:t>
            </a:r>
            <a:r>
              <a:rPr lang="th-TH" sz="1000" dirty="0">
                <a:latin typeface="Prompt" panose="00000500000000000000" pitchFamily="2" charset="-34"/>
                <a:cs typeface="Prompt" panose="00000500000000000000" pitchFamily="2" charset="-34"/>
              </a:rPr>
              <a:t> ไร่</a:t>
            </a:r>
            <a:r>
              <a:rPr lang="en-US" sz="10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48" name="TextBox 348"/>
          <p:cNvSpPr txBox="1"/>
          <p:nvPr/>
        </p:nvSpPr>
        <p:spPr>
          <a:xfrm>
            <a:off x="1887961" y="13555946"/>
            <a:ext cx="1100386" cy="201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78 </a:t>
            </a: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ราย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302.50 ไร่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49" name="TextBox 349"/>
          <p:cNvSpPr txBox="1"/>
          <p:nvPr/>
        </p:nvSpPr>
        <p:spPr>
          <a:xfrm>
            <a:off x="1824862" y="13822312"/>
            <a:ext cx="1261230" cy="201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60 </a:t>
            </a: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ราย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281.25 ไร่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58" name="TextBox 358"/>
          <p:cNvSpPr txBox="1"/>
          <p:nvPr/>
        </p:nvSpPr>
        <p:spPr>
          <a:xfrm>
            <a:off x="4349073" y="10994602"/>
            <a:ext cx="2309812" cy="174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ที่มา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: 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สำนักงานพาณิชย์จังหวัดลำปาง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65" name="TextBox 365"/>
          <p:cNvSpPr txBox="1"/>
          <p:nvPr/>
        </p:nvSpPr>
        <p:spPr>
          <a:xfrm>
            <a:off x="192601" y="14109068"/>
            <a:ext cx="2864070" cy="3449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8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ที่มา</a:t>
            </a:r>
            <a:r>
              <a:rPr lang="en-US" sz="8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: </a:t>
            </a:r>
            <a:r>
              <a:rPr lang="th-TH" sz="8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ศูนย์เมล็ดพันธุ์ข้าวลำปาง ศูนย์วิจัยและพัฒนาการเกษตรลำปาง สำนักงานปศุสัตว์จังหวัดลำปาง และสำนักงานประมงจังหวัดลำปาง</a:t>
            </a:r>
            <a:endParaRPr lang="en-US" sz="8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67" name="TextBox 367"/>
          <p:cNvSpPr txBox="1"/>
          <p:nvPr/>
        </p:nvSpPr>
        <p:spPr>
          <a:xfrm>
            <a:off x="6072017" y="1779585"/>
            <a:ext cx="2979330" cy="349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dirty="0" err="1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พื้นที่และการใช้ประโยชน์ที่ดิน</a:t>
            </a:r>
            <a:endParaRPr lang="en-US" sz="2000" dirty="0">
              <a:solidFill>
                <a:srgbClr val="FFFFFF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68" name="TextBox 368"/>
          <p:cNvSpPr txBox="1"/>
          <p:nvPr/>
        </p:nvSpPr>
        <p:spPr>
          <a:xfrm>
            <a:off x="346968" y="4855290"/>
            <a:ext cx="290131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000" dirty="0" err="1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พืชเศรษฐกิจที่สำคัญ</a:t>
            </a:r>
            <a:endParaRPr lang="en-US" sz="2000" dirty="0">
              <a:solidFill>
                <a:srgbClr val="FFFFFF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69" name="TextBox 369"/>
          <p:cNvSpPr txBox="1"/>
          <p:nvPr/>
        </p:nvSpPr>
        <p:spPr>
          <a:xfrm>
            <a:off x="5104901" y="5034703"/>
            <a:ext cx="290131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สัตว์เศรษฐกิจที่สำคัญ</a:t>
            </a:r>
          </a:p>
        </p:txBody>
      </p:sp>
      <p:sp>
        <p:nvSpPr>
          <p:cNvPr id="370" name="TextBox 370"/>
          <p:cNvSpPr txBox="1"/>
          <p:nvPr/>
        </p:nvSpPr>
        <p:spPr>
          <a:xfrm>
            <a:off x="466353" y="8316658"/>
            <a:ext cx="2411439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ทรัพยากรการผลิต</a:t>
            </a:r>
          </a:p>
        </p:txBody>
      </p:sp>
      <p:sp>
        <p:nvSpPr>
          <p:cNvPr id="371" name="TextBox 371"/>
          <p:cNvSpPr txBox="1"/>
          <p:nvPr/>
        </p:nvSpPr>
        <p:spPr>
          <a:xfrm>
            <a:off x="4900484" y="8785842"/>
            <a:ext cx="3841639" cy="3597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2100" dirty="0" err="1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สินค้าเด่น</a:t>
            </a:r>
            <a:r>
              <a:rPr lang="en-US" sz="2100" dirty="0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/</a:t>
            </a:r>
            <a:r>
              <a:rPr lang="en-US" sz="2100" dirty="0" err="1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สินค้า</a:t>
            </a:r>
            <a:r>
              <a:rPr lang="en-US" sz="2100" dirty="0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GI </a:t>
            </a:r>
            <a:r>
              <a:rPr lang="en-US" sz="2100" dirty="0" err="1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ของจังหวัด</a:t>
            </a:r>
            <a:endParaRPr lang="en-US" sz="2100" dirty="0">
              <a:solidFill>
                <a:srgbClr val="FFFFFF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72" name="TextBox 372"/>
          <p:cNvSpPr txBox="1"/>
          <p:nvPr/>
        </p:nvSpPr>
        <p:spPr>
          <a:xfrm>
            <a:off x="530506" y="11144422"/>
            <a:ext cx="2553438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dirty="0" err="1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มาตรฐานสินค้าเกษตร</a:t>
            </a:r>
            <a:endParaRPr lang="en-US" sz="2100" dirty="0">
              <a:solidFill>
                <a:srgbClr val="FFFFFF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73" name="TextBox 373"/>
          <p:cNvSpPr txBox="1"/>
          <p:nvPr/>
        </p:nvSpPr>
        <p:spPr>
          <a:xfrm>
            <a:off x="3716659" y="11300289"/>
            <a:ext cx="2592586" cy="316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27"/>
              </a:lnSpc>
            </a:pPr>
            <a:r>
              <a:rPr lang="en-US" sz="1227" b="1" dirty="0" err="1">
                <a:solidFill>
                  <a:srgbClr val="FFFFFF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งบประมาณพัฒนาการเกษตร</a:t>
            </a:r>
            <a:r>
              <a:rPr lang="en-US" sz="1227" b="1" dirty="0">
                <a:solidFill>
                  <a:srgbClr val="FFFFFF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</a:t>
            </a:r>
          </a:p>
          <a:p>
            <a:pPr algn="ctr">
              <a:lnSpc>
                <a:spcPts val="1227"/>
              </a:lnSpc>
            </a:pPr>
            <a:r>
              <a:rPr lang="en-US" sz="1227" b="1" dirty="0" err="1">
                <a:solidFill>
                  <a:srgbClr val="FFFFFF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ปีงบประมาณ</a:t>
            </a:r>
            <a:r>
              <a:rPr lang="en-US" sz="1227" b="1" dirty="0">
                <a:solidFill>
                  <a:srgbClr val="FFFFFF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</a:t>
            </a:r>
            <a:r>
              <a:rPr lang="en-US" sz="1227" b="1" dirty="0" err="1">
                <a:solidFill>
                  <a:srgbClr val="FFFFFF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พ.ศ</a:t>
            </a:r>
            <a:r>
              <a:rPr lang="en-US" sz="1227" b="1" dirty="0">
                <a:solidFill>
                  <a:srgbClr val="FFFFFF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. 2569</a:t>
            </a:r>
          </a:p>
        </p:txBody>
      </p:sp>
      <p:sp>
        <p:nvSpPr>
          <p:cNvPr id="375" name="TextBox 375"/>
          <p:cNvSpPr txBox="1"/>
          <p:nvPr/>
        </p:nvSpPr>
        <p:spPr>
          <a:xfrm>
            <a:off x="1323396" y="53075"/>
            <a:ext cx="6129667" cy="4732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803"/>
              </a:lnSpc>
            </a:pPr>
            <a:r>
              <a:rPr lang="en-US" sz="2400" b="1" dirty="0" err="1">
                <a:solidFill>
                  <a:sysClr val="windowText" lastClr="0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ข้อมูลพื้นฐานด้านการเกษตรและสหกรณ์</a:t>
            </a:r>
            <a:endParaRPr lang="en-US" sz="2400" b="1" dirty="0">
              <a:solidFill>
                <a:sysClr val="windowText" lastClr="000000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graphicFrame>
        <p:nvGraphicFramePr>
          <p:cNvPr id="379" name="แผนภูมิ 378">
            <a:extLst>
              <a:ext uri="{FF2B5EF4-FFF2-40B4-BE49-F238E27FC236}">
                <a16:creationId xmlns:a16="http://schemas.microsoft.com/office/drawing/2014/main" id="{9CA0D1D4-DDDF-2B98-F7A4-C2C233D835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11958"/>
              </p:ext>
            </p:extLst>
          </p:nvPr>
        </p:nvGraphicFramePr>
        <p:xfrm>
          <a:off x="5527911" y="2217367"/>
          <a:ext cx="2350990" cy="2426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0"/>
          </a:graphicData>
        </a:graphic>
      </p:graphicFrame>
      <p:sp>
        <p:nvSpPr>
          <p:cNvPr id="380" name="TextBox 262">
            <a:extLst>
              <a:ext uri="{FF2B5EF4-FFF2-40B4-BE49-F238E27FC236}">
                <a16:creationId xmlns:a16="http://schemas.microsoft.com/office/drawing/2014/main" id="{C436A060-1054-C069-02E0-6FE6CBD45C45}"/>
              </a:ext>
            </a:extLst>
          </p:cNvPr>
          <p:cNvSpPr txBox="1"/>
          <p:nvPr/>
        </p:nvSpPr>
        <p:spPr>
          <a:xfrm>
            <a:off x="6675787" y="2331963"/>
            <a:ext cx="790317" cy="5693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พื้นที่เกษตร</a:t>
            </a:r>
          </a:p>
          <a:p>
            <a:pPr algn="ctr">
              <a:lnSpc>
                <a:spcPts val="1540"/>
              </a:lnSpc>
            </a:pPr>
            <a:r>
              <a:rPr lang="en-US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946,052 </a:t>
            </a: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ไร่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>
              <a:lnSpc>
                <a:spcPts val="1540"/>
              </a:lnSpc>
            </a:pP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81" name="TextBox 262">
            <a:extLst>
              <a:ext uri="{FF2B5EF4-FFF2-40B4-BE49-F238E27FC236}">
                <a16:creationId xmlns:a16="http://schemas.microsoft.com/office/drawing/2014/main" id="{0958E1EB-21BF-207E-CC84-D00E8A27EA13}"/>
              </a:ext>
            </a:extLst>
          </p:cNvPr>
          <p:cNvSpPr txBox="1"/>
          <p:nvPr/>
        </p:nvSpPr>
        <p:spPr>
          <a:xfrm>
            <a:off x="5838847" y="2448122"/>
            <a:ext cx="890601" cy="3770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พื้นที่อื่นๆ</a:t>
            </a:r>
          </a:p>
          <a:p>
            <a:pPr algn="ctr">
              <a:lnSpc>
                <a:spcPts val="1540"/>
              </a:lnSpc>
            </a:pP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</a:t>
            </a:r>
            <a:r>
              <a:rPr lang="en-US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,</a:t>
            </a: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453</a:t>
            </a:r>
            <a:r>
              <a:rPr lang="en-US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,</a:t>
            </a: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022 ไร่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82" name="TextBox 262">
            <a:extLst>
              <a:ext uri="{FF2B5EF4-FFF2-40B4-BE49-F238E27FC236}">
                <a16:creationId xmlns:a16="http://schemas.microsoft.com/office/drawing/2014/main" id="{F12A4427-3F0C-622A-4B9E-A5C0491B3122}"/>
              </a:ext>
            </a:extLst>
          </p:cNvPr>
          <p:cNvSpPr txBox="1"/>
          <p:nvPr/>
        </p:nvSpPr>
        <p:spPr>
          <a:xfrm>
            <a:off x="6261774" y="3732114"/>
            <a:ext cx="868070" cy="3770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พื้นที่ป่าไม้</a:t>
            </a:r>
          </a:p>
          <a:p>
            <a:pPr algn="ctr">
              <a:lnSpc>
                <a:spcPts val="1540"/>
              </a:lnSpc>
            </a:pP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5</a:t>
            </a:r>
            <a:r>
              <a:rPr lang="en-US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,</a:t>
            </a: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43</a:t>
            </a:r>
            <a:r>
              <a:rPr lang="en-US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4,652</a:t>
            </a:r>
            <a:r>
              <a:rPr lang="th-TH" sz="105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ไร่</a:t>
            </a:r>
            <a:endParaRPr lang="en-US" sz="105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383" name="TextBox 262">
            <a:extLst>
              <a:ext uri="{FF2B5EF4-FFF2-40B4-BE49-F238E27FC236}">
                <a16:creationId xmlns:a16="http://schemas.microsoft.com/office/drawing/2014/main" id="{8456AFCF-6022-1E6F-5EA5-E2063F89A90D}"/>
              </a:ext>
            </a:extLst>
          </p:cNvPr>
          <p:cNvSpPr txBox="1"/>
          <p:nvPr/>
        </p:nvSpPr>
        <p:spPr>
          <a:xfrm>
            <a:off x="6302519" y="3089028"/>
            <a:ext cx="828973" cy="3770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</a:pPr>
            <a:r>
              <a:rPr lang="th-TH" sz="1050" b="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พื้นที่จังหวัด</a:t>
            </a:r>
          </a:p>
          <a:p>
            <a:pPr algn="ctr">
              <a:lnSpc>
                <a:spcPts val="1540"/>
              </a:lnSpc>
            </a:pPr>
            <a:r>
              <a:rPr lang="th-TH" sz="1050" b="1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7,833,726  </a:t>
            </a:r>
            <a:r>
              <a:rPr lang="th-TH" sz="1000" b="1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</a:t>
            </a:r>
            <a:r>
              <a:rPr lang="th-TH" sz="900" b="1" dirty="0">
                <a:solidFill>
                  <a:sysClr val="windowText" lastClr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ร่</a:t>
            </a:r>
            <a:endParaRPr lang="en-US" sz="1050" b="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pic>
        <p:nvPicPr>
          <p:cNvPr id="385" name="รูปภาพ 384">
            <a:extLst>
              <a:ext uri="{FF2B5EF4-FFF2-40B4-BE49-F238E27FC236}">
                <a16:creationId xmlns:a16="http://schemas.microsoft.com/office/drawing/2014/main" id="{52D26D47-B901-1159-DC7E-34C8080C8CED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379" y="49113"/>
            <a:ext cx="2243419" cy="1587344"/>
          </a:xfrm>
          <a:prstGeom prst="rect">
            <a:avLst/>
          </a:prstGeom>
        </p:spPr>
      </p:pic>
      <p:pic>
        <p:nvPicPr>
          <p:cNvPr id="408" name="รูปภาพ 407">
            <a:extLst>
              <a:ext uri="{FF2B5EF4-FFF2-40B4-BE49-F238E27FC236}">
                <a16:creationId xmlns:a16="http://schemas.microsoft.com/office/drawing/2014/main" id="{CCDDABAF-9337-9861-257F-5634FD22ED10}"/>
              </a:ext>
            </a:extLst>
          </p:cNvPr>
          <p:cNvPicPr>
            <a:picLocks noChangeAspect="1"/>
          </p:cNvPicPr>
          <p:nvPr/>
        </p:nvPicPr>
        <p:blipFill>
          <a:blip r:embed="rId42">
            <a:clrChange>
              <a:clrFrom>
                <a:srgbClr val="FFFEF2"/>
              </a:clrFrom>
              <a:clrTo>
                <a:srgbClr val="FFFEF2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2101" b="92437" l="10000" r="95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68094" y="-150809"/>
            <a:ext cx="1152617" cy="1485567"/>
          </a:xfrm>
          <a:prstGeom prst="rect">
            <a:avLst/>
          </a:prstGeom>
        </p:spPr>
      </p:pic>
      <p:pic>
        <p:nvPicPr>
          <p:cNvPr id="418" name="รูปภาพ 417">
            <a:extLst>
              <a:ext uri="{FF2B5EF4-FFF2-40B4-BE49-F238E27FC236}">
                <a16:creationId xmlns:a16="http://schemas.microsoft.com/office/drawing/2014/main" id="{48A04E35-C52D-980A-B0FE-2AD1CCCFAECF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clrChange>
              <a:clrFrom>
                <a:srgbClr val="A18B73"/>
              </a:clrFrom>
              <a:clrTo>
                <a:srgbClr val="A18B7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7606" b="99329" l="9620" r="93960">
                        <a14:foregroundMark x1="16107" y1="41163" x2="16107" y2="41163"/>
                        <a14:foregroundMark x1="24385" y1="30649" x2="24385" y2="30649"/>
                        <a14:foregroundMark x1="78971" y1="14765" x2="78971" y2="14765"/>
                        <a14:foregroundMark x1="52796" y1="23266" x2="52796" y2="23266"/>
                        <a14:foregroundMark x1="49441" y1="21253" x2="49441" y2="21253"/>
                        <a14:foregroundMark x1="14094" y1="60403" x2="14094" y2="60403"/>
                        <a14:foregroundMark x1="14541" y1="70917" x2="14541" y2="70917"/>
                        <a14:foregroundMark x1="14989" y1="73378" x2="14989" y2="73378"/>
                        <a14:foregroundMark x1="16331" y1="77405" x2="16331" y2="77405"/>
                        <a14:foregroundMark x1="57718" y1="19687" x2="57718" y2="19687"/>
                        <a14:foregroundMark x1="55481" y1="20582" x2="55481" y2="20582"/>
                        <a14:foregroundMark x1="62864" y1="21477" x2="62864" y2="21477"/>
                        <a14:foregroundMark x1="65324" y1="21477" x2="65324" y2="21477"/>
                        <a14:foregroundMark x1="72036" y1="7606" x2="72036" y2="7606"/>
                        <a14:foregroundMark x1="16555" y1="41611" x2="16555" y2="41611"/>
                        <a14:foregroundMark x1="14541" y1="49664" x2="14541" y2="49664"/>
                        <a14:foregroundMark x1="66890" y1="14989" x2="66890" y2="14989"/>
                        <a14:foregroundMark x1="74049" y1="12752" x2="74049" y2="12752"/>
                        <a14:foregroundMark x1="63087" y1="10067" x2="63087" y2="10067"/>
                        <a14:foregroundMark x1="79642" y1="10067" x2="79642" y2="10067"/>
                        <a14:foregroundMark x1="69799" y1="9396" x2="69799" y2="9396"/>
                        <a14:foregroundMark x1="64877" y1="9172" x2="64877" y2="9172"/>
                        <a14:foregroundMark x1="74944" y1="10962" x2="74944" y2="10962"/>
                        <a14:foregroundMark x1="80984" y1="21477" x2="80984" y2="21477"/>
                        <a14:foregroundMark x1="86130" y1="15436" x2="86130" y2="15436"/>
                        <a14:foregroundMark x1="82103" y1="17673" x2="82103" y2="17673"/>
                        <a14:foregroundMark x1="77629" y1="22819" x2="77629" y2="22819"/>
                        <a14:foregroundMark x1="75839" y1="23714" x2="75839" y2="23714"/>
                        <a14:foregroundMark x1="84564" y1="8501" x2="84564" y2="85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86" y="7305748"/>
            <a:ext cx="295774" cy="295774"/>
          </a:xfrm>
          <a:prstGeom prst="rect">
            <a:avLst/>
          </a:prstGeom>
        </p:spPr>
      </p:pic>
      <p:pic>
        <p:nvPicPr>
          <p:cNvPr id="420" name="รูปภาพ 419">
            <a:extLst>
              <a:ext uri="{FF2B5EF4-FFF2-40B4-BE49-F238E27FC236}">
                <a16:creationId xmlns:a16="http://schemas.microsoft.com/office/drawing/2014/main" id="{A8273498-DFE7-59D4-B8F6-C1417228E3E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53" y="7554499"/>
            <a:ext cx="305046" cy="305046"/>
          </a:xfrm>
          <a:prstGeom prst="rect">
            <a:avLst/>
          </a:prstGeom>
        </p:spPr>
      </p:pic>
      <p:sp>
        <p:nvSpPr>
          <p:cNvPr id="421" name="TextBox 239">
            <a:extLst>
              <a:ext uri="{FF2B5EF4-FFF2-40B4-BE49-F238E27FC236}">
                <a16:creationId xmlns:a16="http://schemas.microsoft.com/office/drawing/2014/main" id="{FFB799C2-1A47-2E7B-E7CC-240FB03AB9C7}"/>
              </a:ext>
            </a:extLst>
          </p:cNvPr>
          <p:cNvSpPr txBox="1"/>
          <p:nvPr/>
        </p:nvSpPr>
        <p:spPr>
          <a:xfrm>
            <a:off x="761041" y="7660211"/>
            <a:ext cx="661266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79"/>
              </a:lnSpc>
            </a:pPr>
            <a:r>
              <a:rPr lang="th-TH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ครั่ง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422" name="TextBox 245">
            <a:extLst>
              <a:ext uri="{FF2B5EF4-FFF2-40B4-BE49-F238E27FC236}">
                <a16:creationId xmlns:a16="http://schemas.microsoft.com/office/drawing/2014/main" id="{EA68AAD3-7911-ACB2-B817-F95C9E927D06}"/>
              </a:ext>
            </a:extLst>
          </p:cNvPr>
          <p:cNvSpPr txBox="1"/>
          <p:nvPr/>
        </p:nvSpPr>
        <p:spPr>
          <a:xfrm>
            <a:off x="1945478" y="7665632"/>
            <a:ext cx="802165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4,922</a:t>
            </a:r>
          </a:p>
        </p:txBody>
      </p:sp>
      <p:sp>
        <p:nvSpPr>
          <p:cNvPr id="424" name="TextBox 245">
            <a:extLst>
              <a:ext uri="{FF2B5EF4-FFF2-40B4-BE49-F238E27FC236}">
                <a16:creationId xmlns:a16="http://schemas.microsoft.com/office/drawing/2014/main" id="{EA5B6888-5C9C-DF8D-5D32-E9DBA02664B9}"/>
              </a:ext>
            </a:extLst>
          </p:cNvPr>
          <p:cNvSpPr txBox="1"/>
          <p:nvPr/>
        </p:nvSpPr>
        <p:spPr>
          <a:xfrm>
            <a:off x="2964253" y="7667025"/>
            <a:ext cx="802165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3,938</a:t>
            </a:r>
          </a:p>
        </p:txBody>
      </p:sp>
      <p:sp>
        <p:nvSpPr>
          <p:cNvPr id="425" name="TextBox 245">
            <a:extLst>
              <a:ext uri="{FF2B5EF4-FFF2-40B4-BE49-F238E27FC236}">
                <a16:creationId xmlns:a16="http://schemas.microsoft.com/office/drawing/2014/main" id="{3FA6A6CF-31FB-8083-3F25-7795C78F07B3}"/>
              </a:ext>
            </a:extLst>
          </p:cNvPr>
          <p:cNvSpPr txBox="1"/>
          <p:nvPr/>
        </p:nvSpPr>
        <p:spPr>
          <a:xfrm>
            <a:off x="3912248" y="7653908"/>
            <a:ext cx="802165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800</a:t>
            </a:r>
          </a:p>
        </p:txBody>
      </p:sp>
      <p:sp>
        <p:nvSpPr>
          <p:cNvPr id="426" name="TextBox 286">
            <a:extLst>
              <a:ext uri="{FF2B5EF4-FFF2-40B4-BE49-F238E27FC236}">
                <a16:creationId xmlns:a16="http://schemas.microsoft.com/office/drawing/2014/main" id="{383FE321-40B5-2D98-4D64-EFA74E0907A2}"/>
              </a:ext>
            </a:extLst>
          </p:cNvPr>
          <p:cNvSpPr txBox="1"/>
          <p:nvPr/>
        </p:nvSpPr>
        <p:spPr>
          <a:xfrm>
            <a:off x="5510104" y="7678449"/>
            <a:ext cx="620075" cy="20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lang="th-TH" sz="1200" dirty="0">
                <a:solidFill>
                  <a:srgbClr val="225A3A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ไก่เนื้อ</a:t>
            </a:r>
            <a:endParaRPr lang="en-US" sz="1200" dirty="0">
              <a:solidFill>
                <a:srgbClr val="225A3A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pic>
        <p:nvPicPr>
          <p:cNvPr id="428" name="รูปภาพ 427">
            <a:extLst>
              <a:ext uri="{FF2B5EF4-FFF2-40B4-BE49-F238E27FC236}">
                <a16:creationId xmlns:a16="http://schemas.microsoft.com/office/drawing/2014/main" id="{2442BBFD-0D41-249E-CDA6-0EF0512B7B84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689" y="7185825"/>
            <a:ext cx="443274" cy="443274"/>
          </a:xfrm>
          <a:prstGeom prst="rect">
            <a:avLst/>
          </a:prstGeom>
        </p:spPr>
      </p:pic>
      <p:sp>
        <p:nvSpPr>
          <p:cNvPr id="429" name="กล่องข้อความ 428">
            <a:extLst>
              <a:ext uri="{FF2B5EF4-FFF2-40B4-BE49-F238E27FC236}">
                <a16:creationId xmlns:a16="http://schemas.microsoft.com/office/drawing/2014/main" id="{DE215DC5-1A0A-A431-06E2-9D62DF1BD8BB}"/>
              </a:ext>
            </a:extLst>
          </p:cNvPr>
          <p:cNvSpPr txBox="1"/>
          <p:nvPr/>
        </p:nvSpPr>
        <p:spPr>
          <a:xfrm>
            <a:off x="4593377" y="9173499"/>
            <a:ext cx="2340824" cy="9079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	    </a:t>
            </a:r>
            <a:r>
              <a:rPr lang="th-TH" sz="2000" b="1" dirty="0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ชามไก่ลำปาง </a:t>
            </a:r>
            <a:endParaRPr lang="th-TH" sz="1400" b="1" dirty="0">
              <a:ln>
                <a:solidFill>
                  <a:srgbClr val="0000CC"/>
                </a:solidFill>
              </a:ln>
              <a:solidFill>
                <a:srgbClr val="0000CC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r"/>
            <a:r>
              <a:rPr lang="th-TH" sz="1100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คือ ผลิตภัณฑ์เครื่องปั้นดินเผา</a:t>
            </a:r>
          </a:p>
          <a:p>
            <a:pPr algn="r"/>
            <a:r>
              <a:rPr lang="th-TH" sz="1100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มีลักษณะโดดเด่นทั้งกระบวนการผลิต</a:t>
            </a:r>
          </a:p>
          <a:p>
            <a:pPr algn="r"/>
            <a:r>
              <a:rPr lang="th-TH" sz="1100" b="1" spc="-7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และลวดลาย ไก่ ดอกโบต</a:t>
            </a:r>
            <a:r>
              <a:rPr lang="th-TH" sz="1100" b="1" spc="-70" dirty="0" err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ั๋น</a:t>
            </a:r>
            <a:r>
              <a:rPr lang="th-TH" sz="1100" b="1" spc="-7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และต้นกล้วยจากการวาดมือ</a:t>
            </a:r>
            <a:r>
              <a:rPr lang="th-TH" sz="11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1100" b="1" spc="-8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</a:t>
            </a:r>
          </a:p>
        </p:txBody>
      </p:sp>
      <p:pic>
        <p:nvPicPr>
          <p:cNvPr id="430" name="รูปภาพ 429">
            <a:extLst>
              <a:ext uri="{FF2B5EF4-FFF2-40B4-BE49-F238E27FC236}">
                <a16:creationId xmlns:a16="http://schemas.microsoft.com/office/drawing/2014/main" id="{F21F4042-7FC0-5614-4AA8-A581D180C2A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7" t="9855" r="13871" b="12942"/>
          <a:stretch>
            <a:fillRect/>
          </a:stretch>
        </p:blipFill>
        <p:spPr>
          <a:xfrm>
            <a:off x="4406198" y="9167681"/>
            <a:ext cx="1156402" cy="590912"/>
          </a:xfrm>
          <a:prstGeom prst="rect">
            <a:avLst/>
          </a:prstGeom>
        </p:spPr>
      </p:pic>
      <p:sp>
        <p:nvSpPr>
          <p:cNvPr id="431" name="กล่องข้อความ 430">
            <a:extLst>
              <a:ext uri="{FF2B5EF4-FFF2-40B4-BE49-F238E27FC236}">
                <a16:creationId xmlns:a16="http://schemas.microsoft.com/office/drawing/2014/main" id="{4B9938F4-0718-31A2-5E85-605004A206FB}"/>
              </a:ext>
            </a:extLst>
          </p:cNvPr>
          <p:cNvSpPr txBox="1"/>
          <p:nvPr/>
        </p:nvSpPr>
        <p:spPr>
          <a:xfrm>
            <a:off x="4406198" y="10015267"/>
            <a:ext cx="25280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2000" b="1" dirty="0">
                <a:ln>
                  <a:solidFill>
                    <a:srgbClr val="663300"/>
                  </a:solidFill>
                </a:ln>
                <a:solidFill>
                  <a:srgbClr val="66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2000" b="1" dirty="0" err="1">
                <a:ln>
                  <a:solidFill>
                    <a:srgbClr val="663300"/>
                  </a:solidFill>
                </a:ln>
                <a:solidFill>
                  <a:srgbClr val="66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แต๋น</a:t>
            </a:r>
            <a:r>
              <a:rPr lang="th-TH" sz="2000" b="1" dirty="0">
                <a:ln>
                  <a:solidFill>
                    <a:srgbClr val="663300"/>
                  </a:solidFill>
                </a:ln>
                <a:solidFill>
                  <a:srgbClr val="66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ลำปาง </a:t>
            </a:r>
            <a:endParaRPr lang="th-TH" sz="1400" b="1" dirty="0">
              <a:ln>
                <a:solidFill>
                  <a:srgbClr val="663300"/>
                </a:solidFill>
              </a:ln>
              <a:solidFill>
                <a:srgbClr val="6633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r"/>
            <a:r>
              <a:rPr lang="th-TH" sz="800" b="1" dirty="0">
                <a:solidFill>
                  <a:srgbClr val="66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	</a:t>
            </a:r>
            <a:r>
              <a:rPr lang="th-TH" sz="1200" b="1" dirty="0">
                <a:solidFill>
                  <a:srgbClr val="66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คือ ข้าวเหนียวทอดกรอบราดด้วย</a:t>
            </a:r>
            <a:r>
              <a:rPr lang="th-TH" sz="1200" b="1" spc="-100" dirty="0">
                <a:solidFill>
                  <a:srgbClr val="66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น้ำอ้อย ด้วยกรรมวิธีพิเศษรสชาติ </a:t>
            </a:r>
          </a:p>
          <a:p>
            <a:pPr algn="r"/>
            <a:r>
              <a:rPr lang="th-TH" sz="1200" b="1" spc="-100" dirty="0">
                <a:solidFill>
                  <a:srgbClr val="66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หวาน หอมกรอบ มัน อร่อย</a:t>
            </a:r>
            <a:endParaRPr lang="th-TH" sz="1400" b="1" spc="-100" dirty="0">
              <a:solidFill>
                <a:srgbClr val="6633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432" name="รูปภาพ 431">
            <a:extLst>
              <a:ext uri="{FF2B5EF4-FFF2-40B4-BE49-F238E27FC236}">
                <a16:creationId xmlns:a16="http://schemas.microsoft.com/office/drawing/2014/main" id="{366A14AA-E8C9-2CBA-7E8A-614FCEDB0EE8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306" y="10111575"/>
            <a:ext cx="860988" cy="734831"/>
          </a:xfrm>
          <a:prstGeom prst="rect">
            <a:avLst/>
          </a:prstGeom>
        </p:spPr>
      </p:pic>
      <p:sp>
        <p:nvSpPr>
          <p:cNvPr id="433" name="กล่องข้อความ 432">
            <a:extLst>
              <a:ext uri="{FF2B5EF4-FFF2-40B4-BE49-F238E27FC236}">
                <a16:creationId xmlns:a16="http://schemas.microsoft.com/office/drawing/2014/main" id="{01EDBCAE-03BA-C243-DDDA-DC06EA0353C8}"/>
              </a:ext>
            </a:extLst>
          </p:cNvPr>
          <p:cNvSpPr txBox="1"/>
          <p:nvPr/>
        </p:nvSpPr>
        <p:spPr>
          <a:xfrm>
            <a:off x="6934200" y="9172936"/>
            <a:ext cx="259080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100" b="1" dirty="0">
                <a:solidFill>
                  <a:srgbClr val="CC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b="1" dirty="0">
                <a:ln>
                  <a:solidFill>
                    <a:srgbClr val="CC3300"/>
                  </a:solidFill>
                </a:ln>
                <a:solidFill>
                  <a:srgbClr val="CC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ส้มเกลี้ยงลำปาง   </a:t>
            </a:r>
            <a:endParaRPr lang="th-TH" sz="1400" b="1" dirty="0">
              <a:ln>
                <a:solidFill>
                  <a:srgbClr val="CC3300"/>
                </a:solidFill>
              </a:ln>
              <a:solidFill>
                <a:srgbClr val="CC33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r"/>
            <a:r>
              <a:rPr lang="th-TH" b="1" spc="-50" dirty="0">
                <a:ln>
                  <a:solidFill>
                    <a:srgbClr val="CC3300"/>
                  </a:solidFill>
                </a:ln>
                <a:solidFill>
                  <a:srgbClr val="CC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1050" b="1" dirty="0">
                <a:solidFill>
                  <a:srgbClr val="CC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คือ ส้มเกลี้ยงที่มีผลทรงกลม</a:t>
            </a:r>
          </a:p>
          <a:p>
            <a:pPr algn="r"/>
            <a:r>
              <a:rPr lang="th-TH" sz="1050" b="1" dirty="0">
                <a:solidFill>
                  <a:srgbClr val="CC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ผิวเปลือกเรียบ ค่อนข้างหนา</a:t>
            </a:r>
          </a:p>
          <a:p>
            <a:pPr algn="r"/>
            <a:r>
              <a:rPr lang="th-TH" sz="1050" b="1" dirty="0">
                <a:solidFill>
                  <a:srgbClr val="CC33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รสชาติหวาน อมเปรี้ยวมีกลิ่นหอมเป็นเอกลักษณ์เฉพาะตัว</a:t>
            </a:r>
            <a:endParaRPr lang="th-TH" sz="1050" dirty="0">
              <a:solidFill>
                <a:srgbClr val="CC33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434" name="รูปภาพ 433">
            <a:extLst>
              <a:ext uri="{FF2B5EF4-FFF2-40B4-BE49-F238E27FC236}">
                <a16:creationId xmlns:a16="http://schemas.microsoft.com/office/drawing/2014/main" id="{6691F002-7B82-5FAB-48BE-752E2780844B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436" y="9201170"/>
            <a:ext cx="1179964" cy="704829"/>
          </a:xfrm>
          <a:prstGeom prst="rect">
            <a:avLst/>
          </a:prstGeom>
        </p:spPr>
      </p:pic>
      <p:sp>
        <p:nvSpPr>
          <p:cNvPr id="435" name="กล่องข้อความ 434">
            <a:extLst>
              <a:ext uri="{FF2B5EF4-FFF2-40B4-BE49-F238E27FC236}">
                <a16:creationId xmlns:a16="http://schemas.microsoft.com/office/drawing/2014/main" id="{1748DCAC-5642-25D3-D1C1-2AB799B3E21F}"/>
              </a:ext>
            </a:extLst>
          </p:cNvPr>
          <p:cNvSpPr txBox="1"/>
          <p:nvPr/>
        </p:nvSpPr>
        <p:spPr>
          <a:xfrm>
            <a:off x="6934200" y="10071309"/>
            <a:ext cx="2598060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b="1" dirty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ผ้าย้อมครั่งลำปาง</a:t>
            </a:r>
          </a:p>
          <a:p>
            <a:pPr algn="r"/>
            <a:r>
              <a:rPr lang="th-TH" sz="1000" b="1" dirty="0">
                <a:solidFill>
                  <a:srgbClr val="FF0066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คือ ผ้าทอผ้าผืนผลิตจาก  </a:t>
            </a:r>
          </a:p>
          <a:p>
            <a:pPr algn="r"/>
            <a:r>
              <a:rPr lang="th-TH" sz="1100" b="1" dirty="0">
                <a:solidFill>
                  <a:srgbClr val="FF0066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เส้นใยที่เป็นเส้นใยธรรมชาติ</a:t>
            </a:r>
          </a:p>
          <a:p>
            <a:pPr algn="r"/>
            <a:r>
              <a:rPr lang="th-TH" sz="1100" b="1" dirty="0">
                <a:solidFill>
                  <a:srgbClr val="FF0066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ที่ผ่านกระบวนการย้อม</a:t>
            </a:r>
          </a:p>
          <a:p>
            <a:pPr algn="r"/>
            <a:r>
              <a:rPr lang="th-TH" sz="1100" b="1" dirty="0">
                <a:solidFill>
                  <a:srgbClr val="FF0066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สีธรรมชาติจากครั่ง</a:t>
            </a:r>
            <a:r>
              <a:rPr lang="th-TH" sz="1000" b="1" dirty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endParaRPr lang="th-TH" sz="900" b="1" dirty="0">
              <a:ln>
                <a:solidFill>
                  <a:srgbClr val="FF0066"/>
                </a:solidFill>
              </a:ln>
              <a:solidFill>
                <a:srgbClr val="FF0066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436" name="รูปภาพ 435">
            <a:extLst>
              <a:ext uri="{FF2B5EF4-FFF2-40B4-BE49-F238E27FC236}">
                <a16:creationId xmlns:a16="http://schemas.microsoft.com/office/drawing/2014/main" id="{0183BC94-FDCA-60FE-12B9-D76801AF832D}"/>
              </a:ext>
            </a:extLst>
          </p:cNvPr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9" t="22049" r="4323" b="20086"/>
          <a:stretch>
            <a:fillRect/>
          </a:stretch>
        </p:blipFill>
        <p:spPr>
          <a:xfrm>
            <a:off x="6994525" y="10134600"/>
            <a:ext cx="1038598" cy="884067"/>
          </a:xfrm>
          <a:prstGeom prst="rect">
            <a:avLst/>
          </a:prstGeom>
        </p:spPr>
      </p:pic>
      <p:grpSp>
        <p:nvGrpSpPr>
          <p:cNvPr id="178" name="Group 178"/>
          <p:cNvGrpSpPr/>
          <p:nvPr/>
        </p:nvGrpSpPr>
        <p:grpSpPr>
          <a:xfrm>
            <a:off x="4308794" y="8701339"/>
            <a:ext cx="541531" cy="541841"/>
            <a:chOff x="0" y="0"/>
            <a:chExt cx="812800" cy="813265"/>
          </a:xfrm>
        </p:grpSpPr>
        <p:sp>
          <p:nvSpPr>
            <p:cNvPr id="179" name="Freeform 179"/>
            <p:cNvSpPr/>
            <p:nvPr/>
          </p:nvSpPr>
          <p:spPr>
            <a:xfrm>
              <a:off x="0" y="0"/>
              <a:ext cx="812800" cy="813265"/>
            </a:xfrm>
            <a:custGeom>
              <a:avLst/>
              <a:gdLst/>
              <a:ahLst/>
              <a:cxnLst/>
              <a:rect l="l" t="t" r="r" b="b"/>
              <a:pathLst>
                <a:path w="812800" h="813265">
                  <a:moveTo>
                    <a:pt x="406400" y="0"/>
                  </a:moveTo>
                  <a:cubicBezTo>
                    <a:pt x="181951" y="0"/>
                    <a:pt x="0" y="182056"/>
                    <a:pt x="0" y="406632"/>
                  </a:cubicBezTo>
                  <a:cubicBezTo>
                    <a:pt x="0" y="631209"/>
                    <a:pt x="181951" y="813265"/>
                    <a:pt x="406400" y="813265"/>
                  </a:cubicBezTo>
                  <a:cubicBezTo>
                    <a:pt x="630849" y="813265"/>
                    <a:pt x="812800" y="631209"/>
                    <a:pt x="812800" y="406632"/>
                  </a:cubicBezTo>
                  <a:cubicBezTo>
                    <a:pt x="812800" y="18205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65A38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80" name="TextBox 180"/>
            <p:cNvSpPr txBox="1"/>
            <p:nvPr/>
          </p:nvSpPr>
          <p:spPr>
            <a:xfrm>
              <a:off x="76200" y="38144"/>
              <a:ext cx="660400" cy="6988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500" b="1" dirty="0">
                  <a:solidFill>
                    <a:srgbClr val="FFFFFF"/>
                  </a:solidFill>
                  <a:latin typeface="Prompt" panose="00000500000000000000" pitchFamily="2" charset="-34"/>
                  <a:ea typeface="Noto Sans Thai Bold"/>
                  <a:cs typeface="Prompt" panose="00000500000000000000" pitchFamily="2" charset="-34"/>
                  <a:sym typeface="Noto Sans Thai Bold"/>
                </a:rPr>
                <a:t>6</a:t>
              </a:r>
            </a:p>
          </p:txBody>
        </p:sp>
      </p:grpSp>
      <p:sp>
        <p:nvSpPr>
          <p:cNvPr id="437" name="วงรี 436">
            <a:extLst>
              <a:ext uri="{FF2B5EF4-FFF2-40B4-BE49-F238E27FC236}">
                <a16:creationId xmlns:a16="http://schemas.microsoft.com/office/drawing/2014/main" id="{8D41E404-34E4-AB37-1EA1-DEFD4C691538}"/>
              </a:ext>
            </a:extLst>
          </p:cNvPr>
          <p:cNvSpPr/>
          <p:nvPr/>
        </p:nvSpPr>
        <p:spPr>
          <a:xfrm>
            <a:off x="787166" y="13453036"/>
            <a:ext cx="478894" cy="301032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8" name="วงรี 437">
            <a:extLst>
              <a:ext uri="{FF2B5EF4-FFF2-40B4-BE49-F238E27FC236}">
                <a16:creationId xmlns:a16="http://schemas.microsoft.com/office/drawing/2014/main" id="{48216AF5-C4F1-DCBB-B4C3-0A94B64F4D51}"/>
              </a:ext>
            </a:extLst>
          </p:cNvPr>
          <p:cNvSpPr/>
          <p:nvPr/>
        </p:nvSpPr>
        <p:spPr>
          <a:xfrm>
            <a:off x="797836" y="13774544"/>
            <a:ext cx="527704" cy="325444"/>
          </a:xfrm>
          <a:prstGeom prst="ellipse">
            <a:avLst/>
          </a:prstGeom>
          <a:blipFill dpi="0" rotWithShape="1">
            <a:blip r:embed="rId53" cstate="print">
              <a:extLst>
                <a:ext uri="{BEBA8EAE-BF5A-486C-A8C5-ECC9F3942E4B}">
                  <a14:imgProps xmlns:a14="http://schemas.microsoft.com/office/drawing/2010/main">
                    <a14:imgLayer r:embed="rId5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9" name="กล่องข้อความ 438">
            <a:extLst>
              <a:ext uri="{FF2B5EF4-FFF2-40B4-BE49-F238E27FC236}">
                <a16:creationId xmlns:a16="http://schemas.microsoft.com/office/drawing/2014/main" id="{DCE9B0CF-CADD-6E39-131E-D0136F7B8E17}"/>
              </a:ext>
            </a:extLst>
          </p:cNvPr>
          <p:cNvSpPr txBox="1"/>
          <p:nvPr/>
        </p:nvSpPr>
        <p:spPr>
          <a:xfrm>
            <a:off x="990282" y="13059944"/>
            <a:ext cx="2275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Prompt" panose="00000500000000000000" pitchFamily="2" charset="-34"/>
                <a:cs typeface="Prompt" panose="00000500000000000000" pitchFamily="2" charset="-34"/>
              </a:rPr>
              <a:t>จำนวนเกษตรกรทั้งหมด  </a:t>
            </a:r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138</a:t>
            </a:r>
            <a:r>
              <a:rPr lang="th-TH" sz="1000" b="1" dirty="0">
                <a:latin typeface="Prompt" panose="00000500000000000000" pitchFamily="2" charset="-34"/>
                <a:cs typeface="Prompt" panose="00000500000000000000" pitchFamily="2" charset="-34"/>
              </a:rPr>
              <a:t> ราย</a:t>
            </a:r>
          </a:p>
          <a:p>
            <a:pPr algn="ctr"/>
            <a:r>
              <a:rPr lang="th-TH" sz="1000" b="1" dirty="0">
                <a:latin typeface="Prompt" panose="00000500000000000000" pitchFamily="2" charset="-34"/>
                <a:cs typeface="Prompt" panose="00000500000000000000" pitchFamily="2" charset="-34"/>
              </a:rPr>
              <a:t> จำนวนพื้นที่ทั้งหมด </a:t>
            </a:r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588.77</a:t>
            </a:r>
            <a:r>
              <a:rPr lang="th-TH" sz="1000" b="1" dirty="0">
                <a:latin typeface="Prompt" panose="00000500000000000000" pitchFamily="2" charset="-34"/>
                <a:cs typeface="Prompt" panose="00000500000000000000" pitchFamily="2" charset="-34"/>
              </a:rPr>
              <a:t> ไร่</a:t>
            </a:r>
            <a:endParaRPr lang="th-TH" sz="10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40" name="TextBox 346">
            <a:extLst>
              <a:ext uri="{FF2B5EF4-FFF2-40B4-BE49-F238E27FC236}">
                <a16:creationId xmlns:a16="http://schemas.microsoft.com/office/drawing/2014/main" id="{1E373ADD-67D9-31A5-3BAD-91F4A85E1B18}"/>
              </a:ext>
            </a:extLst>
          </p:cNvPr>
          <p:cNvSpPr txBox="1"/>
          <p:nvPr/>
        </p:nvSpPr>
        <p:spPr>
          <a:xfrm>
            <a:off x="1523593" y="12763345"/>
            <a:ext cx="1380204" cy="201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296 </a:t>
            </a: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ราย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441" name="TextBox 345">
            <a:extLst>
              <a:ext uri="{FF2B5EF4-FFF2-40B4-BE49-F238E27FC236}">
                <a16:creationId xmlns:a16="http://schemas.microsoft.com/office/drawing/2014/main" id="{DF5B2A32-7AA9-981B-5924-820F3C5666DA}"/>
              </a:ext>
            </a:extLst>
          </p:cNvPr>
          <p:cNvSpPr txBox="1"/>
          <p:nvPr/>
        </p:nvSpPr>
        <p:spPr>
          <a:xfrm>
            <a:off x="1848465" y="11989656"/>
            <a:ext cx="1470989" cy="201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117 </a:t>
            </a: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ราย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   1,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373.25 ไร่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pic>
        <p:nvPicPr>
          <p:cNvPr id="442" name="รูปภาพ 441">
            <a:extLst>
              <a:ext uri="{FF2B5EF4-FFF2-40B4-BE49-F238E27FC236}">
                <a16:creationId xmlns:a16="http://schemas.microsoft.com/office/drawing/2014/main" id="{4DBA7D5B-CEAC-D443-0CD8-3C9F2785DD2D}"/>
              </a:ext>
            </a:extLst>
          </p:cNvPr>
          <p:cNvPicPr>
            <a:picLocks noChangeAspect="1"/>
          </p:cNvPicPr>
          <p:nvPr/>
        </p:nvPicPr>
        <p:blipFill>
          <a:blip r:embed="rId5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28" y="12503093"/>
            <a:ext cx="428400" cy="274407"/>
          </a:xfrm>
          <a:prstGeom prst="rect">
            <a:avLst/>
          </a:prstGeom>
        </p:spPr>
      </p:pic>
      <p:pic>
        <p:nvPicPr>
          <p:cNvPr id="443" name="รูปภาพ 442">
            <a:extLst>
              <a:ext uri="{FF2B5EF4-FFF2-40B4-BE49-F238E27FC236}">
                <a16:creationId xmlns:a16="http://schemas.microsoft.com/office/drawing/2014/main" id="{0BED4EF6-4E7F-C791-D243-5D19585DBAE1}"/>
              </a:ext>
            </a:extLst>
          </p:cNvPr>
          <p:cNvPicPr>
            <a:picLocks noChangeAspect="1"/>
          </p:cNvPicPr>
          <p:nvPr/>
        </p:nvPicPr>
        <p:blipFill>
          <a:blip r:embed="rId5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47" y="12210961"/>
            <a:ext cx="388222" cy="251224"/>
          </a:xfrm>
          <a:prstGeom prst="rect">
            <a:avLst/>
          </a:prstGeom>
        </p:spPr>
      </p:pic>
      <p:pic>
        <p:nvPicPr>
          <p:cNvPr id="444" name="รูปภาพ 443">
            <a:extLst>
              <a:ext uri="{FF2B5EF4-FFF2-40B4-BE49-F238E27FC236}">
                <a16:creationId xmlns:a16="http://schemas.microsoft.com/office/drawing/2014/main" id="{D3AF7387-ED03-22A0-E9E7-DBEFFE576F82}"/>
              </a:ext>
            </a:extLst>
          </p:cNvPr>
          <p:cNvPicPr>
            <a:picLocks noChangeAspect="1"/>
          </p:cNvPicPr>
          <p:nvPr/>
        </p:nvPicPr>
        <p:blipFill>
          <a:blip r:embed="rId5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42" y="11879469"/>
            <a:ext cx="428431" cy="368135"/>
          </a:xfrm>
          <a:prstGeom prst="rect">
            <a:avLst/>
          </a:prstGeom>
        </p:spPr>
      </p:pic>
      <p:pic>
        <p:nvPicPr>
          <p:cNvPr id="445" name="รูปภาพ 444">
            <a:extLst>
              <a:ext uri="{FF2B5EF4-FFF2-40B4-BE49-F238E27FC236}">
                <a16:creationId xmlns:a16="http://schemas.microsoft.com/office/drawing/2014/main" id="{AAA61B8E-FA10-2A33-CEDA-C403DC5925C2}"/>
              </a:ext>
            </a:extLst>
          </p:cNvPr>
          <p:cNvPicPr>
            <a:picLocks noChangeAspect="1"/>
          </p:cNvPicPr>
          <p:nvPr/>
        </p:nvPicPr>
        <p:blipFill>
          <a:blip r:embed="rId58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68" y="12763345"/>
            <a:ext cx="401721" cy="283993"/>
          </a:xfrm>
          <a:prstGeom prst="rect">
            <a:avLst/>
          </a:prstGeom>
        </p:spPr>
      </p:pic>
      <p:sp>
        <p:nvSpPr>
          <p:cNvPr id="447" name="กล่องข้อความ 446">
            <a:extLst>
              <a:ext uri="{FF2B5EF4-FFF2-40B4-BE49-F238E27FC236}">
                <a16:creationId xmlns:a16="http://schemas.microsoft.com/office/drawing/2014/main" id="{FA2A0A0F-A67A-E871-7A50-3434A02AC6DC}"/>
              </a:ext>
            </a:extLst>
          </p:cNvPr>
          <p:cNvSpPr txBox="1"/>
          <p:nvPr/>
        </p:nvSpPr>
        <p:spPr>
          <a:xfrm>
            <a:off x="7211104" y="6886759"/>
            <a:ext cx="2419752" cy="280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</a:pPr>
            <a:r>
              <a:rPr lang="en-US" sz="11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ที่มา</a:t>
            </a:r>
            <a:r>
              <a:rPr lang="en-US" sz="11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: </a:t>
            </a:r>
            <a:r>
              <a:rPr lang="th-TH" sz="11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สำนักงานประมงจังหวัดลำปาง</a:t>
            </a:r>
          </a:p>
        </p:txBody>
      </p:sp>
      <p:grpSp>
        <p:nvGrpSpPr>
          <p:cNvPr id="458" name="กลุ่ม 457">
            <a:extLst>
              <a:ext uri="{FF2B5EF4-FFF2-40B4-BE49-F238E27FC236}">
                <a16:creationId xmlns:a16="http://schemas.microsoft.com/office/drawing/2014/main" id="{1FAF239C-A372-4D51-DDDC-E3C1E5577610}"/>
              </a:ext>
            </a:extLst>
          </p:cNvPr>
          <p:cNvGrpSpPr/>
          <p:nvPr/>
        </p:nvGrpSpPr>
        <p:grpSpPr>
          <a:xfrm>
            <a:off x="7086600" y="1195097"/>
            <a:ext cx="879516" cy="534248"/>
            <a:chOff x="5949251" y="884109"/>
            <a:chExt cx="1219422" cy="767873"/>
          </a:xfrm>
        </p:grpSpPr>
        <p:pic>
          <p:nvPicPr>
            <p:cNvPr id="453" name="รูปภาพ 452">
              <a:extLst>
                <a:ext uri="{FF2B5EF4-FFF2-40B4-BE49-F238E27FC236}">
                  <a16:creationId xmlns:a16="http://schemas.microsoft.com/office/drawing/2014/main" id="{F4286551-88EA-CD9F-5C95-D29AA9B7A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5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949251" y="919420"/>
              <a:ext cx="730637" cy="730637"/>
            </a:xfrm>
            <a:prstGeom prst="rect">
              <a:avLst/>
            </a:prstGeom>
          </p:spPr>
        </p:pic>
        <p:pic>
          <p:nvPicPr>
            <p:cNvPr id="449" name="รูปภาพ 448">
              <a:extLst>
                <a:ext uri="{FF2B5EF4-FFF2-40B4-BE49-F238E27FC236}">
                  <a16:creationId xmlns:a16="http://schemas.microsoft.com/office/drawing/2014/main" id="{E9F27AEE-02AE-5FD5-9F52-57302640E1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0800" y="884109"/>
              <a:ext cx="767873" cy="767873"/>
            </a:xfrm>
            <a:prstGeom prst="rect">
              <a:avLst/>
            </a:prstGeom>
          </p:spPr>
        </p:pic>
      </p:grpSp>
      <p:pic>
        <p:nvPicPr>
          <p:cNvPr id="455" name="รูปภาพ 454">
            <a:extLst>
              <a:ext uri="{FF2B5EF4-FFF2-40B4-BE49-F238E27FC236}">
                <a16:creationId xmlns:a16="http://schemas.microsoft.com/office/drawing/2014/main" id="{F155475A-2867-B1DC-272F-5623ED075798}"/>
              </a:ext>
            </a:extLst>
          </p:cNvPr>
          <p:cNvPicPr>
            <a:picLocks noChangeAspect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8186" b="99115" l="0" r="98378">
                        <a14:foregroundMark x1="4425" y1="46903" x2="4425" y2="46903"/>
                        <a14:foregroundMark x1="4425" y1="57522" x2="4425" y2="57522"/>
                        <a14:foregroundMark x1="5310" y1="38938" x2="5310" y2="38938"/>
                        <a14:foregroundMark x1="16077" y1="70796" x2="16077" y2="70796"/>
                        <a14:foregroundMark x1="11947" y1="80310" x2="11947" y2="80310"/>
                        <a14:foregroundMark x1="11799" y1="66814" x2="11799" y2="66814"/>
                        <a14:foregroundMark x1="15782" y1="73230" x2="15782" y2="73230"/>
                        <a14:foregroundMark x1="57965" y1="82743" x2="57965" y2="82743"/>
                        <a14:backgroundMark x1="54720" y1="84735" x2="54720" y2="84735"/>
                        <a14:backgroundMark x1="59292" y1="83850" x2="59292" y2="83850"/>
                        <a14:backgroundMark x1="61504" y1="83850" x2="61504" y2="83850"/>
                        <a14:backgroundMark x1="54425" y1="80973" x2="54425" y2="80973"/>
                        <a14:backgroundMark x1="57965" y1="83850" x2="57965" y2="838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397"/>
          <a:stretch>
            <a:fillRect/>
          </a:stretch>
        </p:blipFill>
        <p:spPr>
          <a:xfrm flipH="1">
            <a:off x="8001000" y="24522"/>
            <a:ext cx="1746624" cy="976404"/>
          </a:xfrm>
          <a:prstGeom prst="rect">
            <a:avLst/>
          </a:prstGeom>
        </p:spPr>
      </p:pic>
      <p:pic>
        <p:nvPicPr>
          <p:cNvPr id="457" name="รูปภาพ 456">
            <a:extLst>
              <a:ext uri="{FF2B5EF4-FFF2-40B4-BE49-F238E27FC236}">
                <a16:creationId xmlns:a16="http://schemas.microsoft.com/office/drawing/2014/main" id="{6E949642-6698-8525-AAA6-2F286A9D4186}"/>
              </a:ext>
            </a:extLst>
          </p:cNvPr>
          <p:cNvPicPr>
            <a:picLocks noChangeAspect="1"/>
          </p:cNvPicPr>
          <p:nvPr/>
        </p:nvPicPr>
        <p:blipFill>
          <a:blip r:embed="rId6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682" y="868064"/>
            <a:ext cx="750907" cy="756617"/>
          </a:xfrm>
          <a:prstGeom prst="rect">
            <a:avLst/>
          </a:prstGeom>
        </p:spPr>
      </p:pic>
      <p:pic>
        <p:nvPicPr>
          <p:cNvPr id="412" name="รูปภาพ 411">
            <a:extLst>
              <a:ext uri="{FF2B5EF4-FFF2-40B4-BE49-F238E27FC236}">
                <a16:creationId xmlns:a16="http://schemas.microsoft.com/office/drawing/2014/main" id="{F0277AF1-9712-8A3E-158E-9EE2C2C2E0AA}"/>
              </a:ext>
            </a:extLst>
          </p:cNvPr>
          <p:cNvPicPr>
            <a:picLocks noChangeAspect="1"/>
          </p:cNvPicPr>
          <p:nvPr/>
        </p:nvPicPr>
        <p:blipFill>
          <a:blip r:embed="rId64" cstate="print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ackgroundRemoval t="1330" b="95479" l="5792" r="100000">
                        <a14:foregroundMark x1="45331" y1="75089" x2="45331" y2="75089"/>
                        <a14:foregroundMark x1="72872" y1="87234" x2="72872" y2="87234"/>
                        <a14:foregroundMark x1="67139" y1="93528" x2="67139" y2="93528"/>
                        <a14:foregroundMark x1="51182" y1="93085" x2="51182" y2="93085"/>
                        <a14:foregroundMark x1="64598" y1="94326" x2="64598" y2="94326"/>
                        <a14:foregroundMark x1="53546" y1="94149" x2="53546" y2="94149"/>
                        <a14:foregroundMark x1="53546" y1="94149" x2="53546" y2="94149"/>
                        <a14:foregroundMark x1="45863" y1="78191" x2="45863" y2="78191"/>
                        <a14:foregroundMark x1="47991" y1="88032" x2="47991" y2="88032"/>
                        <a14:foregroundMark x1="49941" y1="91046" x2="49941" y2="91046"/>
                        <a14:foregroundMark x1="56206" y1="94592" x2="56206" y2="94592"/>
                        <a14:foregroundMark x1="55083" y1="94592" x2="55083" y2="94592"/>
                        <a14:foregroundMark x1="44326" y1="79433" x2="44326" y2="79433"/>
                        <a14:foregroundMark x1="91667" y1="85366" x2="91667" y2="85366"/>
                        <a14:backgroundMark x1="21264" y1="65948" x2="21264" y2="65948"/>
                        <a14:backgroundMark x1="25862" y1="75862" x2="25862" y2="75862"/>
                        <a14:backgroundMark x1="39368" y1="83190" x2="39368" y2="831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1" y="838200"/>
            <a:ext cx="1295400" cy="817561"/>
          </a:xfrm>
          <a:prstGeom prst="rect">
            <a:avLst/>
          </a:prstGeom>
        </p:spPr>
      </p:pic>
      <p:pic>
        <p:nvPicPr>
          <p:cNvPr id="460" name="รูปภาพ 459">
            <a:extLst>
              <a:ext uri="{FF2B5EF4-FFF2-40B4-BE49-F238E27FC236}">
                <a16:creationId xmlns:a16="http://schemas.microsoft.com/office/drawing/2014/main" id="{919D59BC-BC2C-5552-738C-626B60755E38}"/>
              </a:ext>
            </a:extLst>
          </p:cNvPr>
          <p:cNvPicPr>
            <a:picLocks noChangeAspect="1"/>
          </p:cNvPicPr>
          <p:nvPr/>
        </p:nvPicPr>
        <p:blipFill>
          <a:blip r:embed="rId6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1221157"/>
            <a:ext cx="586904" cy="470463"/>
          </a:xfrm>
          <a:prstGeom prst="rect">
            <a:avLst/>
          </a:prstGeom>
        </p:spPr>
      </p:pic>
      <p:sp>
        <p:nvSpPr>
          <p:cNvPr id="23" name="Freeform 28">
            <a:extLst>
              <a:ext uri="{FF2B5EF4-FFF2-40B4-BE49-F238E27FC236}">
                <a16:creationId xmlns:a16="http://schemas.microsoft.com/office/drawing/2014/main" id="{CD35945C-9AD7-E4DB-4F42-97D43FD7F924}"/>
              </a:ext>
            </a:extLst>
          </p:cNvPr>
          <p:cNvSpPr/>
          <p:nvPr/>
        </p:nvSpPr>
        <p:spPr>
          <a:xfrm>
            <a:off x="3350193" y="12801600"/>
            <a:ext cx="6263060" cy="1601313"/>
          </a:xfrm>
          <a:custGeom>
            <a:avLst/>
            <a:gdLst/>
            <a:ahLst/>
            <a:cxnLst/>
            <a:rect l="l" t="t" r="r" b="b"/>
            <a:pathLst>
              <a:path w="926834" h="722236">
                <a:moveTo>
                  <a:pt x="25523" y="0"/>
                </a:moveTo>
                <a:lnTo>
                  <a:pt x="901311" y="0"/>
                </a:lnTo>
                <a:cubicBezTo>
                  <a:pt x="915407" y="0"/>
                  <a:pt x="926834" y="11427"/>
                  <a:pt x="926834" y="25523"/>
                </a:cubicBezTo>
                <a:lnTo>
                  <a:pt x="926834" y="696713"/>
                </a:lnTo>
                <a:cubicBezTo>
                  <a:pt x="926834" y="703482"/>
                  <a:pt x="924145" y="709974"/>
                  <a:pt x="919359" y="714760"/>
                </a:cubicBezTo>
                <a:cubicBezTo>
                  <a:pt x="914572" y="719547"/>
                  <a:pt x="908080" y="722236"/>
                  <a:pt x="901311" y="722236"/>
                </a:cubicBezTo>
                <a:lnTo>
                  <a:pt x="25523" y="722236"/>
                </a:lnTo>
                <a:cubicBezTo>
                  <a:pt x="11427" y="722236"/>
                  <a:pt x="0" y="710809"/>
                  <a:pt x="0" y="696713"/>
                </a:cubicBezTo>
                <a:lnTo>
                  <a:pt x="0" y="25523"/>
                </a:lnTo>
                <a:cubicBezTo>
                  <a:pt x="0" y="11427"/>
                  <a:pt x="11427" y="0"/>
                  <a:pt x="25523" y="0"/>
                </a:cubicBezTo>
                <a:close/>
              </a:path>
            </a:pathLst>
          </a:custGeom>
          <a:solidFill>
            <a:srgbClr val="FEFDFE"/>
          </a:solidFill>
          <a:ln w="9525" cap="sq">
            <a:solidFill>
              <a:srgbClr val="52B37D"/>
            </a:solidFill>
            <a:prstDash val="solid"/>
            <a:miter/>
          </a:ln>
        </p:spPr>
        <p:txBody>
          <a:bodyPr/>
          <a:lstStyle/>
          <a:p>
            <a:endParaRPr lang="th-TH" dirty="0"/>
          </a:p>
        </p:txBody>
      </p:sp>
      <p:grpSp>
        <p:nvGrpSpPr>
          <p:cNvPr id="464" name="กลุ่ม 463">
            <a:extLst>
              <a:ext uri="{FF2B5EF4-FFF2-40B4-BE49-F238E27FC236}">
                <a16:creationId xmlns:a16="http://schemas.microsoft.com/office/drawing/2014/main" id="{ED2A797A-C26D-2411-C6A0-815A71C4CAE2}"/>
              </a:ext>
            </a:extLst>
          </p:cNvPr>
          <p:cNvGrpSpPr/>
          <p:nvPr/>
        </p:nvGrpSpPr>
        <p:grpSpPr>
          <a:xfrm>
            <a:off x="5943600" y="460927"/>
            <a:ext cx="1215710" cy="706921"/>
            <a:chOff x="6048656" y="504573"/>
            <a:chExt cx="1242768" cy="1116098"/>
          </a:xfrm>
        </p:grpSpPr>
        <p:pic>
          <p:nvPicPr>
            <p:cNvPr id="462" name="รูปภาพ 461">
              <a:extLst>
                <a:ext uri="{FF2B5EF4-FFF2-40B4-BE49-F238E27FC236}">
                  <a16:creationId xmlns:a16="http://schemas.microsoft.com/office/drawing/2014/main" id="{0F99DF02-EFE8-3D21-8244-5ED15017DD35}"/>
                </a:ext>
              </a:extLst>
            </p:cNvPr>
            <p:cNvPicPr>
              <a:picLocks noChangeAspect="1"/>
            </p:cNvPicPr>
            <p:nvPr/>
          </p:nvPicPr>
          <p:blipFill>
            <a:blip r:embed="rId67" cstate="print">
              <a:clrChange>
                <a:clrFrom>
                  <a:srgbClr val="FFFDFE"/>
                </a:clrFrom>
                <a:clrTo>
                  <a:srgbClr val="FFFD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6607"/>
            <a:stretch>
              <a:fillRect/>
            </a:stretch>
          </p:blipFill>
          <p:spPr>
            <a:xfrm>
              <a:off x="6048656" y="504573"/>
              <a:ext cx="1242768" cy="1116098"/>
            </a:xfrm>
            <a:prstGeom prst="rect">
              <a:avLst/>
            </a:prstGeom>
          </p:spPr>
        </p:pic>
        <p:pic>
          <p:nvPicPr>
            <p:cNvPr id="463" name="รูปภาพ 462">
              <a:extLst>
                <a:ext uri="{FF2B5EF4-FFF2-40B4-BE49-F238E27FC236}">
                  <a16:creationId xmlns:a16="http://schemas.microsoft.com/office/drawing/2014/main" id="{54495EAF-C961-ABFF-5D49-19D974445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6161" y="914400"/>
              <a:ext cx="538253" cy="431464"/>
            </a:xfrm>
            <a:prstGeom prst="rect">
              <a:avLst/>
            </a:prstGeom>
          </p:spPr>
        </p:pic>
      </p:grpSp>
      <p:grpSp>
        <p:nvGrpSpPr>
          <p:cNvPr id="465" name="กลุ่ม 464">
            <a:extLst>
              <a:ext uri="{FF2B5EF4-FFF2-40B4-BE49-F238E27FC236}">
                <a16:creationId xmlns:a16="http://schemas.microsoft.com/office/drawing/2014/main" id="{C45F8518-3F02-460A-8A62-8649D886DF39}"/>
              </a:ext>
            </a:extLst>
          </p:cNvPr>
          <p:cNvGrpSpPr/>
          <p:nvPr/>
        </p:nvGrpSpPr>
        <p:grpSpPr>
          <a:xfrm flipH="1">
            <a:off x="6072016" y="1066800"/>
            <a:ext cx="1166983" cy="650155"/>
            <a:chOff x="5949251" y="884109"/>
            <a:chExt cx="1219422" cy="767873"/>
          </a:xfrm>
        </p:grpSpPr>
        <p:pic>
          <p:nvPicPr>
            <p:cNvPr id="466" name="รูปภาพ 465">
              <a:extLst>
                <a:ext uri="{FF2B5EF4-FFF2-40B4-BE49-F238E27FC236}">
                  <a16:creationId xmlns:a16="http://schemas.microsoft.com/office/drawing/2014/main" id="{89356DB2-2118-CC47-540F-92EDCCE5E1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949251" y="919420"/>
              <a:ext cx="730637" cy="730637"/>
            </a:xfrm>
            <a:prstGeom prst="rect">
              <a:avLst/>
            </a:prstGeom>
          </p:spPr>
        </p:pic>
        <p:pic>
          <p:nvPicPr>
            <p:cNvPr id="467" name="รูปภาพ 466">
              <a:extLst>
                <a:ext uri="{FF2B5EF4-FFF2-40B4-BE49-F238E27FC236}">
                  <a16:creationId xmlns:a16="http://schemas.microsoft.com/office/drawing/2014/main" id="{A7A024E8-44B5-DE54-CDFA-548ACB3CD040}"/>
                </a:ext>
              </a:extLst>
            </p:cNvPr>
            <p:cNvPicPr>
              <a:picLocks noChangeAspect="1"/>
            </p:cNvPicPr>
            <p:nvPr/>
          </p:nvPicPr>
          <p:blipFill>
            <a:blip r:embed="rId7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0800" y="884109"/>
              <a:ext cx="767873" cy="767873"/>
            </a:xfrm>
            <a:prstGeom prst="rect">
              <a:avLst/>
            </a:prstGeom>
          </p:spPr>
        </p:pic>
      </p:grpSp>
      <p:graphicFrame>
        <p:nvGraphicFramePr>
          <p:cNvPr id="468" name="แผนภูมิ 467">
            <a:extLst>
              <a:ext uri="{FF2B5EF4-FFF2-40B4-BE49-F238E27FC236}">
                <a16:creationId xmlns:a16="http://schemas.microsoft.com/office/drawing/2014/main" id="{DBEEA673-22B2-57D9-BE34-CD0FA4DD22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6685085"/>
              </p:ext>
            </p:extLst>
          </p:nvPr>
        </p:nvGraphicFramePr>
        <p:xfrm>
          <a:off x="3886200" y="11678321"/>
          <a:ext cx="5670221" cy="930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1"/>
          </a:graphicData>
        </a:graphic>
      </p:graphicFrame>
      <p:sp>
        <p:nvSpPr>
          <p:cNvPr id="26" name="TextBox 19">
            <a:extLst>
              <a:ext uri="{FF2B5EF4-FFF2-40B4-BE49-F238E27FC236}">
                <a16:creationId xmlns:a16="http://schemas.microsoft.com/office/drawing/2014/main" id="{DF2F2DA1-2482-147C-3428-5B8289DEF100}"/>
              </a:ext>
            </a:extLst>
          </p:cNvPr>
          <p:cNvSpPr txBox="1"/>
          <p:nvPr/>
        </p:nvSpPr>
        <p:spPr>
          <a:xfrm>
            <a:off x="4813310" y="11846667"/>
            <a:ext cx="19140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900" b="1" dirty="0">
                <a:latin typeface="Prompt" panose="00000500000000000000" pitchFamily="2" charset="-34"/>
                <a:cs typeface="Prompt" panose="00000500000000000000" pitchFamily="2" charset="-34"/>
              </a:rPr>
              <a:t>งบประมาณ  1</a:t>
            </a:r>
            <a:r>
              <a:rPr lang="en-US" sz="900" b="1" dirty="0">
                <a:latin typeface="Prompt" panose="00000500000000000000" pitchFamily="2" charset="-34"/>
                <a:cs typeface="Prompt" panose="00000500000000000000" pitchFamily="2" charset="-34"/>
              </a:rPr>
              <a:t>,121.26</a:t>
            </a:r>
            <a:r>
              <a:rPr lang="th-TH" sz="900" b="1" dirty="0">
                <a:latin typeface="Prompt" panose="00000500000000000000" pitchFamily="2" charset="-34"/>
                <a:cs typeface="Prompt" panose="00000500000000000000" pitchFamily="2" charset="-34"/>
              </a:rPr>
              <a:t> ล้านบาท</a:t>
            </a:r>
          </a:p>
        </p:txBody>
      </p:sp>
      <p:sp>
        <p:nvSpPr>
          <p:cNvPr id="360" name="TextBox 360"/>
          <p:cNvSpPr txBox="1"/>
          <p:nvPr/>
        </p:nvSpPr>
        <p:spPr>
          <a:xfrm>
            <a:off x="6266481" y="13106400"/>
            <a:ext cx="3200401" cy="3289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th-TH" sz="1100" dirty="0">
                <a:solidFill>
                  <a:srgbClr val="0000CC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อุทกภัย</a:t>
            </a:r>
            <a:r>
              <a:rPr lang="en-US" sz="1100" dirty="0">
                <a:solidFill>
                  <a:srgbClr val="0000CC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พื้นที่ประสบภัย 4 อำเภอ 5 ตำบล 15 ครัวเรือน</a:t>
            </a:r>
          </a:p>
          <a:p>
            <a:pPr>
              <a:lnSpc>
                <a:spcPts val="1000"/>
              </a:lnSpc>
            </a:pPr>
            <a:r>
              <a:rPr lang="th-TH" sz="1100" dirty="0">
                <a:solidFill>
                  <a:srgbClr val="6633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วาตภัย </a:t>
            </a:r>
            <a:r>
              <a:rPr lang="en-US" sz="1100" dirty="0">
                <a:solidFill>
                  <a:srgbClr val="6633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พื้นที่ประสบภัย 1 อำเภอ 1 ตำบล 7 ครัวเรือน</a:t>
            </a:r>
          </a:p>
        </p:txBody>
      </p:sp>
      <p:sp>
        <p:nvSpPr>
          <p:cNvPr id="150" name="TextBox 150"/>
          <p:cNvSpPr txBox="1"/>
          <p:nvPr/>
        </p:nvSpPr>
        <p:spPr>
          <a:xfrm>
            <a:off x="6323104" y="12743217"/>
            <a:ext cx="3179370" cy="3338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98"/>
              </a:lnSpc>
            </a:pPr>
            <a:r>
              <a:rPr lang="en-US" sz="1927" b="1" dirty="0" err="1">
                <a:solidFill>
                  <a:srgbClr val="C0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ภัย</a:t>
            </a:r>
            <a:r>
              <a:rPr lang="th-TH" sz="1927" b="1" dirty="0">
                <a:solidFill>
                  <a:srgbClr val="FF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</a:t>
            </a:r>
            <a:r>
              <a:rPr lang="th-TH" sz="1927" b="1" dirty="0">
                <a:solidFill>
                  <a:srgbClr val="0000CC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อุทกภัย</a:t>
            </a:r>
            <a:r>
              <a:rPr lang="th-TH" sz="1927" b="1" dirty="0">
                <a:solidFill>
                  <a:srgbClr val="FF00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        </a:t>
            </a:r>
            <a:r>
              <a:rPr lang="th-TH" sz="1927" b="1" dirty="0">
                <a:solidFill>
                  <a:srgbClr val="663300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วาตภัย </a:t>
            </a:r>
            <a:endParaRPr lang="en-US" sz="1927" b="1" dirty="0">
              <a:solidFill>
                <a:srgbClr val="663300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sp>
        <p:nvSpPr>
          <p:cNvPr id="359" name="TextBox 359"/>
          <p:cNvSpPr txBox="1"/>
          <p:nvPr/>
        </p:nvSpPr>
        <p:spPr>
          <a:xfrm>
            <a:off x="7620000" y="14173200"/>
            <a:ext cx="2059449" cy="2346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60"/>
              </a:lnSpc>
            </a:pP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ข้อมูล ณ </a:t>
            </a:r>
            <a:r>
              <a:rPr lang="en-US" sz="1000" dirty="0" err="1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วันที่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16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กันยายน 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2569</a:t>
            </a:r>
          </a:p>
        </p:txBody>
      </p:sp>
      <p:grpSp>
        <p:nvGrpSpPr>
          <p:cNvPr id="24" name="กลุ่ม 23">
            <a:extLst>
              <a:ext uri="{FF2B5EF4-FFF2-40B4-BE49-F238E27FC236}">
                <a16:creationId xmlns:a16="http://schemas.microsoft.com/office/drawing/2014/main" id="{E72146F2-0588-4AF0-290D-2DD8E8CB1B54}"/>
              </a:ext>
            </a:extLst>
          </p:cNvPr>
          <p:cNvGrpSpPr/>
          <p:nvPr/>
        </p:nvGrpSpPr>
        <p:grpSpPr>
          <a:xfrm>
            <a:off x="3337121" y="12468561"/>
            <a:ext cx="2945526" cy="790239"/>
            <a:chOff x="3337121" y="12486211"/>
            <a:chExt cx="2945526" cy="790239"/>
          </a:xfrm>
        </p:grpSpPr>
        <p:grpSp>
          <p:nvGrpSpPr>
            <p:cNvPr id="193" name="Group 193"/>
            <p:cNvGrpSpPr/>
            <p:nvPr/>
          </p:nvGrpSpPr>
          <p:grpSpPr>
            <a:xfrm>
              <a:off x="3699979" y="12486211"/>
              <a:ext cx="2582668" cy="686143"/>
              <a:chOff x="0" y="-28575"/>
              <a:chExt cx="686162" cy="190594"/>
            </a:xfrm>
          </p:grpSpPr>
          <p:sp>
            <p:nvSpPr>
              <p:cNvPr id="194" name="Freeform 194"/>
              <p:cNvSpPr/>
              <p:nvPr/>
            </p:nvSpPr>
            <p:spPr>
              <a:xfrm>
                <a:off x="13366" y="61804"/>
                <a:ext cx="672796" cy="100215"/>
              </a:xfrm>
              <a:custGeom>
                <a:avLst/>
                <a:gdLst/>
                <a:ahLst/>
                <a:cxnLst/>
                <a:rect l="l" t="t" r="r" b="b"/>
                <a:pathLst>
                  <a:path w="672796" h="100215">
                    <a:moveTo>
                      <a:pt x="50108" y="0"/>
                    </a:moveTo>
                    <a:lnTo>
                      <a:pt x="622688" y="0"/>
                    </a:lnTo>
                    <a:cubicBezTo>
                      <a:pt x="650362" y="0"/>
                      <a:pt x="672796" y="22434"/>
                      <a:pt x="672796" y="50108"/>
                    </a:cubicBezTo>
                    <a:lnTo>
                      <a:pt x="672796" y="50108"/>
                    </a:lnTo>
                    <a:cubicBezTo>
                      <a:pt x="672796" y="63397"/>
                      <a:pt x="667517" y="76142"/>
                      <a:pt x="658120" y="85539"/>
                    </a:cubicBezTo>
                    <a:cubicBezTo>
                      <a:pt x="648723" y="94936"/>
                      <a:pt x="635978" y="100215"/>
                      <a:pt x="622688" y="100215"/>
                    </a:cubicBezTo>
                    <a:lnTo>
                      <a:pt x="50108" y="100215"/>
                    </a:lnTo>
                    <a:cubicBezTo>
                      <a:pt x="22434" y="100215"/>
                      <a:pt x="0" y="77781"/>
                      <a:pt x="0" y="50108"/>
                    </a:cubicBezTo>
                    <a:lnTo>
                      <a:pt x="0" y="50108"/>
                    </a:lnTo>
                    <a:cubicBezTo>
                      <a:pt x="0" y="22434"/>
                      <a:pt x="22434" y="0"/>
                      <a:pt x="50108" y="0"/>
                    </a:cubicBezTo>
                    <a:close/>
                  </a:path>
                </a:pathLst>
              </a:custGeom>
              <a:solidFill>
                <a:srgbClr val="065A38"/>
              </a:solidFill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" name="TextBox 195"/>
              <p:cNvSpPr txBox="1"/>
              <p:nvPr/>
            </p:nvSpPr>
            <p:spPr>
              <a:xfrm>
                <a:off x="0" y="-28575"/>
                <a:ext cx="672796" cy="12879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229"/>
                  </a:lnSpc>
                </a:pPr>
                <a:endParaRPr>
                  <a:latin typeface="Prompt" panose="00000500000000000000" pitchFamily="2" charset="-34"/>
                  <a:cs typeface="Prompt" panose="00000500000000000000" pitchFamily="2" charset="-34"/>
                </a:endParaRPr>
              </a:p>
            </p:txBody>
          </p:sp>
        </p:grpSp>
        <p:sp>
          <p:nvSpPr>
            <p:cNvPr id="374" name="TextBox 374"/>
            <p:cNvSpPr txBox="1"/>
            <p:nvPr/>
          </p:nvSpPr>
          <p:spPr>
            <a:xfrm>
              <a:off x="3823086" y="12801600"/>
              <a:ext cx="2371920" cy="35623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940"/>
                </a:lnSpc>
              </a:pPr>
              <a:r>
                <a:rPr lang="en-US" sz="2100" dirty="0" err="1">
                  <a:solidFill>
                    <a:srgbClr val="FFFFFF"/>
                  </a:solidFill>
                  <a:latin typeface="Prompt" panose="00000500000000000000" pitchFamily="2" charset="-34"/>
                  <a:ea typeface="Canva Sans"/>
                  <a:cs typeface="Prompt" panose="00000500000000000000" pitchFamily="2" charset="-34"/>
                  <a:sym typeface="Canva Sans"/>
                </a:rPr>
                <a:t>สถานการ</a:t>
              </a:r>
              <a:r>
                <a:rPr lang="th-TH" sz="2100" dirty="0">
                  <a:solidFill>
                    <a:srgbClr val="FFFFFF"/>
                  </a:solidFill>
                  <a:latin typeface="Prompt" panose="00000500000000000000" pitchFamily="2" charset="-34"/>
                  <a:ea typeface="Canva Sans"/>
                  <a:cs typeface="Prompt" panose="00000500000000000000" pitchFamily="2" charset="-34"/>
                  <a:sym typeface="Canva Sans"/>
                </a:rPr>
                <a:t>ณ์</a:t>
              </a:r>
              <a:r>
                <a:rPr lang="en-US" sz="2100" dirty="0" err="1">
                  <a:solidFill>
                    <a:srgbClr val="FFFFFF"/>
                  </a:solidFill>
                  <a:latin typeface="Prompt" panose="00000500000000000000" pitchFamily="2" charset="-34"/>
                  <a:ea typeface="Canva Sans"/>
                  <a:cs typeface="Prompt" panose="00000500000000000000" pitchFamily="2" charset="-34"/>
                  <a:sym typeface="Canva Sans"/>
                </a:rPr>
                <a:t>ภัยพิบัติ</a:t>
              </a:r>
              <a:endParaRPr lang="en-US" sz="2100" dirty="0">
                <a:solidFill>
                  <a:srgbClr val="FFFFFF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endParaRPr>
            </a:p>
          </p:txBody>
        </p:sp>
        <p:grpSp>
          <p:nvGrpSpPr>
            <p:cNvPr id="196" name="Group 196"/>
            <p:cNvGrpSpPr/>
            <p:nvPr/>
          </p:nvGrpSpPr>
          <p:grpSpPr>
            <a:xfrm>
              <a:off x="3337121" y="12734609"/>
              <a:ext cx="541531" cy="541841"/>
              <a:chOff x="0" y="0"/>
              <a:chExt cx="812800" cy="813265"/>
            </a:xfrm>
          </p:grpSpPr>
          <p:sp>
            <p:nvSpPr>
              <p:cNvPr id="197" name="Freeform 197"/>
              <p:cNvSpPr/>
              <p:nvPr/>
            </p:nvSpPr>
            <p:spPr>
              <a:xfrm>
                <a:off x="0" y="0"/>
                <a:ext cx="812800" cy="813265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3265">
                    <a:moveTo>
                      <a:pt x="406400" y="0"/>
                    </a:moveTo>
                    <a:cubicBezTo>
                      <a:pt x="181951" y="0"/>
                      <a:pt x="0" y="182056"/>
                      <a:pt x="0" y="406632"/>
                    </a:cubicBezTo>
                    <a:cubicBezTo>
                      <a:pt x="0" y="631209"/>
                      <a:pt x="181951" y="813265"/>
                      <a:pt x="406400" y="813265"/>
                    </a:cubicBezTo>
                    <a:cubicBezTo>
                      <a:pt x="630849" y="813265"/>
                      <a:pt x="812800" y="631209"/>
                      <a:pt x="812800" y="406632"/>
                    </a:cubicBezTo>
                    <a:cubicBezTo>
                      <a:pt x="812800" y="182056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65A38"/>
              </a:solidFill>
              <a:ln w="1905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8" name="TextBox 198"/>
              <p:cNvSpPr txBox="1"/>
              <p:nvPr/>
            </p:nvSpPr>
            <p:spPr>
              <a:xfrm>
                <a:off x="76200" y="38144"/>
                <a:ext cx="660400" cy="69887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00"/>
                  </a:lnSpc>
                </a:pPr>
                <a:r>
                  <a:rPr lang="en-US" sz="1500" b="1">
                    <a:solidFill>
                      <a:srgbClr val="FFFFFF"/>
                    </a:solidFill>
                    <a:latin typeface="Prompt" panose="00000500000000000000" pitchFamily="2" charset="-34"/>
                    <a:ea typeface="Noto Sans Thai Bold"/>
                    <a:cs typeface="Prompt" panose="00000500000000000000" pitchFamily="2" charset="-34"/>
                    <a:sym typeface="Noto Sans Thai Bold"/>
                  </a:rPr>
                  <a:t>9</a:t>
                </a:r>
              </a:p>
            </p:txBody>
          </p:sp>
        </p:grp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CAB98C5E-3495-A94E-8C2B-95B1B3CDFAAC}"/>
              </a:ext>
            </a:extLst>
          </p:cNvPr>
          <p:cNvSpPr txBox="1"/>
          <p:nvPr/>
        </p:nvSpPr>
        <p:spPr>
          <a:xfrm>
            <a:off x="4953000" y="13216472"/>
            <a:ext cx="1243010" cy="2789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</a:pPr>
            <a:r>
              <a:rPr lang="en-US" sz="1600" b="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ผลกระทบ</a:t>
            </a:r>
          </a:p>
        </p:txBody>
      </p:sp>
      <p:pic>
        <p:nvPicPr>
          <p:cNvPr id="448" name="Picture 447">
            <a:extLst>
              <a:ext uri="{FF2B5EF4-FFF2-40B4-BE49-F238E27FC236}">
                <a16:creationId xmlns:a16="http://schemas.microsoft.com/office/drawing/2014/main" id="{C1C5D4B7-2782-9135-0469-00B1B0729032}"/>
              </a:ext>
            </a:extLst>
          </p:cNvPr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600" y="12671404"/>
            <a:ext cx="381000" cy="381000"/>
          </a:xfrm>
          <a:prstGeom prst="rect">
            <a:avLst/>
          </a:prstGeom>
        </p:spPr>
      </p:pic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A8DB3909-149D-7227-8DB3-DEACDFBB3DCF}"/>
              </a:ext>
            </a:extLst>
          </p:cNvPr>
          <p:cNvCxnSpPr>
            <a:cxnSpLocks/>
          </p:cNvCxnSpPr>
          <p:nvPr/>
        </p:nvCxnSpPr>
        <p:spPr>
          <a:xfrm>
            <a:off x="6645711" y="13030200"/>
            <a:ext cx="2269689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2" name="Picture 61">
            <a:extLst>
              <a:ext uri="{FF2B5EF4-FFF2-40B4-BE49-F238E27FC236}">
                <a16:creationId xmlns:a16="http://schemas.microsoft.com/office/drawing/2014/main" id="{368F5D3D-06B1-62FF-9AA9-A556D45183F7}"/>
              </a:ext>
            </a:extLst>
          </p:cNvPr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541" y="12658716"/>
            <a:ext cx="431422" cy="403840"/>
          </a:xfrm>
          <a:prstGeom prst="rect">
            <a:avLst/>
          </a:prstGeom>
        </p:spPr>
      </p:pic>
      <p:sp>
        <p:nvSpPr>
          <p:cNvPr id="486" name="Rectangle: Rounded Corners 485">
            <a:extLst>
              <a:ext uri="{FF2B5EF4-FFF2-40B4-BE49-F238E27FC236}">
                <a16:creationId xmlns:a16="http://schemas.microsoft.com/office/drawing/2014/main" id="{F5D989EF-8855-13FD-A9A9-854DD8CF339D}"/>
              </a:ext>
            </a:extLst>
          </p:cNvPr>
          <p:cNvSpPr/>
          <p:nvPr/>
        </p:nvSpPr>
        <p:spPr>
          <a:xfrm>
            <a:off x="3453411" y="13563600"/>
            <a:ext cx="2954415" cy="789632"/>
          </a:xfrm>
          <a:prstGeom prst="roundRect">
            <a:avLst>
              <a:gd name="adj" fmla="val 7855"/>
            </a:avLst>
          </a:prstGeom>
          <a:solidFill>
            <a:srgbClr val="D2E1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ABC674"/>
              </a:solidFill>
            </a:endParaRPr>
          </a:p>
        </p:txBody>
      </p:sp>
      <p:sp>
        <p:nvSpPr>
          <p:cNvPr id="366" name="TextBox 366"/>
          <p:cNvSpPr txBox="1"/>
          <p:nvPr/>
        </p:nvSpPr>
        <p:spPr>
          <a:xfrm>
            <a:off x="6317529" y="14384179"/>
            <a:ext cx="3366939" cy="246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</a:pPr>
            <a:r>
              <a:rPr lang="en-US" sz="1400" b="1" dirty="0" err="1">
                <a:solidFill>
                  <a:srgbClr val="FFFFFF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สำนักงานเกษตรและสหกรณ์จังหวัด</a:t>
            </a:r>
            <a:r>
              <a:rPr lang="th-TH" sz="1400" b="1" dirty="0">
                <a:solidFill>
                  <a:srgbClr val="FFFFFF"/>
                </a:solidFill>
                <a:latin typeface="Prompt" panose="00000500000000000000" pitchFamily="2" charset="-34"/>
                <a:ea typeface="Canva Sans Bold"/>
                <a:cs typeface="Prompt" panose="00000500000000000000" pitchFamily="2" charset="-34"/>
                <a:sym typeface="Canva Sans Bold"/>
              </a:rPr>
              <a:t>ลำปาง</a:t>
            </a:r>
            <a:endParaRPr lang="en-US" sz="1400" b="1" dirty="0">
              <a:solidFill>
                <a:srgbClr val="FFFFFF"/>
              </a:solidFill>
              <a:latin typeface="Prompt" panose="00000500000000000000" pitchFamily="2" charset="-34"/>
              <a:ea typeface="Canva Sans Bold"/>
              <a:cs typeface="Prompt" panose="00000500000000000000" pitchFamily="2" charset="-34"/>
              <a:sym typeface="Canva Sans Bold"/>
            </a:endParaRPr>
          </a:p>
        </p:txBody>
      </p:sp>
      <p:sp>
        <p:nvSpPr>
          <p:cNvPr id="361" name="TextBox 361"/>
          <p:cNvSpPr txBox="1"/>
          <p:nvPr/>
        </p:nvSpPr>
        <p:spPr>
          <a:xfrm>
            <a:off x="3509691" y="13639800"/>
            <a:ext cx="2891109" cy="666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300"/>
              </a:lnSpc>
            </a:pPr>
            <a:r>
              <a:rPr lang="th-TH" sz="1000" b="1" dirty="0">
                <a:solidFill>
                  <a:srgbClr val="0000CC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อุทกภัย</a:t>
            </a:r>
          </a:p>
          <a:p>
            <a:pPr>
              <a:lnSpc>
                <a:spcPts val="1300"/>
              </a:lnSpc>
            </a:pP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พื้นที่เสียหายจริง 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13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ไร่ วงเงินช่วยเหลือ 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45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,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518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บาท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  <a:p>
            <a:pPr>
              <a:lnSpc>
                <a:spcPts val="1300"/>
              </a:lnSpc>
            </a:pPr>
            <a:r>
              <a:rPr lang="th-TH" sz="1000" b="1" dirty="0">
                <a:solidFill>
                  <a:srgbClr val="6633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วาตภัย</a:t>
            </a:r>
            <a:r>
              <a:rPr lang="en-US" sz="1000" b="1" dirty="0">
                <a:solidFill>
                  <a:srgbClr val="6633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 </a:t>
            </a:r>
          </a:p>
          <a:p>
            <a:pPr>
              <a:lnSpc>
                <a:spcPts val="1300"/>
              </a:lnSpc>
            </a:pP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พื้นที่เสียหายจริง 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7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ไร่ วงเงินช่วยเหลือ 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13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,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860</a:t>
            </a: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บาท</a:t>
            </a:r>
            <a:r>
              <a:rPr lang="en-US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           </a:t>
            </a:r>
          </a:p>
        </p:txBody>
      </p:sp>
      <p:sp>
        <p:nvSpPr>
          <p:cNvPr id="469" name="Rectangle: Rounded Corners 468">
            <a:extLst>
              <a:ext uri="{FF2B5EF4-FFF2-40B4-BE49-F238E27FC236}">
                <a16:creationId xmlns:a16="http://schemas.microsoft.com/office/drawing/2014/main" id="{901AC771-6D9A-3150-9262-2C3A59F147BD}"/>
              </a:ext>
            </a:extLst>
          </p:cNvPr>
          <p:cNvSpPr/>
          <p:nvPr/>
        </p:nvSpPr>
        <p:spPr>
          <a:xfrm>
            <a:off x="3492202" y="13420834"/>
            <a:ext cx="1460798" cy="218966"/>
          </a:xfrm>
          <a:prstGeom prst="roundRect">
            <a:avLst>
              <a:gd name="adj" fmla="val 50000"/>
            </a:avLst>
          </a:prstGeom>
          <a:solidFill>
            <a:srgbClr val="ABC6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8EF49E29-17F2-B0F6-A714-A27D7E70A71B}"/>
              </a:ext>
            </a:extLst>
          </p:cNvPr>
          <p:cNvSpPr txBox="1"/>
          <p:nvPr/>
        </p:nvSpPr>
        <p:spPr>
          <a:xfrm>
            <a:off x="3532035" y="13411200"/>
            <a:ext cx="1194061" cy="2712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</a:pPr>
            <a:r>
              <a:rPr lang="th-TH" sz="1400" b="1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ด้านพืช</a:t>
            </a:r>
            <a:endParaRPr lang="en-US" sz="1400" b="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pic>
        <p:nvPicPr>
          <p:cNvPr id="471" name="Picture 470">
            <a:extLst>
              <a:ext uri="{FF2B5EF4-FFF2-40B4-BE49-F238E27FC236}">
                <a16:creationId xmlns:a16="http://schemas.microsoft.com/office/drawing/2014/main" id="{772C1508-519B-F364-2C76-43D0618C06EE}"/>
              </a:ext>
            </a:extLst>
          </p:cNvPr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6806">
            <a:off x="3396385" y="13325141"/>
            <a:ext cx="356930" cy="356930"/>
          </a:xfrm>
          <a:prstGeom prst="rect">
            <a:avLst/>
          </a:prstGeom>
        </p:spPr>
      </p:pic>
      <p:sp>
        <p:nvSpPr>
          <p:cNvPr id="487" name="Rectangle: Rounded Corners 486">
            <a:extLst>
              <a:ext uri="{FF2B5EF4-FFF2-40B4-BE49-F238E27FC236}">
                <a16:creationId xmlns:a16="http://schemas.microsoft.com/office/drawing/2014/main" id="{FC1B8AF4-93CA-4BC9-27FB-E88AFB18485E}"/>
              </a:ext>
            </a:extLst>
          </p:cNvPr>
          <p:cNvSpPr/>
          <p:nvPr/>
        </p:nvSpPr>
        <p:spPr>
          <a:xfrm>
            <a:off x="6486621" y="13792200"/>
            <a:ext cx="1371600" cy="381000"/>
          </a:xfrm>
          <a:prstGeom prst="roundRect">
            <a:avLst>
              <a:gd name="adj" fmla="val 7855"/>
            </a:avLst>
          </a:prstGeom>
          <a:solidFill>
            <a:srgbClr val="D6EC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ABC674"/>
              </a:solidFill>
            </a:endParaRPr>
          </a:p>
        </p:txBody>
      </p:sp>
      <p:sp>
        <p:nvSpPr>
          <p:cNvPr id="472" name="Rectangle: Rounded Corners 471">
            <a:extLst>
              <a:ext uri="{FF2B5EF4-FFF2-40B4-BE49-F238E27FC236}">
                <a16:creationId xmlns:a16="http://schemas.microsoft.com/office/drawing/2014/main" id="{228444FB-1F78-40C1-2FBC-6AD7DCD70CC2}"/>
              </a:ext>
            </a:extLst>
          </p:cNvPr>
          <p:cNvSpPr/>
          <p:nvPr/>
        </p:nvSpPr>
        <p:spPr>
          <a:xfrm>
            <a:off x="6617536" y="13525500"/>
            <a:ext cx="1253884" cy="228600"/>
          </a:xfrm>
          <a:prstGeom prst="roundRect">
            <a:avLst>
              <a:gd name="adj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3" name="TextBox 472">
            <a:extLst>
              <a:ext uri="{FF2B5EF4-FFF2-40B4-BE49-F238E27FC236}">
                <a16:creationId xmlns:a16="http://schemas.microsoft.com/office/drawing/2014/main" id="{AE382616-22AB-BE28-83C1-E48C43373B07}"/>
              </a:ext>
            </a:extLst>
          </p:cNvPr>
          <p:cNvSpPr txBox="1"/>
          <p:nvPr/>
        </p:nvSpPr>
        <p:spPr>
          <a:xfrm>
            <a:off x="6825652" y="13520972"/>
            <a:ext cx="990600" cy="2712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</a:pPr>
            <a:r>
              <a:rPr lang="th-TH" sz="14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ด้านประมง</a:t>
            </a:r>
            <a:endParaRPr lang="en-US" sz="14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pic>
        <p:nvPicPr>
          <p:cNvPr id="477" name="Picture 476">
            <a:extLst>
              <a:ext uri="{FF2B5EF4-FFF2-40B4-BE49-F238E27FC236}">
                <a16:creationId xmlns:a16="http://schemas.microsoft.com/office/drawing/2014/main" id="{5DD6FEAA-BE2F-7EEE-B1B8-221F27AD3FB5}"/>
              </a:ext>
            </a:extLst>
          </p:cNvPr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3412192"/>
            <a:ext cx="455215" cy="455215"/>
          </a:xfrm>
          <a:prstGeom prst="rect">
            <a:avLst/>
          </a:prstGeom>
        </p:spPr>
      </p:pic>
      <p:sp>
        <p:nvSpPr>
          <p:cNvPr id="480" name="TextBox 359">
            <a:extLst>
              <a:ext uri="{FF2B5EF4-FFF2-40B4-BE49-F238E27FC236}">
                <a16:creationId xmlns:a16="http://schemas.microsoft.com/office/drawing/2014/main" id="{7D40EE53-6103-2E15-34CE-6AE0E1FE92B5}"/>
              </a:ext>
            </a:extLst>
          </p:cNvPr>
          <p:cNvSpPr txBox="1"/>
          <p:nvPr/>
        </p:nvSpPr>
        <p:spPr>
          <a:xfrm>
            <a:off x="6705600" y="13862320"/>
            <a:ext cx="1029725" cy="2346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60"/>
              </a:lnSpc>
            </a:pP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ไม่ได้รับผลกระทบ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488" name="Rectangle: Rounded Corners 487">
            <a:extLst>
              <a:ext uri="{FF2B5EF4-FFF2-40B4-BE49-F238E27FC236}">
                <a16:creationId xmlns:a16="http://schemas.microsoft.com/office/drawing/2014/main" id="{6761C876-E593-C0BC-1997-0F0F96D67124}"/>
              </a:ext>
            </a:extLst>
          </p:cNvPr>
          <p:cNvSpPr/>
          <p:nvPr/>
        </p:nvSpPr>
        <p:spPr>
          <a:xfrm>
            <a:off x="7956754" y="13792200"/>
            <a:ext cx="1371600" cy="381000"/>
          </a:xfrm>
          <a:prstGeom prst="roundRect">
            <a:avLst>
              <a:gd name="adj" fmla="val 7855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ABC674"/>
              </a:solidFill>
            </a:endParaRPr>
          </a:p>
        </p:txBody>
      </p:sp>
      <p:sp>
        <p:nvSpPr>
          <p:cNvPr id="481" name="Rectangle: Rounded Corners 480">
            <a:extLst>
              <a:ext uri="{FF2B5EF4-FFF2-40B4-BE49-F238E27FC236}">
                <a16:creationId xmlns:a16="http://schemas.microsoft.com/office/drawing/2014/main" id="{115EE072-198B-B00D-6A4D-249DCB2BBEBD}"/>
              </a:ext>
            </a:extLst>
          </p:cNvPr>
          <p:cNvSpPr/>
          <p:nvPr/>
        </p:nvSpPr>
        <p:spPr>
          <a:xfrm>
            <a:off x="8001000" y="13525500"/>
            <a:ext cx="1303519" cy="228600"/>
          </a:xfrm>
          <a:prstGeom prst="roundRect">
            <a:avLst>
              <a:gd name="adj" fmla="val 50000"/>
            </a:avLst>
          </a:prstGeom>
          <a:solidFill>
            <a:srgbClr val="DB8A3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5AA0EB7C-F761-9366-6CE1-10FD71114297}"/>
              </a:ext>
            </a:extLst>
          </p:cNvPr>
          <p:cNvSpPr txBox="1"/>
          <p:nvPr/>
        </p:nvSpPr>
        <p:spPr>
          <a:xfrm>
            <a:off x="8175326" y="13520972"/>
            <a:ext cx="1100697" cy="2712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</a:pPr>
            <a:r>
              <a:rPr lang="th-TH" sz="14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ด้านปศุสัตว์</a:t>
            </a:r>
            <a:endParaRPr lang="en-US" sz="14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sp>
        <p:nvSpPr>
          <p:cNvPr id="485" name="TextBox 359">
            <a:extLst>
              <a:ext uri="{FF2B5EF4-FFF2-40B4-BE49-F238E27FC236}">
                <a16:creationId xmlns:a16="http://schemas.microsoft.com/office/drawing/2014/main" id="{88EC7BDF-8F74-7816-9110-CFD0F07B6763}"/>
              </a:ext>
            </a:extLst>
          </p:cNvPr>
          <p:cNvSpPr txBox="1"/>
          <p:nvPr/>
        </p:nvSpPr>
        <p:spPr>
          <a:xfrm>
            <a:off x="8175326" y="13854946"/>
            <a:ext cx="1029725" cy="2346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60"/>
              </a:lnSpc>
            </a:pPr>
            <a:r>
              <a:rPr lang="th-TH" sz="1000" dirty="0">
                <a:solidFill>
                  <a:srgbClr val="000000"/>
                </a:solidFill>
                <a:latin typeface="Prompt" panose="00000500000000000000" pitchFamily="2" charset="-34"/>
                <a:ea typeface="Canva Sans"/>
                <a:cs typeface="Prompt" panose="00000500000000000000" pitchFamily="2" charset="-34"/>
                <a:sym typeface="Canva Sans"/>
              </a:rPr>
              <a:t>ไม่ได้รับผลกระทบ</a:t>
            </a:r>
            <a:endParaRPr lang="en-US" sz="1000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  <p:pic>
        <p:nvPicPr>
          <p:cNvPr id="484" name="Picture 483">
            <a:extLst>
              <a:ext uri="{FF2B5EF4-FFF2-40B4-BE49-F238E27FC236}">
                <a16:creationId xmlns:a16="http://schemas.microsoft.com/office/drawing/2014/main" id="{37695117-74E8-55CF-8BB3-F0B5EB47A7B6}"/>
              </a:ext>
            </a:extLst>
          </p:cNvPr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13487400"/>
            <a:ext cx="269304" cy="269304"/>
          </a:xfrm>
          <a:prstGeom prst="rect">
            <a:avLst/>
          </a:prstGeom>
        </p:spPr>
      </p:pic>
      <p:grpSp>
        <p:nvGrpSpPr>
          <p:cNvPr id="475" name="กลุ่ม 474">
            <a:extLst>
              <a:ext uri="{FF2B5EF4-FFF2-40B4-BE49-F238E27FC236}">
                <a16:creationId xmlns:a16="http://schemas.microsoft.com/office/drawing/2014/main" id="{0F69339D-9DD3-C1A5-BC07-D6126F87D8A4}"/>
              </a:ext>
            </a:extLst>
          </p:cNvPr>
          <p:cNvGrpSpPr/>
          <p:nvPr/>
        </p:nvGrpSpPr>
        <p:grpSpPr>
          <a:xfrm>
            <a:off x="6980523" y="7110580"/>
            <a:ext cx="2566784" cy="1577274"/>
            <a:chOff x="6980523" y="7110580"/>
            <a:chExt cx="2566784" cy="1577274"/>
          </a:xfrm>
        </p:grpSpPr>
        <p:pic>
          <p:nvPicPr>
            <p:cNvPr id="58" name="รูปภาพ 57">
              <a:extLst>
                <a:ext uri="{FF2B5EF4-FFF2-40B4-BE49-F238E27FC236}">
                  <a16:creationId xmlns:a16="http://schemas.microsoft.com/office/drawing/2014/main" id="{3B6151DE-27DA-460A-D42D-EDECCC6E76E3}"/>
                </a:ext>
              </a:extLst>
            </p:cNvPr>
            <p:cNvPicPr>
              <a:picLocks noChangeAspect="1"/>
            </p:cNvPicPr>
            <p:nvPr/>
          </p:nvPicPr>
          <p:blipFill>
            <a:blip r:embed="rId7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48784" y="7539039"/>
              <a:ext cx="1098523" cy="1104485"/>
            </a:xfrm>
            <a:prstGeom prst="rect">
              <a:avLst/>
            </a:prstGeom>
          </p:spPr>
        </p:pic>
        <p:pic>
          <p:nvPicPr>
            <p:cNvPr id="450" name="รูปภาพ 449">
              <a:extLst>
                <a:ext uri="{FF2B5EF4-FFF2-40B4-BE49-F238E27FC236}">
                  <a16:creationId xmlns:a16="http://schemas.microsoft.com/office/drawing/2014/main" id="{45C7E114-82AF-7FAB-C49E-1B2C0BE14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78" cstate="print">
              <a:clrChange>
                <a:clrFrom>
                  <a:srgbClr val="EAE9E5"/>
                </a:clrFrom>
                <a:clrTo>
                  <a:srgbClr val="EAE9E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96" t="4562" r="17785" b="31773"/>
            <a:stretch>
              <a:fillRect/>
            </a:stretch>
          </p:blipFill>
          <p:spPr>
            <a:xfrm>
              <a:off x="8252815" y="7110580"/>
              <a:ext cx="871962" cy="847284"/>
            </a:xfrm>
            <a:prstGeom prst="rect">
              <a:avLst/>
            </a:prstGeom>
          </p:spPr>
        </p:pic>
        <p:pic>
          <p:nvPicPr>
            <p:cNvPr id="454" name="รูปภาพ 453">
              <a:extLst>
                <a:ext uri="{FF2B5EF4-FFF2-40B4-BE49-F238E27FC236}">
                  <a16:creationId xmlns:a16="http://schemas.microsoft.com/office/drawing/2014/main" id="{CC8D8C4E-0895-96F8-5C24-9C6C360A1352}"/>
                </a:ext>
              </a:extLst>
            </p:cNvPr>
            <p:cNvPicPr>
              <a:picLocks noChangeAspect="1"/>
            </p:cNvPicPr>
            <p:nvPr/>
          </p:nvPicPr>
          <p:blipFill>
            <a:blip r:embed="rId7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3835" y="7409789"/>
              <a:ext cx="1014327" cy="1030883"/>
            </a:xfrm>
            <a:prstGeom prst="rect">
              <a:avLst/>
            </a:prstGeom>
          </p:spPr>
        </p:pic>
        <p:pic>
          <p:nvPicPr>
            <p:cNvPr id="474" name="รูปภาพ 473">
              <a:extLst>
                <a:ext uri="{FF2B5EF4-FFF2-40B4-BE49-F238E27FC236}">
                  <a16:creationId xmlns:a16="http://schemas.microsoft.com/office/drawing/2014/main" id="{3715E9D1-47BF-2AC5-441B-F78258BAF558}"/>
                </a:ext>
              </a:extLst>
            </p:cNvPr>
            <p:cNvPicPr>
              <a:picLocks noChangeAspect="1"/>
            </p:cNvPicPr>
            <p:nvPr/>
          </p:nvPicPr>
          <p:blipFill>
            <a:blip r:embed="rId8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0523" y="7538037"/>
              <a:ext cx="1149817" cy="1149817"/>
            </a:xfrm>
            <a:prstGeom prst="rect">
              <a:avLst/>
            </a:prstGeom>
          </p:spPr>
        </p:pic>
        <p:pic>
          <p:nvPicPr>
            <p:cNvPr id="459" name="รูปภาพ 458">
              <a:extLst>
                <a:ext uri="{FF2B5EF4-FFF2-40B4-BE49-F238E27FC236}">
                  <a16:creationId xmlns:a16="http://schemas.microsoft.com/office/drawing/2014/main" id="{ABB2ED45-ED37-7BF8-5E8F-686B90DD8098}"/>
                </a:ext>
              </a:extLst>
            </p:cNvPr>
            <p:cNvPicPr>
              <a:picLocks noChangeAspect="1"/>
            </p:cNvPicPr>
            <p:nvPr/>
          </p:nvPicPr>
          <p:blipFill>
            <a:blip r:embed="rId8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39729" y="8016726"/>
              <a:ext cx="716597" cy="623548"/>
            </a:xfrm>
            <a:prstGeom prst="rect">
              <a:avLst/>
            </a:prstGeom>
          </p:spPr>
        </p:pic>
      </p:grpSp>
      <p:sp>
        <p:nvSpPr>
          <p:cNvPr id="25" name="TextBox 260">
            <a:extLst>
              <a:ext uri="{FF2B5EF4-FFF2-40B4-BE49-F238E27FC236}">
                <a16:creationId xmlns:a16="http://schemas.microsoft.com/office/drawing/2014/main" id="{6A5EBFE0-E8F7-B8D5-FD5B-E46CFD38478E}"/>
              </a:ext>
            </a:extLst>
          </p:cNvPr>
          <p:cNvSpPr txBox="1"/>
          <p:nvPr/>
        </p:nvSpPr>
        <p:spPr>
          <a:xfrm>
            <a:off x="7183557" y="11707283"/>
            <a:ext cx="1427043" cy="223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60"/>
              </a:lnSpc>
            </a:pPr>
            <a:endParaRPr lang="en-US" sz="800" b="1" dirty="0">
              <a:solidFill>
                <a:srgbClr val="000000"/>
              </a:solidFill>
              <a:latin typeface="Prompt" panose="00000500000000000000" pitchFamily="2" charset="-34"/>
              <a:ea typeface="Canva Sans"/>
              <a:cs typeface="Prompt" panose="00000500000000000000" pitchFamily="2" charset="-34"/>
              <a:sym typeface="Canva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729</Words>
  <Application>Microsoft Office PowerPoint</Application>
  <PresentationFormat>กำหนดเอง</PresentationFormat>
  <Paragraphs>206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Prompt</vt:lpstr>
      <vt:lpstr>TH Niramit AS</vt:lpstr>
      <vt:lpstr>Calibri</vt:lpstr>
      <vt:lpstr>Arial</vt:lpstr>
      <vt:lpstr>Office Theme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ตัวอย่าง Info จว.</dc:title>
  <dc:creator>LPS</dc:creator>
  <cp:lastModifiedBy>LPS</cp:lastModifiedBy>
  <cp:revision>148</cp:revision>
  <dcterms:created xsi:type="dcterms:W3CDTF">2006-08-16T00:00:00Z</dcterms:created>
  <dcterms:modified xsi:type="dcterms:W3CDTF">2026-11-03T08:28:39Z</dcterms:modified>
  <dc:identifier>DAHWjNRwft8</dc:identifier>
</cp:coreProperties>
</file>