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"/>
  </p:notesMasterIdLst>
  <p:sldIdLst>
    <p:sldId id="259" r:id="rId2"/>
  </p:sldIdLst>
  <p:sldSz cx="9134475" cy="12179300" type="ledger"/>
  <p:notesSz cx="6889750" cy="96075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D9E1"/>
    <a:srgbClr val="FFCCCC"/>
    <a:srgbClr val="3C9AC4"/>
    <a:srgbClr val="1D345D"/>
    <a:srgbClr val="EF8D4B"/>
    <a:srgbClr val="FF3399"/>
    <a:srgbClr val="CEC0CA"/>
    <a:srgbClr val="E2D8AC"/>
    <a:srgbClr val="9CF2DE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สไตล์สีอ่อน 3 - เน้น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8B1032C-EA38-4F05-BA0D-38AFFFC7BED3}" styleName="สไตล์สีอ่อน 3 - เน้น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สไตล์สีปานกลาง 2 - เน้น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สไตล์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46F890A9-2807-4EBB-B81D-B2AA78EC7F39}" styleName="สไตล์สีเข้ม 2 - เน้น 5/เน้น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254" autoAdjust="0"/>
    <p:restoredTop sz="95514" autoAdjust="0"/>
  </p:normalViewPr>
  <p:slideViewPr>
    <p:cSldViewPr snapToGrid="0">
      <p:cViewPr varScale="1">
        <p:scale>
          <a:sx n="56" d="100"/>
          <a:sy n="56" d="100"/>
        </p:scale>
        <p:origin x="248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5" d="100"/>
          <a:sy n="55" d="100"/>
        </p:scale>
        <p:origin x="2022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7752140676869996"/>
          <c:y val="0.24220846759791667"/>
          <c:w val="0.49132498752277515"/>
          <c:h val="0.48336780711428939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การขาย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lumMod val="110000"/>
                      <a:satMod val="105000"/>
                      <a:tint val="67000"/>
                    </a:schemeClr>
                  </a:gs>
                  <a:gs pos="50000">
                    <a:schemeClr val="accent1">
                      <a:lumMod val="105000"/>
                      <a:satMod val="103000"/>
                      <a:tint val="73000"/>
                    </a:schemeClr>
                  </a:gs>
                  <a:gs pos="100000">
                    <a:schemeClr val="accent1">
                      <a:lumMod val="105000"/>
                      <a:satMod val="109000"/>
                      <a:tint val="81000"/>
                    </a:schemeClr>
                  </a:gs>
                </a:gsLst>
                <a:lin ang="5400000" scaled="0"/>
              </a:gra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15D-422A-837A-A5EA36E58658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lumMod val="110000"/>
                      <a:satMod val="105000"/>
                      <a:tint val="67000"/>
                    </a:schemeClr>
                  </a:gs>
                  <a:gs pos="50000">
                    <a:schemeClr val="accent2">
                      <a:lumMod val="105000"/>
                      <a:satMod val="103000"/>
                      <a:tint val="73000"/>
                    </a:schemeClr>
                  </a:gs>
                  <a:gs pos="100000">
                    <a:schemeClr val="accent2">
                      <a:lumMod val="105000"/>
                      <a:satMod val="109000"/>
                      <a:tint val="81000"/>
                    </a:schemeClr>
                  </a:gs>
                </a:gsLst>
                <a:lin ang="5400000" scaled="0"/>
              </a:gra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15D-422A-837A-A5EA36E58658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lumMod val="110000"/>
                      <a:satMod val="105000"/>
                      <a:tint val="67000"/>
                    </a:schemeClr>
                  </a:gs>
                  <a:gs pos="50000">
                    <a:schemeClr val="accent3">
                      <a:lumMod val="105000"/>
                      <a:satMod val="103000"/>
                      <a:tint val="73000"/>
                    </a:schemeClr>
                  </a:gs>
                  <a:gs pos="100000">
                    <a:schemeClr val="accent3">
                      <a:lumMod val="105000"/>
                      <a:satMod val="109000"/>
                      <a:tint val="81000"/>
                    </a:schemeClr>
                  </a:gs>
                </a:gsLst>
                <a:lin ang="5400000" scaled="0"/>
              </a:gradFill>
              <a:ln w="9525" cap="flat" cmpd="sng" algn="ctr">
                <a:solidFill>
                  <a:schemeClr val="accent3">
                    <a:shade val="9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15D-422A-837A-A5EA36E58658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lumMod val="110000"/>
                      <a:satMod val="105000"/>
                      <a:tint val="67000"/>
                    </a:schemeClr>
                  </a:gs>
                  <a:gs pos="50000">
                    <a:schemeClr val="accent4">
                      <a:lumMod val="105000"/>
                      <a:satMod val="103000"/>
                      <a:tint val="73000"/>
                    </a:schemeClr>
                  </a:gs>
                  <a:gs pos="100000">
                    <a:schemeClr val="accent4">
                      <a:lumMod val="105000"/>
                      <a:satMod val="109000"/>
                      <a:tint val="81000"/>
                    </a:schemeClr>
                  </a:gs>
                </a:gsLst>
                <a:lin ang="5400000" scaled="0"/>
              </a:gradFill>
              <a:ln w="9525" cap="flat" cmpd="sng" algn="ctr">
                <a:solidFill>
                  <a:schemeClr val="accent4">
                    <a:shade val="9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15D-422A-837A-A5EA36E58658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lumMod val="110000"/>
                      <a:satMod val="105000"/>
                      <a:tint val="67000"/>
                    </a:schemeClr>
                  </a:gs>
                  <a:gs pos="50000">
                    <a:schemeClr val="accent5">
                      <a:lumMod val="105000"/>
                      <a:satMod val="103000"/>
                      <a:tint val="73000"/>
                    </a:schemeClr>
                  </a:gs>
                  <a:gs pos="100000">
                    <a:schemeClr val="accent5">
                      <a:lumMod val="105000"/>
                      <a:satMod val="109000"/>
                      <a:tint val="81000"/>
                    </a:schemeClr>
                  </a:gs>
                </a:gsLst>
                <a:lin ang="5400000" scaled="0"/>
              </a:gradFill>
              <a:ln w="9525" cap="flat" cmpd="sng" algn="ctr">
                <a:solidFill>
                  <a:schemeClr val="accent5">
                    <a:shade val="9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415D-422A-837A-A5EA36E58658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lumMod val="110000"/>
                      <a:satMod val="105000"/>
                      <a:tint val="67000"/>
                    </a:schemeClr>
                  </a:gs>
                  <a:gs pos="50000">
                    <a:schemeClr val="accent6">
                      <a:lumMod val="105000"/>
                      <a:satMod val="103000"/>
                      <a:tint val="73000"/>
                    </a:schemeClr>
                  </a:gs>
                  <a:gs pos="100000">
                    <a:schemeClr val="accent6">
                      <a:lumMod val="105000"/>
                      <a:satMod val="109000"/>
                      <a:tint val="81000"/>
                    </a:schemeClr>
                  </a:gs>
                </a:gsLst>
                <a:lin ang="5400000" scaled="0"/>
              </a:gradFill>
              <a:ln w="9525" cap="flat" cmpd="sng" algn="ctr">
                <a:solidFill>
                  <a:schemeClr val="accent6">
                    <a:shade val="9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415D-422A-837A-A5EA36E58658}"/>
              </c:ext>
            </c:extLst>
          </c:dPt>
          <c:dLbls>
            <c:dLbl>
              <c:idx val="0"/>
              <c:layout>
                <c:manualLayout>
                  <c:x val="-8.8406972564467654E-2"/>
                  <c:y val="9.6725252469748682E-2"/>
                </c:manualLayout>
              </c:layout>
              <c:tx>
                <c:rich>
                  <a:bodyPr/>
                  <a:lstStyle/>
                  <a:p>
                    <a:fld id="{109520B7-6D0F-4901-9625-544429C740A4}" type="CATEGORYNAME">
                      <a:rPr lang="th-TH"/>
                      <a:pPr/>
                      <a:t>[ชื่อประเภท]</a:t>
                    </a:fld>
                    <a:r>
                      <a:rPr lang="th-TH" dirty="0"/>
                      <a:t> </a:t>
                    </a:r>
                    <a:r>
                      <a:rPr lang="th-TH" dirty="0" smtClean="0"/>
                      <a:t>303,827,662 </a:t>
                    </a:r>
                    <a:r>
                      <a:rPr lang="th-TH" dirty="0"/>
                      <a:t>ตัว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415D-422A-837A-A5EA36E58658}"/>
                </c:ext>
                <c:ext xmlns:c15="http://schemas.microsoft.com/office/drawing/2012/chart" uri="{CE6537A1-D6FC-4f65-9D91-7224C49458BB}">
                  <c15:layout>
                    <c:manualLayout>
                      <c:w val="0.54492259732135628"/>
                      <c:h val="0.26311410101929872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35404257526989935"/>
                  <c:y val="0.1272471109187347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ctr">
                      <a:defRPr sz="1400" b="1" i="0" u="none" strike="noStrike" kern="1200" baseline="0">
                        <a:solidFill>
                          <a:schemeClr val="accent1">
                            <a:lumMod val="75000"/>
                          </a:schemeClr>
                        </a:solidFill>
                        <a:latin typeface="+mn-lt"/>
                        <a:ea typeface="+mn-ea"/>
                        <a:cs typeface="TH SarabunPSK" panose="020B0500040200020003"/>
                      </a:defRPr>
                    </a:pPr>
                    <a:fld id="{D6B4EC6E-6B03-403A-B495-1034029365E2}" type="CATEGORYNAME">
                      <a:rPr lang="th-TH"/>
                      <a:pPr algn="ctr">
                        <a:defRPr sz="1400" b="1">
                          <a:solidFill>
                            <a:schemeClr val="accent1">
                              <a:lumMod val="75000"/>
                            </a:schemeClr>
                          </a:solidFill>
                          <a:cs typeface="TH SarabunPSK" panose="020B0500040200020003"/>
                        </a:defRPr>
                      </a:pPr>
                      <a:t>[ชื่อประเภท]</a:t>
                    </a:fld>
                    <a:r>
                      <a:rPr lang="th-TH" dirty="0"/>
                      <a:t> </a:t>
                    </a:r>
                  </a:p>
                  <a:p>
                    <a:pPr algn="ctr">
                      <a:defRPr sz="1400" b="1">
                        <a:solidFill>
                          <a:schemeClr val="accent1">
                            <a:lumMod val="75000"/>
                          </a:schemeClr>
                        </a:solidFill>
                        <a:cs typeface="TH SarabunPSK" panose="020B0500040200020003"/>
                      </a:defRPr>
                    </a:pPr>
                    <a:r>
                      <a:rPr lang="th-TH" dirty="0" smtClean="0"/>
                      <a:t>745,789 </a:t>
                    </a:r>
                    <a:r>
                      <a:rPr lang="th-TH" dirty="0"/>
                      <a:t>ตัว</a:t>
                    </a:r>
                  </a:p>
                </c:rich>
              </c:tx>
              <c:numFmt formatCode="#,##0;[Red]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ctr">
                    <a:defRPr sz="1400" b="1" i="0" u="none" strike="noStrike" kern="1200" baseline="0">
                      <a:solidFill>
                        <a:schemeClr val="accent1">
                          <a:lumMod val="75000"/>
                        </a:schemeClr>
                      </a:solidFill>
                      <a:latin typeface="+mn-lt"/>
                      <a:ea typeface="+mn-ea"/>
                      <a:cs typeface="TH SarabunPSK" panose="020B0500040200020003"/>
                    </a:defRPr>
                  </a:pPr>
                  <a:endParaRPr lang="th-TH"/>
                </a:p>
              </c:txPr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415D-422A-837A-A5EA36E58658}"/>
                </c:ext>
                <c:ext xmlns:c15="http://schemas.microsoft.com/office/drawing/2012/chart" uri="{CE6537A1-D6FC-4f65-9D91-7224C49458BB}">
                  <c15:layout>
                    <c:manualLayout>
                      <c:w val="0.32914383237776745"/>
                      <c:h val="0.35151032649023001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0.22772113643463854"/>
                  <c:y val="-0.10308877370695121"/>
                </c:manualLayout>
              </c:layout>
              <c:tx>
                <c:rich>
                  <a:bodyPr/>
                  <a:lstStyle/>
                  <a:p>
                    <a:fld id="{102713EA-4385-4DA6-B884-5CAB29BCDB81}" type="CATEGORYNAME">
                      <a:rPr lang="th-TH"/>
                      <a:pPr/>
                      <a:t>[ชื่อประเภท]</a:t>
                    </a:fld>
                    <a:r>
                      <a:rPr lang="th-TH" dirty="0"/>
                      <a:t> </a:t>
                    </a:r>
                    <a:r>
                      <a:rPr lang="th-TH" dirty="0" smtClean="0"/>
                      <a:t>62,450 </a:t>
                    </a:r>
                    <a:r>
                      <a:rPr lang="th-TH" dirty="0"/>
                      <a:t>ตัว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415D-422A-837A-A5EA36E58658}"/>
                </c:ext>
                <c:ext xmlns:c15="http://schemas.microsoft.com/office/drawing/2012/chart" uri="{CE6537A1-D6FC-4f65-9D91-7224C49458BB}">
                  <c15:layout>
                    <c:manualLayout>
                      <c:w val="0.43364057894006708"/>
                      <c:h val="0.33866272924822649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5901121104862512"/>
                  <c:y val="-7.2404495759594817E-2"/>
                </c:manualLayout>
              </c:layout>
              <c:tx>
                <c:rich>
                  <a:bodyPr/>
                  <a:lstStyle/>
                  <a:p>
                    <a:fld id="{0C3744B6-8A29-4169-A53E-512E065FD14E}" type="CATEGORYNAME">
                      <a:rPr lang="th-TH"/>
                      <a:pPr/>
                      <a:t>[ชื่อประเภท]</a:t>
                    </a:fld>
                    <a:r>
                      <a:rPr lang="th-TH" dirty="0"/>
                      <a:t> </a:t>
                    </a:r>
                    <a:r>
                      <a:rPr lang="th-TH" dirty="0" smtClean="0"/>
                      <a:t>76,294 </a:t>
                    </a:r>
                    <a:r>
                      <a:rPr lang="th-TH" dirty="0"/>
                      <a:t>ตัว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5954554536800468"/>
                      <c:h val="0.33866272924822649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4"/>
              <c:layout>
                <c:manualLayout>
                  <c:x val="0.33755055495923397"/>
                  <c:y val="0.1139847335586885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400" b="1" i="0" u="none" strike="noStrike" kern="1200" baseline="0">
                        <a:solidFill>
                          <a:schemeClr val="accent1">
                            <a:lumMod val="75000"/>
                          </a:schemeClr>
                        </a:solidFill>
                        <a:latin typeface="+mn-lt"/>
                        <a:ea typeface="+mn-ea"/>
                        <a:cs typeface="TH SarabunPSK" panose="020B0500040200020003"/>
                      </a:defRPr>
                    </a:pPr>
                    <a:fld id="{E3F160CD-2BE8-4FA7-88FC-CA06C1CA5148}" type="CATEGORYNAME">
                      <a:rPr lang="th-TH"/>
                      <a:pPr>
                        <a:defRPr sz="1400" b="1">
                          <a:solidFill>
                            <a:schemeClr val="accent1">
                              <a:lumMod val="75000"/>
                            </a:schemeClr>
                          </a:solidFill>
                          <a:cs typeface="TH SarabunPSK" panose="020B0500040200020003"/>
                        </a:defRPr>
                      </a:pPr>
                      <a:t>[ชื่อประเภท]</a:t>
                    </a:fld>
                    <a:r>
                      <a:rPr lang="th-TH" dirty="0"/>
                      <a:t> </a:t>
                    </a:r>
                    <a:r>
                      <a:rPr lang="th-TH" dirty="0" smtClean="0"/>
                      <a:t>44,698 </a:t>
                    </a:r>
                    <a:r>
                      <a:rPr lang="th-TH" dirty="0"/>
                      <a:t>ตัว</a:t>
                    </a:r>
                  </a:p>
                </c:rich>
              </c:tx>
              <c:numFmt formatCode="#,##0;[Red]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accent1">
                          <a:lumMod val="75000"/>
                        </a:schemeClr>
                      </a:solidFill>
                      <a:latin typeface="+mn-lt"/>
                      <a:ea typeface="+mn-ea"/>
                      <a:cs typeface="TH SarabunPSK" panose="020B0500040200020003"/>
                    </a:defRPr>
                  </a:pPr>
                  <a:endParaRPr lang="th-TH"/>
                </a:p>
              </c:txPr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415D-422A-837A-A5EA36E58658}"/>
                </c:ext>
                <c:ext xmlns:c15="http://schemas.microsoft.com/office/drawing/2012/chart" uri="{CE6537A1-D6FC-4f65-9D91-7224C49458BB}">
                  <c15:layout>
                    <c:manualLayout>
                      <c:w val="0.27866154790996572"/>
                      <c:h val="0.29839358091239743"/>
                    </c:manualLayout>
                  </c15:layout>
                  <c15:dlblFieldTable/>
                  <c15:showDataLabelsRange val="0"/>
                </c:ext>
              </c:extLst>
            </c:dLbl>
            <c:numFmt formatCode="#,##0;[Red]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accent1">
                        <a:lumMod val="75000"/>
                      </a:schemeClr>
                    </a:solidFill>
                    <a:latin typeface="+mn-lt"/>
                    <a:ea typeface="+mn-ea"/>
                    <a:cs typeface="TH SarabunPSK" panose="020B0500040200020003"/>
                  </a:defRPr>
                </a:pPr>
                <a:endParaRPr lang="th-TH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5"/>
                <c:pt idx="0">
                  <c:v>ไก่เนื้อ</c:v>
                </c:pt>
                <c:pt idx="1">
                  <c:v>สุกร</c:v>
                </c:pt>
                <c:pt idx="2">
                  <c:v>โคนม</c:v>
                </c:pt>
                <c:pt idx="3">
                  <c:v>โคเนื้อ</c:v>
                </c:pt>
                <c:pt idx="4">
                  <c:v>แพะเนื้อ</c:v>
                </c:pt>
              </c:strCache>
            </c:strRef>
          </c:cat>
          <c:val>
            <c:numRef>
              <c:f>Sheet1!$B$2:$B$7</c:f>
              <c:numCache>
                <c:formatCode>#,##0</c:formatCode>
                <c:ptCount val="6"/>
                <c:pt idx="0">
                  <c:v>324552888</c:v>
                </c:pt>
                <c:pt idx="1">
                  <c:v>747443</c:v>
                </c:pt>
                <c:pt idx="2">
                  <c:v>62661</c:v>
                </c:pt>
                <c:pt idx="3">
                  <c:v>78037</c:v>
                </c:pt>
                <c:pt idx="4">
                  <c:v>44888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415D-422A-837A-A5EA36E58658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4933169550225464E-2"/>
          <c:y val="0.82820988841484711"/>
          <c:w val="0.89999988031439015"/>
          <c:h val="0.10200523582813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solidFill>
        <a:schemeClr val="bg1"/>
      </a:solidFill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baseline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r>
              <a:rPr lang="th-TH" sz="1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เกษตรอินทรีย์</a:t>
            </a:r>
          </a:p>
        </c:rich>
      </c:tx>
      <c:layout>
        <c:manualLayout>
          <c:xMode val="edge"/>
          <c:yMode val="edge"/>
          <c:x val="0.35631908946185481"/>
          <c:y val="0.3756934648741903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>
        <c:manualLayout>
          <c:layoutTarget val="inner"/>
          <c:xMode val="edge"/>
          <c:yMode val="edge"/>
          <c:x val="0.26052575741807027"/>
          <c:y val="0.15205443741427155"/>
          <c:w val="0.50963493542653049"/>
          <c:h val="0.6213202902625879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การขาย</c:v>
                </c:pt>
              </c:strCache>
            </c:strRef>
          </c:tx>
          <c:dPt>
            <c:idx val="0"/>
            <c:bubble3D val="0"/>
            <c:spPr>
              <a:solidFill>
                <a:srgbClr val="9900CC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1C2-413E-B629-C9A8181B51D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1C2-413E-B629-C9A8181B51DA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317-4108-B957-7F046BB6703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317-4108-B957-7F046BB6703B}"/>
              </c:ext>
            </c:extLst>
          </c:dPt>
          <c:dLbls>
            <c:dLbl>
              <c:idx val="0"/>
              <c:layout>
                <c:manualLayout>
                  <c:x val="0.10745360857179508"/>
                  <c:y val="0.193587085488472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6879301D-509A-4686-BE0E-11E7B33752C7}" type="CATEGORYNAME">
                      <a:rPr lang="th-TH" b="1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pPr>
                        <a:defRPr b="1"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[ชื่อประเภท]</a:t>
                    </a:fld>
                    <a:r>
                      <a:rPr lang="th-TH" b="1" baseline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 </a:t>
                    </a:r>
                    <a:r>
                      <a:rPr lang="th-TH" b="1" baseline="0" dirty="0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7 </a:t>
                    </a:r>
                    <a:r>
                      <a:rPr lang="th-TH" b="1" baseline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ไร่</a:t>
                    </a:r>
                  </a:p>
                </c:rich>
              </c:tx>
              <c:numFmt formatCode="#,##0;[Red]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01C2-413E-B629-C9A8181B51DA}"/>
                </c:ext>
                <c:ext xmlns:c15="http://schemas.microsoft.com/office/drawing/2012/chart" uri="{CE6537A1-D6FC-4f65-9D91-7224C49458BB}">
                  <c15:layout>
                    <c:manualLayout>
                      <c:w val="0.34278023439964439"/>
                      <c:h val="0.13922422299264473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7.0068324406275875E-2"/>
                  <c:y val="-0.162794566445601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th-TH" b="1" baseline="0" dirty="0" smtClean="0"/>
                      <a:t>พืชผสมผสาน 143.94 ไร่</a:t>
                    </a:r>
                    <a:endParaRPr lang="th-TH" b="1" baseline="0" dirty="0"/>
                  </a:p>
                </c:rich>
              </c:tx>
              <c:numFmt formatCode="#,##0;[Red]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01C2-413E-B629-C9A8181B51DA}"/>
                </c:ext>
                <c:ext xmlns:c15="http://schemas.microsoft.com/office/drawing/2012/chart" uri="{CE6537A1-D6FC-4f65-9D91-7224C49458BB}">
                  <c15:layout>
                    <c:manualLayout>
                      <c:w val="0.6022282733375226"/>
                      <c:h val="0.14124467045868869"/>
                    </c:manualLayout>
                  </c15:layout>
                </c:ext>
              </c:extLst>
            </c:dLbl>
            <c:numFmt formatCode="#,##0;[Red]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2"/>
                <c:pt idx="0">
                  <c:v>ข้าว</c:v>
                </c:pt>
                <c:pt idx="1">
                  <c:v>พืชผัก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 formatCode="#,##0">
                  <c:v>479</c:v>
                </c:pt>
                <c:pt idx="1">
                  <c:v>154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1C2-413E-B629-C9A8181B51D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accent1">
        <a:lumMod val="20000"/>
        <a:lumOff val="80000"/>
      </a:schemeClr>
    </a:solidFill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3820367248568367"/>
          <c:y val="0.24604656066999908"/>
          <c:w val="0.32957995416035607"/>
          <c:h val="0.58207152341821877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1,903,120</c:v>
                </c:pt>
              </c:strCache>
            </c:strRef>
          </c:tx>
          <c:dPt>
            <c:idx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2FA-4CB6-B6F9-390689153824}"/>
              </c:ext>
            </c:extLst>
          </c:dPt>
          <c:dPt>
            <c:idx val="1"/>
            <c:bubble3D val="0"/>
            <c:spPr>
              <a:solidFill>
                <a:schemeClr val="accent6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2FA-4CB6-B6F9-390689153824}"/>
              </c:ext>
            </c:extLst>
          </c:dPt>
          <c:dPt>
            <c:idx val="2"/>
            <c:bubble3D val="0"/>
            <c:spPr>
              <a:solidFill>
                <a:srgbClr val="00B0F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2FA-4CB6-B6F9-390689153824}"/>
              </c:ext>
            </c:extLst>
          </c:dPt>
          <c:dPt>
            <c:idx val="3"/>
            <c:bubble3D val="0"/>
            <c:spPr>
              <a:solidFill>
                <a:srgbClr val="9900CC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2FA-4CB6-B6F9-390689153824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B2FA-4CB6-B6F9-390689153824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B2FA-4CB6-B6F9-390689153824}"/>
              </c:ext>
            </c:extLst>
          </c:dPt>
          <c:dLbls>
            <c:dLbl>
              <c:idx val="0"/>
              <c:layout>
                <c:manualLayout>
                  <c:x val="0.17210548276339155"/>
                  <c:y val="0.1027143141321317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109520B7-6D0F-4901-9625-544429C740A4}" type="CATEGORYNAME">
                      <a:rPr lang="th-TH" sz="1200" b="1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pPr>
                        <a:defRPr sz="1200" b="1"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[ชื่อประเภท]</a:t>
                    </a:fld>
                    <a:r>
                      <a:rPr lang="th-TH" sz="1200" b="1" baseline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 </a:t>
                    </a:r>
                    <a:r>
                      <a:rPr lang="th-TH" sz="1200" b="1" baseline="0" dirty="0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1,692,540 กก.</a:t>
                    </a:r>
                  </a:p>
                </c:rich>
              </c:tx>
              <c:numFmt formatCode="#,##0;[Red]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B2FA-4CB6-B6F9-390689153824}"/>
                </c:ext>
                <c:ext xmlns:c15="http://schemas.microsoft.com/office/drawing/2012/chart" uri="{CE6537A1-D6FC-4f65-9D91-7224C49458BB}">
                  <c15:layout>
                    <c:manualLayout>
                      <c:w val="0.27367225277870444"/>
                      <c:h val="0.26442507120130326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22465443948127131"/>
                  <c:y val="4.4092087791380762E-2"/>
                </c:manualLayout>
              </c:layout>
              <c:tx>
                <c:rich>
                  <a:bodyPr/>
                  <a:lstStyle/>
                  <a:p>
                    <a:fld id="{D6B4EC6E-6B03-403A-B495-1034029365E2}" type="CATEGORYNAME">
                      <a:rPr lang="th-TH" sz="1200" b="1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pPr/>
                      <a:t>[ชื่อประเภท]</a:t>
                    </a:fld>
                    <a:r>
                      <a:rPr lang="th-TH" sz="1200" b="1" baseline="0" dirty="0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  1,427,450กก.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B2FA-4CB6-B6F9-390689153824}"/>
                </c:ext>
                <c:ext xmlns:c15="http://schemas.microsoft.com/office/drawing/2012/chart" uri="{CE6537A1-D6FC-4f65-9D91-7224C49458BB}">
                  <c15:layout>
                    <c:manualLayout>
                      <c:w val="0.26267833825311199"/>
                      <c:h val="0.30727747981452369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27311492091234474"/>
                  <c:y val="-0.1975016395418089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102713EA-4385-4DA6-B884-5CAB29BCDB81}" type="CATEGORYNAME">
                      <a:rPr lang="th-TH" sz="1200" b="1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pPr>
                        <a:defRPr sz="1200" b="1"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[ชื่อประเภท]</a:t>
                    </a:fld>
                    <a:r>
                      <a:rPr lang="th-TH" sz="1200" b="1" baseline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 </a:t>
                    </a:r>
                    <a:r>
                      <a:rPr lang="th-TH" sz="1200" b="1" baseline="0" dirty="0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385,830 กก.</a:t>
                    </a:r>
                  </a:p>
                </c:rich>
              </c:tx>
              <c:numFmt formatCode="#,##0;[Red]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B2FA-4CB6-B6F9-390689153824}"/>
                </c:ext>
                <c:ext xmlns:c15="http://schemas.microsoft.com/office/drawing/2012/chart" uri="{CE6537A1-D6FC-4f65-9D91-7224C49458BB}">
                  <c15:layout>
                    <c:manualLayout>
                      <c:w val="0.26710597145502979"/>
                      <c:h val="0.29692565633813256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0.24750760645506517"/>
                  <c:y val="-0.1243428514651988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C3744B6-8A29-4169-A53E-512E065FD14E}" type="CATEGORYNAME">
                      <a:rPr lang="th-TH" sz="1200" b="1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pPr>
                        <a:defRPr sz="1200" b="1"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[ชื่อประเภท]</a:t>
                    </a:fld>
                    <a:r>
                      <a:rPr lang="th-TH" sz="1200" b="1" baseline="0" dirty="0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 463,980กก.</a:t>
                    </a:r>
                  </a:p>
                </c:rich>
              </c:tx>
              <c:numFmt formatCode="#,##0;[Red]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B2FA-4CB6-B6F9-390689153824}"/>
                </c:ext>
                <c:ext xmlns:c15="http://schemas.microsoft.com/office/drawing/2012/chart" uri="{CE6537A1-D6FC-4f65-9D91-7224C49458BB}">
                  <c15:layout>
                    <c:manualLayout>
                      <c:w val="0.41778469276055757"/>
                      <c:h val="0.162177334695949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4"/>
              <c:layout>
                <c:manualLayout>
                  <c:x val="0.34618043985101765"/>
                  <c:y val="-0.1619521799928514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E3F160CD-2BE8-4FA7-88FC-CA06C1CA5148}" type="CATEGORYNAME">
                      <a:rPr lang="th-TH" sz="12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pPr>
                        <a:defRPr sz="1200" b="1"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[ชื่อประเภท]</a:t>
                    </a:fld>
                    <a:r>
                      <a:rPr lang="th-TH" sz="1200" b="1" baseline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, </a:t>
                    </a:r>
                    <a:fld id="{3AC2FB93-EDCD-40C4-9569-1CF57AA188C1}" type="VALUE">
                      <a:rPr lang="th-TH" sz="1200" b="1" baseline="0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pPr>
                        <a:defRPr sz="1200" b="1"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[ค่า]</a:t>
                    </a:fld>
                    <a:r>
                      <a:rPr lang="th-TH" sz="1200" b="1" baseline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 ตัว</a:t>
                    </a:r>
                  </a:p>
                </c:rich>
              </c:tx>
              <c:numFmt formatCode="#,##0;[Red]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B2FA-4CB6-B6F9-390689153824}"/>
                </c:ext>
                <c:ext xmlns:c15="http://schemas.microsoft.com/office/drawing/2012/chart" uri="{CE6537A1-D6FC-4f65-9D91-7224C49458BB}">
                  <c15:layout>
                    <c:manualLayout>
                      <c:w val="0.28196856066046344"/>
                      <c:h val="0.14800286906536866"/>
                    </c:manualLayout>
                  </c15:layout>
                  <c15:dlblFieldTable/>
                  <c15:showDataLabelsRange val="0"/>
                </c:ext>
              </c:extLst>
            </c:dLbl>
            <c:numFmt formatCode="#,##0;[Red]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4"/>
                <c:pt idx="0">
                  <c:v>ปลานิล</c:v>
                </c:pt>
                <c:pt idx="1">
                  <c:v>ปลาดุกบิ๊กอุย</c:v>
                </c:pt>
                <c:pt idx="2">
                  <c:v>ปลาตะเพียน</c:v>
                </c:pt>
                <c:pt idx="3">
                  <c:v>ปลาสวาย</c:v>
                </c:pt>
              </c:strCache>
            </c:strRef>
          </c:cat>
          <c:val>
            <c:numRef>
              <c:f>Sheet1!$B$2:$B$7</c:f>
              <c:numCache>
                <c:formatCode>#,##0</c:formatCode>
                <c:ptCount val="6"/>
                <c:pt idx="0">
                  <c:v>1903120</c:v>
                </c:pt>
                <c:pt idx="1">
                  <c:v>1769200</c:v>
                </c:pt>
                <c:pt idx="2">
                  <c:v>410750</c:v>
                </c:pt>
                <c:pt idx="3">
                  <c:v>298050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B2FA-4CB6-B6F9-390689153824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accent4">
        <a:lumMod val="20000"/>
        <a:lumOff val="80000"/>
      </a:schemeClr>
    </a:solidFill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sz="1862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GAP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c:rich>
      </c:tx>
      <c:layout>
        <c:manualLayout>
          <c:xMode val="edge"/>
          <c:yMode val="edge"/>
          <c:x val="0.43020899384586042"/>
          <c:y val="0.397098844371443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862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>
        <c:manualLayout>
          <c:layoutTarget val="inner"/>
          <c:xMode val="edge"/>
          <c:yMode val="edge"/>
          <c:x val="0.27913436418045412"/>
          <c:y val="0.23614513087450267"/>
          <c:w val="0.44964700072868474"/>
          <c:h val="0.46019574872719021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คอลัมน์2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CD7-4004-ACEB-819748AE3DA2}"/>
              </c:ext>
            </c:extLst>
          </c:dPt>
          <c:dPt>
            <c:idx val="1"/>
            <c:bubble3D val="0"/>
            <c:spPr>
              <a:solidFill>
                <a:schemeClr val="accent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FCD7-4004-ACEB-819748AE3DA2}"/>
              </c:ext>
            </c:extLst>
          </c:dPt>
          <c:dPt>
            <c:idx val="2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FCD7-4004-ACEB-819748AE3DA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FCD7-4004-ACEB-819748AE3DA2}"/>
              </c:ext>
            </c:extLst>
          </c:dPt>
          <c:dPt>
            <c:idx val="4"/>
            <c:bubble3D val="0"/>
            <c:spPr>
              <a:solidFill>
                <a:srgbClr val="9900CC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CD7-4004-ACEB-819748AE3DA2}"/>
              </c:ext>
            </c:extLst>
          </c:dPt>
          <c:dLbls>
            <c:dLbl>
              <c:idx val="0"/>
              <c:layout>
                <c:manualLayout>
                  <c:x val="0.20327277586563491"/>
                  <c:y val="0.1062391533557464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0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000" b="1" dirty="0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ข้าว</a:t>
                    </a:r>
                    <a:r>
                      <a:rPr lang="th-TH" sz="1000" b="1" baseline="0" dirty="0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 (</a:t>
                    </a:r>
                    <a:r>
                      <a:rPr lang="en-US" sz="1000" b="1" baseline="0" dirty="0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PAP SEED)</a:t>
                    </a:r>
                    <a:r>
                      <a:rPr lang="en-US" sz="1000" b="1" dirty="0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 2,507</a:t>
                    </a:r>
                    <a:r>
                      <a:rPr lang="en-US" sz="1000" b="1" baseline="0" dirty="0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 </a:t>
                    </a:r>
                    <a:r>
                      <a:rPr lang="th-TH" sz="1000" b="1" dirty="0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ไร่</a:t>
                    </a:r>
                    <a:endParaRPr lang="th-TH" sz="1000" b="1" dirty="0">
                      <a:latin typeface="TH SarabunPSK" panose="020B0500040200020003" pitchFamily="34" charset="-34"/>
                      <a:cs typeface="TH SarabunPSK" panose="020B0500040200020003" pitchFamily="34" charset="-34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FCD7-4004-ACEB-819748AE3DA2}"/>
                </c:ext>
                <c:ext xmlns:c15="http://schemas.microsoft.com/office/drawing/2012/chart" uri="{CE6537A1-D6FC-4f65-9D91-7224C49458BB}">
                  <c15:layout>
                    <c:manualLayout>
                      <c:w val="0.27871831644158135"/>
                      <c:h val="0.17368587083734491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9.5353710113792456E-2"/>
                  <c:y val="0.270770553586782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b="1" dirty="0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พืชอาหาร </a:t>
                    </a:r>
                    <a:r>
                      <a:rPr lang="th-TH" b="1" baseline="0" dirty="0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728.91</a:t>
                    </a:r>
                    <a:r>
                      <a:rPr lang="th-TH" b="1" dirty="0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 </a:t>
                    </a:r>
                    <a:r>
                      <a:rPr lang="th-TH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ไร่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5993246958147312"/>
                      <c:h val="0.21053557810758489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-0.10295208815998413"/>
                  <c:y val="0.1872157891118378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b="1" dirty="0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พืชไร่</a:t>
                    </a:r>
                    <a:r>
                      <a:rPr lang="th-TH" b="1" baseline="0" dirty="0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 8 </a:t>
                    </a:r>
                    <a:r>
                      <a:rPr lang="th-TH" b="1" baseline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ไร่</a:t>
                    </a:r>
                    <a:endParaRPr lang="th-TH" b="1" dirty="0">
                      <a:latin typeface="TH SarabunPSK" panose="020B0500040200020003" pitchFamily="34" charset="-34"/>
                      <a:cs typeface="TH SarabunPSK" panose="020B0500040200020003" pitchFamily="34" charset="-34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0494121592369597"/>
                      <c:h val="8.9122463028588714E-2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-0.17438711740764593"/>
                  <c:y val="-0.2018907362317598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dirty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ประมง</a:t>
                    </a:r>
                    <a:r>
                      <a:rPr lang="th-TH" baseline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 </a:t>
                    </a:r>
                    <a:r>
                      <a:rPr lang="th-TH" baseline="0" dirty="0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10 </a:t>
                    </a:r>
                    <a:r>
                      <a:rPr lang="th-TH" baseline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ฟาร์ม</a:t>
                    </a:r>
                    <a:endParaRPr lang="th-TH" dirty="0">
                      <a:latin typeface="TH SarabunPSK" panose="020B0500040200020003" pitchFamily="34" charset="-34"/>
                      <a:cs typeface="TH SarabunPSK" panose="020B0500040200020003" pitchFamily="34" charset="-34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FCD7-4004-ACEB-819748AE3DA2}"/>
                </c:ext>
                <c:ext xmlns:c15="http://schemas.microsoft.com/office/drawing/2012/chart" uri="{CE6537A1-D6FC-4f65-9D91-7224C49458BB}">
                  <c15:layout>
                    <c:manualLayout>
                      <c:w val="0.33953383414044452"/>
                      <c:h val="0.14375663787059778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0.20835040957081785"/>
                  <c:y val="-0.1902039934392095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dirty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ปศุสัตว์</a:t>
                    </a:r>
                    <a:r>
                      <a:rPr lang="th-TH" baseline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 </a:t>
                    </a:r>
                    <a:r>
                      <a:rPr lang="th-TH" baseline="0" dirty="0" smtClean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1,177 </a:t>
                    </a:r>
                    <a:r>
                      <a:rPr lang="th-TH" baseline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ฟาร์ม</a:t>
                    </a:r>
                    <a:endParaRPr lang="th-TH" dirty="0">
                      <a:latin typeface="TH SarabunPSK" panose="020B0500040200020003" pitchFamily="34" charset="-34"/>
                      <a:cs typeface="TH SarabunPSK" panose="020B0500040200020003" pitchFamily="34" charset="-34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FCD7-4004-ACEB-819748AE3DA2}"/>
                </c:ext>
                <c:ext xmlns:c15="http://schemas.microsoft.com/office/drawing/2012/chart" uri="{CE6537A1-D6FC-4f65-9D91-7224C49458BB}">
                  <c15:layout>
                    <c:manualLayout>
                      <c:w val="0.42434423548915617"/>
                      <c:h val="0.12464449318768339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ข้าว (GAP SEED)</c:v>
                </c:pt>
                <c:pt idx="1">
                  <c:v>พืชอาหาร</c:v>
                </c:pt>
                <c:pt idx="2">
                  <c:v>พืชไร่</c:v>
                </c:pt>
                <c:pt idx="3">
                  <c:v>ประมง</c:v>
                </c:pt>
                <c:pt idx="4">
                  <c:v>ปศุสัตว์</c:v>
                </c:pt>
              </c:strCache>
            </c:strRef>
          </c:cat>
          <c:val>
            <c:numRef>
              <c:f>Sheet1!$B$2:$B$6</c:f>
              <c:numCache>
                <c:formatCode>#,##0</c:formatCode>
                <c:ptCount val="5"/>
                <c:pt idx="0">
                  <c:v>2507</c:v>
                </c:pt>
                <c:pt idx="1">
                  <c:v>720.91750000000002</c:v>
                </c:pt>
                <c:pt idx="2">
                  <c:v>8</c:v>
                </c:pt>
                <c:pt idx="3" formatCode="General">
                  <c:v>10</c:v>
                </c:pt>
                <c:pt idx="4">
                  <c:v>1177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CD7-4004-ACEB-819748AE3DA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accent1">
        <a:lumMod val="20000"/>
        <a:lumOff val="80000"/>
      </a:schemeClr>
    </a:solidFill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561001066699365"/>
          <c:y val="1.8309344847490042E-3"/>
          <c:w val="0.8075989195049661"/>
          <c:h val="0.7940198195609330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งบประมาณที่ได้รับ(ล้านบาท)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7.1281562651350147E-3"/>
                  <c:y val="3.759110753757925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9956-4B03-8D23-14DC9AFB4DA8}"/>
                </c:ext>
                <c:ext xmlns:c15="http://schemas.microsoft.com/office/drawing/2012/chart" uri="{CE6537A1-D6FC-4f65-9D91-7224C49458BB}">
                  <c15:layout>
                    <c:manualLayout>
                      <c:w val="0.20008889625189155"/>
                      <c:h val="0.1237886199435136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4.8117880259655715E-2"/>
                  <c:y val="4.248333269179667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9956-4B03-8D23-14DC9AFB4DA8}"/>
                </c:ext>
                <c:ext xmlns:c15="http://schemas.microsoft.com/office/drawing/2012/chart" uri="{CE6537A1-D6FC-4f65-9D91-7224C49458BB}">
                  <c15:layout>
                    <c:manualLayout>
                      <c:w val="0.2352863497734376"/>
                      <c:h val="0.12487588648679947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8.002377514250715E-2"/>
                  <c:y val="-1.833479626720872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9956-4B03-8D23-14DC9AFB4DA8}"/>
                </c:ext>
                <c:ext xmlns:c15="http://schemas.microsoft.com/office/drawing/2012/chart" uri="{CE6537A1-D6FC-4f65-9D91-7224C49458BB}">
                  <c15:layout>
                    <c:manualLayout>
                      <c:w val="0.20574770391365602"/>
                      <c:h val="0.1125497794371519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l"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22225" cap="flat" cmpd="sng" algn="ctr">
                      <a:solidFill>
                        <a:schemeClr val="accent6">
                          <a:lumMod val="7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งบปกติ</c:v>
                </c:pt>
                <c:pt idx="1">
                  <c:v>งบจังหวัด</c:v>
                </c:pt>
                <c:pt idx="2">
                  <c:v>งบกลุ่มจังหวัด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445.54</c:v>
                </c:pt>
                <c:pt idx="1">
                  <c:v>51.48</c:v>
                </c:pt>
                <c:pt idx="2">
                  <c:v>0.39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956-4B03-8D23-14DC9AFB4DA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ผลการเบิกจ่าย (ล้านบาท)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6.9618190298003452E-2"/>
                  <c:y val="-4.177558990107388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en-US" dirty="0" smtClean="0"/>
                      <a:t>347.35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9956-4B03-8D23-14DC9AFB4DA8}"/>
                </c:ext>
                <c:ext xmlns:c15="http://schemas.microsoft.com/office/drawing/2012/chart" uri="{CE6537A1-D6FC-4f65-9D91-7224C49458BB}">
                  <c15:layout>
                    <c:manualLayout>
                      <c:w val="0.27295831239979668"/>
                      <c:h val="7.6126886364562399E-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6.326341135854685E-2"/>
                  <c:y val="-1.6311550130981983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en-US" dirty="0" smtClean="0"/>
                      <a:t>7.60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9956-4B03-8D23-14DC9AFB4DA8}"/>
                </c:ext>
                <c:ext xmlns:c15="http://schemas.microsoft.com/office/drawing/2012/chart" uri="{CE6537A1-D6FC-4f65-9D91-7224C49458BB}">
                  <c15:layout>
                    <c:manualLayout>
                      <c:w val="0.23527051647277897"/>
                      <c:h val="7.3316503611427275E-2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2.0180529619979029E-2"/>
                  <c:y val="-2.869086245756551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l">
                      <a:defRPr sz="1197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en-US" dirty="0" smtClean="0"/>
                      <a:t>0.32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l"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864975537024"/>
                      <c:h val="8.3053117366884907E-2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งบปกติ</c:v>
                </c:pt>
                <c:pt idx="1">
                  <c:v>งบจังหวัด</c:v>
                </c:pt>
                <c:pt idx="2">
                  <c:v>งบกลุ่มจังหวัด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347.35</c:v>
                </c:pt>
                <c:pt idx="1">
                  <c:v>7.6</c:v>
                </c:pt>
                <c:pt idx="2">
                  <c:v>0.39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956-4B03-8D23-14DC9AFB4DA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คอลัมน์1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งบปกติ</c:v>
                </c:pt>
                <c:pt idx="1">
                  <c:v>งบจังหวัด</c:v>
                </c:pt>
                <c:pt idx="2">
                  <c:v>งบกลุ่มจังหวัด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9956-4B03-8D23-14DC9AFB4DA8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96"/>
        <c:axId val="333050256"/>
        <c:axId val="333051040"/>
      </c:barChart>
      <c:catAx>
        <c:axId val="33305025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defRPr>
            </a:pPr>
            <a:endParaRPr lang="th-TH"/>
          </a:p>
        </c:txPr>
        <c:crossAx val="333051040"/>
        <c:crosses val="autoZero"/>
        <c:auto val="1"/>
        <c:lblAlgn val="ctr"/>
        <c:lblOffset val="100"/>
        <c:noMultiLvlLbl val="0"/>
      </c:catAx>
      <c:valAx>
        <c:axId val="333051040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330502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delete val="1"/>
      </c:legendEntry>
      <c:layout>
        <c:manualLayout>
          <c:xMode val="edge"/>
          <c:yMode val="edge"/>
          <c:x val="0.11964781568018429"/>
          <c:y val="0.8151069754957333"/>
          <c:w val="0.58048412487958134"/>
          <c:h val="0.118955773199051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H SarabunIT๙" panose="020B0500040200020003" pitchFamily="34" charset="-34"/>
              <a:ea typeface="+mn-ea"/>
              <a:cs typeface="TH SarabunIT๙" panose="020B0500040200020003" pitchFamily="34" charset="-34"/>
            </a:defRPr>
          </a:pPr>
          <a:endParaRPr lang="th-TH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accent2">
        <a:lumMod val="20000"/>
        <a:lumOff val="80000"/>
      </a:schemeClr>
    </a:solidFill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3123755753589051"/>
          <c:y val="0.33322836233215042"/>
          <c:w val="0.44376146130768818"/>
          <c:h val="0.66187644387059041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การขาย</c:v>
                </c:pt>
              </c:strCache>
            </c:strRef>
          </c:tx>
          <c:dPt>
            <c:idx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44F-468B-81F5-B47556DDD14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44F-468B-81F5-B47556DDD14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44F-468B-81F5-B47556DDD145}"/>
              </c:ext>
            </c:extLst>
          </c:dPt>
          <c:dPt>
            <c:idx val="3"/>
            <c:bubble3D val="0"/>
            <c:spPr>
              <a:solidFill>
                <a:schemeClr val="accent5">
                  <a:lumMod val="75000"/>
                </a:schemeClr>
              </a:solidFill>
              <a:ln w="19050">
                <a:solidFill>
                  <a:schemeClr val="accent5">
                    <a:lumMod val="7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44F-468B-81F5-B47556DDD145}"/>
              </c:ext>
            </c:extLst>
          </c:dPt>
          <c:dLbls>
            <c:dLbl>
              <c:idx val="0"/>
              <c:layout>
                <c:manualLayout>
                  <c:x val="-2.7076102622430747E-2"/>
                  <c:y val="0.3646301301023708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ctr">
                      <a:defRPr sz="14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B6A7DA8-D79D-4E79-B57A-05A769D41754}" type="CATEGORYNAME">
                      <a:rPr lang="th-TH" sz="1400"/>
                      <a:pPr algn="ctr">
                        <a:defRPr sz="1400" b="1"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[ชื่อประเภท]</a:t>
                    </a:fld>
                    <a:endParaRPr lang="th-TH" sz="1400" dirty="0"/>
                  </a:p>
                  <a:p>
                    <a:pPr algn="ctr">
                      <a:defRPr sz="1400" b="1">
                        <a:latin typeface="TH SarabunPSK" panose="020B0500040200020003" pitchFamily="34" charset="-34"/>
                        <a:cs typeface="TH SarabunPSK" panose="020B0500040200020003" pitchFamily="34" charset="-34"/>
                      </a:defRPr>
                    </a:pPr>
                    <a:r>
                      <a:rPr lang="th-TH" sz="1400" dirty="0"/>
                      <a:t>    </a:t>
                    </a:r>
                    <a:r>
                      <a:rPr lang="th-TH" sz="1400" dirty="0" smtClean="0"/>
                      <a:t>806,178 </a:t>
                    </a:r>
                    <a:r>
                      <a:rPr lang="th-TH" sz="1400" dirty="0"/>
                      <a:t>ไร่</a:t>
                    </a:r>
                  </a:p>
                </c:rich>
              </c:tx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ctr"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59262559285482"/>
                      <c:h val="0.24670778264336152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3.4324097537585759E-3"/>
                  <c:y val="-5.5034260907272153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ctr">
                      <a:defRPr sz="14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4D3B0380-B2BD-486F-B73C-383C48D0FD8B}" type="CATEGORYNAME">
                      <a:rPr lang="th-TH" sz="1400" smtClean="0"/>
                      <a:pPr algn="ctr">
                        <a:defRPr sz="1400" b="1"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[ชื่อประเภท]</a:t>
                    </a:fld>
                    <a:endParaRPr lang="th-TH" sz="1400" dirty="0" smtClean="0"/>
                  </a:p>
                  <a:p>
                    <a:pPr algn="ctr">
                      <a:defRPr sz="1400" b="1">
                        <a:latin typeface="TH SarabunPSK" panose="020B0500040200020003" pitchFamily="34" charset="-34"/>
                        <a:cs typeface="TH SarabunPSK" panose="020B0500040200020003" pitchFamily="34" charset="-34"/>
                      </a:defRPr>
                    </a:pPr>
                    <a:r>
                      <a:rPr lang="th-TH" sz="1400" dirty="0" smtClean="0"/>
                      <a:t>1,569,626 ไร่</a:t>
                    </a:r>
                  </a:p>
                </c:rich>
              </c:tx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ctr"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7756160322552268"/>
                      <c:h val="0.30581957804550219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3.391290530312526E-3"/>
                  <c:y val="0.1403108944138838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ctr">
                      <a:defRPr sz="14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aseline="0" dirty="0" smtClean="0"/>
                      <a:t>สถานที่เพาะเลี้ยงสัตว์น้ำ</a:t>
                    </a:r>
                  </a:p>
                  <a:p>
                    <a:pPr algn="ctr">
                      <a:defRPr sz="1400" b="1">
                        <a:latin typeface="TH SarabunPSK" panose="020B0500040200020003" pitchFamily="34" charset="-34"/>
                        <a:cs typeface="TH SarabunPSK" panose="020B0500040200020003" pitchFamily="34" charset="-34"/>
                      </a:defRPr>
                    </a:pPr>
                    <a:r>
                      <a:rPr lang="th-TH" sz="1400" baseline="0" dirty="0" smtClean="0"/>
                      <a:t>8,941.99 ไร่</a:t>
                    </a:r>
                  </a:p>
                </c:rich>
              </c:tx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ctr"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6975465065386537"/>
                      <c:h val="0.33491444437161444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0.37355002467153409"/>
                  <c:y val="-0.1224468187020687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ctr">
                      <a:defRPr sz="16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600" dirty="0" smtClean="0"/>
                      <a:t>เกษตร</a:t>
                    </a:r>
                    <a:fld id="{45C99842-6356-46E0-8ED4-A40442B9E8CF}" type="CATEGORYNAME">
                      <a:rPr lang="en-US" sz="1600" smtClean="0"/>
                      <a:pPr algn="ctr">
                        <a:defRPr sz="1600" b="1"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[ชื่อประเภท]</a:t>
                    </a:fld>
                    <a:r>
                      <a:rPr lang="en-US" sz="1600" baseline="0" dirty="0"/>
                      <a:t>  </a:t>
                    </a:r>
                    <a:r>
                      <a:rPr lang="en-US" sz="1600" baseline="0" dirty="0" smtClean="0"/>
                      <a:t>75,873.01 </a:t>
                    </a:r>
                    <a:r>
                      <a:rPr lang="en-US" sz="1600" baseline="0" dirty="0" err="1" smtClean="0"/>
                      <a:t>ไร่</a:t>
                    </a:r>
                  </a:p>
                </c:rich>
              </c:tx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ctr">
                    <a:defRPr sz="16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56667029073381781"/>
                      <c:h val="0.11896778617563568"/>
                    </c:manualLayout>
                  </c15:layout>
                  <c15:dlblFieldTable/>
                  <c15:showDataLabelsRange val="0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sz="105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12700" cap="flat" cmpd="sng" algn="ctr">
                  <a:solidFill>
                    <a:schemeClr val="tx1"/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ที่นา</c:v>
                </c:pt>
                <c:pt idx="1">
                  <c:v>พืชไร่</c:v>
                </c:pt>
                <c:pt idx="2">
                  <c:v>สถานที่เพาะเลี้ยงสัตว์น้ำ</c:v>
                </c:pt>
                <c:pt idx="3">
                  <c:v>อื่น ๆ</c:v>
                </c:pt>
              </c:strCache>
            </c:strRef>
          </c:cat>
          <c:val>
            <c:numRef>
              <c:f>Sheet1!$B$2:$B$5</c:f>
              <c:numCache>
                <c:formatCode>#,##0.00</c:formatCode>
                <c:ptCount val="4"/>
                <c:pt idx="0">
                  <c:v>772291</c:v>
                </c:pt>
                <c:pt idx="1">
                  <c:v>1392960</c:v>
                </c:pt>
                <c:pt idx="2">
                  <c:v>6909.66</c:v>
                </c:pt>
                <c:pt idx="3" formatCode="General">
                  <c:v>205144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744F-468B-81F5-B47556DDD145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4550796795958553"/>
          <c:y val="9.3005674863134921E-2"/>
          <c:w val="0.33509137053236276"/>
          <c:h val="0.5158553205085221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การขาย</c:v>
                </c:pt>
              </c:strCache>
            </c:strRef>
          </c:tx>
          <c:dPt>
            <c:idx val="0"/>
            <c:bubble3D val="0"/>
            <c:spPr>
              <a:solidFill>
                <a:srgbClr val="F20EB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4DF-42DB-B180-9A937D26A137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4DF-42DB-B180-9A937D26A137}"/>
              </c:ext>
            </c:extLst>
          </c:dPt>
          <c:dPt>
            <c:idx val="2"/>
            <c:bubble3D val="0"/>
            <c:spPr>
              <a:solidFill>
                <a:srgbClr val="D287E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4DF-42DB-B180-9A937D26A137}"/>
              </c:ext>
            </c:extLst>
          </c:dPt>
          <c:dPt>
            <c:idx val="3"/>
            <c:bubble3D val="0"/>
            <c:spPr>
              <a:solidFill>
                <a:srgbClr val="0C91AC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4DF-42DB-B180-9A937D26A137}"/>
              </c:ext>
            </c:extLst>
          </c:dPt>
          <c:dPt>
            <c:idx val="4"/>
            <c:bubble3D val="0"/>
            <c:spPr>
              <a:solidFill>
                <a:schemeClr val="accent2">
                  <a:lumMod val="75000"/>
                </a:schemeClr>
              </a:solidFill>
              <a:ln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0.14455321282860281"/>
                  <c:y val="-5.027829808158473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ctr">
                      <a:defRPr sz="1400" b="1" i="0" u="none" strike="noStrike" kern="1200" baseline="0">
                        <a:solidFill>
                          <a:schemeClr val="accent1">
                            <a:lumMod val="7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88AAF9AE-43E9-4346-8DE9-9649E0DD8AE9}" type="CATEGORYNAME">
                      <a:rPr lang="th-TH" sz="1400" b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pPr algn="ctr">
                        <a:defRPr sz="1400" b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[ชื่อประเภท]</a:t>
                    </a:fld>
                    <a:r>
                      <a:rPr lang="th-TH" sz="1400" b="1" baseline="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 </a:t>
                    </a:r>
                  </a:p>
                  <a:p>
                    <a:pPr algn="ctr">
                      <a:defRPr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defRPr>
                    </a:pPr>
                    <a:r>
                      <a:rPr lang="th-TH" sz="1400" b="1" baseline="0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772,291 </a:t>
                    </a:r>
                    <a:r>
                      <a:rPr lang="th-TH" sz="1400" b="1" baseline="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ไร่</a:t>
                    </a:r>
                  </a:p>
                </c:rich>
              </c:tx>
              <c:numFmt formatCode="#,##0;[Red]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ctr">
                    <a:defRPr sz="1400" b="1" i="0" u="none" strike="noStrike" kern="1200" baseline="0">
                      <a:solidFill>
                        <a:schemeClr val="accent1">
                          <a:lumMod val="7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2470467593843755"/>
                      <c:h val="0.32150432935035034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0.28567521379748351"/>
                  <c:y val="8.4807433736831958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1400" b="1" i="0" u="none" strike="noStrike" kern="1200" baseline="0">
                        <a:solidFill>
                          <a:schemeClr val="accent1">
                            <a:lumMod val="7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38A6B017-9802-45BF-83FB-89F860FC8A73}" type="CATEGORYNAME">
                      <a:rPr lang="th-TH" sz="1400" b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pPr algn="l">
                        <a:defRPr sz="1400" b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[ชื่อประเภท]</a:t>
                    </a:fld>
                    <a:r>
                      <a:rPr lang="th-TH" sz="1400" b="1" baseline="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 </a:t>
                    </a:r>
                    <a:r>
                      <a:rPr lang="th-TH" sz="1400" b="1" baseline="0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336,747 ไร่</a:t>
                    </a:r>
                  </a:p>
                </c:rich>
              </c:tx>
              <c:numFmt formatCode="#,##0;[Red]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400" b="1" i="0" u="none" strike="noStrike" kern="1200" baseline="0">
                      <a:solidFill>
                        <a:schemeClr val="accent1">
                          <a:lumMod val="7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4DF-42DB-B180-9A937D26A137}"/>
                </c:ext>
                <c:ext xmlns:c15="http://schemas.microsoft.com/office/drawing/2012/chart" uri="{CE6537A1-D6FC-4f65-9D91-7224C49458BB}">
                  <c15:layout>
                    <c:manualLayout>
                      <c:w val="0.32762348524972307"/>
                      <c:h val="0.31327763751242882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1124842984928832"/>
                  <c:y val="-6.6085746255795997E-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1400" b="1" i="0" u="none" strike="noStrike" kern="1200" baseline="0">
                        <a:solidFill>
                          <a:schemeClr val="accent1">
                            <a:lumMod val="7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33B441EE-897C-4DA9-8700-D9C48995A4C8}" type="CATEGORYNAME">
                      <a:rPr lang="th-TH" sz="1400" b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pPr algn="l">
                        <a:defRPr sz="1400" b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[ชื่อประเภท]</a:t>
                    </a:fld>
                    <a:r>
                      <a:rPr lang="th-TH" sz="1400" b="1" baseline="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 </a:t>
                    </a:r>
                    <a:r>
                      <a:rPr lang="th-TH" sz="1400" b="1" baseline="0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381,016 ไร่</a:t>
                    </a:r>
                  </a:p>
                </c:rich>
              </c:tx>
              <c:numFmt formatCode="#,##0;[Red]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400" b="1" i="0" u="none" strike="noStrike" kern="1200" baseline="0">
                      <a:solidFill>
                        <a:schemeClr val="accent1">
                          <a:lumMod val="7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D4DF-42DB-B180-9A937D26A137}"/>
                </c:ext>
                <c:ext xmlns:c15="http://schemas.microsoft.com/office/drawing/2012/chart" uri="{CE6537A1-D6FC-4f65-9D91-7224C49458BB}">
                  <c15:layout>
                    <c:manualLayout>
                      <c:w val="0.4082936305984956"/>
                      <c:h val="0.31102605630805968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4"/>
              <c:layout>
                <c:manualLayout>
                  <c:x val="-0.19834600451305673"/>
                  <c:y val="-6.044611283995003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ctr">
                      <a:defRPr sz="1400" b="1" i="0" u="none" strike="noStrike" kern="1200" baseline="0">
                        <a:solidFill>
                          <a:schemeClr val="accent1">
                            <a:lumMod val="7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C26412DD-AC00-45A6-8E2A-0597A6BC699F}" type="CATEGORYNAME">
                      <a:rPr lang="th-TH" sz="1400" b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pPr algn="ctr">
                        <a:defRPr sz="1400" b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[ชื่อประเภท]</a:t>
                    </a:fld>
                    <a:r>
                      <a:rPr lang="th-TH" sz="1400" b="1" baseline="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 </a:t>
                    </a:r>
                    <a:r>
                      <a:rPr lang="th-TH" sz="1400" b="1" baseline="0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500,197 ไร่</a:t>
                    </a:r>
                  </a:p>
                </c:rich>
              </c:tx>
              <c:numFmt formatCode="#,##0;[Red]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ctr">
                    <a:defRPr sz="1400" b="1" i="0" u="none" strike="noStrike" kern="1200" baseline="0">
                      <a:solidFill>
                        <a:schemeClr val="accent1">
                          <a:lumMod val="7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D4DF-42DB-B180-9A937D26A137}"/>
                </c:ext>
                <c:ext xmlns:c15="http://schemas.microsoft.com/office/drawing/2012/chart" uri="{CE6537A1-D6FC-4f65-9D91-7224C49458BB}">
                  <c15:layout>
                    <c:manualLayout>
                      <c:w val="0.50280839503841457"/>
                      <c:h val="0.265374558102204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l">
                  <a:defRPr sz="1400" b="0" i="0" u="none" strike="noStrike" kern="1200" baseline="0">
                    <a:solidFill>
                      <a:schemeClr val="accent1">
                        <a:lumMod val="75000"/>
                      </a:schemeClr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ข้าวนาปี</c:v>
                </c:pt>
                <c:pt idx="1">
                  <c:v>ข้าวนาปรัง</c:v>
                </c:pt>
                <c:pt idx="2">
                  <c:v>มันสำปะหลัง</c:v>
                </c:pt>
                <c:pt idx="3">
                  <c:v>ข้าวโพดเลี้ยงสัตว์</c:v>
                </c:pt>
                <c:pt idx="4">
                  <c:v>อ้อยโรงงาน</c:v>
                </c:pt>
              </c:strCache>
            </c:strRef>
          </c:cat>
          <c:val>
            <c:numRef>
              <c:f>Sheet1!$B$2:$B$6</c:f>
              <c:numCache>
                <c:formatCode>#,##0</c:formatCode>
                <c:ptCount val="5"/>
                <c:pt idx="0">
                  <c:v>772291</c:v>
                </c:pt>
                <c:pt idx="1">
                  <c:v>344117</c:v>
                </c:pt>
                <c:pt idx="2">
                  <c:v>336747</c:v>
                </c:pt>
                <c:pt idx="3">
                  <c:v>381016</c:v>
                </c:pt>
                <c:pt idx="4">
                  <c:v>500197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D4DF-42DB-B180-9A937D26A13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คอลัมน์1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ข้าวนาปี</c:v>
                </c:pt>
                <c:pt idx="1">
                  <c:v>ข้าวนาปรัง</c:v>
                </c:pt>
                <c:pt idx="2">
                  <c:v>มันสำปะหลัง</c:v>
                </c:pt>
                <c:pt idx="3">
                  <c:v>ข้าวโพดเลี้ยงสัตว์</c:v>
                </c:pt>
                <c:pt idx="4">
                  <c:v>อ้อยโรงงาน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1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>
        <a:lumMod val="85000"/>
      </a:schemeClr>
    </a:solidFill>
    <a:ln>
      <a:solidFill>
        <a:schemeClr val="accent1">
          <a:lumMod val="60000"/>
          <a:lumOff val="40000"/>
        </a:schemeClr>
      </a:solidFill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0.33063</cdr:x>
      <cdr:y>0.44609</cdr:y>
    </cdr:from>
    <cdr:to>
      <cdr:x>0.7087</cdr:x>
      <cdr:y>0.5782</cdr:y>
    </cdr:to>
    <cdr:sp macro="" textlink="">
      <cdr:nvSpPr>
        <cdr:cNvPr id="2" name="กล่องข้อความ 1">
          <a:extLst xmlns:a="http://schemas.openxmlformats.org/drawingml/2006/main">
            <a:ext uri="{FF2B5EF4-FFF2-40B4-BE49-F238E27FC236}">
              <a16:creationId xmlns="" xmlns:a16="http://schemas.microsoft.com/office/drawing/2014/main" id="{DC290E4A-E348-4694-BE34-2093D7D5A552}"/>
            </a:ext>
          </a:extLst>
        </cdr:cNvPr>
        <cdr:cNvSpPr txBox="1"/>
      </cdr:nvSpPr>
      <cdr:spPr>
        <a:xfrm xmlns:a="http://schemas.openxmlformats.org/drawingml/2006/main">
          <a:off x="828746" y="1136551"/>
          <a:ext cx="947658" cy="3365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th-TH" sz="1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rPr>
            <a:t>ปศุสัตว์</a:t>
          </a:r>
          <a:endParaRPr lang="th-TH" sz="1200" b="1" dirty="0">
            <a:solidFill>
              <a:schemeClr val="accent2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H SarabunPSK" panose="020B0500040200020003" pitchFamily="34" charset="-34"/>
            <a:cs typeface="TH SarabunPSK" panose="020B0500040200020003" pitchFamily="34" charset="-34"/>
          </a:endParaRPr>
        </a:p>
      </cdr:txBody>
    </cdr:sp>
  </cdr:relSizeAnchor>
  <cdr:relSizeAnchor xmlns:cdr="http://schemas.openxmlformats.org/drawingml/2006/chartDrawing">
    <cdr:from>
      <cdr:x>0.45875</cdr:x>
      <cdr:y>0.88381</cdr:y>
    </cdr:from>
    <cdr:to>
      <cdr:x>0.98479</cdr:x>
      <cdr:y>1</cdr:y>
    </cdr:to>
    <cdr:sp macro="" textlink="">
      <cdr:nvSpPr>
        <cdr:cNvPr id="3" name="กล่องข้อความ 1">
          <a:extLst xmlns:a="http://schemas.openxmlformats.org/drawingml/2006/main">
            <a:ext uri="{FF2B5EF4-FFF2-40B4-BE49-F238E27FC236}">
              <a16:creationId xmlns="" xmlns:a16="http://schemas.microsoft.com/office/drawing/2014/main" id="{F40117D7-857E-BDF2-B4F6-46575D3C7C42}"/>
            </a:ext>
          </a:extLst>
        </cdr:cNvPr>
        <cdr:cNvSpPr txBox="1"/>
      </cdr:nvSpPr>
      <cdr:spPr>
        <a:xfrm xmlns:a="http://schemas.openxmlformats.org/drawingml/2006/main">
          <a:off x="1246705" y="2058188"/>
          <a:ext cx="1429559" cy="2705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th-TH" sz="1000" b="1" dirty="0">
              <a:solidFill>
                <a:schemeClr val="accent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ข้อมูล ณ </a:t>
          </a:r>
          <a:r>
            <a:rPr lang="th-TH" sz="1000" b="1" dirty="0" smtClean="0">
              <a:solidFill>
                <a:schemeClr val="accent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19 สิงหาคม 2568</a:t>
          </a:r>
          <a:endParaRPr lang="th-TH" sz="1000" b="1" dirty="0">
            <a:solidFill>
              <a:schemeClr val="accent2">
                <a:lumMod val="75000"/>
              </a:schemeClr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0.30408</cdr:x>
      <cdr:y>0.47155</cdr:y>
    </cdr:from>
    <cdr:to>
      <cdr:x>0.68215</cdr:x>
      <cdr:y>0.63626</cdr:y>
    </cdr:to>
    <cdr:sp macro="" textlink="">
      <cdr:nvSpPr>
        <cdr:cNvPr id="2" name="กล่องข้อความ 1">
          <a:extLst xmlns:a="http://schemas.openxmlformats.org/drawingml/2006/main">
            <a:ext uri="{FF2B5EF4-FFF2-40B4-BE49-F238E27FC236}">
              <a16:creationId xmlns="" xmlns:a16="http://schemas.microsoft.com/office/drawing/2014/main" id="{DC290E4A-E348-4694-BE34-2093D7D5A552}"/>
            </a:ext>
          </a:extLst>
        </cdr:cNvPr>
        <cdr:cNvSpPr txBox="1"/>
      </cdr:nvSpPr>
      <cdr:spPr>
        <a:xfrm xmlns:a="http://schemas.openxmlformats.org/drawingml/2006/main">
          <a:off x="926968" y="813935"/>
          <a:ext cx="1152529" cy="28430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th-TH" sz="1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walliaUPC" panose="020B0604020202020204" pitchFamily="34" charset="-34"/>
              <a:cs typeface="BrowalliaUPC" panose="020B0604020202020204" pitchFamily="34" charset="-34"/>
            </a:rPr>
            <a:t>ประมง</a:t>
          </a:r>
          <a:endParaRPr lang="th-TH" sz="1200" b="1" dirty="0">
            <a:solidFill>
              <a:schemeClr val="accent1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BrowalliaUPC" panose="020B0604020202020204" pitchFamily="34" charset="-34"/>
            <a:cs typeface="BrowalliaUPC" panose="020B0604020202020204" pitchFamily="34" charset="-34"/>
          </a:endParaRPr>
        </a:p>
      </cdr:txBody>
    </cdr:sp>
  </cdr:relSizeAnchor>
  <cdr:relSizeAnchor xmlns:cdr="http://schemas.openxmlformats.org/drawingml/2006/chartDrawing">
    <cdr:from>
      <cdr:x>0.55768</cdr:x>
      <cdr:y>0.84589</cdr:y>
    </cdr:from>
    <cdr:to>
      <cdr:x>0.99021</cdr:x>
      <cdr:y>0.97429</cdr:y>
    </cdr:to>
    <cdr:sp macro="" textlink="">
      <cdr:nvSpPr>
        <cdr:cNvPr id="3" name="กล่องข้อความ 1">
          <a:extLst xmlns:a="http://schemas.openxmlformats.org/drawingml/2006/main">
            <a:ext uri="{FF2B5EF4-FFF2-40B4-BE49-F238E27FC236}">
              <a16:creationId xmlns="" xmlns:a16="http://schemas.microsoft.com/office/drawing/2014/main" id="{AE413AD6-A050-BB65-1268-17D750800628}"/>
            </a:ext>
          </a:extLst>
        </cdr:cNvPr>
        <cdr:cNvSpPr txBox="1"/>
      </cdr:nvSpPr>
      <cdr:spPr>
        <a:xfrm xmlns:a="http://schemas.openxmlformats.org/drawingml/2006/main">
          <a:off x="1700051" y="1460092"/>
          <a:ext cx="1318558" cy="22162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th-TH" sz="1000" b="1" dirty="0">
              <a:solidFill>
                <a:schemeClr val="accent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ข้อมูล </a:t>
          </a:r>
          <a:r>
            <a:rPr lang="th-TH" sz="1000" b="1" dirty="0" smtClean="0">
              <a:solidFill>
                <a:schemeClr val="accent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ณ 19 สิงหาคม 2568</a:t>
          </a:r>
        </a:p>
        <a:p xmlns:a="http://schemas.openxmlformats.org/drawingml/2006/main">
          <a:pPr algn="r"/>
          <a:endParaRPr lang="th-TH" sz="1000" b="1" dirty="0">
            <a:solidFill>
              <a:schemeClr val="accent2">
                <a:lumMod val="75000"/>
              </a:schemeClr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0.44284</cdr:x>
      <cdr:y>0.62212</cdr:y>
    </cdr:from>
    <cdr:to>
      <cdr:x>1</cdr:x>
      <cdr:y>0.75096</cdr:y>
    </cdr:to>
    <cdr:sp macro="" textlink="">
      <cdr:nvSpPr>
        <cdr:cNvPr id="2" name="กล่องข้อความ 1">
          <a:extLst xmlns:a="http://schemas.openxmlformats.org/drawingml/2006/main">
            <a:ext uri="{FF2B5EF4-FFF2-40B4-BE49-F238E27FC236}">
              <a16:creationId xmlns="" xmlns:a16="http://schemas.microsoft.com/office/drawing/2014/main" id="{A1A7D2F2-6AF9-DB8A-CC93-68CB5D7AD124}"/>
            </a:ext>
          </a:extLst>
        </cdr:cNvPr>
        <cdr:cNvSpPr txBox="1"/>
      </cdr:nvSpPr>
      <cdr:spPr>
        <a:xfrm xmlns:a="http://schemas.openxmlformats.org/drawingml/2006/main">
          <a:off x="1949829" y="1260120"/>
          <a:ext cx="2453207" cy="26096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l"/>
          <a:r>
            <a:rPr lang="th-TH" sz="1500" b="1" dirty="0">
              <a:solidFill>
                <a:schemeClr val="accent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ข้อมูล ณ </a:t>
          </a:r>
          <a:r>
            <a:rPr lang="th-TH" sz="1500" b="1" dirty="0" smtClean="0">
              <a:solidFill>
                <a:schemeClr val="accent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19 สิงหาคม 2568</a:t>
          </a:r>
          <a:endParaRPr lang="th-TH" sz="1500" b="1" dirty="0">
            <a:solidFill>
              <a:schemeClr val="accent2">
                <a:lumMod val="75000"/>
              </a:schemeClr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5558" cy="482046"/>
          </a:xfrm>
          <a:prstGeom prst="rect">
            <a:avLst/>
          </a:prstGeom>
        </p:spPr>
        <p:txBody>
          <a:bodyPr vert="horz" lIns="95559" tIns="47780" rIns="95559" bIns="4778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902598" y="0"/>
            <a:ext cx="2985558" cy="482046"/>
          </a:xfrm>
          <a:prstGeom prst="rect">
            <a:avLst/>
          </a:prstGeom>
        </p:spPr>
        <p:txBody>
          <a:bodyPr vert="horz" lIns="95559" tIns="47780" rIns="95559" bIns="47780" rtlCol="0"/>
          <a:lstStyle>
            <a:lvl1pPr algn="r">
              <a:defRPr sz="1200"/>
            </a:lvl1pPr>
          </a:lstStyle>
          <a:p>
            <a:fld id="{61147E10-4B88-4375-B16C-D0287A3131EB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2228850" y="1201738"/>
            <a:ext cx="2432050" cy="3241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59" tIns="47780" rIns="95559" bIns="47780" rtlCol="0" anchor="ctr"/>
          <a:lstStyle/>
          <a:p>
            <a:endParaRPr lang="en-US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8976" y="4623634"/>
            <a:ext cx="5511800" cy="3782973"/>
          </a:xfrm>
          <a:prstGeom prst="rect">
            <a:avLst/>
          </a:prstGeom>
        </p:spPr>
        <p:txBody>
          <a:bodyPr vert="horz" lIns="95559" tIns="47780" rIns="95559" bIns="4778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125506"/>
            <a:ext cx="2985558" cy="482045"/>
          </a:xfrm>
          <a:prstGeom prst="rect">
            <a:avLst/>
          </a:prstGeom>
        </p:spPr>
        <p:txBody>
          <a:bodyPr vert="horz" lIns="95559" tIns="47780" rIns="95559" bIns="4778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902598" y="9125506"/>
            <a:ext cx="2985558" cy="482045"/>
          </a:xfrm>
          <a:prstGeom prst="rect">
            <a:avLst/>
          </a:prstGeom>
        </p:spPr>
        <p:txBody>
          <a:bodyPr vert="horz" lIns="95559" tIns="47780" rIns="95559" bIns="47780" rtlCol="0" anchor="b"/>
          <a:lstStyle>
            <a:lvl1pPr algn="r">
              <a:defRPr sz="1200"/>
            </a:lvl1pPr>
          </a:lstStyle>
          <a:p>
            <a:fld id="{E202B862-F4AF-4CD5-901F-1861F6ADFC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052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311414" rtl="0" eaLnBrk="1" latinLnBrk="0" hangingPunct="1">
      <a:defRPr sz="1721" kern="1200">
        <a:solidFill>
          <a:schemeClr val="tx1"/>
        </a:solidFill>
        <a:latin typeface="+mn-lt"/>
        <a:ea typeface="+mn-ea"/>
        <a:cs typeface="+mn-cs"/>
      </a:defRPr>
    </a:lvl1pPr>
    <a:lvl2pPr marL="655707" algn="l" defTabSz="1311414" rtl="0" eaLnBrk="1" latinLnBrk="0" hangingPunct="1">
      <a:defRPr sz="1721" kern="1200">
        <a:solidFill>
          <a:schemeClr val="tx1"/>
        </a:solidFill>
        <a:latin typeface="+mn-lt"/>
        <a:ea typeface="+mn-ea"/>
        <a:cs typeface="+mn-cs"/>
      </a:defRPr>
    </a:lvl2pPr>
    <a:lvl3pPr marL="1311414" algn="l" defTabSz="1311414" rtl="0" eaLnBrk="1" latinLnBrk="0" hangingPunct="1">
      <a:defRPr sz="1721" kern="1200">
        <a:solidFill>
          <a:schemeClr val="tx1"/>
        </a:solidFill>
        <a:latin typeface="+mn-lt"/>
        <a:ea typeface="+mn-ea"/>
        <a:cs typeface="+mn-cs"/>
      </a:defRPr>
    </a:lvl3pPr>
    <a:lvl4pPr marL="1967121" algn="l" defTabSz="1311414" rtl="0" eaLnBrk="1" latinLnBrk="0" hangingPunct="1">
      <a:defRPr sz="1721" kern="1200">
        <a:solidFill>
          <a:schemeClr val="tx1"/>
        </a:solidFill>
        <a:latin typeface="+mn-lt"/>
        <a:ea typeface="+mn-ea"/>
        <a:cs typeface="+mn-cs"/>
      </a:defRPr>
    </a:lvl4pPr>
    <a:lvl5pPr marL="2622828" algn="l" defTabSz="1311414" rtl="0" eaLnBrk="1" latinLnBrk="0" hangingPunct="1">
      <a:defRPr sz="1721" kern="1200">
        <a:solidFill>
          <a:schemeClr val="tx1"/>
        </a:solidFill>
        <a:latin typeface="+mn-lt"/>
        <a:ea typeface="+mn-ea"/>
        <a:cs typeface="+mn-cs"/>
      </a:defRPr>
    </a:lvl5pPr>
    <a:lvl6pPr marL="3278536" algn="l" defTabSz="1311414" rtl="0" eaLnBrk="1" latinLnBrk="0" hangingPunct="1">
      <a:defRPr sz="1721" kern="1200">
        <a:solidFill>
          <a:schemeClr val="tx1"/>
        </a:solidFill>
        <a:latin typeface="+mn-lt"/>
        <a:ea typeface="+mn-ea"/>
        <a:cs typeface="+mn-cs"/>
      </a:defRPr>
    </a:lvl6pPr>
    <a:lvl7pPr marL="3934242" algn="l" defTabSz="1311414" rtl="0" eaLnBrk="1" latinLnBrk="0" hangingPunct="1">
      <a:defRPr sz="1721" kern="1200">
        <a:solidFill>
          <a:schemeClr val="tx1"/>
        </a:solidFill>
        <a:latin typeface="+mn-lt"/>
        <a:ea typeface="+mn-ea"/>
        <a:cs typeface="+mn-cs"/>
      </a:defRPr>
    </a:lvl7pPr>
    <a:lvl8pPr marL="4589949" algn="l" defTabSz="1311414" rtl="0" eaLnBrk="1" latinLnBrk="0" hangingPunct="1">
      <a:defRPr sz="1721" kern="1200">
        <a:solidFill>
          <a:schemeClr val="tx1"/>
        </a:solidFill>
        <a:latin typeface="+mn-lt"/>
        <a:ea typeface="+mn-ea"/>
        <a:cs typeface="+mn-cs"/>
      </a:defRPr>
    </a:lvl8pPr>
    <a:lvl9pPr marL="5245657" algn="l" defTabSz="1311414" rtl="0" eaLnBrk="1" latinLnBrk="0" hangingPunct="1">
      <a:defRPr sz="17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2228850" y="1201738"/>
            <a:ext cx="2432050" cy="3241675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02B862-F4AF-4CD5-901F-1861F6ADFCF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882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086" y="1993233"/>
            <a:ext cx="7764304" cy="4240201"/>
          </a:xfrm>
        </p:spPr>
        <p:txBody>
          <a:bodyPr anchor="b"/>
          <a:lstStyle>
            <a:lvl1pPr algn="ctr">
              <a:defRPr sz="5994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1810" y="6396953"/>
            <a:ext cx="6850856" cy="2940511"/>
          </a:xfrm>
        </p:spPr>
        <p:txBody>
          <a:bodyPr/>
          <a:lstStyle>
            <a:lvl1pPr marL="0" indent="0" algn="ctr">
              <a:buNone/>
              <a:defRPr sz="2398"/>
            </a:lvl1pPr>
            <a:lvl2pPr marL="456743" indent="0" algn="ctr">
              <a:buNone/>
              <a:defRPr sz="1998"/>
            </a:lvl2pPr>
            <a:lvl3pPr marL="913486" indent="0" algn="ctr">
              <a:buNone/>
              <a:defRPr sz="1798"/>
            </a:lvl3pPr>
            <a:lvl4pPr marL="1370228" indent="0" algn="ctr">
              <a:buNone/>
              <a:defRPr sz="1598"/>
            </a:lvl4pPr>
            <a:lvl5pPr marL="1826971" indent="0" algn="ctr">
              <a:buNone/>
              <a:defRPr sz="1598"/>
            </a:lvl5pPr>
            <a:lvl6pPr marL="2283714" indent="0" algn="ctr">
              <a:buNone/>
              <a:defRPr sz="1598"/>
            </a:lvl6pPr>
            <a:lvl7pPr marL="2740457" indent="0" algn="ctr">
              <a:buNone/>
              <a:defRPr sz="1598"/>
            </a:lvl7pPr>
            <a:lvl8pPr marL="3197200" indent="0" algn="ctr">
              <a:buNone/>
              <a:defRPr sz="1598"/>
            </a:lvl8pPr>
            <a:lvl9pPr marL="3653942" indent="0" algn="ctr">
              <a:buNone/>
              <a:defRPr sz="1598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6A446-5BC9-4977-B933-6AD2989817AB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F8447-DEC3-40D6-8AED-F3E35B401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207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6A446-5BC9-4977-B933-6AD2989817AB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F8447-DEC3-40D6-8AED-F3E35B401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18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238" y="3036371"/>
            <a:ext cx="7878485" cy="5066250"/>
          </a:xfrm>
        </p:spPr>
        <p:txBody>
          <a:bodyPr anchor="b"/>
          <a:lstStyle>
            <a:lvl1pPr>
              <a:defRPr sz="5994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238" y="8150549"/>
            <a:ext cx="7878485" cy="2664221"/>
          </a:xfrm>
        </p:spPr>
        <p:txBody>
          <a:bodyPr/>
          <a:lstStyle>
            <a:lvl1pPr marL="0" indent="0">
              <a:buNone/>
              <a:defRPr sz="2398">
                <a:solidFill>
                  <a:schemeClr val="tx1"/>
                </a:solidFill>
              </a:defRPr>
            </a:lvl1pPr>
            <a:lvl2pPr marL="456743" indent="0">
              <a:buNone/>
              <a:defRPr sz="1998">
                <a:solidFill>
                  <a:schemeClr val="tx1">
                    <a:tint val="75000"/>
                  </a:schemeClr>
                </a:solidFill>
              </a:defRPr>
            </a:lvl2pPr>
            <a:lvl3pPr marL="913486" indent="0">
              <a:buNone/>
              <a:defRPr sz="1798">
                <a:solidFill>
                  <a:schemeClr val="tx1">
                    <a:tint val="75000"/>
                  </a:schemeClr>
                </a:solidFill>
              </a:defRPr>
            </a:lvl3pPr>
            <a:lvl4pPr marL="1370228" indent="0">
              <a:buNone/>
              <a:defRPr sz="1598">
                <a:solidFill>
                  <a:schemeClr val="tx1">
                    <a:tint val="75000"/>
                  </a:schemeClr>
                </a:solidFill>
              </a:defRPr>
            </a:lvl4pPr>
            <a:lvl5pPr marL="1826971" indent="0">
              <a:buNone/>
              <a:defRPr sz="1598">
                <a:solidFill>
                  <a:schemeClr val="tx1">
                    <a:tint val="75000"/>
                  </a:schemeClr>
                </a:solidFill>
              </a:defRPr>
            </a:lvl5pPr>
            <a:lvl6pPr marL="2283714" indent="0">
              <a:buNone/>
              <a:defRPr sz="1598">
                <a:solidFill>
                  <a:schemeClr val="tx1">
                    <a:tint val="75000"/>
                  </a:schemeClr>
                </a:solidFill>
              </a:defRPr>
            </a:lvl6pPr>
            <a:lvl7pPr marL="2740457" indent="0">
              <a:buNone/>
              <a:defRPr sz="1598">
                <a:solidFill>
                  <a:schemeClr val="tx1">
                    <a:tint val="75000"/>
                  </a:schemeClr>
                </a:solidFill>
              </a:defRPr>
            </a:lvl7pPr>
            <a:lvl8pPr marL="3197200" indent="0">
              <a:buNone/>
              <a:defRPr sz="1598">
                <a:solidFill>
                  <a:schemeClr val="tx1">
                    <a:tint val="75000"/>
                  </a:schemeClr>
                </a:solidFill>
              </a:defRPr>
            </a:lvl8pPr>
            <a:lvl9pPr marL="3653942" indent="0">
              <a:buNone/>
              <a:defRPr sz="159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6A446-5BC9-4977-B933-6AD2989817AB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F8447-DEC3-40D6-8AED-F3E35B401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399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7995" y="3242175"/>
            <a:ext cx="3882152" cy="7727654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4328" y="3242175"/>
            <a:ext cx="3882152" cy="7727654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6A446-5BC9-4977-B933-6AD2989817AB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F8447-DEC3-40D6-8AED-F3E35B401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698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185" y="648437"/>
            <a:ext cx="7878485" cy="2354102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186" y="2985621"/>
            <a:ext cx="3864310" cy="1463207"/>
          </a:xfrm>
        </p:spPr>
        <p:txBody>
          <a:bodyPr anchor="b"/>
          <a:lstStyle>
            <a:lvl1pPr marL="0" indent="0">
              <a:buNone/>
              <a:defRPr sz="2398" b="1"/>
            </a:lvl1pPr>
            <a:lvl2pPr marL="456743" indent="0">
              <a:buNone/>
              <a:defRPr sz="1998" b="1"/>
            </a:lvl2pPr>
            <a:lvl3pPr marL="913486" indent="0">
              <a:buNone/>
              <a:defRPr sz="1798" b="1"/>
            </a:lvl3pPr>
            <a:lvl4pPr marL="1370228" indent="0">
              <a:buNone/>
              <a:defRPr sz="1598" b="1"/>
            </a:lvl4pPr>
            <a:lvl5pPr marL="1826971" indent="0">
              <a:buNone/>
              <a:defRPr sz="1598" b="1"/>
            </a:lvl5pPr>
            <a:lvl6pPr marL="2283714" indent="0">
              <a:buNone/>
              <a:defRPr sz="1598" b="1"/>
            </a:lvl6pPr>
            <a:lvl7pPr marL="2740457" indent="0">
              <a:buNone/>
              <a:defRPr sz="1598" b="1"/>
            </a:lvl7pPr>
            <a:lvl8pPr marL="3197200" indent="0">
              <a:buNone/>
              <a:defRPr sz="1598" b="1"/>
            </a:lvl8pPr>
            <a:lvl9pPr marL="3653942" indent="0">
              <a:buNone/>
              <a:defRPr sz="1598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186" y="4448828"/>
            <a:ext cx="3864310" cy="6543555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4328" y="2985621"/>
            <a:ext cx="3883342" cy="1463207"/>
          </a:xfrm>
        </p:spPr>
        <p:txBody>
          <a:bodyPr anchor="b"/>
          <a:lstStyle>
            <a:lvl1pPr marL="0" indent="0">
              <a:buNone/>
              <a:defRPr sz="2398" b="1"/>
            </a:lvl1pPr>
            <a:lvl2pPr marL="456743" indent="0">
              <a:buNone/>
              <a:defRPr sz="1998" b="1"/>
            </a:lvl2pPr>
            <a:lvl3pPr marL="913486" indent="0">
              <a:buNone/>
              <a:defRPr sz="1798" b="1"/>
            </a:lvl3pPr>
            <a:lvl4pPr marL="1370228" indent="0">
              <a:buNone/>
              <a:defRPr sz="1598" b="1"/>
            </a:lvl4pPr>
            <a:lvl5pPr marL="1826971" indent="0">
              <a:buNone/>
              <a:defRPr sz="1598" b="1"/>
            </a:lvl5pPr>
            <a:lvl6pPr marL="2283714" indent="0">
              <a:buNone/>
              <a:defRPr sz="1598" b="1"/>
            </a:lvl6pPr>
            <a:lvl7pPr marL="2740457" indent="0">
              <a:buNone/>
              <a:defRPr sz="1598" b="1"/>
            </a:lvl7pPr>
            <a:lvl8pPr marL="3197200" indent="0">
              <a:buNone/>
              <a:defRPr sz="1598" b="1"/>
            </a:lvl8pPr>
            <a:lvl9pPr marL="3653942" indent="0">
              <a:buNone/>
              <a:defRPr sz="1598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4328" y="4448828"/>
            <a:ext cx="3883342" cy="6543555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6A446-5BC9-4977-B933-6AD2989817AB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F8447-DEC3-40D6-8AED-F3E35B401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409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6A446-5BC9-4977-B933-6AD2989817AB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F8447-DEC3-40D6-8AED-F3E35B401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047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6A446-5BC9-4977-B933-6AD2989817AB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F8447-DEC3-40D6-8AED-F3E35B401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037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185" y="811953"/>
            <a:ext cx="2946106" cy="2841837"/>
          </a:xfrm>
        </p:spPr>
        <p:txBody>
          <a:bodyPr anchor="b"/>
          <a:lstStyle>
            <a:lvl1pPr>
              <a:defRPr sz="3197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3342" y="1753596"/>
            <a:ext cx="4624328" cy="8655197"/>
          </a:xfrm>
        </p:spPr>
        <p:txBody>
          <a:bodyPr/>
          <a:lstStyle>
            <a:lvl1pPr>
              <a:defRPr sz="3197"/>
            </a:lvl1pPr>
            <a:lvl2pPr>
              <a:defRPr sz="2797"/>
            </a:lvl2pPr>
            <a:lvl3pPr>
              <a:defRPr sz="2398"/>
            </a:lvl3pPr>
            <a:lvl4pPr>
              <a:defRPr sz="1998"/>
            </a:lvl4pPr>
            <a:lvl5pPr>
              <a:defRPr sz="1998"/>
            </a:lvl5pPr>
            <a:lvl6pPr>
              <a:defRPr sz="1998"/>
            </a:lvl6pPr>
            <a:lvl7pPr>
              <a:defRPr sz="1998"/>
            </a:lvl7pPr>
            <a:lvl8pPr>
              <a:defRPr sz="1998"/>
            </a:lvl8pPr>
            <a:lvl9pPr>
              <a:defRPr sz="1998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185" y="3653790"/>
            <a:ext cx="2946106" cy="6769098"/>
          </a:xfrm>
        </p:spPr>
        <p:txBody>
          <a:bodyPr/>
          <a:lstStyle>
            <a:lvl1pPr marL="0" indent="0">
              <a:buNone/>
              <a:defRPr sz="1598"/>
            </a:lvl1pPr>
            <a:lvl2pPr marL="456743" indent="0">
              <a:buNone/>
              <a:defRPr sz="1399"/>
            </a:lvl2pPr>
            <a:lvl3pPr marL="913486" indent="0">
              <a:buNone/>
              <a:defRPr sz="1199"/>
            </a:lvl3pPr>
            <a:lvl4pPr marL="1370228" indent="0">
              <a:buNone/>
              <a:defRPr sz="999"/>
            </a:lvl4pPr>
            <a:lvl5pPr marL="1826971" indent="0">
              <a:buNone/>
              <a:defRPr sz="999"/>
            </a:lvl5pPr>
            <a:lvl6pPr marL="2283714" indent="0">
              <a:buNone/>
              <a:defRPr sz="999"/>
            </a:lvl6pPr>
            <a:lvl7pPr marL="2740457" indent="0">
              <a:buNone/>
              <a:defRPr sz="999"/>
            </a:lvl7pPr>
            <a:lvl8pPr marL="3197200" indent="0">
              <a:buNone/>
              <a:defRPr sz="999"/>
            </a:lvl8pPr>
            <a:lvl9pPr marL="3653942" indent="0">
              <a:buNone/>
              <a:defRPr sz="999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6A446-5BC9-4977-B933-6AD2989817AB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F8447-DEC3-40D6-8AED-F3E35B401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63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185" y="811953"/>
            <a:ext cx="2946106" cy="2841837"/>
          </a:xfrm>
        </p:spPr>
        <p:txBody>
          <a:bodyPr anchor="b"/>
          <a:lstStyle>
            <a:lvl1pPr>
              <a:defRPr sz="3197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3342" y="1753596"/>
            <a:ext cx="4624328" cy="8655197"/>
          </a:xfrm>
        </p:spPr>
        <p:txBody>
          <a:bodyPr anchor="t"/>
          <a:lstStyle>
            <a:lvl1pPr marL="0" indent="0">
              <a:buNone/>
              <a:defRPr sz="3197"/>
            </a:lvl1pPr>
            <a:lvl2pPr marL="456743" indent="0">
              <a:buNone/>
              <a:defRPr sz="2797"/>
            </a:lvl2pPr>
            <a:lvl3pPr marL="913486" indent="0">
              <a:buNone/>
              <a:defRPr sz="2398"/>
            </a:lvl3pPr>
            <a:lvl4pPr marL="1370228" indent="0">
              <a:buNone/>
              <a:defRPr sz="1998"/>
            </a:lvl4pPr>
            <a:lvl5pPr marL="1826971" indent="0">
              <a:buNone/>
              <a:defRPr sz="1998"/>
            </a:lvl5pPr>
            <a:lvl6pPr marL="2283714" indent="0">
              <a:buNone/>
              <a:defRPr sz="1998"/>
            </a:lvl6pPr>
            <a:lvl7pPr marL="2740457" indent="0">
              <a:buNone/>
              <a:defRPr sz="1998"/>
            </a:lvl7pPr>
            <a:lvl8pPr marL="3197200" indent="0">
              <a:buNone/>
              <a:defRPr sz="1998"/>
            </a:lvl8pPr>
            <a:lvl9pPr marL="3653942" indent="0">
              <a:buNone/>
              <a:defRPr sz="1998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185" y="3653790"/>
            <a:ext cx="2946106" cy="6769098"/>
          </a:xfrm>
        </p:spPr>
        <p:txBody>
          <a:bodyPr/>
          <a:lstStyle>
            <a:lvl1pPr marL="0" indent="0">
              <a:buNone/>
              <a:defRPr sz="1598"/>
            </a:lvl1pPr>
            <a:lvl2pPr marL="456743" indent="0">
              <a:buNone/>
              <a:defRPr sz="1399"/>
            </a:lvl2pPr>
            <a:lvl3pPr marL="913486" indent="0">
              <a:buNone/>
              <a:defRPr sz="1199"/>
            </a:lvl3pPr>
            <a:lvl4pPr marL="1370228" indent="0">
              <a:buNone/>
              <a:defRPr sz="999"/>
            </a:lvl4pPr>
            <a:lvl5pPr marL="1826971" indent="0">
              <a:buNone/>
              <a:defRPr sz="999"/>
            </a:lvl5pPr>
            <a:lvl6pPr marL="2283714" indent="0">
              <a:buNone/>
              <a:defRPr sz="999"/>
            </a:lvl6pPr>
            <a:lvl7pPr marL="2740457" indent="0">
              <a:buNone/>
              <a:defRPr sz="999"/>
            </a:lvl7pPr>
            <a:lvl8pPr marL="3197200" indent="0">
              <a:buNone/>
              <a:defRPr sz="999"/>
            </a:lvl8pPr>
            <a:lvl9pPr marL="3653942" indent="0">
              <a:buNone/>
              <a:defRPr sz="999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6A446-5BC9-4977-B933-6AD2989817AB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F8447-DEC3-40D6-8AED-F3E35B401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222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6A446-5BC9-4977-B933-6AD2989817AB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F8447-DEC3-40D6-8AED-F3E35B401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207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36859" y="648435"/>
            <a:ext cx="1969621" cy="10321394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7995" y="648435"/>
            <a:ext cx="5794683" cy="10321394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6A446-5BC9-4977-B933-6AD2989817AB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F8447-DEC3-40D6-8AED-F3E35B401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206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7995" y="648437"/>
            <a:ext cx="7878485" cy="23541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7995" y="3242175"/>
            <a:ext cx="7878485" cy="7727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7995" y="11288409"/>
            <a:ext cx="2055257" cy="64843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36A446-5BC9-4977-B933-6AD2989817AB}" type="datetimeFigureOut">
              <a:rPr lang="en-US" smtClean="0"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5795" y="11288409"/>
            <a:ext cx="3082885" cy="64843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1223" y="11288409"/>
            <a:ext cx="2055257" cy="64843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4F8447-DEC3-40D6-8AED-F3E35B401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118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3486" rtl="0" eaLnBrk="1" latinLnBrk="0" hangingPunct="1">
        <a:lnSpc>
          <a:spcPct val="90000"/>
        </a:lnSpc>
        <a:spcBef>
          <a:spcPct val="0"/>
        </a:spcBef>
        <a:buNone/>
        <a:defRPr sz="439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371" indent="-228371" algn="l" defTabSz="913486" rtl="0" eaLnBrk="1" latinLnBrk="0" hangingPunct="1">
        <a:lnSpc>
          <a:spcPct val="90000"/>
        </a:lnSpc>
        <a:spcBef>
          <a:spcPts val="999"/>
        </a:spcBef>
        <a:buFont typeface="Arial" panose="020B0604020202020204" pitchFamily="34" charset="0"/>
        <a:buChar char="•"/>
        <a:defRPr sz="2797" kern="1200">
          <a:solidFill>
            <a:schemeClr val="tx1"/>
          </a:solidFill>
          <a:latin typeface="+mn-lt"/>
          <a:ea typeface="+mn-ea"/>
          <a:cs typeface="+mn-cs"/>
        </a:defRPr>
      </a:lvl1pPr>
      <a:lvl2pPr marL="685114" indent="-228371" algn="l" defTabSz="91348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398" kern="1200">
          <a:solidFill>
            <a:schemeClr val="tx1"/>
          </a:solidFill>
          <a:latin typeface="+mn-lt"/>
          <a:ea typeface="+mn-ea"/>
          <a:cs typeface="+mn-cs"/>
        </a:defRPr>
      </a:lvl2pPr>
      <a:lvl3pPr marL="1141857" indent="-228371" algn="l" defTabSz="91348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3pPr>
      <a:lvl4pPr marL="1598600" indent="-228371" algn="l" defTabSz="91348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8" kern="1200">
          <a:solidFill>
            <a:schemeClr val="tx1"/>
          </a:solidFill>
          <a:latin typeface="+mn-lt"/>
          <a:ea typeface="+mn-ea"/>
          <a:cs typeface="+mn-cs"/>
        </a:defRPr>
      </a:lvl4pPr>
      <a:lvl5pPr marL="2055343" indent="-228371" algn="l" defTabSz="91348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8" kern="1200">
          <a:solidFill>
            <a:schemeClr val="tx1"/>
          </a:solidFill>
          <a:latin typeface="+mn-lt"/>
          <a:ea typeface="+mn-ea"/>
          <a:cs typeface="+mn-cs"/>
        </a:defRPr>
      </a:lvl5pPr>
      <a:lvl6pPr marL="2512085" indent="-228371" algn="l" defTabSz="91348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8" kern="1200">
          <a:solidFill>
            <a:schemeClr val="tx1"/>
          </a:solidFill>
          <a:latin typeface="+mn-lt"/>
          <a:ea typeface="+mn-ea"/>
          <a:cs typeface="+mn-cs"/>
        </a:defRPr>
      </a:lvl6pPr>
      <a:lvl7pPr marL="2968828" indent="-228371" algn="l" defTabSz="91348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8" kern="1200">
          <a:solidFill>
            <a:schemeClr val="tx1"/>
          </a:solidFill>
          <a:latin typeface="+mn-lt"/>
          <a:ea typeface="+mn-ea"/>
          <a:cs typeface="+mn-cs"/>
        </a:defRPr>
      </a:lvl7pPr>
      <a:lvl8pPr marL="3425571" indent="-228371" algn="l" defTabSz="91348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8" kern="1200">
          <a:solidFill>
            <a:schemeClr val="tx1"/>
          </a:solidFill>
          <a:latin typeface="+mn-lt"/>
          <a:ea typeface="+mn-ea"/>
          <a:cs typeface="+mn-cs"/>
        </a:defRPr>
      </a:lvl8pPr>
      <a:lvl9pPr marL="3882314" indent="-228371" algn="l" defTabSz="91348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486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1pPr>
      <a:lvl2pPr marL="456743" algn="l" defTabSz="913486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2pPr>
      <a:lvl3pPr marL="913486" algn="l" defTabSz="913486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3pPr>
      <a:lvl4pPr marL="1370228" algn="l" defTabSz="913486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4pPr>
      <a:lvl5pPr marL="1826971" algn="l" defTabSz="913486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5pPr>
      <a:lvl6pPr marL="2283714" algn="l" defTabSz="913486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6pPr>
      <a:lvl7pPr marL="2740457" algn="l" defTabSz="913486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7pPr>
      <a:lvl8pPr marL="3197200" algn="l" defTabSz="913486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8pPr>
      <a:lvl9pPr marL="3653942" algn="l" defTabSz="913486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3" Type="http://schemas.openxmlformats.org/officeDocument/2006/relationships/chart" Target="../charts/chart1.xml"/><Relationship Id="rId7" Type="http://schemas.openxmlformats.org/officeDocument/2006/relationships/chart" Target="../charts/chart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Relationship Id="rId9" Type="http://schemas.openxmlformats.org/officeDocument/2006/relationships/chart" Target="../charts/char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สี่เหลี่ยมผืนผ้า 5">
            <a:extLst>
              <a:ext uri="{FF2B5EF4-FFF2-40B4-BE49-F238E27FC236}">
                <a16:creationId xmlns="" xmlns:a16="http://schemas.microsoft.com/office/drawing/2014/main" id="{47FFC4E1-B103-451E-A413-A992B53DD222}"/>
              </a:ext>
            </a:extLst>
          </p:cNvPr>
          <p:cNvSpPr/>
          <p:nvPr/>
        </p:nvSpPr>
        <p:spPr>
          <a:xfrm>
            <a:off x="-6096" y="4005"/>
            <a:ext cx="9132846" cy="553563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สี่เหลี่ยมผืนผ้า 4">
            <a:extLst>
              <a:ext uri="{FF2B5EF4-FFF2-40B4-BE49-F238E27FC236}">
                <a16:creationId xmlns="" xmlns:a16="http://schemas.microsoft.com/office/drawing/2014/main" id="{22AAC4F7-6944-4E71-A18C-84709A8A897B}"/>
              </a:ext>
            </a:extLst>
          </p:cNvPr>
          <p:cNvSpPr/>
          <p:nvPr/>
        </p:nvSpPr>
        <p:spPr>
          <a:xfrm>
            <a:off x="3240741" y="975493"/>
            <a:ext cx="5914360" cy="187417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615"/>
          </a:p>
        </p:txBody>
      </p:sp>
      <p:sp>
        <p:nvSpPr>
          <p:cNvPr id="43" name="กล่องข้อความ 42">
            <a:extLst>
              <a:ext uri="{FF2B5EF4-FFF2-40B4-BE49-F238E27FC236}">
                <a16:creationId xmlns="" xmlns:a16="http://schemas.microsoft.com/office/drawing/2014/main" id="{935A5578-9A46-4971-9833-57C6680E85F8}"/>
              </a:ext>
            </a:extLst>
          </p:cNvPr>
          <p:cNvSpPr txBox="1"/>
          <p:nvPr/>
        </p:nvSpPr>
        <p:spPr>
          <a:xfrm>
            <a:off x="13788" y="7223343"/>
            <a:ext cx="3535616" cy="954107"/>
          </a:xfrm>
          <a:prstGeom prst="rect">
            <a:avLst/>
          </a:prstGeom>
          <a:solidFill>
            <a:srgbClr val="FF3399"/>
          </a:solidFill>
        </p:spPr>
        <p:txBody>
          <a:bodyPr wrap="square" rtlCol="0">
            <a:spAutoFit/>
          </a:bodyPr>
          <a:lstStyle/>
          <a:p>
            <a:pPr algn="ctr">
              <a:spcBef>
                <a:spcPts val="1800"/>
              </a:spcBef>
            </a:pPr>
            <a:r>
              <a:rPr lang="th-TH" sz="14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 ปี 2568  </a:t>
            </a:r>
            <a:r>
              <a:rPr lang="th-TH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</a:t>
            </a:r>
            <a:r>
              <a:rPr lang="th-TH" sz="14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20 </a:t>
            </a:r>
            <a:r>
              <a:rPr lang="th-TH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 </a:t>
            </a:r>
          </a:p>
          <a:p>
            <a:pPr algn="ctr"/>
            <a:r>
              <a:rPr lang="th-TH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งบประมาณที่ได้รับจัดสรร </a:t>
            </a:r>
            <a:r>
              <a:rPr lang="th-TH" sz="14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497.409ล้าน</a:t>
            </a:r>
            <a:r>
              <a:rPr lang="th-TH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บาท </a:t>
            </a:r>
            <a:endParaRPr lang="th-TH" sz="1400" b="1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14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เบิกจ่าย </a:t>
            </a:r>
            <a:r>
              <a:rPr lang="th-TH" sz="14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355.284 ล้าน</a:t>
            </a:r>
            <a:r>
              <a:rPr lang="th-TH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บาท (ร้อยละ </a:t>
            </a:r>
            <a:r>
              <a:rPr lang="th-TH" sz="14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71.43)</a:t>
            </a:r>
          </a:p>
          <a:p>
            <a:pPr algn="ctr"/>
            <a:endParaRPr lang="th-TH" sz="14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90" name="แผนภูมิ 89">
            <a:extLst>
              <a:ext uri="{FF2B5EF4-FFF2-40B4-BE49-F238E27FC236}">
                <a16:creationId xmlns="" xmlns:a16="http://schemas.microsoft.com/office/drawing/2014/main" id="{507414B5-9F74-4697-BDD8-D4FDA23EDF7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42732651"/>
              </p:ext>
            </p:extLst>
          </p:nvPr>
        </p:nvGraphicFramePr>
        <p:xfrm>
          <a:off x="6382194" y="3035915"/>
          <a:ext cx="2772905" cy="2328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กล่องข้อความ 3">
            <a:extLst>
              <a:ext uri="{FF2B5EF4-FFF2-40B4-BE49-F238E27FC236}">
                <a16:creationId xmlns="" xmlns:a16="http://schemas.microsoft.com/office/drawing/2014/main" id="{52A129C2-43B3-405E-91D7-3CC7DC687E89}"/>
              </a:ext>
            </a:extLst>
          </p:cNvPr>
          <p:cNvSpPr txBox="1"/>
          <p:nvPr/>
        </p:nvSpPr>
        <p:spPr>
          <a:xfrm>
            <a:off x="3561108" y="7540757"/>
            <a:ext cx="3072175" cy="20928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thaiDist"/>
            <a:r>
              <a:rPr lang="th-TH" sz="1300" b="1" dirty="0">
                <a:cs typeface="TH SarabunPSK" panose="020B0500040200020003"/>
              </a:rPr>
              <a:t>สำหรับ ปี 2567 เกษตรกรมีการบริหารจัดการน้ำในแปลงปลูกอย่างมีประสิทธิภาพ คือ มีแหล่งน้ำในแปลงปลูก และมีคลองไส้ไก่ทั่วบริเวณแปลงปลูก ทำให้ผลผลิตปี 2567 มีปริมาณเพิ่ม</a:t>
            </a:r>
            <a:r>
              <a:rPr lang="th-TH" sz="1300" b="1" dirty="0" smtClean="0">
                <a:cs typeface="TH SarabunPSK" panose="020B0500040200020003"/>
              </a:rPr>
              <a:t>สูงขึ้น</a:t>
            </a:r>
            <a:r>
              <a:rPr lang="th-TH" sz="1300" b="1" spc="-10" dirty="0" smtClean="0">
                <a:cs typeface="TH SarabunPSK" panose="020B0500040200020003"/>
              </a:rPr>
              <a:t>แหล่ง</a:t>
            </a:r>
            <a:r>
              <a:rPr lang="th-TH" sz="1300" b="1" spc="-10" dirty="0">
                <a:cs typeface="TH SarabunPSK" panose="020B0500040200020003"/>
              </a:rPr>
              <a:t>เพาะปลูกกระท้อนที่สำคัญอยู่ที่ อ.เมืองลพบุรี </a:t>
            </a:r>
            <a:r>
              <a:rPr lang="en-US" sz="1300" b="1" spc="-10" dirty="0">
                <a:cs typeface="TH SarabunPSK" panose="020B0500040200020003"/>
              </a:rPr>
              <a:t>(</a:t>
            </a:r>
            <a:r>
              <a:rPr lang="th-TH" sz="1300" b="1" spc="-10" dirty="0">
                <a:cs typeface="TH SarabunPSK" panose="020B0500040200020003"/>
              </a:rPr>
              <a:t>464.45 ไร่</a:t>
            </a:r>
            <a:r>
              <a:rPr lang="en-US" sz="1300" b="1" spc="-10" dirty="0" smtClean="0">
                <a:cs typeface="TH SarabunPSK" panose="020B0500040200020003"/>
              </a:rPr>
              <a:t>)</a:t>
            </a:r>
            <a:r>
              <a:rPr lang="th-TH" sz="1300" b="1" dirty="0" smtClean="0">
                <a:cs typeface="TH SarabunPSK" panose="020B0500040200020003"/>
              </a:rPr>
              <a:t> พื้นที่</a:t>
            </a:r>
            <a:r>
              <a:rPr lang="th-TH" sz="1300" b="1" dirty="0">
                <a:cs typeface="TH SarabunPSK" panose="020B0500040200020003"/>
              </a:rPr>
              <a:t>ปลูกกระท้อนตะลุง 3 ตำบล ของ อ.เมืองลพบุรี ได้แก่ </a:t>
            </a:r>
            <a:r>
              <a:rPr lang="th-TH" sz="1300" b="1" dirty="0" smtClean="0">
                <a:cs typeface="TH SarabunPSK" panose="020B0500040200020003"/>
              </a:rPr>
              <a:t>      ต.</a:t>
            </a:r>
            <a:r>
              <a:rPr lang="th-TH" sz="1300" b="1" dirty="0">
                <a:cs typeface="TH SarabunPSK" panose="020B0500040200020003"/>
              </a:rPr>
              <a:t>ตะลุง ต.งิ้วราย ต.โพธิ์เก้าต้น  ปริมาณผลผลิตออกสู่ตลาดแล้ว จำนวน  810.30  ตัน  คิดเป็น </a:t>
            </a:r>
            <a:r>
              <a:rPr lang="th-TH" sz="1300" b="1" dirty="0" smtClean="0">
                <a:cs typeface="TH SarabunPSK" panose="020B0500040200020003"/>
              </a:rPr>
              <a:t>100% ช่วงเวลา</a:t>
            </a:r>
            <a:r>
              <a:rPr lang="th-TH" sz="1300" b="1" dirty="0">
                <a:cs typeface="TH SarabunPSK" panose="020B0500040200020003"/>
              </a:rPr>
              <a:t>ที่ปริมาณผลผลิตออกสู่ตลาดเดือน พฤษภาคม - กรกฎาคม ของทุก</a:t>
            </a:r>
            <a:r>
              <a:rPr lang="th-TH" sz="1300" b="1" dirty="0" smtClean="0">
                <a:cs typeface="TH SarabunPSK" panose="020B0500040200020003"/>
              </a:rPr>
              <a:t>ปี      โดย</a:t>
            </a:r>
            <a:r>
              <a:rPr lang="th-TH" sz="1300" b="1" dirty="0">
                <a:cs typeface="TH SarabunPSK" panose="020B0500040200020003"/>
              </a:rPr>
              <a:t>ออกสู่ตลาดมากสุด ในเดือน มิถุนายน ของทุกปี จำนวน 544 ตัน คิดเป็น 67</a:t>
            </a:r>
            <a:r>
              <a:rPr lang="th-TH" sz="1300" b="1" dirty="0" smtClean="0">
                <a:cs typeface="TH SarabunPSK" panose="020B0500040200020003"/>
              </a:rPr>
              <a:t>%</a:t>
            </a:r>
          </a:p>
        </p:txBody>
      </p:sp>
      <p:sp>
        <p:nvSpPr>
          <p:cNvPr id="50" name="กล่องข้อความ 1">
            <a:extLst>
              <a:ext uri="{FF2B5EF4-FFF2-40B4-BE49-F238E27FC236}">
                <a16:creationId xmlns="" xmlns:a16="http://schemas.microsoft.com/office/drawing/2014/main" id="{BFAF7B25-A1A2-451D-8C27-0081AA7266CC}"/>
              </a:ext>
            </a:extLst>
          </p:cNvPr>
          <p:cNvSpPr txBox="1"/>
          <p:nvPr/>
        </p:nvSpPr>
        <p:spPr>
          <a:xfrm>
            <a:off x="4723245" y="564494"/>
            <a:ext cx="4403505" cy="37881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7030A0"/>
            </a:solidFill>
            <a:prstDash val="sysDash"/>
          </a:ln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23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พืช</a:t>
            </a:r>
            <a:r>
              <a:rPr lang="th-TH" sz="23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เศรษฐกิจ</a:t>
            </a:r>
          </a:p>
          <a:p>
            <a:pPr algn="ctr"/>
            <a:endParaRPr lang="th-TH" sz="1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algn="ctr"/>
            <a:r>
              <a:rPr lang="th-TH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</a:p>
        </p:txBody>
      </p:sp>
      <p:graphicFrame>
        <p:nvGraphicFramePr>
          <p:cNvPr id="33" name="แผนภูมิ 32">
            <a:extLst>
              <a:ext uri="{FF2B5EF4-FFF2-40B4-BE49-F238E27FC236}">
                <a16:creationId xmlns="" xmlns:a16="http://schemas.microsoft.com/office/drawing/2014/main" id="{913EF2E9-A764-4125-8A88-95B3C8373CE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30218963"/>
              </p:ext>
            </p:extLst>
          </p:nvPr>
        </p:nvGraphicFramePr>
        <p:xfrm>
          <a:off x="6635418" y="5712222"/>
          <a:ext cx="2506425" cy="18814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2" name="แผนภูมิ 31">
            <a:extLst>
              <a:ext uri="{FF2B5EF4-FFF2-40B4-BE49-F238E27FC236}">
                <a16:creationId xmlns="" xmlns:a16="http://schemas.microsoft.com/office/drawing/2014/main" id="{77ADFFA8-1C58-4CC8-986B-BF90299533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48312494"/>
              </p:ext>
            </p:extLst>
          </p:nvPr>
        </p:nvGraphicFramePr>
        <p:xfrm>
          <a:off x="3431603" y="3035914"/>
          <a:ext cx="2950591" cy="23226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1" name="แผนภูมิ 10">
            <a:extLst>
              <a:ext uri="{FF2B5EF4-FFF2-40B4-BE49-F238E27FC236}">
                <a16:creationId xmlns="" xmlns:a16="http://schemas.microsoft.com/office/drawing/2014/main" id="{6527F3D8-3E7C-44A9-BA89-E36F3DB9E3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22880565"/>
              </p:ext>
            </p:extLst>
          </p:nvPr>
        </p:nvGraphicFramePr>
        <p:xfrm>
          <a:off x="6628296" y="7375326"/>
          <a:ext cx="2510799" cy="2239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36" name="แผนภูมิ 35">
            <a:extLst>
              <a:ext uri="{FF2B5EF4-FFF2-40B4-BE49-F238E27FC236}">
                <a16:creationId xmlns:a16="http://schemas.microsoft.com/office/drawing/2014/main" xmlns="" id="{63E6B289-2B6E-46B4-1F48-7AD009C278B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81232002"/>
              </p:ext>
            </p:extLst>
          </p:nvPr>
        </p:nvGraphicFramePr>
        <p:xfrm>
          <a:off x="-4232" y="7944498"/>
          <a:ext cx="3561440" cy="16708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39" name="กล่องข้อความ 38">
            <a:extLst>
              <a:ext uri="{FF2B5EF4-FFF2-40B4-BE49-F238E27FC236}">
                <a16:creationId xmlns="" xmlns:a16="http://schemas.microsoft.com/office/drawing/2014/main" id="{4939D4B5-793C-420D-B1EE-9B77E4401B2E}"/>
              </a:ext>
            </a:extLst>
          </p:cNvPr>
          <p:cNvSpPr txBox="1"/>
          <p:nvPr/>
        </p:nvSpPr>
        <p:spPr>
          <a:xfrm>
            <a:off x="2423135" y="9645117"/>
            <a:ext cx="3234398" cy="1815882"/>
          </a:xfrm>
          <a:prstGeom prst="rect">
            <a:avLst/>
          </a:prstGeom>
          <a:solidFill>
            <a:srgbClr val="9CF2DE"/>
          </a:solidFill>
        </p:spPr>
        <p:txBody>
          <a:bodyPr wrap="square" rtlCol="0">
            <a:spAutoFit/>
          </a:bodyPr>
          <a:lstStyle/>
          <a:p>
            <a:endParaRPr lang="th-TH" sz="1400" dirty="0" smtClean="0">
              <a:latin typeface="TH SarabunPSK" panose="020B0500040200020003" pitchFamily="34" charset="-34"/>
              <a:cs typeface="TH SarabunPSK" panose="020B0500040200020003" pitchFamily="34" charset="-34"/>
              <a:sym typeface="Symbol" panose="05050102010706020507" pitchFamily="18" charset="2"/>
            </a:endParaRPr>
          </a:p>
          <a:p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แปลงใหญ่ จำนวน 122 แปลง</a:t>
            </a:r>
          </a:p>
          <a:p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พื้นที่ 157,952.79 ไร่</a:t>
            </a:r>
          </a:p>
          <a:p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เกษตรกร 6,651 ราย</a:t>
            </a:r>
          </a:p>
          <a:p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ด้านพืช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 </a:t>
            </a:r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      112 แปลง    เกษตรกร 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6,328  </a:t>
            </a:r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ราย     </a:t>
            </a:r>
          </a:p>
          <a:p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ด้านปศุสัตว์      6 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แปลง </a:t>
            </a:r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  เกษตรกร    312  ราย</a:t>
            </a:r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  <a:sym typeface="Symbol" panose="05050102010706020507" pitchFamily="18" charset="2"/>
            </a:endParaRPr>
          </a:p>
          <a:p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ด้านประมง       3  แปลง  เกษตรกร      70   ราย</a:t>
            </a:r>
          </a:p>
          <a:p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แมลงเศรษฐกิจ  1   แปลง  เกษตรกร       31   ราย</a:t>
            </a:r>
          </a:p>
        </p:txBody>
      </p:sp>
      <p:sp>
        <p:nvSpPr>
          <p:cNvPr id="41" name="กล่องข้อความ 40">
            <a:extLst>
              <a:ext uri="{FF2B5EF4-FFF2-40B4-BE49-F238E27FC236}">
                <a16:creationId xmlns="" xmlns:a16="http://schemas.microsoft.com/office/drawing/2014/main" id="{4939D4B5-793C-420D-B1EE-9B77E4401B2E}"/>
              </a:ext>
            </a:extLst>
          </p:cNvPr>
          <p:cNvSpPr txBox="1"/>
          <p:nvPr/>
        </p:nvSpPr>
        <p:spPr>
          <a:xfrm>
            <a:off x="2357" y="9909304"/>
            <a:ext cx="2416158" cy="1169551"/>
          </a:xfrm>
          <a:prstGeom prst="rect">
            <a:avLst/>
          </a:prstGeom>
          <a:solidFill>
            <a:srgbClr val="A8E6BB"/>
          </a:solidFill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 </a:t>
            </a:r>
            <a:r>
              <a:rPr lang="en-US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    1.SF 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จำนวนเกษตรกร  1,080  คน         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      </a:t>
            </a:r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  <a:sym typeface="Symbol" panose="05050102010706020507" pitchFamily="18" charset="2"/>
            </a:endParaRPr>
          </a:p>
          <a:p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	</a:t>
            </a:r>
            <a:r>
              <a:rPr lang="en-US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  CSF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ต้นแบบ  28  </a:t>
            </a:r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คน </a:t>
            </a:r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  <a:sym typeface="Symbol" panose="05050102010706020507" pitchFamily="18" charset="2"/>
            </a:endParaRPr>
          </a:p>
          <a:p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     2.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YSF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จำนวนเกษตรกร </a:t>
            </a:r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350 คน</a:t>
            </a:r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  <a:sym typeface="Symbol" panose="05050102010706020507" pitchFamily="18" charset="2"/>
            </a:endParaRPr>
          </a:p>
          <a:p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     3.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อกม.จำนวนเกษตรกร </a:t>
            </a:r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1,114 คน</a:t>
            </a:r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  <a:sym typeface="Symbol" panose="05050102010706020507" pitchFamily="18" charset="2"/>
            </a:endParaRPr>
          </a:p>
          <a:p>
            <a:endParaRPr lang="th-TH" sz="1400" dirty="0" smtClean="0">
              <a:latin typeface="TH SarabunPSK" panose="020B0500040200020003" pitchFamily="34" charset="-34"/>
              <a:cs typeface="TH SarabunPSK" panose="020B0500040200020003" pitchFamily="34" charset="-34"/>
              <a:sym typeface="Symbol" panose="05050102010706020507" pitchFamily="18" charset="2"/>
            </a:endParaRPr>
          </a:p>
        </p:txBody>
      </p:sp>
      <p:sp>
        <p:nvSpPr>
          <p:cNvPr id="9" name="กล่องข้อความ 8"/>
          <p:cNvSpPr txBox="1"/>
          <p:nvPr/>
        </p:nvSpPr>
        <p:spPr>
          <a:xfrm>
            <a:off x="340526" y="9575626"/>
            <a:ext cx="42072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SF</a:t>
            </a:r>
            <a:endParaRPr lang="th-TH" dirty="0"/>
          </a:p>
        </p:txBody>
      </p:sp>
      <p:sp>
        <p:nvSpPr>
          <p:cNvPr id="42" name="กล่องข้อความ 41"/>
          <p:cNvSpPr txBox="1"/>
          <p:nvPr/>
        </p:nvSpPr>
        <p:spPr>
          <a:xfrm>
            <a:off x="997723" y="9575626"/>
            <a:ext cx="516415" cy="36933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YSF</a:t>
            </a:r>
            <a:endParaRPr lang="th-TH" dirty="0"/>
          </a:p>
        </p:txBody>
      </p:sp>
      <p:sp>
        <p:nvSpPr>
          <p:cNvPr id="44" name="กล่องข้อความ 43"/>
          <p:cNvSpPr txBox="1"/>
          <p:nvPr/>
        </p:nvSpPr>
        <p:spPr>
          <a:xfrm>
            <a:off x="1706178" y="9579712"/>
            <a:ext cx="516415" cy="369332"/>
          </a:xfrm>
          <a:prstGeom prst="rect">
            <a:avLst/>
          </a:prstGeom>
          <a:solidFill>
            <a:srgbClr val="EF8D4B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อกม.</a:t>
            </a:r>
            <a:endParaRPr lang="th-TH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49" name="กล่องข้อความ 48">
            <a:extLst>
              <a:ext uri="{FF2B5EF4-FFF2-40B4-BE49-F238E27FC236}">
                <a16:creationId xmlns="" xmlns:a16="http://schemas.microsoft.com/office/drawing/2014/main" id="{4939D4B5-793C-420D-B1EE-9B77E4401B2E}"/>
              </a:ext>
            </a:extLst>
          </p:cNvPr>
          <p:cNvSpPr txBox="1"/>
          <p:nvPr/>
        </p:nvSpPr>
        <p:spPr>
          <a:xfrm>
            <a:off x="-728" y="11086843"/>
            <a:ext cx="2414623" cy="1169551"/>
          </a:xfrm>
          <a:prstGeom prst="rect">
            <a:avLst/>
          </a:prstGeom>
          <a:solidFill>
            <a:srgbClr val="FFCCCC"/>
          </a:solidFill>
        </p:spPr>
        <p:txBody>
          <a:bodyPr wrap="square" rtlCol="0">
            <a:spAutoFit/>
          </a:bodyPr>
          <a:lstStyle/>
          <a:p>
            <a:r>
              <a:rPr lang="th-TH" sz="1600" b="1" dirty="0" err="1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ศพก</a:t>
            </a:r>
            <a:r>
              <a:rPr lang="th-TH" sz="1600" b="1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.  ทั้งหมด   จำนวน  185   ศูนย์</a:t>
            </a:r>
          </a:p>
          <a:p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ศูนย์หลัก จำนวน 11 ศูนย์ (อำเภอละ 1 ศูนย์)</a:t>
            </a:r>
          </a:p>
          <a:p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ศูนย์ย่อย  จำนวน 174  ศูนย์</a:t>
            </a:r>
          </a:p>
          <a:p>
            <a:endParaRPr lang="th-TH" sz="1400" dirty="0" smtClean="0">
              <a:latin typeface="TH SarabunPSK" panose="020B0500040200020003" pitchFamily="34" charset="-34"/>
              <a:cs typeface="TH SarabunPSK" panose="020B0500040200020003" pitchFamily="34" charset="-34"/>
              <a:sym typeface="Symbol" panose="05050102010706020507" pitchFamily="18" charset="2"/>
            </a:endParaRPr>
          </a:p>
          <a:p>
            <a:endParaRPr lang="th-TH" sz="500" dirty="0" smtClean="0">
              <a:latin typeface="TH SarabunPSK" panose="020B0500040200020003" pitchFamily="34" charset="-34"/>
              <a:cs typeface="TH SarabunPSK" panose="020B0500040200020003" pitchFamily="34" charset="-34"/>
              <a:sym typeface="Symbol" panose="05050102010706020507" pitchFamily="18" charset="2"/>
            </a:endParaRPr>
          </a:p>
          <a:p>
            <a:endParaRPr lang="th-TH" sz="500" dirty="0" smtClean="0">
              <a:latin typeface="TH SarabunPSK" panose="020B0500040200020003" pitchFamily="34" charset="-34"/>
              <a:cs typeface="TH SarabunPSK" panose="020B0500040200020003" pitchFamily="34" charset="-34"/>
              <a:sym typeface="Symbol" panose="05050102010706020507" pitchFamily="18" charset="2"/>
            </a:endParaRPr>
          </a:p>
          <a:p>
            <a:endParaRPr lang="th-TH" sz="200" dirty="0" smtClean="0">
              <a:latin typeface="TH SarabunPSK" panose="020B0500040200020003" pitchFamily="34" charset="-34"/>
              <a:cs typeface="TH SarabunPSK" panose="020B0500040200020003" pitchFamily="34" charset="-34"/>
              <a:sym typeface="Symbol" panose="05050102010706020507" pitchFamily="18" charset="2"/>
            </a:endParaRPr>
          </a:p>
        </p:txBody>
      </p:sp>
      <p:sp>
        <p:nvSpPr>
          <p:cNvPr id="51" name="กล่องข้อความ 50">
            <a:extLst>
              <a:ext uri="{FF2B5EF4-FFF2-40B4-BE49-F238E27FC236}">
                <a16:creationId xmlns="" xmlns:a16="http://schemas.microsoft.com/office/drawing/2014/main" id="{4939D4B5-793C-420D-B1EE-9B77E4401B2E}"/>
              </a:ext>
            </a:extLst>
          </p:cNvPr>
          <p:cNvSpPr txBox="1"/>
          <p:nvPr/>
        </p:nvSpPr>
        <p:spPr>
          <a:xfrm>
            <a:off x="2408087" y="11420521"/>
            <a:ext cx="3304834" cy="846386"/>
          </a:xfrm>
          <a:prstGeom prst="rect">
            <a:avLst/>
          </a:prstGeom>
          <a:solidFill>
            <a:srgbClr val="E2D8AC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 1 ท้องถิ่น 1 สินค้าเกษตรมูลค่าสูง</a:t>
            </a:r>
            <a:endParaRPr lang="th-TH" b="1" dirty="0">
              <a:solidFill>
                <a:schemeClr val="accent1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ด้านพืช  เมล่อน  ตำบลโพธิ์ตรุ  อำเภอเมืองลพบุรี  จังหวัดลพบุรี </a:t>
            </a:r>
          </a:p>
          <a:p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ด้านปศุสัตว์  แพะเนื้อ  ตำบลวังทอง อำเภอโคกเจริญ  จังหวัดลพบุรี</a:t>
            </a:r>
          </a:p>
          <a:p>
            <a:endParaRPr lang="th-TH" sz="300" dirty="0" smtClean="0">
              <a:latin typeface="TH SarabunPSK" panose="020B0500040200020003" pitchFamily="34" charset="-34"/>
              <a:cs typeface="TH SarabunPSK" panose="020B0500040200020003" pitchFamily="34" charset="-34"/>
              <a:sym typeface="Symbol" panose="05050102010706020507" pitchFamily="18" charset="2"/>
            </a:endParaRPr>
          </a:p>
        </p:txBody>
      </p:sp>
      <p:sp>
        <p:nvSpPr>
          <p:cNvPr id="53" name="กล่องข้อความ 52">
            <a:extLst>
              <a:ext uri="{FF2B5EF4-FFF2-40B4-BE49-F238E27FC236}">
                <a16:creationId xmlns="" xmlns:a16="http://schemas.microsoft.com/office/drawing/2014/main" id="{4939D4B5-793C-420D-B1EE-9B77E4401B2E}"/>
              </a:ext>
            </a:extLst>
          </p:cNvPr>
          <p:cNvSpPr txBox="1"/>
          <p:nvPr/>
        </p:nvSpPr>
        <p:spPr>
          <a:xfrm>
            <a:off x="5667884" y="9615300"/>
            <a:ext cx="3476529" cy="1877437"/>
          </a:xfrm>
          <a:prstGeom prst="rect">
            <a:avLst/>
          </a:prstGeom>
          <a:solidFill>
            <a:srgbClr val="CEC0CA"/>
          </a:solidFill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rgbClr val="1D345D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สถาบันเกษตรกร </a:t>
            </a:r>
            <a:r>
              <a:rPr lang="th-TH" b="1" dirty="0">
                <a:solidFill>
                  <a:srgbClr val="1D345D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ประจำปี 2567</a:t>
            </a:r>
          </a:p>
          <a:p>
            <a:r>
              <a:rPr lang="en-US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1</a:t>
            </a:r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. </a:t>
            </a:r>
            <a:r>
              <a:rPr lang="th-TH" sz="1400" dirty="0" err="1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ยุว</a:t>
            </a:r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เกษตรกร  76 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กลุ่ม  </a:t>
            </a:r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วิสาหกิจ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ชุมชน  641  กลุ่ม  </a:t>
            </a:r>
            <a:endParaRPr lang="th-TH" sz="1400" dirty="0" smtClean="0">
              <a:latin typeface="TH SarabunPSK" panose="020B0500040200020003" pitchFamily="34" charset="-34"/>
              <a:cs typeface="TH SarabunPSK" panose="020B0500040200020003" pitchFamily="34" charset="-34"/>
              <a:sym typeface="Symbol" panose="05050102010706020507" pitchFamily="18" charset="2"/>
            </a:endParaRPr>
          </a:p>
          <a:p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 </a:t>
            </a:r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   สมาชิก จำนวน 11,353 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ราย</a:t>
            </a:r>
          </a:p>
          <a:p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2</a:t>
            </a:r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. กลุ่ม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เกษตรกร  961  กลุ่ม  สมาชิก  จำนวน  1,244  ราย</a:t>
            </a:r>
          </a:p>
          <a:p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3</a:t>
            </a:r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. กลุ่</a:t>
            </a:r>
            <a:r>
              <a:rPr lang="th-TH" sz="1400" i="1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ม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แม่บ้านเกษตรกร 109  กลุ่ม  สมาชิก  จำนวน  1,909  ราย</a:t>
            </a:r>
          </a:p>
          <a:p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4</a:t>
            </a:r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. กลุ่ม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มาชิก  จำนวน  </a:t>
            </a:r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1,350  ราย</a:t>
            </a: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  <a:sym typeface="Symbol" panose="05050102010706020507" pitchFamily="18" charset="2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  <a:sym typeface="Symbol" panose="05050102010706020507" pitchFamily="18" charset="2"/>
            </a:endParaRPr>
          </a:p>
        </p:txBody>
      </p:sp>
      <p:sp>
        <p:nvSpPr>
          <p:cNvPr id="52" name="กล่องข้อความ 51">
            <a:extLst>
              <a:ext uri="{FF2B5EF4-FFF2-40B4-BE49-F238E27FC236}">
                <a16:creationId xmlns="" xmlns:a16="http://schemas.microsoft.com/office/drawing/2014/main" id="{4939D4B5-793C-420D-B1EE-9B77E4401B2E}"/>
              </a:ext>
            </a:extLst>
          </p:cNvPr>
          <p:cNvSpPr txBox="1"/>
          <p:nvPr/>
        </p:nvSpPr>
        <p:spPr>
          <a:xfrm>
            <a:off x="5670896" y="11419798"/>
            <a:ext cx="3463166" cy="846386"/>
          </a:xfrm>
          <a:prstGeom prst="rect">
            <a:avLst/>
          </a:prstGeom>
          <a:solidFill>
            <a:srgbClr val="99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สถาบันสหกรณ์  ประจำปี 2568</a:t>
            </a:r>
            <a:endParaRPr lang="th-TH" b="1" dirty="0">
              <a:solidFill>
                <a:schemeClr val="accent1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สหกรณ์  	ทั้งหมด  69  แห่ง 	   สมาชิก      </a:t>
            </a:r>
            <a:r>
              <a:rPr lang="th-TH" sz="1400" b="1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จำนวน  108,096  ราย</a:t>
            </a:r>
          </a:p>
          <a:p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กลุ่มเกษตรกร  ทั้งหมด  95  กลุ่ม  สมาชิก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 </a:t>
            </a:r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 </a:t>
            </a:r>
            <a:r>
              <a:rPr lang="th-TH" sz="1400" b="1" dirty="0" smtClean="0">
                <a:latin typeface="TH SarabunPSK" panose="020B0500040200020003" pitchFamily="34" charset="-34"/>
                <a:cs typeface="TH SarabunPSK" panose="020B0500040200020003" pitchFamily="34" charset="-34"/>
                <a:sym typeface="Symbol" panose="05050102010706020507" pitchFamily="18" charset="2"/>
              </a:rPr>
              <a:t>จำนวน      7,416  ราย</a:t>
            </a:r>
          </a:p>
          <a:p>
            <a:endParaRPr lang="th-TH" sz="300" dirty="0" smtClean="0">
              <a:latin typeface="TH SarabunPSK" panose="020B0500040200020003" pitchFamily="34" charset="-34"/>
              <a:cs typeface="TH SarabunPSK" panose="020B0500040200020003" pitchFamily="34" charset="-34"/>
              <a:sym typeface="Symbol" panose="05050102010706020507" pitchFamily="18" charset="2"/>
            </a:endParaRPr>
          </a:p>
        </p:txBody>
      </p:sp>
      <p:graphicFrame>
        <p:nvGraphicFramePr>
          <p:cNvPr id="47" name="แผนภูมิ 46">
            <a:extLst>
              <a:ext uri="{FF2B5EF4-FFF2-40B4-BE49-F238E27FC236}">
                <a16:creationId xmlns="" xmlns:a16="http://schemas.microsoft.com/office/drawing/2014/main" id="{C2037B18-AC6A-426F-8FA4-0E73072838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40733698"/>
              </p:ext>
            </p:extLst>
          </p:nvPr>
        </p:nvGraphicFramePr>
        <p:xfrm>
          <a:off x="-109330" y="2832380"/>
          <a:ext cx="3587130" cy="23799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54" name="กล่องข้อความ 53">
            <a:extLst>
              <a:ext uri="{FF2B5EF4-FFF2-40B4-BE49-F238E27FC236}">
                <a16:creationId xmlns="" xmlns:a16="http://schemas.microsoft.com/office/drawing/2014/main" id="{82FEFBC9-8F34-67E9-4EEC-F3B923C017C1}"/>
              </a:ext>
            </a:extLst>
          </p:cNvPr>
          <p:cNvSpPr txBox="1"/>
          <p:nvPr/>
        </p:nvSpPr>
        <p:spPr>
          <a:xfrm>
            <a:off x="2032" y="578531"/>
            <a:ext cx="4728994" cy="201593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5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</a:t>
            </a:r>
            <a:r>
              <a:rPr lang="th-TH" sz="25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จังหวัดลพบุรี  </a:t>
            </a:r>
            <a:r>
              <a:rPr lang="th-TH" sz="25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3,874,856</a:t>
            </a:r>
            <a:r>
              <a:rPr lang="th-TH" sz="25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ไร่ </a:t>
            </a:r>
            <a:r>
              <a:rPr lang="th-TH" sz="2500" b="1" spc="-6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r>
              <a:rPr lang="th-TH" sz="2000" b="1" spc="-60" dirty="0" smtClean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พื้นที่</a:t>
            </a:r>
            <a:r>
              <a:rPr lang="th-TH" sz="2000" b="1" spc="-6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เกษตรกรรม   </a:t>
            </a:r>
            <a:r>
              <a:rPr lang="th-TH" sz="20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2,456,619</a:t>
            </a:r>
            <a:r>
              <a:rPr lang="th-TH" sz="2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000" b="1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ไร่ </a:t>
            </a:r>
          </a:p>
          <a:p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การปกครองแบ่งออกเป็น 11 อำเภอ </a:t>
            </a:r>
          </a:p>
          <a:p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121 ตำบล  1,122 หมู่บ้านจำนวนประชากร 732,223 คน        </a:t>
            </a:r>
          </a:p>
          <a:p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301,818 ครัวเรือน</a:t>
            </a:r>
          </a:p>
          <a:p>
            <a:r>
              <a:rPr lang="th-TH" sz="2000" b="1" dirty="0" smtClean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พื้นที่ชลประทาน </a:t>
            </a:r>
            <a:r>
              <a:rPr lang="th-TH" sz="20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779,648</a:t>
            </a:r>
            <a:r>
              <a:rPr lang="th-TH" sz="2000" b="1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ไร่  </a:t>
            </a:r>
            <a:endParaRPr lang="th-TH" sz="2000" b="1" dirty="0" smtClean="0">
              <a:solidFill>
                <a:schemeClr val="accent1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="" xmlns:a16="http://schemas.microsoft.com/office/drawing/2014/main" id="{D9ADA485-4327-4F93-8CBC-E890702F3F4D}"/>
              </a:ext>
            </a:extLst>
          </p:cNvPr>
          <p:cNvSpPr txBox="1"/>
          <p:nvPr/>
        </p:nvSpPr>
        <p:spPr>
          <a:xfrm rot="10800000" flipV="1">
            <a:off x="1289119" y="4187988"/>
            <a:ext cx="127968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300" b="1" dirty="0">
                <a:solidFill>
                  <a:srgbClr val="00206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พื้นที่</a:t>
            </a:r>
            <a:r>
              <a:rPr lang="th-TH" sz="1300" b="1" dirty="0" smtClean="0">
                <a:solidFill>
                  <a:srgbClr val="00206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เกษตรกร</a:t>
            </a:r>
            <a:endParaRPr lang="th-TH" sz="1300" b="1" dirty="0">
              <a:solidFill>
                <a:srgbClr val="002060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ctr"/>
            <a:r>
              <a:rPr lang="th-TH" sz="1400" b="1" dirty="0" smtClean="0">
                <a:solidFill>
                  <a:srgbClr val="00206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2,456,619 </a:t>
            </a:r>
            <a:r>
              <a:rPr lang="th-TH" sz="1300" b="1" dirty="0" smtClean="0">
                <a:solidFill>
                  <a:srgbClr val="00206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1300" b="1" dirty="0">
                <a:solidFill>
                  <a:srgbClr val="00206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ไร่</a:t>
            </a:r>
          </a:p>
        </p:txBody>
      </p:sp>
      <p:sp>
        <p:nvSpPr>
          <p:cNvPr id="55" name="กล่องข้อความ 54">
            <a:extLst>
              <a:ext uri="{FF2B5EF4-FFF2-40B4-BE49-F238E27FC236}">
                <a16:creationId xmlns="" xmlns:a16="http://schemas.microsoft.com/office/drawing/2014/main" id="{C298BA38-F86F-3573-F227-038F8D046E75}"/>
              </a:ext>
            </a:extLst>
          </p:cNvPr>
          <p:cNvSpPr txBox="1"/>
          <p:nvPr/>
        </p:nvSpPr>
        <p:spPr>
          <a:xfrm>
            <a:off x="0" y="2572652"/>
            <a:ext cx="3431603" cy="44627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th-TH" sz="2300" b="1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การใช้ประโยชน์ที่ดินทางการเกษตร</a:t>
            </a:r>
          </a:p>
        </p:txBody>
      </p:sp>
      <p:cxnSp>
        <p:nvCxnSpPr>
          <p:cNvPr id="58" name="ตัวเชื่อมต่อตรง 57"/>
          <p:cNvCxnSpPr/>
          <p:nvPr/>
        </p:nvCxnSpPr>
        <p:spPr>
          <a:xfrm>
            <a:off x="1397528" y="3735183"/>
            <a:ext cx="116610" cy="66713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สี่เหลี่ยมผืนผ้า 60">
            <a:extLst>
              <a:ext uri="{FF2B5EF4-FFF2-40B4-BE49-F238E27FC236}">
                <a16:creationId xmlns="" xmlns:a16="http://schemas.microsoft.com/office/drawing/2014/main" id="{EFFFB3F6-DB99-4356-8BAF-8BAE7663DA10}"/>
              </a:ext>
            </a:extLst>
          </p:cNvPr>
          <p:cNvSpPr/>
          <p:nvPr/>
        </p:nvSpPr>
        <p:spPr>
          <a:xfrm>
            <a:off x="2408088" y="9586509"/>
            <a:ext cx="3264416" cy="341133"/>
          </a:xfrm>
          <a:prstGeom prst="rect">
            <a:avLst/>
          </a:prstGeom>
          <a:solidFill>
            <a:srgbClr val="3C9A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เกษตรแปลงใหญ่ 122 แปลง</a:t>
            </a:r>
          </a:p>
        </p:txBody>
      </p:sp>
      <p:sp>
        <p:nvSpPr>
          <p:cNvPr id="62" name="สี่เหลี่ยมผืนผ้า 61">
            <a:extLst>
              <a:ext uri="{FF2B5EF4-FFF2-40B4-BE49-F238E27FC236}">
                <a16:creationId xmlns="" xmlns:a16="http://schemas.microsoft.com/office/drawing/2014/main" id="{EFFFB3F6-DB99-4356-8BAF-8BAE7663DA10}"/>
              </a:ext>
            </a:extLst>
          </p:cNvPr>
          <p:cNvSpPr/>
          <p:nvPr/>
        </p:nvSpPr>
        <p:spPr>
          <a:xfrm>
            <a:off x="5665720" y="9595928"/>
            <a:ext cx="3489044" cy="3324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สถาบันเกษตรกร ประจำปี 2567</a:t>
            </a:r>
          </a:p>
        </p:txBody>
      </p:sp>
      <p:sp>
        <p:nvSpPr>
          <p:cNvPr id="63" name="สี่เหลี่ยมผืนผ้า 62">
            <a:extLst>
              <a:ext uri="{FF2B5EF4-FFF2-40B4-BE49-F238E27FC236}">
                <a16:creationId xmlns="" xmlns:a16="http://schemas.microsoft.com/office/drawing/2014/main" id="{EFFFB3F6-DB99-4356-8BAF-8BAE7663DA10}"/>
              </a:ext>
            </a:extLst>
          </p:cNvPr>
          <p:cNvSpPr/>
          <p:nvPr/>
        </p:nvSpPr>
        <p:spPr>
          <a:xfrm>
            <a:off x="2408087" y="11419798"/>
            <a:ext cx="3254621" cy="322795"/>
          </a:xfrm>
          <a:prstGeom prst="rect">
            <a:avLst/>
          </a:prstGeom>
          <a:solidFill>
            <a:srgbClr val="2FD9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 1 ท้องถิ่น 1 สินค้าเกษตรมูลค่าสูง</a:t>
            </a:r>
          </a:p>
        </p:txBody>
      </p:sp>
      <p:sp>
        <p:nvSpPr>
          <p:cNvPr id="64" name="สี่เหลี่ยมผืนผ้า 63">
            <a:extLst>
              <a:ext uri="{FF2B5EF4-FFF2-40B4-BE49-F238E27FC236}">
                <a16:creationId xmlns="" xmlns:a16="http://schemas.microsoft.com/office/drawing/2014/main" id="{EFFFB3F6-DB99-4356-8BAF-8BAE7663DA10}"/>
              </a:ext>
            </a:extLst>
          </p:cNvPr>
          <p:cNvSpPr/>
          <p:nvPr/>
        </p:nvSpPr>
        <p:spPr>
          <a:xfrm>
            <a:off x="5665720" y="11419576"/>
            <a:ext cx="3468342" cy="323017"/>
          </a:xfrm>
          <a:prstGeom prst="rect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 smtClean="0">
              <a:solidFill>
                <a:schemeClr val="accent1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สถาบัน</a:t>
            </a:r>
            <a:r>
              <a:rPr lang="th-TH" sz="20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สหกรณ์  ประจำปี 2568</a:t>
            </a:r>
          </a:p>
          <a:p>
            <a:pPr algn="ctr"/>
            <a:endParaRPr lang="th-TH" sz="2000" b="1" dirty="0">
              <a:solidFill>
                <a:schemeClr val="accent1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59" name="แผนภูมิ 58">
            <a:extLst>
              <a:ext uri="{FF2B5EF4-FFF2-40B4-BE49-F238E27FC236}">
                <a16:creationId xmlns="" xmlns:a16="http://schemas.microsoft.com/office/drawing/2014/main" id="{078CEAD7-4737-4207-8FEB-A719D461AE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39950928"/>
              </p:ext>
            </p:extLst>
          </p:nvPr>
        </p:nvGraphicFramePr>
        <p:xfrm>
          <a:off x="4731026" y="947292"/>
          <a:ext cx="4403036" cy="20255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56" name="กล่องข้อความ 1">
            <a:extLst>
              <a:ext uri="{FF2B5EF4-FFF2-40B4-BE49-F238E27FC236}">
                <a16:creationId xmlns="" xmlns:a16="http://schemas.microsoft.com/office/drawing/2014/main" id="{BFAF7B25-A1A2-451D-8C27-0081AA7266CC}"/>
              </a:ext>
            </a:extLst>
          </p:cNvPr>
          <p:cNvSpPr txBox="1"/>
          <p:nvPr/>
        </p:nvSpPr>
        <p:spPr>
          <a:xfrm>
            <a:off x="3437230" y="2559781"/>
            <a:ext cx="2942366" cy="47670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bg1"/>
            </a:solidFill>
            <a:prstDash val="dash"/>
          </a:ln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23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สินค้าเศรษฐกิจด้านประมง</a:t>
            </a:r>
            <a:endParaRPr lang="th-TH" sz="23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15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algn="ctr"/>
            <a:r>
              <a:rPr lang="th-TH" sz="15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</a:p>
        </p:txBody>
      </p:sp>
      <p:sp>
        <p:nvSpPr>
          <p:cNvPr id="57" name="กล่องข้อความ 1">
            <a:extLst>
              <a:ext uri="{FF2B5EF4-FFF2-40B4-BE49-F238E27FC236}">
                <a16:creationId xmlns="" xmlns:a16="http://schemas.microsoft.com/office/drawing/2014/main" id="{BFAF7B25-A1A2-451D-8C27-0081AA7266CC}"/>
              </a:ext>
            </a:extLst>
          </p:cNvPr>
          <p:cNvSpPr txBox="1"/>
          <p:nvPr/>
        </p:nvSpPr>
        <p:spPr>
          <a:xfrm>
            <a:off x="6400634" y="2572652"/>
            <a:ext cx="2741209" cy="46872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bg1"/>
            </a:solidFill>
            <a:prstDash val="dash"/>
          </a:ln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23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สินค้าเศรษฐกิจด้านปศุสัตว์</a:t>
            </a:r>
            <a:endParaRPr lang="th-TH" sz="23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15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algn="ctr"/>
            <a:r>
              <a:rPr lang="th-TH" sz="15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</a:p>
        </p:txBody>
      </p:sp>
      <p:cxnSp>
        <p:nvCxnSpPr>
          <p:cNvPr id="67" name="ตัวเชื่อมต่อตรง 66"/>
          <p:cNvCxnSpPr/>
          <p:nvPr/>
        </p:nvCxnSpPr>
        <p:spPr>
          <a:xfrm>
            <a:off x="4271026" y="3735100"/>
            <a:ext cx="289301" cy="174114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ตัวเชื่อมต่อตรง 67"/>
          <p:cNvCxnSpPr/>
          <p:nvPr/>
        </p:nvCxnSpPr>
        <p:spPr>
          <a:xfrm>
            <a:off x="7684217" y="3510343"/>
            <a:ext cx="152400" cy="100763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ตัวเชื่อมต่อตรง 68"/>
          <p:cNvCxnSpPr/>
          <p:nvPr/>
        </p:nvCxnSpPr>
        <p:spPr>
          <a:xfrm flipH="1">
            <a:off x="7018733" y="3662743"/>
            <a:ext cx="817884" cy="277772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ตัวเชื่อมต่อตรง 69"/>
          <p:cNvCxnSpPr/>
          <p:nvPr/>
        </p:nvCxnSpPr>
        <p:spPr>
          <a:xfrm>
            <a:off x="7862118" y="3642865"/>
            <a:ext cx="810426" cy="143834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ตัวเชื่อมต่อตรง 70"/>
          <p:cNvCxnSpPr/>
          <p:nvPr/>
        </p:nvCxnSpPr>
        <p:spPr>
          <a:xfrm flipH="1">
            <a:off x="7505316" y="4638533"/>
            <a:ext cx="178901" cy="126121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ตัวเชื่อมต่อตรง 71"/>
          <p:cNvCxnSpPr/>
          <p:nvPr/>
        </p:nvCxnSpPr>
        <p:spPr>
          <a:xfrm flipH="1">
            <a:off x="7851991" y="3536262"/>
            <a:ext cx="288158" cy="74844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ตัวเชื่อมต่อตรง 74"/>
          <p:cNvCxnSpPr/>
          <p:nvPr/>
        </p:nvCxnSpPr>
        <p:spPr>
          <a:xfrm flipH="1">
            <a:off x="7851991" y="1363353"/>
            <a:ext cx="288158" cy="74844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กล่องข้อความ 75"/>
          <p:cNvSpPr txBox="1"/>
          <p:nvPr/>
        </p:nvSpPr>
        <p:spPr>
          <a:xfrm>
            <a:off x="7969735" y="1680953"/>
            <a:ext cx="930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 smtClean="0">
                <a:solidFill>
                  <a:schemeClr val="accent1">
                    <a:lumMod val="75000"/>
                  </a:schemeClr>
                </a:solidFill>
                <a:cs typeface="TH SarabunPSK" panose="020B0500040200020003"/>
              </a:rPr>
              <a:t>ข้าวนาปรัง 362,041 ไร่</a:t>
            </a:r>
            <a:endParaRPr lang="th-TH" sz="1400" b="1" dirty="0">
              <a:solidFill>
                <a:schemeClr val="accent1">
                  <a:lumMod val="75000"/>
                </a:schemeClr>
              </a:solidFill>
              <a:cs typeface="TH SarabunPSK" panose="020B0500040200020003"/>
            </a:endParaRPr>
          </a:p>
        </p:txBody>
      </p:sp>
      <p:cxnSp>
        <p:nvCxnSpPr>
          <p:cNvPr id="77" name="ตัวเชื่อมต่อตรง 76"/>
          <p:cNvCxnSpPr/>
          <p:nvPr/>
        </p:nvCxnSpPr>
        <p:spPr>
          <a:xfrm flipH="1">
            <a:off x="7692538" y="1913861"/>
            <a:ext cx="288158" cy="74844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ตัวเชื่อมต่อตรง 79"/>
          <p:cNvCxnSpPr/>
          <p:nvPr/>
        </p:nvCxnSpPr>
        <p:spPr>
          <a:xfrm flipH="1">
            <a:off x="6815022" y="1789198"/>
            <a:ext cx="203711" cy="14835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ตัวเชื่อมต่อตรง 80"/>
          <p:cNvCxnSpPr/>
          <p:nvPr/>
        </p:nvCxnSpPr>
        <p:spPr>
          <a:xfrm flipH="1" flipV="1">
            <a:off x="6959099" y="1259550"/>
            <a:ext cx="197075" cy="52238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กล่องข้อความ 83">
            <a:extLst>
              <a:ext uri="{FF2B5EF4-FFF2-40B4-BE49-F238E27FC236}">
                <a16:creationId xmlns="" xmlns:a16="http://schemas.microsoft.com/office/drawing/2014/main" id="{E0320B7F-959D-40FE-AC75-57D08AF95CFA}"/>
              </a:ext>
            </a:extLst>
          </p:cNvPr>
          <p:cNvSpPr txBox="1"/>
          <p:nvPr/>
        </p:nvSpPr>
        <p:spPr>
          <a:xfrm>
            <a:off x="3539675" y="5676361"/>
            <a:ext cx="3095742" cy="1569660"/>
          </a:xfrm>
          <a:prstGeom prst="rect">
            <a:avLst/>
          </a:prstGeom>
          <a:solidFill>
            <a:schemeClr val="accent5"/>
          </a:solidFill>
        </p:spPr>
        <p:txBody>
          <a:bodyPr wrap="square">
            <a:spAutoFit/>
          </a:bodyPr>
          <a:lstStyle/>
          <a:p>
            <a:r>
              <a:rPr lang="th-TH" sz="1600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th-TH" sz="16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โครงการต่อยอดบริเวณพื้นที่โครงการพัฒนาลุ่มน้ำป่าสักอันเนื่องมาจากพระราชดำริ อำเภอ</a:t>
            </a:r>
            <a:r>
              <a:rPr lang="th-TH" sz="1600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ชัยบาดาล</a:t>
            </a:r>
            <a:r>
              <a:rPr lang="th-TH" sz="16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จังหวัดลพบุรี</a:t>
            </a:r>
          </a:p>
          <a:p>
            <a:r>
              <a:rPr lang="th-TH" sz="16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2.โครงการนำร่องการแก้ไขปัญหาพื้นที่ด้านการเกษตรโดยน้อมนำแนวพระราชดำริไปปรับใช้ในพื้นที่ อำเภอบ้านหมี่ จังหวัดลพบุรี</a:t>
            </a:r>
            <a:endParaRPr lang="en-US" sz="1600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8" name="สี่เหลี่ยมผืนผ้า 77">
            <a:extLst>
              <a:ext uri="{FF2B5EF4-FFF2-40B4-BE49-F238E27FC236}">
                <a16:creationId xmlns="" xmlns:a16="http://schemas.microsoft.com/office/drawing/2014/main" id="{EFFFB3F6-DB99-4356-8BAF-8BAE7663DA10}"/>
              </a:ext>
            </a:extLst>
          </p:cNvPr>
          <p:cNvSpPr/>
          <p:nvPr/>
        </p:nvSpPr>
        <p:spPr>
          <a:xfrm>
            <a:off x="3539133" y="7211297"/>
            <a:ext cx="3098053" cy="38242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 </a:t>
            </a:r>
            <a:r>
              <a:rPr lang="en-US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GI</a:t>
            </a:r>
          </a:p>
        </p:txBody>
      </p:sp>
      <p:sp>
        <p:nvSpPr>
          <p:cNvPr id="65" name="สี่เหลี่ยมผืนผ้า 64">
            <a:extLst>
              <a:ext uri="{FF2B5EF4-FFF2-40B4-BE49-F238E27FC236}">
                <a16:creationId xmlns="" xmlns:a16="http://schemas.microsoft.com/office/drawing/2014/main" id="{EFFFB3F6-DB99-4356-8BAF-8BAE7663DA10}"/>
              </a:ext>
            </a:extLst>
          </p:cNvPr>
          <p:cNvSpPr/>
          <p:nvPr/>
        </p:nvSpPr>
        <p:spPr>
          <a:xfrm>
            <a:off x="3546647" y="5309787"/>
            <a:ext cx="3088769" cy="41806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1200"/>
              </a:spcBef>
            </a:pPr>
            <a:endParaRPr lang="th-TH" sz="2000" b="1" dirty="0" smtClean="0">
              <a:solidFill>
                <a:schemeClr val="accent1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2000" b="1" dirty="0" smtClean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</a:t>
            </a:r>
            <a:r>
              <a:rPr lang="th-TH" sz="2000" b="1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อันเนื่องมาจากพระราชดำริ</a:t>
            </a:r>
          </a:p>
          <a:p>
            <a:pPr algn="ctr"/>
            <a:endParaRPr lang="th-TH" sz="2000" b="1" dirty="0">
              <a:solidFill>
                <a:schemeClr val="accent1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3" name="กล่องข้อความ 82">
            <a:extLst>
              <a:ext uri="{FF2B5EF4-FFF2-40B4-BE49-F238E27FC236}">
                <a16:creationId xmlns="" xmlns:a16="http://schemas.microsoft.com/office/drawing/2014/main" id="{A39B6712-6F7E-4305-8966-E9DB6512FD7F}"/>
              </a:ext>
            </a:extLst>
          </p:cNvPr>
          <p:cNvSpPr txBox="1"/>
          <p:nvPr/>
        </p:nvSpPr>
        <p:spPr>
          <a:xfrm>
            <a:off x="6628296" y="5312353"/>
            <a:ext cx="2518332" cy="41549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การรับรองมาตรฐานสินค้าเกษตร</a:t>
            </a:r>
            <a:r>
              <a:rPr lang="th-TH" sz="16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ปลอดภัย</a:t>
            </a:r>
          </a:p>
          <a:p>
            <a:pPr algn="ctr"/>
            <a:endParaRPr lang="th-TH" sz="500" b="1" dirty="0" smtClean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85" name="ตัวเชื่อมต่อตรง 84"/>
          <p:cNvCxnSpPr/>
          <p:nvPr/>
        </p:nvCxnSpPr>
        <p:spPr>
          <a:xfrm>
            <a:off x="2678454" y="4361274"/>
            <a:ext cx="116610" cy="66713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ตัวเชื่อมต่อตรง 85"/>
          <p:cNvCxnSpPr/>
          <p:nvPr/>
        </p:nvCxnSpPr>
        <p:spPr>
          <a:xfrm>
            <a:off x="7445502" y="5985257"/>
            <a:ext cx="152400" cy="100763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สี่เหลี่ยมผืนผ้า 25">
            <a:extLst>
              <a:ext uri="{FF2B5EF4-FFF2-40B4-BE49-F238E27FC236}">
                <a16:creationId xmlns="" xmlns:a16="http://schemas.microsoft.com/office/drawing/2014/main" id="{B84597DC-36B6-4510-AC25-26E6A530E943}"/>
              </a:ext>
            </a:extLst>
          </p:cNvPr>
          <p:cNvSpPr/>
          <p:nvPr/>
        </p:nvSpPr>
        <p:spPr>
          <a:xfrm>
            <a:off x="-6097" y="5327411"/>
            <a:ext cx="3555501" cy="190369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8" name="กล่องข้อความ 47">
            <a:extLst>
              <a:ext uri="{FF2B5EF4-FFF2-40B4-BE49-F238E27FC236}">
                <a16:creationId xmlns="" xmlns:a16="http://schemas.microsoft.com/office/drawing/2014/main" id="{4750297A-A619-467A-AC14-611086B10AAD}"/>
              </a:ext>
            </a:extLst>
          </p:cNvPr>
          <p:cNvSpPr txBox="1"/>
          <p:nvPr/>
        </p:nvSpPr>
        <p:spPr>
          <a:xfrm>
            <a:off x="280331" y="5394296"/>
            <a:ext cx="318770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GPP</a:t>
            </a:r>
            <a:r>
              <a:rPr lang="th-TH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ปี </a:t>
            </a:r>
            <a:r>
              <a:rPr lang="th-TH" sz="16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2566 </a:t>
            </a:r>
            <a:r>
              <a:rPr lang="th-TH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มูลค่า </a:t>
            </a:r>
            <a:r>
              <a:rPr lang="th-TH" sz="16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H SarabunPSK" panose="020B0500040200020003" pitchFamily="34" charset="-34"/>
              </a:rPr>
              <a:t>117</a:t>
            </a:r>
            <a:r>
              <a:rPr lang="th-TH" sz="16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,741 ล้าน</a:t>
            </a:r>
            <a:r>
              <a:rPr lang="th-TH" sz="1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บาท </a:t>
            </a:r>
            <a:endParaRPr lang="en-US" sz="16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5" name="กล่องข้อความ 44">
            <a:extLst>
              <a:ext uri="{FF2B5EF4-FFF2-40B4-BE49-F238E27FC236}">
                <a16:creationId xmlns="" xmlns:a16="http://schemas.microsoft.com/office/drawing/2014/main" id="{E0320B7F-959D-40FE-AC75-57D08AF95CFA}"/>
              </a:ext>
            </a:extLst>
          </p:cNvPr>
          <p:cNvSpPr txBox="1"/>
          <p:nvPr/>
        </p:nvSpPr>
        <p:spPr>
          <a:xfrm>
            <a:off x="288802" y="5734136"/>
            <a:ext cx="3427808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400" b="1" u="sng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ปริมาณน้ำภาพรวมจังหวัดลพบุรี (ณ </a:t>
            </a:r>
            <a:r>
              <a:rPr lang="th-TH" sz="1400" b="1" u="sng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20 สิงหาคม 2568)</a:t>
            </a:r>
            <a:endParaRPr lang="th-TH" sz="1400" b="1" u="sng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เขื่อนป่าสักชลสิทธิ์ ปริมาณน้ำ </a:t>
            </a:r>
            <a:r>
              <a:rPr lang="th-TH" sz="14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179</a:t>
            </a:r>
            <a:r>
              <a:rPr lang="th-TH" sz="1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ล้าน ลบ.</a:t>
            </a:r>
            <a:r>
              <a:rPr lang="th-TH" sz="14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ม.</a:t>
            </a:r>
          </a:p>
          <a:p>
            <a:endParaRPr lang="th-TH" sz="14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อ่างเก็บน้ำขนาดกลาง 11 แห่ง </a:t>
            </a:r>
            <a:r>
              <a:rPr lang="th-TH" sz="14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107.52</a:t>
            </a:r>
            <a:r>
              <a:rPr lang="th-TH" sz="16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ล้าน ลบ.ม.</a:t>
            </a:r>
          </a:p>
          <a:p>
            <a:r>
              <a:rPr lang="th-TH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ปริมาณน้ำฝนรวม </a:t>
            </a:r>
            <a:r>
              <a:rPr lang="th-TH" sz="14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527.8 </a:t>
            </a:r>
            <a:r>
              <a:rPr lang="th-TH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มิลลิเมตร จำนวนวันที่ฝนตก </a:t>
            </a:r>
            <a:r>
              <a:rPr lang="th-TH" sz="14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60 วัน (สะสม ตั้งแต่ </a:t>
            </a:r>
            <a:r>
              <a:rPr lang="th-TH" sz="1400" b="1" dirty="0" err="1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ม.ค</a:t>
            </a:r>
            <a:r>
              <a:rPr lang="th-TH" sz="14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-ส.ค.68)</a:t>
            </a:r>
            <a:endParaRPr lang="en-US" sz="14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0" name="กล่องข้อความ 39">
            <a:extLst>
              <a:ext uri="{FF2B5EF4-FFF2-40B4-BE49-F238E27FC236}">
                <a16:creationId xmlns="" xmlns:a16="http://schemas.microsoft.com/office/drawing/2014/main" id="{5413BBCD-187A-4DD7-A8D1-ADE0302C93ED}"/>
              </a:ext>
            </a:extLst>
          </p:cNvPr>
          <p:cNvSpPr txBox="1"/>
          <p:nvPr/>
        </p:nvSpPr>
        <p:spPr>
          <a:xfrm>
            <a:off x="176093" y="4005"/>
            <a:ext cx="90943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Dan Vi Vek" panose="02000000000000000000" pitchFamily="2" charset="0"/>
                <a:cs typeface="TH Dan Vi Vek" panose="02000000000000000000" pitchFamily="2" charset="0"/>
              </a:rPr>
              <a:t>ข้อมูลพื้นฐานจังหวัด</a:t>
            </a:r>
            <a:r>
              <a:rPr lang="th-TH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Dan Vi Vek" panose="02000000000000000000" pitchFamily="2" charset="0"/>
                <a:cs typeface="TH Dan Vi Vek" panose="02000000000000000000" pitchFamily="2" charset="0"/>
              </a:rPr>
              <a:t>ลพบุรี </a:t>
            </a:r>
            <a:r>
              <a:rPr 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Dan Vi Vek" panose="02000000000000000000" pitchFamily="2" charset="0"/>
                <a:cs typeface="TH Dan Vi Vek" panose="02000000000000000000" pitchFamily="2" charset="0"/>
              </a:rPr>
              <a:t>Info graphic </a:t>
            </a:r>
            <a:r>
              <a:rPr lang="th-TH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Dan Vi Vek" panose="02000000000000000000" pitchFamily="2" charset="0"/>
                <a:cs typeface="TH Dan Vi Vek" panose="02000000000000000000" pitchFamily="2" charset="0"/>
              </a:rPr>
              <a:t>จังหวัด</a:t>
            </a:r>
            <a:r>
              <a:rPr lang="th-TH" sz="32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Dan Vi Vek" panose="02000000000000000000" pitchFamily="2" charset="0"/>
                <a:cs typeface="TH Dan Vi Vek" panose="02000000000000000000" pitchFamily="2" charset="0"/>
              </a:rPr>
              <a:t>ลพบุรี </a:t>
            </a:r>
            <a:r>
              <a:rPr lang="th-TH" sz="32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Dan Vi Vek" panose="02000000000000000000" pitchFamily="2" charset="0"/>
                <a:cs typeface="TH Dan Vi Vek" panose="02000000000000000000" pitchFamily="2" charset="0"/>
              </a:rPr>
              <a:t>ประจำเดือนพฤศจิกายน </a:t>
            </a:r>
            <a:r>
              <a:rPr lang="th-TH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Dan Vi Vek" panose="02000000000000000000" pitchFamily="2" charset="0"/>
                <a:cs typeface="TH Dan Vi Vek" panose="02000000000000000000" pitchFamily="2" charset="0"/>
              </a:rPr>
              <a:t>2568</a:t>
            </a:r>
            <a:endParaRPr lang="th-TH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Dan Vi Vek" panose="02000000000000000000" pitchFamily="2" charset="0"/>
              <a:cs typeface="TH Dan Vi Vek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838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ธีมของ Offic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9130</TotalTime>
  <Words>643</Words>
  <Application>Microsoft Office PowerPoint</Application>
  <PresentationFormat>กระดาษ Ledger (11x17 นิ้ว)</PresentationFormat>
  <Paragraphs>118</Paragraphs>
  <Slides>1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10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12" baseType="lpstr">
      <vt:lpstr>Angsana New</vt:lpstr>
      <vt:lpstr>Arial</vt:lpstr>
      <vt:lpstr>BrowalliaUPC</vt:lpstr>
      <vt:lpstr>Calibri</vt:lpstr>
      <vt:lpstr>Calibri Light</vt:lpstr>
      <vt:lpstr>Cordia New</vt:lpstr>
      <vt:lpstr>Symbol</vt:lpstr>
      <vt:lpstr>TH Dan Vi Vek</vt:lpstr>
      <vt:lpstr>TH Sarabun New</vt:lpstr>
      <vt:lpstr>TH SarabunPSK</vt:lpstr>
      <vt:lpstr>ธีมของ Office</vt:lpstr>
      <vt:lpstr>งานนำเสนอ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thenuze skc</dc:creator>
  <cp:lastModifiedBy>Acer</cp:lastModifiedBy>
  <cp:revision>337</cp:revision>
  <cp:lastPrinted>2024-01-29T03:29:36Z</cp:lastPrinted>
  <dcterms:created xsi:type="dcterms:W3CDTF">2021-12-14T02:55:12Z</dcterms:created>
  <dcterms:modified xsi:type="dcterms:W3CDTF">2025-11-28T07:52:59Z</dcterms:modified>
</cp:coreProperties>
</file>