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4.xml" ContentType="application/vnd.openxmlformats-officedocument.drawingml.chart+xml"/>
  <Override PartName="/ppt/drawings/drawing1.xml" ContentType="application/vnd.openxmlformats-officedocument.drawingml.chartshapes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drawings/drawing2.xml" ContentType="application/vnd.openxmlformats-officedocument.drawingml.chartshapes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drawings/drawing3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88163" cy="100187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indows User" initials="WU" lastIdx="1" clrIdx="0">
    <p:extLst>
      <p:ext uri="{19B8F6BF-5375-455C-9EA6-DF929625EA0E}">
        <p15:presenceInfo xmlns:p15="http://schemas.microsoft.com/office/powerpoint/2012/main" userId="Windows 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74747"/>
    <a:srgbClr val="93E3FD"/>
    <a:srgbClr val="99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howGuides="1">
      <p:cViewPr>
        <p:scale>
          <a:sx n="150" d="100"/>
          <a:sy n="150" d="100"/>
        </p:scale>
        <p:origin x="108" y="-1668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5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Microsoft_Excel_Worksheet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3317609045130772E-2"/>
          <c:y val="0.26010052248748317"/>
          <c:w val="0.89958128919798008"/>
          <c:h val="0.5108977461213363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6"/>
            </a:solidFill>
            <a:ln w="19050" cap="flat" cmpd="sng" algn="ctr">
              <a:solidFill>
                <a:schemeClr val="lt1"/>
              </a:solidFill>
              <a:prstDash val="solid"/>
              <a:miter lim="800000"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ข้าวโพดเลี้ยงสัตว์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909.76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6A3-44D9-ABA2-DBF09212037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mark</c:v>
                </c:pt>
              </c:strCache>
            </c:strRef>
          </c:tx>
          <c:spPr>
            <a:solidFill>
              <a:schemeClr val="accent2"/>
            </a:solidFill>
            <a:ln w="19050" cap="flat" cmpd="sng" algn="ctr">
              <a:solidFill>
                <a:schemeClr val="lt1"/>
              </a:solidFill>
              <a:prstDash val="solid"/>
              <a:miter lim="800000"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dirty="0"/>
                      <a:t>766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9.9042178038548742E-2"/>
                      <c:h val="0.13954544316100484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0-4189-4E7B-AB78-6042BB1B97F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ข้าวโพดเลี้ยงสัตว์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766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6A3-44D9-ABA2-DBF09212037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89143552"/>
        <c:axId val="89149440"/>
      </c:barChart>
      <c:catAx>
        <c:axId val="891435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dk1"/>
            </a:solidFill>
            <a:prstDash val="solid"/>
            <a:miter lim="800000"/>
          </a:ln>
          <a:effectLst/>
        </c:spPr>
        <c:txPr>
          <a:bodyPr rot="-60000000" vert="horz"/>
          <a:lstStyle/>
          <a:p>
            <a:pPr>
              <a:defRPr b="1"/>
            </a:pPr>
            <a:endParaRPr lang="th-TH"/>
          </a:p>
        </c:txPr>
        <c:crossAx val="89149440"/>
        <c:crosses val="autoZero"/>
        <c:auto val="1"/>
        <c:lblAlgn val="ctr"/>
        <c:lblOffset val="100"/>
        <c:noMultiLvlLbl val="0"/>
      </c:catAx>
      <c:valAx>
        <c:axId val="89149440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8914355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"/>
          <c:y val="5.2345699759156457E-3"/>
          <c:w val="0.98142281633400474"/>
          <c:h val="0.2111311567195833"/>
        </c:manualLayout>
      </c:layout>
      <c:overlay val="0"/>
      <c:spPr>
        <a:noFill/>
        <a:ln>
          <a:noFill/>
        </a:ln>
        <a:effectLst/>
      </c:spPr>
      <c:txPr>
        <a:bodyPr rot="0" vert="horz"/>
        <a:lstStyle/>
        <a:p>
          <a:pPr>
            <a:defRPr/>
          </a:pPr>
          <a:endParaRPr lang="th-TH"/>
        </a:p>
      </c:txPr>
    </c:legend>
    <c:plotVisOnly val="1"/>
    <c:dispBlanksAs val="gap"/>
    <c:showDLblsOverMax val="0"/>
  </c:chart>
  <c:spPr>
    <a:solidFill>
      <a:schemeClr val="lt1"/>
    </a:solidFill>
    <a:ln w="12700" cap="flat" cmpd="sng" algn="ctr">
      <a:solidFill>
        <a:schemeClr val="accent6"/>
      </a:solidFill>
      <a:prstDash val="solid"/>
      <a:miter lim="800000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th-TH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1470587452904721E-2"/>
          <c:y val="0.30114329988777871"/>
          <c:w val="0.89958128919798008"/>
          <c:h val="0.4698549687210408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1"/>
            </a:solidFill>
            <a:ln w="19050" cap="flat" cmpd="sng" algn="ctr">
              <a:solidFill>
                <a:schemeClr val="lt1"/>
              </a:solidFill>
              <a:prstDash val="solid"/>
              <a:miter lim="800000"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ถั่วเหลือง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401.9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0B8-483E-BB67-73591CA40F6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mark</c:v>
                </c:pt>
              </c:strCache>
            </c:strRef>
          </c:tx>
          <c:spPr>
            <a:solidFill>
              <a:schemeClr val="accent3"/>
            </a:solidFill>
            <a:ln w="19050" cap="flat" cmpd="sng" algn="ctr">
              <a:solidFill>
                <a:schemeClr val="lt1"/>
              </a:solidFill>
              <a:prstDash val="solid"/>
              <a:miter lim="800000"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dirty="0"/>
                      <a:t>311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A477-4AB7-8DC9-F939EC59326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ถั่วเหลือง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311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0B8-483E-BB67-73591CA40F6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89413504"/>
        <c:axId val="89415040"/>
      </c:barChart>
      <c:catAx>
        <c:axId val="894135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dk1"/>
            </a:solidFill>
            <a:prstDash val="solid"/>
            <a:miter lim="800000"/>
          </a:ln>
          <a:effectLst/>
        </c:spPr>
        <c:txPr>
          <a:bodyPr rot="-60000000" vert="horz"/>
          <a:lstStyle/>
          <a:p>
            <a:pPr>
              <a:defRPr b="1"/>
            </a:pPr>
            <a:endParaRPr lang="th-TH"/>
          </a:p>
        </c:txPr>
        <c:crossAx val="89415040"/>
        <c:crosses val="autoZero"/>
        <c:auto val="1"/>
        <c:lblAlgn val="ctr"/>
        <c:lblOffset val="100"/>
        <c:noMultiLvlLbl val="0"/>
      </c:catAx>
      <c:valAx>
        <c:axId val="89415040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894135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"/>
          <c:y val="5.2345699759156457E-3"/>
          <c:w val="0.98142281633400474"/>
          <c:h val="0.2111311567195833"/>
        </c:manualLayout>
      </c:layout>
      <c:overlay val="0"/>
      <c:spPr>
        <a:noFill/>
        <a:ln>
          <a:noFill/>
        </a:ln>
        <a:effectLst/>
      </c:spPr>
      <c:txPr>
        <a:bodyPr rot="0" vert="horz"/>
        <a:lstStyle/>
        <a:p>
          <a:pPr>
            <a:defRPr/>
          </a:pPr>
          <a:endParaRPr lang="th-TH"/>
        </a:p>
      </c:txPr>
    </c:legend>
    <c:plotVisOnly val="1"/>
    <c:dispBlanksAs val="gap"/>
    <c:showDLblsOverMax val="0"/>
  </c:chart>
  <c:spPr>
    <a:solidFill>
      <a:schemeClr val="lt1"/>
    </a:solidFill>
    <a:ln w="12700" cap="flat" cmpd="sng" algn="ctr">
      <a:solidFill>
        <a:schemeClr val="accent6"/>
      </a:solidFill>
      <a:prstDash val="solid"/>
      <a:miter lim="800000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th-TH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24837603774855457"/>
          <c:y val="5.555595323311858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th-TH"/>
        </a:p>
      </c:txPr>
    </c:title>
    <c:autoTitleDeleted val="0"/>
    <c:plotArea>
      <c:layout>
        <c:manualLayout>
          <c:layoutTarget val="inner"/>
          <c:xMode val="edge"/>
          <c:yMode val="edge"/>
          <c:x val="0.36611119662148511"/>
          <c:y val="0.30064662371748985"/>
          <c:w val="0.30731787091995266"/>
          <c:h val="0.60980195657361014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เกษตรอินทรีย์ (ไร่)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EA1A-4EC1-8E65-09DBE2C942CC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EA1A-4EC1-8E65-09DBE2C942CC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EA1A-4EC1-8E65-09DBE2C942CC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697F-4742-B6F2-29606122A1D9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697F-4742-B6F2-29606122A1D9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697F-4742-B6F2-29606122A1D9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697F-4742-B6F2-29606122A1D9}"/>
              </c:ext>
            </c:extLst>
          </c:dPt>
          <c:dLbls>
            <c:dLbl>
              <c:idx val="0"/>
              <c:layout>
                <c:manualLayout>
                  <c:x val="0.19697261209608374"/>
                  <c:y val="-0.1652469577666428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23658803186116537"/>
                      <c:h val="0.4959436888570747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EA1A-4EC1-8E65-09DBE2C942CC}"/>
                </c:ext>
              </c:extLst>
            </c:dLbl>
            <c:dLbl>
              <c:idx val="1"/>
              <c:layout>
                <c:manualLayout>
                  <c:x val="-0.1796405277486508"/>
                  <c:y val="0.34926031973276067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700" b="0" i="0" u="none" strike="noStrike" kern="1200" baseline="0">
                        <a:solidFill>
                          <a:schemeClr val="tx1"/>
                        </a:solidFill>
                        <a:latin typeface="TH SarabunPSK" pitchFamily="34" charset="-34"/>
                        <a:ea typeface="+mn-ea"/>
                        <a:cs typeface="TH SarabunPSK" pitchFamily="34" charset="-34"/>
                      </a:defRPr>
                    </a:pPr>
                    <a:r>
                      <a:rPr lang="th-TH" sz="700" dirty="0"/>
                      <a:t>พืช
404.14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700" b="0" i="0" u="none" strike="noStrike" kern="1200" baseline="0">
                      <a:solidFill>
                        <a:schemeClr val="tx1"/>
                      </a:solidFill>
                      <a:latin typeface="TH SarabunPSK" pitchFamily="34" charset="-34"/>
                      <a:ea typeface="+mn-ea"/>
                      <a:cs typeface="TH SarabunPSK" pitchFamily="34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3-EA1A-4EC1-8E65-09DBE2C942CC}"/>
                </c:ext>
              </c:extLst>
            </c:dLbl>
            <c:dLbl>
              <c:idx val="2"/>
              <c:layout>
                <c:manualLayout>
                  <c:x val="-0.15296965114842112"/>
                  <c:y val="-1.5218449256342957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17146428570126648"/>
                      <c:h val="0.2040977690288713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EA1A-4EC1-8E65-09DBE2C942CC}"/>
                </c:ext>
              </c:extLst>
            </c:dLbl>
            <c:dLbl>
              <c:idx val="3"/>
              <c:layout>
                <c:manualLayout>
                  <c:x val="-0.12037032649084045"/>
                  <c:y val="-7.6388888888888951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697F-4742-B6F2-29606122A1D9}"/>
                </c:ext>
              </c:extLst>
            </c:dLbl>
            <c:dLbl>
              <c:idx val="4"/>
              <c:layout>
                <c:manualLayout>
                  <c:x val="-0.16666660591039448"/>
                  <c:y val="-0.1111111111111111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697F-4742-B6F2-29606122A1D9}"/>
                </c:ext>
              </c:extLst>
            </c:dLbl>
            <c:dLbl>
              <c:idx val="5"/>
              <c:layout>
                <c:manualLayout>
                  <c:x val="-0.17592586179430528"/>
                  <c:y val="-0.18055555555555558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697F-4742-B6F2-29606122A1D9}"/>
                </c:ext>
              </c:extLst>
            </c:dLbl>
            <c:dLbl>
              <c:idx val="6"/>
              <c:layout>
                <c:manualLayout>
                  <c:x val="-2.3148139709777051E-2"/>
                  <c:y val="-0.1736111111111111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697F-4742-B6F2-29606122A1D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tx1"/>
                    </a:solidFill>
                    <a:latin typeface="TH SarabunPSK" pitchFamily="34" charset="-34"/>
                    <a:ea typeface="+mn-ea"/>
                    <a:cs typeface="TH SarabunPSK" pitchFamily="34" charset="-34"/>
                  </a:defRPr>
                </a:pPr>
                <a:endParaRPr lang="th-TH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eparator>
</c:separator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Sheet1!$A$2:$A$8</c:f>
              <c:strCache>
                <c:ptCount val="2"/>
                <c:pt idx="0">
                  <c:v>ข้าว</c:v>
                </c:pt>
                <c:pt idx="1">
                  <c:v>พืช</c:v>
                </c:pt>
              </c:strCache>
            </c:strRef>
          </c:cat>
          <c:val>
            <c:numRef>
              <c:f>Sheet1!$B$2:$B$8</c:f>
              <c:numCache>
                <c:formatCode>#,##0.00</c:formatCode>
                <c:ptCount val="7"/>
                <c:pt idx="0" formatCode="#,##0">
                  <c:v>134</c:v>
                </c:pt>
                <c:pt idx="1">
                  <c:v>404.23500000000001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EA1A-4EC1-8E65-09DBE2C942C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th-TH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1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th-TH" u="sng" dirty="0"/>
              <a:t>พื้นที่เกษตรกรรม</a:t>
            </a:r>
            <a:r>
              <a:rPr lang="th-TH" dirty="0"/>
              <a:t> (ล้านไร่)</a:t>
            </a:r>
          </a:p>
        </c:rich>
      </c:tx>
      <c:layout>
        <c:manualLayout>
          <c:xMode val="edge"/>
          <c:yMode val="edge"/>
          <c:x val="0.31297960831819099"/>
          <c:y val="1.4146059713546268E-2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28154818147731536"/>
          <c:y val="0.27506498566254706"/>
          <c:w val="0.38347619047619053"/>
          <c:h val="0.57521428571428579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พื้นที่เกษตรกรรม (ล้านไร่)</c:v>
                </c:pt>
              </c:strCache>
            </c:strRef>
          </c:tx>
          <c:spPr>
            <a:ln w="12700"/>
          </c:spPr>
          <c:dPt>
            <c:idx val="0"/>
            <c:bubble3D val="0"/>
            <c:spPr>
              <a:solidFill>
                <a:schemeClr val="accent1"/>
              </a:solidFill>
              <a:ln w="1270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962E-4C3A-8264-4958DD00A1DB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270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962E-4C3A-8264-4958DD00A1DB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270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962E-4C3A-8264-4958DD00A1DB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270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962E-4C3A-8264-4958DD00A1DB}"/>
              </c:ext>
            </c:extLst>
          </c:dPt>
          <c:dLbls>
            <c:dLbl>
              <c:idx val="0"/>
              <c:layout>
                <c:manualLayout>
                  <c:x val="0.12142857142857151"/>
                  <c:y val="0.28097886553235424"/>
                </c:manualLayout>
              </c:layout>
              <c:tx>
                <c:rich>
                  <a:bodyPr/>
                  <a:lstStyle/>
                  <a:p>
                    <a:r>
                      <a:rPr lang="th-TH" b="0" dirty="0"/>
                      <a:t>พื้นที่ปลูกข้าว;  0.222</a:t>
                    </a:r>
                  </a:p>
                  <a:p>
                    <a:r>
                      <a:rPr lang="th-TH" b="0" dirty="0"/>
                      <a:t> ; 48.04%</a:t>
                    </a:r>
                    <a:endParaRPr lang="th-TH" dirty="0"/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6190476190476192"/>
                      <c:h val="0.2767857142857143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1-962E-4C3A-8264-4958DD00A1DB}"/>
                </c:ext>
              </c:extLst>
            </c:dLbl>
            <c:dLbl>
              <c:idx val="1"/>
              <c:layout>
                <c:manualLayout>
                  <c:x val="0.40481949944968942"/>
                  <c:y val="-5.048891022169609E-2"/>
                </c:manualLayout>
              </c:layout>
              <c:tx>
                <c:rich>
                  <a:bodyPr/>
                  <a:lstStyle/>
                  <a:p>
                    <a:r>
                      <a:rPr lang="th-TH" b="0" dirty="0"/>
                      <a:t>พืชไร่;  0.165</a:t>
                    </a:r>
                  </a:p>
                  <a:p>
                    <a:r>
                      <a:rPr lang="th-TH" b="0" dirty="0"/>
                      <a:t> ; 39.88%</a:t>
                    </a:r>
                    <a:endParaRPr lang="th-TH" dirty="0"/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0595238095238094"/>
                      <c:h val="0.26298903947300417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3-962E-4C3A-8264-4958DD00A1DB}"/>
                </c:ext>
              </c:extLst>
            </c:dLbl>
            <c:dLbl>
              <c:idx val="2"/>
              <c:layout>
                <c:manualLayout>
                  <c:x val="-7.8042761811320693E-2"/>
                  <c:y val="0.14333926272077427"/>
                </c:manualLayout>
              </c:layout>
              <c:tx>
                <c:rich>
                  <a:bodyPr/>
                  <a:lstStyle/>
                  <a:p>
                    <a:r>
                      <a:rPr lang="th-TH" b="0" dirty="0"/>
                      <a:t>พืชผัก;  0.035 ; 2.13%</a:t>
                    </a:r>
                    <a:endParaRPr lang="th-TH" dirty="0"/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5-962E-4C3A-8264-4958DD00A1DB}"/>
                </c:ext>
              </c:extLst>
            </c:dLbl>
            <c:dLbl>
              <c:idx val="3"/>
              <c:layout>
                <c:manualLayout>
                  <c:x val="-0.11308517799129328"/>
                  <c:y val="4.7300248243243165E-2"/>
                </c:manualLayout>
              </c:layout>
              <c:tx>
                <c:rich>
                  <a:bodyPr/>
                  <a:lstStyle/>
                  <a:p>
                    <a:r>
                      <a:rPr lang="th-TH" b="0" dirty="0"/>
                      <a:t>ไม้ผล/ไม้ยืนต้น;  0.046 ; 9.31%</a:t>
                    </a:r>
                    <a:endParaRPr lang="th-TH" dirty="0"/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7-962E-4C3A-8264-4958DD00A1DB}"/>
                </c:ext>
              </c:extLst>
            </c:dLbl>
            <c:dLbl>
              <c:idx val="4"/>
              <c:layout>
                <c:manualLayout>
                  <c:x val="-1.297821371877643E-2"/>
                  <c:y val="-7.2071186916201013E-2"/>
                </c:manualLayout>
              </c:layout>
              <c:tx>
                <c:rich>
                  <a:bodyPr/>
                  <a:lstStyle/>
                  <a:p>
                    <a:r>
                      <a:rPr lang="th-TH" b="0" dirty="0"/>
                      <a:t>อื่นๆ;  0.005</a:t>
                    </a:r>
                  </a:p>
                  <a:p>
                    <a:r>
                      <a:rPr lang="th-TH" b="0" dirty="0"/>
                      <a:t> ; 0.64%</a:t>
                    </a:r>
                    <a:endParaRPr lang="th-TH" dirty="0"/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8-F258-4AD3-97BD-B422A9B7ACE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eparator>; </c:separator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Sheet1!$A$2:$A$6</c:f>
              <c:strCache>
                <c:ptCount val="5"/>
                <c:pt idx="0">
                  <c:v>พื้นที่ปลูกข้าว</c:v>
                </c:pt>
                <c:pt idx="1">
                  <c:v>พืชไร่</c:v>
                </c:pt>
                <c:pt idx="2">
                  <c:v>พืชผัก</c:v>
                </c:pt>
                <c:pt idx="3">
                  <c:v>ไม้ผล/ไม้ยืนต้น</c:v>
                </c:pt>
                <c:pt idx="4">
                  <c:v>อื่นๆ</c:v>
                </c:pt>
              </c:strCache>
            </c:strRef>
          </c:cat>
          <c:val>
            <c:numRef>
              <c:f>Sheet1!$B$2:$B$6</c:f>
              <c:numCache>
                <c:formatCode>_(* #,##0.000_);_(* \(#,##0.000\);_(* "-"??_);_(@_)</c:formatCode>
                <c:ptCount val="5"/>
                <c:pt idx="0">
                  <c:v>0.19600000000000001</c:v>
                </c:pt>
                <c:pt idx="1">
                  <c:v>0.14199999999999999</c:v>
                </c:pt>
                <c:pt idx="2">
                  <c:v>2.5999999999999999E-2</c:v>
                </c:pt>
                <c:pt idx="3">
                  <c:v>3.9E-2</c:v>
                </c:pt>
                <c:pt idx="4">
                  <c:v>4.0000000000000001E-3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962E-4C3A-8264-4958DD00A1D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318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th-TH"/>
    </a:p>
  </c:txPr>
  <c:externalData r:id="rId1">
    <c:autoUpdate val="0"/>
  </c:externalData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vert="horz"/>
          <a:lstStyle/>
          <a:p>
            <a:pPr>
              <a:defRPr sz="1200" u="sng"/>
            </a:pPr>
            <a:r>
              <a:rPr lang="th-TH" sz="1200" u="sng" dirty="0"/>
              <a:t>พืชเศรษฐกิจ</a:t>
            </a:r>
            <a:r>
              <a:rPr lang="th-TH" sz="1200" u="none" dirty="0"/>
              <a:t> (ตัน)</a:t>
            </a:r>
          </a:p>
        </c:rich>
      </c:tx>
      <c:layout>
        <c:manualLayout>
          <c:xMode val="edge"/>
          <c:yMode val="edge"/>
          <c:x val="0.33842850783026707"/>
          <c:y val="5.434782608695652E-3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36611097764983319"/>
          <c:y val="0.2703439413823272"/>
          <c:w val="0.31562575685151473"/>
          <c:h val="0.47343873603588704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พืชเศรษฐกิจ (ตัน)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EA1A-4EC1-8E65-09DBE2C942CC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EA1A-4EC1-8E65-09DBE2C942CC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EA1A-4EC1-8E65-09DBE2C942CC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697F-4742-B6F2-29606122A1D9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697F-4742-B6F2-29606122A1D9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697F-4742-B6F2-29606122A1D9}"/>
              </c:ext>
            </c:extLst>
          </c:dPt>
          <c:dLbls>
            <c:dLbl>
              <c:idx val="0"/>
              <c:layout>
                <c:manualLayout>
                  <c:x val="0.22046228550582433"/>
                  <c:y val="2.2692285746890334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3658784026398358"/>
                      <c:h val="0.3141256561679789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EA1A-4EC1-8E65-09DBE2C942CC}"/>
                </c:ext>
              </c:extLst>
            </c:dLbl>
            <c:dLbl>
              <c:idx val="1"/>
              <c:layout>
                <c:manualLayout>
                  <c:x val="0.25776733457352669"/>
                  <c:y val="0.16689147552208133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631148792961216"/>
                      <c:h val="0.2284235564304462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EA1A-4EC1-8E65-09DBE2C942CC}"/>
                </c:ext>
              </c:extLst>
            </c:dLbl>
            <c:dLbl>
              <c:idx val="2"/>
              <c:layout>
                <c:manualLayout>
                  <c:x val="-0.19842203888708876"/>
                  <c:y val="0.31509557229259388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5199680963634838"/>
                      <c:h val="0.2060869565217390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EA1A-4EC1-8E65-09DBE2C942CC}"/>
                </c:ext>
              </c:extLst>
            </c:dLbl>
            <c:dLbl>
              <c:idx val="3"/>
              <c:layout>
                <c:manualLayout>
                  <c:x val="-0.28650643850732671"/>
                  <c:y val="-3.2911388793792115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2923533237108823"/>
                      <c:h val="0.2060869565217390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697F-4742-B6F2-29606122A1D9}"/>
                </c:ext>
              </c:extLst>
            </c:dLbl>
            <c:dLbl>
              <c:idx val="4"/>
              <c:layout>
                <c:manualLayout>
                  <c:x val="-0.19061244559047785"/>
                  <c:y val="-0.22312820951728859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5225670644802406"/>
                      <c:h val="0.2060869565217390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697F-4742-B6F2-29606122A1D9}"/>
                </c:ext>
              </c:extLst>
            </c:dLbl>
            <c:dLbl>
              <c:idx val="5"/>
              <c:layout>
                <c:manualLayout>
                  <c:x val="0.19100534975041294"/>
                  <c:y val="-0.1470409677051238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697F-4742-B6F2-29606122A1D9}"/>
                </c:ext>
              </c:extLst>
            </c:dLbl>
            <c:dLbl>
              <c:idx val="6"/>
              <c:layout>
                <c:manualLayout>
                  <c:x val="-2.3148139709777051E-2"/>
                  <c:y val="-0.1736111111111111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697F-4742-B6F2-29606122A1D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 sz="800"/>
                </a:pPr>
                <a:endParaRPr lang="th-TH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eparator>; </c:separator>
            <c:showLeaderLines val="1"/>
            <c:leaderLines>
              <c:spPr>
                <a:ln w="6350" cap="flat" cmpd="sng" algn="ctr">
                  <a:solidFill>
                    <a:schemeClr val="tx1"/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Sheet1!$A$2:$A$9</c:f>
              <c:strCache>
                <c:ptCount val="6"/>
                <c:pt idx="0">
                  <c:v>ข้าว</c:v>
                </c:pt>
                <c:pt idx="1">
                  <c:v>ข้าวโพดเลี้ยงสัตว์ รุ่น 1</c:v>
                </c:pt>
                <c:pt idx="2">
                  <c:v>ข้าวโพดเลี้ยงสัตว์ รุ่น 2</c:v>
                </c:pt>
                <c:pt idx="3">
                  <c:v>ถั่วเหลือง รุ่น 1</c:v>
                </c:pt>
                <c:pt idx="4">
                  <c:v>ถั่วเหลือง รุ่น 2</c:v>
                </c:pt>
                <c:pt idx="5">
                  <c:v>กระเทียม</c:v>
                </c:pt>
              </c:strCache>
            </c:strRef>
          </c:cat>
          <c:val>
            <c:numRef>
              <c:f>Sheet1!$B$2:$B$9</c:f>
              <c:numCache>
                <c:formatCode>#,##0.00</c:formatCode>
                <c:ptCount val="8"/>
                <c:pt idx="0">
                  <c:v>69681</c:v>
                </c:pt>
                <c:pt idx="1">
                  <c:v>115190.67</c:v>
                </c:pt>
                <c:pt idx="2" formatCode="#,##0">
                  <c:v>2751</c:v>
                </c:pt>
                <c:pt idx="3">
                  <c:v>1129.5</c:v>
                </c:pt>
                <c:pt idx="4">
                  <c:v>1098.27</c:v>
                </c:pt>
                <c:pt idx="5">
                  <c:v>38090.839999999997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EA1A-4EC1-8E65-09DBE2C942C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gradFill rotWithShape="1">
      <a:gsLst>
        <a:gs pos="0">
          <a:schemeClr val="accent1">
            <a:lumMod val="110000"/>
            <a:satMod val="105000"/>
            <a:tint val="67000"/>
          </a:schemeClr>
        </a:gs>
        <a:gs pos="50000">
          <a:schemeClr val="accent1">
            <a:lumMod val="105000"/>
            <a:satMod val="103000"/>
            <a:tint val="73000"/>
          </a:schemeClr>
        </a:gs>
        <a:gs pos="100000">
          <a:schemeClr val="accent1">
            <a:lumMod val="105000"/>
            <a:satMod val="109000"/>
            <a:tint val="81000"/>
          </a:schemeClr>
        </a:gs>
      </a:gsLst>
      <a:lin ang="5400000" scaled="0"/>
    </a:gradFill>
    <a:ln w="6350" cap="flat" cmpd="sng" algn="ctr">
      <a:solidFill>
        <a:schemeClr val="accent1"/>
      </a:solidFill>
      <a:prstDash val="solid"/>
      <a:miter lim="800000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th-TH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vert="horz"/>
          <a:lstStyle/>
          <a:p>
            <a:pPr>
              <a:defRPr sz="1200"/>
            </a:pPr>
            <a:r>
              <a:rPr lang="th-TH" sz="1200"/>
              <a:t>สัตว์เศรษฐกิจ (ตัว)</a:t>
            </a:r>
          </a:p>
        </c:rich>
      </c:tx>
      <c:layout>
        <c:manualLayout>
          <c:xMode val="edge"/>
          <c:yMode val="edge"/>
          <c:x val="0.35399720106386101"/>
          <c:y val="2.0974189998930082E-2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35685172176592234"/>
          <c:y val="0.29117727471566052"/>
          <c:w val="0.31562575685151473"/>
          <c:h val="0.47343873603588704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สัตว์เศรษฐกิจ (ตัว)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EA1A-4EC1-8E65-09DBE2C942CC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EA1A-4EC1-8E65-09DBE2C942CC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2177-4797-A1B1-F212B4B9C744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2177-4797-A1B1-F212B4B9C744}"/>
              </c:ext>
            </c:extLst>
          </c:dPt>
          <c:dLbls>
            <c:dLbl>
              <c:idx val="0"/>
              <c:layout>
                <c:manualLayout>
                  <c:x val="0.21136609939886547"/>
                  <c:y val="-0.15167377515310587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EA1A-4EC1-8E65-09DBE2C942CC}"/>
                </c:ext>
              </c:extLst>
            </c:dLbl>
            <c:dLbl>
              <c:idx val="1"/>
              <c:layout>
                <c:manualLayout>
                  <c:x val="0.22557361781390228"/>
                  <c:y val="3.9156824146981628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EA1A-4EC1-8E65-09DBE2C942CC}"/>
                </c:ext>
              </c:extLst>
            </c:dLbl>
            <c:dLbl>
              <c:idx val="2"/>
              <c:layout>
                <c:manualLayout>
                  <c:x val="8.900812801625603E-2"/>
                  <c:y val="0.21527777777777779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2177-4797-A1B1-F212B4B9C744}"/>
                </c:ext>
              </c:extLst>
            </c:dLbl>
            <c:dLbl>
              <c:idx val="3"/>
              <c:layout>
                <c:manualLayout>
                  <c:x val="-0.18578232156464314"/>
                  <c:y val="-0.11111111111111108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2177-4797-A1B1-F212B4B9C74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 sz="1100"/>
                </a:pPr>
                <a:endParaRPr lang="th-TH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eparator>; </c:separator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โคเนื้อ</c:v>
                </c:pt>
                <c:pt idx="1">
                  <c:v>กระบือ</c:v>
                </c:pt>
                <c:pt idx="2">
                  <c:v>สุกร</c:v>
                </c:pt>
                <c:pt idx="3">
                  <c:v>ไก่พื้นเมือง</c:v>
                </c:pt>
              </c:strCache>
            </c:strRef>
          </c:cat>
          <c:val>
            <c:numRef>
              <c:f>Sheet1!$B$2:$B$5</c:f>
              <c:numCache>
                <c:formatCode>#,##0</c:formatCode>
                <c:ptCount val="4"/>
                <c:pt idx="0">
                  <c:v>91531</c:v>
                </c:pt>
                <c:pt idx="1">
                  <c:v>50191</c:v>
                </c:pt>
                <c:pt idx="2">
                  <c:v>55884</c:v>
                </c:pt>
                <c:pt idx="3">
                  <c:v>750206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EA1A-4EC1-8E65-09DBE2C942C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71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gradFill rotWithShape="1">
      <a:gsLst>
        <a:gs pos="0">
          <a:schemeClr val="accent2">
            <a:lumMod val="110000"/>
            <a:satMod val="105000"/>
            <a:tint val="67000"/>
          </a:schemeClr>
        </a:gs>
        <a:gs pos="50000">
          <a:schemeClr val="accent2">
            <a:lumMod val="105000"/>
            <a:satMod val="103000"/>
            <a:tint val="73000"/>
          </a:schemeClr>
        </a:gs>
        <a:gs pos="100000">
          <a:schemeClr val="accent2">
            <a:lumMod val="105000"/>
            <a:satMod val="109000"/>
            <a:tint val="81000"/>
          </a:schemeClr>
        </a:gs>
      </a:gsLst>
      <a:lin ang="5400000" scaled="0"/>
    </a:gradFill>
    <a:ln w="6350" cap="flat" cmpd="sng" algn="ctr">
      <a:solidFill>
        <a:schemeClr val="accent2"/>
      </a:solidFill>
      <a:prstDash val="solid"/>
      <a:miter lim="800000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th-TH"/>
    </a:p>
  </c:txPr>
  <c:externalData r:id="rId1">
    <c:autoUpdate val="0"/>
  </c:externalData>
  <c:userShapes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26707349081364828"/>
          <c:y val="1.010140777857313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th-TH"/>
        </a:p>
      </c:txPr>
    </c:title>
    <c:autoTitleDeleted val="0"/>
    <c:plotArea>
      <c:layout>
        <c:manualLayout>
          <c:layoutTarget val="inner"/>
          <c:xMode val="edge"/>
          <c:yMode val="edge"/>
          <c:x val="0.36611119662148511"/>
          <c:y val="0.30064662371748985"/>
          <c:w val="0.30731787091995266"/>
          <c:h val="0.60980195657361014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GAP (ไร่)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EA1A-4EC1-8E65-09DBE2C942CC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EA1A-4EC1-8E65-09DBE2C942CC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EA1A-4EC1-8E65-09DBE2C942CC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697F-4742-B6F2-29606122A1D9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697F-4742-B6F2-29606122A1D9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697F-4742-B6F2-29606122A1D9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697F-4742-B6F2-29606122A1D9}"/>
              </c:ext>
            </c:extLst>
          </c:dPt>
          <c:dLbls>
            <c:dLbl>
              <c:idx val="0"/>
              <c:layout>
                <c:manualLayout>
                  <c:x val="0.15497566160979692"/>
                  <c:y val="6.0606060606060608E-2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800" b="0" i="0" u="none" strike="noStrike" kern="1100" baseline="0">
                        <a:solidFill>
                          <a:schemeClr val="tx1"/>
                        </a:solidFill>
                        <a:latin typeface="TH SarabunPSK" pitchFamily="34" charset="-34"/>
                        <a:ea typeface="+mn-ea"/>
                        <a:cs typeface="TH SarabunPSK" pitchFamily="34" charset="-34"/>
                      </a:defRPr>
                    </a:pPr>
                    <a:r>
                      <a:rPr lang="th-TH" sz="800" kern="1100" baseline="0" dirty="0">
                        <a:latin typeface="TH SarabunPSK" pitchFamily="34" charset="-34"/>
                        <a:cs typeface="TH SarabunPSK" pitchFamily="34" charset="-34"/>
                      </a:rPr>
                      <a:t>ข้าว
866.25</a:t>
                    </a:r>
                    <a:endParaRPr lang="th-TH" sz="1000" dirty="0">
                      <a:latin typeface="TH SarabunPSK" pitchFamily="34" charset="-34"/>
                      <a:cs typeface="TH SarabunPSK" pitchFamily="34" charset="-34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EA1A-4EC1-8E65-09DBE2C942CC}"/>
                </c:ext>
              </c:extLst>
            </c:dLbl>
            <c:dLbl>
              <c:idx val="1"/>
              <c:layout>
                <c:manualLayout>
                  <c:x val="-0.22885827282010229"/>
                  <c:y val="-0.14476616559293726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800" b="0" i="0" u="none" strike="noStrike" kern="1100" baseline="0">
                        <a:solidFill>
                          <a:schemeClr val="tx1"/>
                        </a:solidFill>
                        <a:latin typeface="TH SarabunPSK" pitchFamily="34" charset="-34"/>
                        <a:ea typeface="+mn-ea"/>
                        <a:cs typeface="TH SarabunPSK" pitchFamily="34" charset="-34"/>
                      </a:defRPr>
                    </a:pPr>
                    <a:r>
                      <a:rPr lang="th-TH" sz="800" kern="1100" baseline="0" dirty="0">
                        <a:latin typeface="TH SarabunPSK" pitchFamily="34" charset="-34"/>
                        <a:cs typeface="TH SarabunPSK" pitchFamily="34" charset="-34"/>
                      </a:rPr>
                      <a:t>พืช
 409.735</a:t>
                    </a:r>
                  </a:p>
                  <a:p>
                    <a:pPr>
                      <a:defRPr sz="800" b="0" i="0" u="none" strike="noStrike" kern="1100" baseline="0">
                        <a:solidFill>
                          <a:schemeClr val="tx1"/>
                        </a:solidFill>
                        <a:latin typeface="TH SarabunPSK" pitchFamily="34" charset="-34"/>
                        <a:ea typeface="+mn-ea"/>
                        <a:cs typeface="TH SarabunPSK" pitchFamily="34" charset="-34"/>
                      </a:defRPr>
                    </a:pPr>
                    <a:endParaRPr lang="th-TH" sz="700" dirty="0">
                      <a:latin typeface="TH SarabunPSK" pitchFamily="34" charset="-34"/>
                      <a:cs typeface="TH SarabunPSK" pitchFamily="34" charset="-34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3-EA1A-4EC1-8E65-09DBE2C942CC}"/>
                </c:ext>
              </c:extLst>
            </c:dLbl>
            <c:dLbl>
              <c:idx val="2"/>
              <c:layout>
                <c:manualLayout>
                  <c:x val="-0.15296976766793038"/>
                  <c:y val="-4.4587047764403899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EA1A-4EC1-8E65-09DBE2C942CC}"/>
                </c:ext>
              </c:extLst>
            </c:dLbl>
            <c:dLbl>
              <c:idx val="3"/>
              <c:layout>
                <c:manualLayout>
                  <c:x val="-0.12037032649084045"/>
                  <c:y val="-7.6388888888888951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697F-4742-B6F2-29606122A1D9}"/>
                </c:ext>
              </c:extLst>
            </c:dLbl>
            <c:dLbl>
              <c:idx val="4"/>
              <c:layout>
                <c:manualLayout>
                  <c:x val="-0.16666660591039448"/>
                  <c:y val="-0.1111111111111111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697F-4742-B6F2-29606122A1D9}"/>
                </c:ext>
              </c:extLst>
            </c:dLbl>
            <c:dLbl>
              <c:idx val="5"/>
              <c:layout>
                <c:manualLayout>
                  <c:x val="-0.17592586179430528"/>
                  <c:y val="-0.18055555555555558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697F-4742-B6F2-29606122A1D9}"/>
                </c:ext>
              </c:extLst>
            </c:dLbl>
            <c:dLbl>
              <c:idx val="6"/>
              <c:layout>
                <c:manualLayout>
                  <c:x val="-2.3148139709777051E-2"/>
                  <c:y val="-0.1736111111111111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697F-4742-B6F2-29606122A1D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800" b="0" i="0" u="none" strike="noStrike" kern="11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eparator>
</c:separator>
            <c:showLeaderLines val="1"/>
            <c:leaderLines>
              <c:spPr>
                <a:ln w="6350" cap="flat" cmpd="sng" algn="ctr">
                  <a:solidFill>
                    <a:schemeClr val="dk1"/>
                  </a:solidFill>
                  <a:prstDash val="solid"/>
                  <a:miter lim="800000"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Sheet1!$A$2:$A$8</c:f>
              <c:strCache>
                <c:ptCount val="3"/>
                <c:pt idx="0">
                  <c:v>ข้าว</c:v>
                </c:pt>
                <c:pt idx="1">
                  <c:v>พืช</c:v>
                </c:pt>
                <c:pt idx="2">
                  <c:v>ประมง</c:v>
                </c:pt>
              </c:strCache>
            </c:strRef>
          </c:cat>
          <c:val>
            <c:numRef>
              <c:f>Sheet1!$B$2:$B$8</c:f>
              <c:numCache>
                <c:formatCode>_(* #,##0.00_);_(* \(#,##0.00\);_(* "-"??_);_(@_)</c:formatCode>
                <c:ptCount val="7"/>
                <c:pt idx="0" formatCode="#,##0.00">
                  <c:v>866.25</c:v>
                </c:pt>
                <c:pt idx="1">
                  <c:v>8618.31</c:v>
                </c:pt>
                <c:pt idx="2" formatCode="#,##0.00">
                  <c:v>17.440000000000001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EA1A-4EC1-8E65-09DBE2C942C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4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th-TH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งบประมาณ</c:v>
                </c:pt>
              </c:strCache>
            </c:strRef>
          </c:tx>
          <c:spPr>
            <a:solidFill>
              <a:schemeClr val="accent6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/>
                </a:pPr>
                <a:endParaRPr lang="th-TH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งบ Function Base</c:v>
                </c:pt>
                <c:pt idx="1">
                  <c:v>งบจังหวัด/งบกลุ่มจังหวัด</c:v>
                </c:pt>
                <c:pt idx="2">
                  <c:v>งบ Agenda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219.68</c:v>
                </c:pt>
                <c:pt idx="1">
                  <c:v>12.59</c:v>
                </c:pt>
                <c:pt idx="2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9D8-4BAA-8E86-6803FE8F4B4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เบิกจ่าย</c:v>
                </c:pt>
              </c:strCache>
            </c:strRef>
          </c:tx>
          <c:spPr>
            <a:solidFill>
              <a:srgbClr val="0070C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1"/>
                </a:pPr>
                <a:endParaRPr lang="th-TH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งบ Function Base</c:v>
                </c:pt>
                <c:pt idx="1">
                  <c:v>งบจังหวัด/งบกลุ่มจังหวัด</c:v>
                </c:pt>
                <c:pt idx="2">
                  <c:v>งบ Agenda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219.68</c:v>
                </c:pt>
                <c:pt idx="1">
                  <c:v>12.59</c:v>
                </c:pt>
                <c:pt idx="2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9D8-4BAA-8E86-6803FE8F4B42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90078208"/>
        <c:axId val="90387200"/>
      </c:barChart>
      <c:catAx>
        <c:axId val="90078208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000" b="1">
                <a:latin typeface="TH SarabunPSK" pitchFamily="34" charset="-34"/>
                <a:cs typeface="TH SarabunPSK" pitchFamily="34" charset="-34"/>
              </a:defRPr>
            </a:pPr>
            <a:endParaRPr lang="th-TH"/>
          </a:p>
        </c:txPr>
        <c:crossAx val="90387200"/>
        <c:crosses val="autoZero"/>
        <c:auto val="1"/>
        <c:lblAlgn val="ctr"/>
        <c:lblOffset val="100"/>
        <c:noMultiLvlLbl val="0"/>
      </c:catAx>
      <c:valAx>
        <c:axId val="90387200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100" b="1">
                <a:latin typeface="TH SarabunPSK" pitchFamily="34" charset="-34"/>
                <a:cs typeface="TH SarabunPSK" pitchFamily="34" charset="-34"/>
              </a:defRPr>
            </a:pPr>
            <a:endParaRPr lang="th-TH"/>
          </a:p>
        </c:txPr>
        <c:crossAx val="9007820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2161437290132511"/>
          <c:y val="9.3260286672059253E-2"/>
          <c:w val="0.15369426307336032"/>
          <c:h val="0.34872868466454671"/>
        </c:manualLayout>
      </c:layout>
      <c:overlay val="0"/>
      <c:txPr>
        <a:bodyPr/>
        <a:lstStyle/>
        <a:p>
          <a:pPr>
            <a:defRPr sz="1100" b="1">
              <a:latin typeface="TH SarabunPSK" pitchFamily="34" charset="-34"/>
              <a:cs typeface="TH SarabunPSK" pitchFamily="34" charset="-34"/>
            </a:defRPr>
          </a:pPr>
          <a:endParaRPr lang="th-TH"/>
        </a:p>
      </c:txPr>
    </c:legend>
    <c:plotVisOnly val="1"/>
    <c:dispBlanksAs val="gap"/>
    <c:showDLblsOverMax val="0"/>
  </c:chart>
  <c:externalData r:id="rId1">
    <c:autoUpdate val="0"/>
  </c:externalData>
  <c:userShapes r:id="rId2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0.52574</cdr:x>
      <cdr:y>0.78119</cdr:y>
    </cdr:from>
    <cdr:to>
      <cdr:x>0.6269</cdr:x>
      <cdr:y>0.82447</cdr:y>
    </cdr:to>
    <cdr:cxnSp macro="">
      <cdr:nvCxnSpPr>
        <cdr:cNvPr id="3" name="ตัวเชื่อมต่อตรง 2">
          <a:extLst xmlns:a="http://schemas.openxmlformats.org/drawingml/2006/main">
            <a:ext uri="{FF2B5EF4-FFF2-40B4-BE49-F238E27FC236}">
              <a16:creationId xmlns:a16="http://schemas.microsoft.com/office/drawing/2014/main" id="{43BC9746-4E76-8BCC-547B-49714D4331C5}"/>
            </a:ext>
          </a:extLst>
        </cdr:cNvPr>
        <cdr:cNvCxnSpPr/>
      </cdr:nvCxnSpPr>
      <cdr:spPr>
        <a:xfrm xmlns:a="http://schemas.openxmlformats.org/drawingml/2006/main">
          <a:off x="1187972" y="1375506"/>
          <a:ext cx="228600" cy="76200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0.19015</cdr:x>
      <cdr:y>0.56481</cdr:y>
    </cdr:from>
    <cdr:to>
      <cdr:x>0.28968</cdr:x>
      <cdr:y>0.65137</cdr:y>
    </cdr:to>
    <cdr:cxnSp macro="">
      <cdr:nvCxnSpPr>
        <cdr:cNvPr id="6" name="ตัวเชื่อมต่อตรง 5">
          <a:extLst xmlns:a="http://schemas.openxmlformats.org/drawingml/2006/main">
            <a:ext uri="{FF2B5EF4-FFF2-40B4-BE49-F238E27FC236}">
              <a16:creationId xmlns:a16="http://schemas.microsoft.com/office/drawing/2014/main" id="{140CB083-D976-62BE-CBEE-68030B5EA689}"/>
            </a:ext>
          </a:extLst>
        </cdr:cNvPr>
        <cdr:cNvCxnSpPr/>
      </cdr:nvCxnSpPr>
      <cdr:spPr>
        <a:xfrm xmlns:a="http://schemas.openxmlformats.org/drawingml/2006/main" flipH="1">
          <a:off x="429668" y="994506"/>
          <a:ext cx="224904" cy="152400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0.28968</cdr:x>
      <cdr:y>0.30515</cdr:y>
    </cdr:from>
    <cdr:to>
      <cdr:x>0.35713</cdr:x>
      <cdr:y>0.39171</cdr:y>
    </cdr:to>
    <cdr:cxnSp macro="">
      <cdr:nvCxnSpPr>
        <cdr:cNvPr id="11" name="ตัวเชื่อมต่อตรง 10">
          <a:extLst xmlns:a="http://schemas.openxmlformats.org/drawingml/2006/main">
            <a:ext uri="{FF2B5EF4-FFF2-40B4-BE49-F238E27FC236}">
              <a16:creationId xmlns:a16="http://schemas.microsoft.com/office/drawing/2014/main" id="{D9E715A3-0A65-895C-27AE-B55B2ECDAFBC}"/>
            </a:ext>
          </a:extLst>
        </cdr:cNvPr>
        <cdr:cNvCxnSpPr/>
      </cdr:nvCxnSpPr>
      <cdr:spPr>
        <a:xfrm xmlns:a="http://schemas.openxmlformats.org/drawingml/2006/main">
          <a:off x="654572" y="537306"/>
          <a:ext cx="152400" cy="152400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0.13793</cdr:x>
      <cdr:y>0.39171</cdr:y>
    </cdr:from>
    <cdr:to>
      <cdr:x>0.3234</cdr:x>
      <cdr:y>0.43498</cdr:y>
    </cdr:to>
    <cdr:cxnSp macro="">
      <cdr:nvCxnSpPr>
        <cdr:cNvPr id="14" name="ตัวเชื่อมต่อตรง 13">
          <a:extLst xmlns:a="http://schemas.openxmlformats.org/drawingml/2006/main">
            <a:ext uri="{FF2B5EF4-FFF2-40B4-BE49-F238E27FC236}">
              <a16:creationId xmlns:a16="http://schemas.microsoft.com/office/drawing/2014/main" id="{1B03BFB3-1C28-1B70-D494-00EAC473798B}"/>
            </a:ext>
          </a:extLst>
        </cdr:cNvPr>
        <cdr:cNvCxnSpPr/>
      </cdr:nvCxnSpPr>
      <cdr:spPr>
        <a:xfrm xmlns:a="http://schemas.openxmlformats.org/drawingml/2006/main">
          <a:off x="311672" y="689706"/>
          <a:ext cx="419100" cy="76200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0.6269</cdr:x>
      <cdr:y>0.40613</cdr:y>
    </cdr:from>
    <cdr:to>
      <cdr:x>0.76179</cdr:x>
      <cdr:y>0.47826</cdr:y>
    </cdr:to>
    <cdr:cxnSp macro="">
      <cdr:nvCxnSpPr>
        <cdr:cNvPr id="16" name="ตัวเชื่อมต่อตรง 15">
          <a:extLst xmlns:a="http://schemas.openxmlformats.org/drawingml/2006/main">
            <a:ext uri="{FF2B5EF4-FFF2-40B4-BE49-F238E27FC236}">
              <a16:creationId xmlns:a16="http://schemas.microsoft.com/office/drawing/2014/main" id="{06A51B32-6DE0-659D-0199-8327CD8ED4E8}"/>
            </a:ext>
          </a:extLst>
        </cdr:cNvPr>
        <cdr:cNvCxnSpPr/>
      </cdr:nvCxnSpPr>
      <cdr:spPr>
        <a:xfrm xmlns:a="http://schemas.openxmlformats.org/drawingml/2006/main" flipV="1">
          <a:off x="1416572" y="715106"/>
          <a:ext cx="304800" cy="127000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0.27524</cdr:x>
      <cdr:y>0.28485</cdr:y>
    </cdr:from>
    <cdr:to>
      <cdr:x>0.38322</cdr:x>
      <cdr:y>0.40985</cdr:y>
    </cdr:to>
    <cdr:cxnSp macro="">
      <cdr:nvCxnSpPr>
        <cdr:cNvPr id="3" name="ตัวเชื่อมต่อตรง 2">
          <a:extLst xmlns:a="http://schemas.openxmlformats.org/drawingml/2006/main">
            <a:ext uri="{FF2B5EF4-FFF2-40B4-BE49-F238E27FC236}">
              <a16:creationId xmlns:a16="http://schemas.microsoft.com/office/drawing/2014/main" id="{1A0B261B-4996-8E45-D657-0762E8EA526A}"/>
            </a:ext>
          </a:extLst>
        </cdr:cNvPr>
        <cdr:cNvCxnSpPr/>
      </cdr:nvCxnSpPr>
      <cdr:spPr>
        <a:xfrm xmlns:a="http://schemas.openxmlformats.org/drawingml/2006/main">
          <a:off x="650183" y="520937"/>
          <a:ext cx="255063" cy="228600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0.66829</cdr:x>
      <cdr:y>0.57652</cdr:y>
    </cdr:from>
    <cdr:to>
      <cdr:x>0.8131</cdr:x>
      <cdr:y>0.57652</cdr:y>
    </cdr:to>
    <cdr:cxnSp macro="">
      <cdr:nvCxnSpPr>
        <cdr:cNvPr id="16" name="ตัวเชื่อมต่อตรง 15">
          <a:extLst xmlns:a="http://schemas.openxmlformats.org/drawingml/2006/main">
            <a:ext uri="{FF2B5EF4-FFF2-40B4-BE49-F238E27FC236}">
              <a16:creationId xmlns:a16="http://schemas.microsoft.com/office/drawing/2014/main" id="{1CF6C523-C223-3143-94CC-05D68F094D7F}"/>
            </a:ext>
          </a:extLst>
        </cdr:cNvPr>
        <cdr:cNvCxnSpPr/>
      </cdr:nvCxnSpPr>
      <cdr:spPr>
        <a:xfrm xmlns:a="http://schemas.openxmlformats.org/drawingml/2006/main">
          <a:off x="1578635" y="1054337"/>
          <a:ext cx="342080" cy="0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0.62493</cdr:x>
      <cdr:y>0.61819</cdr:y>
    </cdr:from>
    <cdr:to>
      <cdr:x>0.68945</cdr:x>
      <cdr:y>0.70152</cdr:y>
    </cdr:to>
    <cdr:cxnSp macro="">
      <cdr:nvCxnSpPr>
        <cdr:cNvPr id="19" name="ตัวเชื่อมต่อตรง 18">
          <a:extLst xmlns:a="http://schemas.openxmlformats.org/drawingml/2006/main">
            <a:ext uri="{FF2B5EF4-FFF2-40B4-BE49-F238E27FC236}">
              <a16:creationId xmlns:a16="http://schemas.microsoft.com/office/drawing/2014/main" id="{684D114D-03DC-897B-0A91-193E80B24D59}"/>
            </a:ext>
          </a:extLst>
        </cdr:cNvPr>
        <cdr:cNvCxnSpPr/>
      </cdr:nvCxnSpPr>
      <cdr:spPr>
        <a:xfrm xmlns:a="http://schemas.openxmlformats.org/drawingml/2006/main">
          <a:off x="1476215" y="1130537"/>
          <a:ext cx="152400" cy="152400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0.66767</cdr:x>
      <cdr:y>0.37246</cdr:y>
    </cdr:from>
    <cdr:to>
      <cdr:x>0.79084</cdr:x>
      <cdr:y>0.49746</cdr:y>
    </cdr:to>
    <cdr:cxnSp macro="">
      <cdr:nvCxnSpPr>
        <cdr:cNvPr id="21" name="ตัวเชื่อมต่อตรง 20">
          <a:extLst xmlns:a="http://schemas.openxmlformats.org/drawingml/2006/main">
            <a:ext uri="{FF2B5EF4-FFF2-40B4-BE49-F238E27FC236}">
              <a16:creationId xmlns:a16="http://schemas.microsoft.com/office/drawing/2014/main" id="{DD20AE0D-F887-0FA9-C116-9B3906F8D84D}"/>
            </a:ext>
          </a:extLst>
        </cdr:cNvPr>
        <cdr:cNvCxnSpPr/>
      </cdr:nvCxnSpPr>
      <cdr:spPr>
        <a:xfrm xmlns:a="http://schemas.openxmlformats.org/drawingml/2006/main" flipV="1">
          <a:off x="1409315" y="685800"/>
          <a:ext cx="260002" cy="230158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0.79384</cdr:x>
      <cdr:y>0.46863</cdr:y>
    </cdr:from>
    <cdr:to>
      <cdr:x>1</cdr:x>
      <cdr:y>0.66808</cdr:y>
    </cdr:to>
    <cdr:sp macro="" textlink="">
      <cdr:nvSpPr>
        <cdr:cNvPr id="2" name="TextBox 23"/>
        <cdr:cNvSpPr txBox="1"/>
      </cdr:nvSpPr>
      <cdr:spPr>
        <a:xfrm xmlns:a="http://schemas.openxmlformats.org/drawingml/2006/main">
          <a:off x="3266490" y="614690"/>
          <a:ext cx="848309" cy="26161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/>
        <a:p xmlns:a="http://schemas.openxmlformats.org/drawingml/2006/main">
          <a:r>
            <a:rPr lang="th-TH" b="1" dirty="0">
              <a:latin typeface="TH SarabunPSK" pitchFamily="34" charset="-34"/>
              <a:cs typeface="TH SarabunPSK" pitchFamily="34" charset="-34"/>
            </a:rPr>
            <a:t>หน่วย </a:t>
          </a:r>
          <a:r>
            <a:rPr lang="en-US" b="1" dirty="0">
              <a:latin typeface="TH SarabunPSK" pitchFamily="34" charset="-34"/>
              <a:cs typeface="TH SarabunPSK" pitchFamily="34" charset="-34"/>
            </a:rPr>
            <a:t>:</a:t>
          </a:r>
          <a:r>
            <a:rPr lang="en-US" dirty="0">
              <a:latin typeface="TH SarabunPSK" pitchFamily="34" charset="-34"/>
              <a:cs typeface="TH SarabunPSK" pitchFamily="34" charset="-34"/>
            </a:rPr>
            <a:t> </a:t>
          </a:r>
          <a:r>
            <a:rPr lang="th-TH" b="0" dirty="0">
              <a:latin typeface="TH SarabunPSK" pitchFamily="34" charset="-34"/>
              <a:cs typeface="TH SarabunPSK" pitchFamily="34" charset="-34"/>
            </a:rPr>
            <a:t>ล้านบาท</a:t>
          </a:r>
          <a:endParaRPr lang="en-US" b="0" dirty="0">
            <a:latin typeface="TH SarabunPSK" pitchFamily="34" charset="-34"/>
            <a:cs typeface="TH SarabunPSK" pitchFamily="34" charset="-34"/>
          </a:endParaRP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49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82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367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553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199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994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177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260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02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221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826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10211-E1F9-48CC-88D1-78A832E36FD7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237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chart" Target="../charts/chart4.xml"/><Relationship Id="rId13" Type="http://schemas.openxmlformats.org/officeDocument/2006/relationships/chart" Target="../charts/chart8.xml"/><Relationship Id="rId3" Type="http://schemas.openxmlformats.org/officeDocument/2006/relationships/chart" Target="../charts/chart2.xml"/><Relationship Id="rId7" Type="http://schemas.microsoft.com/office/2007/relationships/hdphoto" Target="../media/hdphoto1.wdp"/><Relationship Id="rId12" Type="http://schemas.openxmlformats.org/officeDocument/2006/relationships/image" Target="../media/image3.jpe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11" Type="http://schemas.openxmlformats.org/officeDocument/2006/relationships/chart" Target="../charts/chart7.xml"/><Relationship Id="rId5" Type="http://schemas.openxmlformats.org/officeDocument/2006/relationships/chart" Target="../charts/chart3.xml"/><Relationship Id="rId10" Type="http://schemas.openxmlformats.org/officeDocument/2006/relationships/chart" Target="../charts/chart6.xml"/><Relationship Id="rId4" Type="http://schemas.openxmlformats.org/officeDocument/2006/relationships/image" Target="../media/image1.jpeg"/><Relationship Id="rId9" Type="http://schemas.openxmlformats.org/officeDocument/2006/relationships/chart" Target="../charts/chart5.xml"/><Relationship Id="rId14" Type="http://schemas.openxmlformats.org/officeDocument/2006/relationships/image" Target="../media/image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43A3AFFD-AC11-4530-A2BF-2AAF6D70132E}"/>
              </a:ext>
            </a:extLst>
          </p:cNvPr>
          <p:cNvSpPr/>
          <p:nvPr/>
        </p:nvSpPr>
        <p:spPr>
          <a:xfrm>
            <a:off x="2952583" y="1905000"/>
            <a:ext cx="3886200" cy="1676400"/>
          </a:xfrm>
          <a:prstGeom prst="rect">
            <a:avLst/>
          </a:prstGeom>
          <a:solidFill>
            <a:srgbClr val="92D050"/>
          </a:solidFill>
          <a:ln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18F7904-C0FA-4BAA-A5E2-CD0B4A1E3E1C}"/>
              </a:ext>
            </a:extLst>
          </p:cNvPr>
          <p:cNvSpPr/>
          <p:nvPr/>
        </p:nvSpPr>
        <p:spPr>
          <a:xfrm>
            <a:off x="76200" y="76200"/>
            <a:ext cx="6705600" cy="17526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0F7C726-7DDE-4877-B275-040B56BCCB7A}"/>
              </a:ext>
            </a:extLst>
          </p:cNvPr>
          <p:cNvSpPr/>
          <p:nvPr/>
        </p:nvSpPr>
        <p:spPr>
          <a:xfrm>
            <a:off x="76200" y="1887124"/>
            <a:ext cx="2743200" cy="169427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officeArt object">
            <a:extLst>
              <a:ext uri="{FF2B5EF4-FFF2-40B4-BE49-F238E27FC236}">
                <a16:creationId xmlns:a16="http://schemas.microsoft.com/office/drawing/2014/main" id="{42D45F43-89B8-4FED-8238-3B3F98EED926}"/>
              </a:ext>
            </a:extLst>
          </p:cNvPr>
          <p:cNvSpPr/>
          <p:nvPr/>
        </p:nvSpPr>
        <p:spPr>
          <a:xfrm>
            <a:off x="76200" y="3657600"/>
            <a:ext cx="4953000" cy="1769110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endParaRPr lang="en-US"/>
          </a:p>
        </p:txBody>
      </p:sp>
      <p:sp>
        <p:nvSpPr>
          <p:cNvPr id="12" name="officeArt object">
            <a:extLst>
              <a:ext uri="{FF2B5EF4-FFF2-40B4-BE49-F238E27FC236}">
                <a16:creationId xmlns:a16="http://schemas.microsoft.com/office/drawing/2014/main" id="{B33B1EF4-36B4-4910-A573-BE3398DFA256}"/>
              </a:ext>
            </a:extLst>
          </p:cNvPr>
          <p:cNvSpPr/>
          <p:nvPr/>
        </p:nvSpPr>
        <p:spPr>
          <a:xfrm>
            <a:off x="5105400" y="3657600"/>
            <a:ext cx="1676400" cy="1769745"/>
          </a:xfrm>
          <a:prstGeom prst="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lIns="0" tIns="0" rIns="0" bIns="0" numCol="1" anchor="ctr"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3200" b="1" dirty="0">
                <a:ln>
                  <a:noFill/>
                </a:ln>
                <a:solidFill>
                  <a:srgbClr val="FFFFFF"/>
                </a:solidFill>
                <a:effectLst/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แม่ฮ่องสอน</a:t>
            </a:r>
            <a:endParaRPr lang="en-US" sz="3200" b="1" dirty="0">
              <a:ln>
                <a:noFill/>
              </a:ln>
              <a:solidFill>
                <a:srgbClr val="FFFFFF"/>
              </a:solidFill>
              <a:effectLst/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1600" b="1" dirty="0">
                <a:ln>
                  <a:noFill/>
                </a:ln>
                <a:solidFill>
                  <a:srgbClr val="FFFFFF"/>
                </a:solidFill>
                <a:effectLst/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In</a:t>
            </a:r>
            <a:r>
              <a:rPr lang="en-US" sz="1600" b="1" dirty="0">
                <a:solidFill>
                  <a:srgbClr val="FFFFFF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fo graphic</a:t>
            </a: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2000" b="1" dirty="0">
                <a:solidFill>
                  <a:srgbClr val="FFFFFF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ข้อมูลพื้นฐานจังหวัด</a:t>
            </a: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b="1" dirty="0">
                <a:ln>
                  <a:noFill/>
                </a:ln>
                <a:solidFill>
                  <a:srgbClr val="FFFFFF"/>
                </a:solidFill>
                <a:effectLst/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เดือน กันยายน 2569</a:t>
            </a:r>
            <a:endParaRPr lang="en-US" b="1" dirty="0">
              <a:ln>
                <a:noFill/>
              </a:ln>
              <a:solidFill>
                <a:srgbClr val="FFFFFF"/>
              </a:solidFill>
              <a:effectLst/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</p:txBody>
      </p:sp>
      <p:sp>
        <p:nvSpPr>
          <p:cNvPr id="16" name="officeArt object">
            <a:extLst>
              <a:ext uri="{FF2B5EF4-FFF2-40B4-BE49-F238E27FC236}">
                <a16:creationId xmlns:a16="http://schemas.microsoft.com/office/drawing/2014/main" id="{DA0690A9-A8EC-4D46-A609-EEE11B685E0E}"/>
              </a:ext>
            </a:extLst>
          </p:cNvPr>
          <p:cNvSpPr/>
          <p:nvPr/>
        </p:nvSpPr>
        <p:spPr>
          <a:xfrm>
            <a:off x="144780" y="5066665"/>
            <a:ext cx="4796790" cy="343535"/>
          </a:xfrm>
          <a:prstGeom prst="rect">
            <a:avLst/>
          </a:prstGeom>
          <a:solidFill>
            <a:srgbClr val="002060"/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1400" b="1" dirty="0">
                <a:ln>
                  <a:noFill/>
                </a:ln>
                <a:solidFill>
                  <a:schemeClr val="bg1"/>
                </a:solidFill>
                <a:effectLst/>
                <a:latin typeface="Helvetica Neue"/>
                <a:ea typeface="Arial Unicode MS"/>
                <a:cs typeface="TH Chakra Petch" panose="02000506000000020004" pitchFamily="2" charset="-34"/>
              </a:rPr>
              <a:t>ประสิทธิภาพการผลิตสินค้าเกษตรด้านพืช (กก./ไร่)</a:t>
            </a:r>
            <a:endParaRPr lang="en-US" sz="1400" b="1" dirty="0">
              <a:ln>
                <a:noFill/>
              </a:ln>
              <a:solidFill>
                <a:schemeClr val="bg1"/>
              </a:solidFill>
              <a:effectLst/>
              <a:latin typeface="Helvetica Neue"/>
              <a:ea typeface="Arial Unicode MS"/>
              <a:cs typeface="Arial Unicode MS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DA67E3B-1F52-4A3E-88D4-86FB835C6543}"/>
              </a:ext>
            </a:extLst>
          </p:cNvPr>
          <p:cNvSpPr/>
          <p:nvPr/>
        </p:nvSpPr>
        <p:spPr>
          <a:xfrm>
            <a:off x="183628" y="1981200"/>
            <a:ext cx="2541564" cy="1524000"/>
          </a:xfrm>
          <a:prstGeom prst="rect">
            <a:avLst/>
          </a:prstGeom>
          <a:solidFill>
            <a:srgbClr val="93E3FD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97AA2DD-5D8A-45DF-9698-7E83FB3845CD}"/>
              </a:ext>
            </a:extLst>
          </p:cNvPr>
          <p:cNvSpPr txBox="1"/>
          <p:nvPr/>
        </p:nvSpPr>
        <p:spPr>
          <a:xfrm>
            <a:off x="143094" y="1920152"/>
            <a:ext cx="2690054" cy="15850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100" b="1" dirty="0"/>
              <a:t>- </a:t>
            </a:r>
            <a:r>
              <a:rPr lang="en-US" sz="1100" b="1" dirty="0"/>
              <a:t>GPP</a:t>
            </a:r>
            <a:r>
              <a:rPr lang="th-TH" sz="1100" b="1" dirty="0"/>
              <a:t> มูลค่า 17,871 ล้านบาท (ปี 2567) ลำดับที่ 77 ของประเทศ</a:t>
            </a:r>
          </a:p>
          <a:p>
            <a:r>
              <a:rPr lang="th-TH" sz="1100" b="1" dirty="0"/>
              <a:t>- จำนวนประชากร </a:t>
            </a:r>
            <a:r>
              <a:rPr lang="th-TH" sz="1100" dirty="0"/>
              <a:t>288,938 คน 126</a:t>
            </a:r>
            <a:r>
              <a:rPr lang="en-US" sz="1100" dirty="0"/>
              <a:t>,</a:t>
            </a:r>
            <a:r>
              <a:rPr lang="th-TH" sz="1100" dirty="0"/>
              <a:t>686 ครัวเรือน </a:t>
            </a:r>
          </a:p>
          <a:p>
            <a:r>
              <a:rPr lang="th-TH" sz="1000" dirty="0"/>
              <a:t>  (ข้อมูลจาก สนง.ปกครองจังหวัด ณ เดือน พฤษภาคม 69) </a:t>
            </a:r>
            <a:r>
              <a:rPr lang="th-TH" sz="1100" dirty="0"/>
              <a:t>เป็นภาคการเกษตร 30,881 </a:t>
            </a:r>
            <a:r>
              <a:rPr lang="th-TH" sz="1000" dirty="0"/>
              <a:t>ครัวเรือน (ข้อมูล ณ เดือน พฤษภาคม 69)</a:t>
            </a:r>
          </a:p>
          <a:p>
            <a:r>
              <a:rPr lang="th-TH" sz="1100" b="1" dirty="0"/>
              <a:t>- ปริมาณน้ำภาพรวมจังหวัด </a:t>
            </a:r>
            <a:r>
              <a:rPr lang="en-US" sz="1100" dirty="0"/>
              <a:t>1.419 </a:t>
            </a:r>
            <a:r>
              <a:rPr lang="th-TH" sz="1100" dirty="0"/>
              <a:t>ล้าน ลบ.ม. </a:t>
            </a:r>
          </a:p>
          <a:p>
            <a:r>
              <a:rPr lang="th-TH" sz="1100" dirty="0"/>
              <a:t>  </a:t>
            </a:r>
            <a:r>
              <a:rPr lang="th-TH" sz="1000" dirty="0"/>
              <a:t>(ข้อมูลจากโครงการชลประทานแม่ฮ่องสอน (เฉพาะน้ำในอ่างฯ                         </a:t>
            </a:r>
          </a:p>
          <a:p>
            <a:r>
              <a:rPr lang="th-TH" sz="1000" dirty="0"/>
              <a:t>   ณ วันที่ 14 ก.ย. 69))</a:t>
            </a:r>
          </a:p>
          <a:p>
            <a:r>
              <a:rPr lang="th-TH" sz="1100" b="1" dirty="0"/>
              <a:t>ปริมาณน้ำฝนสะสม 1</a:t>
            </a:r>
            <a:r>
              <a:rPr lang="en-US" sz="1100" b="1" dirty="0"/>
              <a:t>,</a:t>
            </a:r>
            <a:r>
              <a:rPr lang="th-TH" sz="1100" b="1" dirty="0"/>
              <a:t>416.1 </a:t>
            </a:r>
            <a:r>
              <a:rPr lang="th-TH" sz="1100" dirty="0"/>
              <a:t>มิลลิเมตร </a:t>
            </a:r>
            <a:r>
              <a:rPr lang="th-TH" sz="1000" dirty="0"/>
              <a:t>(ข้อมูลตั้งแต่วันที่ 1 ม.ค. 69   ถึง 14 ก.ย. 69 จากโครงการชลประทานแม่ฮ่องสอน)  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C9CD065D-6DF9-43A0-A469-A33B8C7A14F1}"/>
              </a:ext>
            </a:extLst>
          </p:cNvPr>
          <p:cNvSpPr/>
          <p:nvPr/>
        </p:nvSpPr>
        <p:spPr>
          <a:xfrm>
            <a:off x="3023333" y="1956085"/>
            <a:ext cx="1524000" cy="2286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400" b="1" dirty="0">
                <a:solidFill>
                  <a:schemeClr val="tx1"/>
                </a:solidFill>
              </a:rPr>
              <a:t>สินค้าเด่น/</a:t>
            </a:r>
            <a:r>
              <a:rPr lang="en-US" sz="1400" b="1" dirty="0">
                <a:solidFill>
                  <a:schemeClr val="tx1"/>
                </a:solidFill>
              </a:rPr>
              <a:t>GI</a:t>
            </a:r>
          </a:p>
        </p:txBody>
      </p:sp>
      <p:sp>
        <p:nvSpPr>
          <p:cNvPr id="40" name="officeArt object">
            <a:extLst>
              <a:ext uri="{FF2B5EF4-FFF2-40B4-BE49-F238E27FC236}">
                <a16:creationId xmlns:a16="http://schemas.microsoft.com/office/drawing/2014/main" id="{D54A3FD6-1F20-49F0-88D7-9974646C20EE}"/>
              </a:ext>
            </a:extLst>
          </p:cNvPr>
          <p:cNvSpPr/>
          <p:nvPr/>
        </p:nvSpPr>
        <p:spPr>
          <a:xfrm>
            <a:off x="79043" y="5486400"/>
            <a:ext cx="2209800" cy="43434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41" name="officeArt object">
            <a:extLst>
              <a:ext uri="{FF2B5EF4-FFF2-40B4-BE49-F238E27FC236}">
                <a16:creationId xmlns:a16="http://schemas.microsoft.com/office/drawing/2014/main" id="{6041CDDF-2729-48B3-9A24-C255B54BCE3A}"/>
              </a:ext>
            </a:extLst>
          </p:cNvPr>
          <p:cNvSpPr/>
          <p:nvPr/>
        </p:nvSpPr>
        <p:spPr>
          <a:xfrm>
            <a:off x="2362200" y="5410200"/>
            <a:ext cx="4419600" cy="1905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8" name="officeArt object">
            <a:extLst>
              <a:ext uri="{FF2B5EF4-FFF2-40B4-BE49-F238E27FC236}">
                <a16:creationId xmlns:a16="http://schemas.microsoft.com/office/drawing/2014/main" id="{3E4C2232-D082-44C4-BE05-CFE924E92A90}"/>
              </a:ext>
            </a:extLst>
          </p:cNvPr>
          <p:cNvSpPr/>
          <p:nvPr/>
        </p:nvSpPr>
        <p:spPr>
          <a:xfrm>
            <a:off x="2362200" y="7432784"/>
            <a:ext cx="4419600" cy="2413526"/>
          </a:xfrm>
          <a:prstGeom prst="rect">
            <a:avLst/>
          </a:prstGeom>
          <a:solidFill>
            <a:srgbClr val="999999"/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8" name="officeArt object">
            <a:extLst>
              <a:ext uri="{FF2B5EF4-FFF2-40B4-BE49-F238E27FC236}">
                <a16:creationId xmlns:a16="http://schemas.microsoft.com/office/drawing/2014/main" id="{CC03C469-1A3D-4CD5-A69C-2962B9CBE979}"/>
              </a:ext>
            </a:extLst>
          </p:cNvPr>
          <p:cNvSpPr/>
          <p:nvPr/>
        </p:nvSpPr>
        <p:spPr>
          <a:xfrm>
            <a:off x="2443259" y="7010400"/>
            <a:ext cx="4271645" cy="1607889"/>
          </a:xfrm>
          <a:prstGeom prst="rect">
            <a:avLst/>
          </a:prstGeom>
          <a:solidFill>
            <a:srgbClr val="92D050"/>
          </a:solidFill>
          <a:ln w="12700" cap="flat">
            <a:solidFill>
              <a:srgbClr val="5E5E5E"/>
            </a:solidFill>
            <a:prstDash val="sysDot"/>
            <a:miter lim="400000"/>
          </a:ln>
          <a:effectLst/>
        </p:spPr>
        <p:txBody>
          <a:bodyPr wrap="square" lIns="101600" tIns="101600" rIns="101600" bIns="101600" numCol="1" anchor="t">
            <a:noAutofit/>
          </a:bodyPr>
          <a:lstStyle/>
          <a:p>
            <a:pPr marL="0" marR="0" algn="thaiDist">
              <a:spcBef>
                <a:spcPts val="0"/>
              </a:spcBef>
              <a:spcAft>
                <a:spcPts val="0"/>
              </a:spcAft>
            </a:pPr>
            <a:r>
              <a:rPr lang="th-TH" sz="1000" b="1" dirty="0">
                <a:ln>
                  <a:noFill/>
                </a:ln>
                <a:effectLst/>
                <a:latin typeface="TH Chakra Petch" panose="02000506000000020004" pitchFamily="2" charset="-34"/>
                <a:ea typeface="Arial Unicode MS"/>
              </a:rPr>
              <a:t>งบ </a:t>
            </a:r>
            <a:r>
              <a:rPr lang="en-US" sz="1000" b="1" dirty="0">
                <a:ln>
                  <a:noFill/>
                </a:ln>
                <a:effectLst/>
                <a:latin typeface="TH Chakra Petch" panose="02000506000000020004" pitchFamily="2" charset="-34"/>
                <a:ea typeface="Arial Unicode MS"/>
              </a:rPr>
              <a:t>Function </a:t>
            </a:r>
            <a:r>
              <a:rPr lang="th-TH" sz="1000" b="1" dirty="0">
                <a:ln>
                  <a:noFill/>
                </a:ln>
                <a:effectLst/>
                <a:latin typeface="TH Chakra Petch" panose="02000506000000020004" pitchFamily="2" charset="-34"/>
                <a:ea typeface="Arial Unicode MS"/>
              </a:rPr>
              <a:t>มีภารกิจสำคัญ คือ </a:t>
            </a:r>
          </a:p>
          <a:p>
            <a:pPr marL="0" marR="0" algn="thaiDist">
              <a:spcBef>
                <a:spcPts val="0"/>
              </a:spcBef>
              <a:spcAft>
                <a:spcPts val="0"/>
              </a:spcAft>
            </a:pPr>
            <a:r>
              <a:rPr lang="th-TH" sz="1000" dirty="0"/>
              <a:t>ศูนย์บริการด้านการเกษตรพิรุณราช กระทรวงเกษตรและสหกรณ์</a:t>
            </a:r>
          </a:p>
          <a:p>
            <a:pPr marL="0" marR="0" algn="thaiDist">
              <a:spcBef>
                <a:spcPts val="0"/>
              </a:spcBef>
              <a:spcAft>
                <a:spcPts val="0"/>
              </a:spcAft>
            </a:pPr>
            <a:r>
              <a:rPr lang="th-TH" sz="1000" dirty="0"/>
              <a:t>โครงการสินค้าเกษตรและบริการมูลค่าสูง 1 ท้องถิ่น 1 สินค้าเกษตรมูลค่าสูง</a:t>
            </a:r>
          </a:p>
          <a:p>
            <a:pPr marL="0" marR="0" algn="thaiDist">
              <a:spcBef>
                <a:spcPts val="0"/>
              </a:spcBef>
              <a:spcAft>
                <a:spcPts val="0"/>
              </a:spcAft>
            </a:pPr>
            <a:r>
              <a:rPr lang="th-TH" sz="1000" dirty="0"/>
              <a:t>โครงการขับเคลื่อนการเกษตรระดับหมู่บ้านสู่การผลิตสินค้าเกษตรมูลค่าสูง</a:t>
            </a:r>
          </a:p>
          <a:p>
            <a:pPr marL="0" marR="0" algn="thaiDist">
              <a:spcBef>
                <a:spcPts val="0"/>
              </a:spcBef>
              <a:spcAft>
                <a:spcPts val="0"/>
              </a:spcAft>
            </a:pPr>
            <a:r>
              <a:rPr lang="th-TH" sz="1000" dirty="0"/>
              <a:t>โครงการการสนับสนุนการขับเคลื่อนงานด้านการเกษตรในระดับพื้นที่</a:t>
            </a:r>
          </a:p>
          <a:p>
            <a:pPr marL="0" marR="0" algn="thaiDist">
              <a:spcBef>
                <a:spcPts val="0"/>
              </a:spcBef>
              <a:spcAft>
                <a:spcPts val="0"/>
              </a:spcAft>
            </a:pPr>
            <a:r>
              <a:rPr lang="th-TH" sz="1000" dirty="0"/>
              <a:t>โครงการอันเนื่องมาจากพระราชดำริ</a:t>
            </a:r>
          </a:p>
          <a:p>
            <a:pPr marL="0" marR="0" algn="thaiDist">
              <a:spcBef>
                <a:spcPts val="0"/>
              </a:spcBef>
              <a:spcAft>
                <a:spcPts val="0"/>
              </a:spcAft>
            </a:pPr>
            <a:r>
              <a:rPr lang="th-TH" sz="1000" dirty="0">
                <a:ln>
                  <a:noFill/>
                </a:ln>
                <a:effectLst/>
                <a:latin typeface="TH Chakra Petch" panose="02000506000000020004" pitchFamily="2" charset="-34"/>
                <a:ea typeface="Arial Unicode MS"/>
              </a:rPr>
              <a:t>1.1 โครงการรักษ์น้ำเพื่อพระแม่ของแผ่นดิน</a:t>
            </a:r>
          </a:p>
          <a:p>
            <a:pPr marL="0" marR="0" algn="thaiDist">
              <a:spcBef>
                <a:spcPts val="0"/>
              </a:spcBef>
              <a:spcAft>
                <a:spcPts val="0"/>
              </a:spcAft>
            </a:pPr>
            <a:r>
              <a:rPr lang="th-TH" sz="1000" dirty="0">
                <a:latin typeface="TH Chakra Petch" panose="02000506000000020004" pitchFamily="2" charset="-34"/>
                <a:ea typeface="Arial Unicode MS"/>
              </a:rPr>
              <a:t>1.2 โครงการศูนย์บริการและพัฒนาลุ่มน้ำปาย </a:t>
            </a:r>
          </a:p>
          <a:p>
            <a:pPr marL="0" marR="0" algn="thaiDist">
              <a:spcBef>
                <a:spcPts val="0"/>
              </a:spcBef>
              <a:spcAft>
                <a:spcPts val="0"/>
              </a:spcAft>
            </a:pPr>
            <a:r>
              <a:rPr lang="th-TH" sz="1000" dirty="0">
                <a:ln>
                  <a:noFill/>
                </a:ln>
                <a:effectLst/>
                <a:latin typeface="TH Chakra Petch" panose="02000506000000020004" pitchFamily="2" charset="-34"/>
                <a:ea typeface="Arial Unicode MS"/>
              </a:rPr>
              <a:t>1.3 </a:t>
            </a:r>
            <a:r>
              <a:rPr lang="th-TH" sz="1000" dirty="0">
                <a:latin typeface="TH Chakra Petch" panose="02000506000000020004" pitchFamily="2" charset="-34"/>
                <a:ea typeface="Arial Unicode MS"/>
              </a:rPr>
              <a:t>โครงการศูนย์บริการและพัฒนาที่สูงปางตอง</a:t>
            </a:r>
            <a:endParaRPr lang="th-TH" sz="1000" b="1" dirty="0">
              <a:ln>
                <a:noFill/>
              </a:ln>
              <a:effectLst/>
              <a:latin typeface="TH Chakra Petch" panose="02000506000000020004" pitchFamily="2" charset="-34"/>
              <a:ea typeface="Arial Unicode MS"/>
            </a:endParaRPr>
          </a:p>
        </p:txBody>
      </p:sp>
      <p:sp>
        <p:nvSpPr>
          <p:cNvPr id="59" name="officeArt object">
            <a:extLst>
              <a:ext uri="{FF2B5EF4-FFF2-40B4-BE49-F238E27FC236}">
                <a16:creationId xmlns:a16="http://schemas.microsoft.com/office/drawing/2014/main" id="{1E587433-8162-4057-B892-C591BE9EC51C}"/>
              </a:ext>
            </a:extLst>
          </p:cNvPr>
          <p:cNvSpPr/>
          <p:nvPr/>
        </p:nvSpPr>
        <p:spPr>
          <a:xfrm>
            <a:off x="2434157" y="8648769"/>
            <a:ext cx="4269376" cy="110483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 cap="flat">
            <a:solidFill>
              <a:srgbClr val="5E5E5E"/>
            </a:solidFill>
            <a:prstDash val="sysDot"/>
            <a:miter lim="400000"/>
          </a:ln>
          <a:effectLst/>
        </p:spPr>
        <p:txBody>
          <a:bodyPr wrap="square" lIns="101600" tIns="101600" rIns="101600" bIns="101600" numCol="1" anchor="t">
            <a:noAutofit/>
          </a:bodyPr>
          <a:lstStyle/>
          <a:p>
            <a:pPr marL="0" marR="0" algn="thaiDist">
              <a:spcBef>
                <a:spcPts val="0"/>
              </a:spcBef>
              <a:spcAft>
                <a:spcPts val="0"/>
              </a:spcAft>
            </a:pPr>
            <a:r>
              <a:rPr lang="th-TH" sz="1000" b="1" dirty="0">
                <a:ln>
                  <a:noFill/>
                </a:ln>
                <a:effectLst/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งบจังหวัด</a:t>
            </a:r>
            <a:r>
              <a:rPr lang="en-US" sz="1000" b="1" dirty="0">
                <a:ln>
                  <a:noFill/>
                </a:ln>
                <a:effectLst/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/</a:t>
            </a:r>
            <a:r>
              <a:rPr lang="th-TH" sz="1000" b="1" dirty="0">
                <a:ln>
                  <a:noFill/>
                </a:ln>
                <a:effectLst/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กลุ่มจังหวัด มีภารกิจสำคัญ คือ</a:t>
            </a:r>
          </a:p>
          <a:p>
            <a:pPr marR="0" algn="thaiDist">
              <a:spcBef>
                <a:spcPts val="0"/>
              </a:spcBef>
              <a:spcAft>
                <a:spcPts val="0"/>
              </a:spcAft>
            </a:pPr>
            <a:r>
              <a:rPr lang="th-TH" sz="1000" dirty="0">
                <a:ln>
                  <a:noFill/>
                </a:ln>
                <a:effectLst/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โครงการ ขยายผลศูนย์บริการและพัฒนาลุ่มน้ำปายตามพระราชดำริ จังหวัดแม่ฮ่องสอน</a:t>
            </a:r>
          </a:p>
          <a:p>
            <a:pPr marR="0" algn="thaiDist">
              <a:spcBef>
                <a:spcPts val="0"/>
              </a:spcBef>
              <a:spcAft>
                <a:spcPts val="0"/>
              </a:spcAft>
            </a:pPr>
            <a:r>
              <a:rPr lang="th-TH" sz="1000" dirty="0">
                <a:ln>
                  <a:noFill/>
                </a:ln>
                <a:effectLst/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กิจกรรมหลัก ขยายผลเรียนรู้เศรษฐกิจพอเพียงในโรงเรียน สู่ โรงเรียน ตชด. จังหวัดแม่ฮ่องสอน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144780" y="5562600"/>
            <a:ext cx="2057400" cy="152400"/>
          </a:xfrm>
          <a:prstGeom prst="rect">
            <a:avLst/>
          </a:prstGeom>
          <a:solidFill>
            <a:srgbClr val="4747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200" b="1" dirty="0">
                <a:solidFill>
                  <a:schemeClr val="bg1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ปริมาณสินค้าเกษตรที่ได้รับรองมาตรฐาน</a:t>
            </a:r>
            <a:endParaRPr lang="en-US" sz="1200" b="1" dirty="0">
              <a:solidFill>
                <a:schemeClr val="bg1"/>
              </a:solidFill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144780" y="7467600"/>
            <a:ext cx="2057400" cy="152400"/>
          </a:xfrm>
          <a:prstGeom prst="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200" b="1" dirty="0">
                <a:solidFill>
                  <a:schemeClr val="tx1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ภัยพิบัติด้านเกษตร</a:t>
            </a:r>
            <a:endParaRPr lang="en-US" sz="1200" b="1" dirty="0">
              <a:solidFill>
                <a:schemeClr val="tx1"/>
              </a:solidFill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6199" y="7671326"/>
            <a:ext cx="2206105" cy="1785104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>
            <a:spAutoFit/>
          </a:bodyPr>
          <a:lstStyle/>
          <a:p>
            <a:pPr algn="thaiDist"/>
            <a:r>
              <a:rPr lang="th-TH" sz="1100" dirty="0">
                <a:latin typeface="TH Chakra Petch" panose="02000506000000020004" pitchFamily="2" charset="-34"/>
                <a:ea typeface="Calibri" panose="020F0502020204030204" pitchFamily="34" charset="0"/>
                <a:cs typeface="TH Chakra Petch" panose="02000506000000020004" pitchFamily="2" charset="-34"/>
              </a:rPr>
              <a:t>1.) แจ้งเตือนภัย ติดตามและเฝ้าระวังสถานการณ์การระบาดของศัตรูพืช โรคสัตว์น้ำ และโรคปศุสัตว์ในพื้นที่จังหวัดแม่ฮ่องสอน ขณะนี้ยังไม่พบการระบาดในพื้นที่</a:t>
            </a:r>
          </a:p>
          <a:p>
            <a:pPr algn="thaiDist"/>
            <a:r>
              <a:rPr lang="th-TH" sz="1100" dirty="0">
                <a:latin typeface="TH Chakra Petch" panose="02000506000000020004" pitchFamily="2" charset="-34"/>
                <a:ea typeface="Calibri" panose="020F0502020204030204" pitchFamily="34" charset="0"/>
                <a:cs typeface="TH Chakra Petch" panose="02000506000000020004" pitchFamily="2" charset="-34"/>
              </a:rPr>
              <a:t>2.) เตรียมความพร้อมรองรับการอนุญาตให้นำเข้า     หรือนำผ่านราชอาณาจักรซึ่งโค กระบือ               จากสาธารณรัฐแห่งสหภาพเมียนมาร์ ผ่านจุดผ่อนปรนของจังหวัดแม่ฮ่องสอน การตรวจประเมินคอกสัตว์ และระบบเพื่อการนำเข้าอาณาจักร</a:t>
            </a:r>
          </a:p>
          <a:p>
            <a:pPr algn="thaiDist"/>
            <a:r>
              <a:rPr lang="th-TH" sz="1100" dirty="0">
                <a:latin typeface="TH Chakra Petch" panose="02000506000000020004" pitchFamily="2" charset="-34"/>
                <a:ea typeface="Calibri" panose="020F0502020204030204" pitchFamily="34" charset="0"/>
                <a:cs typeface="TH Chakra Petch" panose="02000506000000020004" pitchFamily="2" charset="-34"/>
              </a:rPr>
              <a:t>3.) เตรียมความพร้อมรับสถานการณ์ภัยแล้งในช่วง   ฤดูฝน ปี 2569</a:t>
            </a:r>
          </a:p>
        </p:txBody>
      </p:sp>
      <p:sp>
        <p:nvSpPr>
          <p:cNvPr id="6" name="AutoShape 4" descr="data:image/jpeg;base64,/9j/4AAQSkZJRgABAQAAAQABAAD/2wCEAAkGBxMTEhUTEhMWFRUXGCAbGBgYGCAeGxoeHRwaGhsiGx4gHiggHh0lHSIeIjEiJSkrLy4uICAzODMtNygtLisBCgoKDg0OGxAQGy8lICYwNTA1MTAvLS81NS8wLy0vLTIvLy8tLy0vLS01Ny0uLS0tLS8tLS0tLS0tLTUtLS0tLf/AABEIAREAuQMBIgACEQEDEQH/xAAbAAACAwEBAQAAAAAAAAAAAAAEBQIDBgABB//EAFAQAAIBAgQEAwQGBQgIBAUFAAECEQMhAAQSMQUiQVETYXEGMoGRFCNCUqGxYsHR4fAVM1NykpPS8RY0Q1RzgrLTJKKzwmOkw9TiBzVVg5T/xAAaAQACAwEBAAAAAAAAAAAAAAACAwEEBQAG/8QAMREAAgIBAwIDBwQDAAMAAAAAAQIAEQMSITEEQVFx8BMiMmGBkcEFobHxM9HhFCNC/9oADAMBAAIRAxEAPwDWulaKRVlVVXmQFpYRbSZEX6RfrtiqlnBT1+H706nVRMk7FrbmPekTHUDA3jtWWVIpjUJ1ztNxynlYjqJja4xCrTSkwo0i3i+/BgtpnvsRJgTf0xTsgWvb19ZkRiEeutOoxKVNQZqUQzAfZqEEkr6WNulsQzWZpeKtEiKgEgIQoCzfmF9M9I+G2BatapXXRXBWGgAFRPYg3n0B8jImeq8TSUpHQSzRqFgDBJBInSYHTfywRdW+c6zB85kal/pDhqbyAx9wDoCBHS0mL3tsCDXzCmilMMVcCSVsB1MRqI7de+Dk4fKuGPjqdgLqix7pU+8BuGgkztYYI4bTYKjZUmpTkDUSNOidLGn1LL0BGkx6THsyDY7/AGkqLlNZNFcVUc1S6iRNpX3tIRbG4mxPuz5zPiZnxHE5Z15LqS4P2WMFbes2j4M/ARahrpUJcqKbCpIEAlhCgAht7gbdDipMu+Yp1Qo8CqZXxHvVQ9CFgcp3EkSDcC4wxlLE1GBJTRNBXpoaKGs8qChkAhSSXeNSTBAMSZgdcV/RaqO8jXTYDRoZvq4nWGlgak2IME9I7sM7pC0su1PS9QkKqwEJUajeOUACbie04Co8Lqq7LWBeiY0qCXjfVqmNQNosSNsSy1Qr6zqMW5rOfUA5QALuh1RTa99C303nYLfuNz1dNSu9VzWQHSSIeDuoSIYHyU7b2wC61HQvlaZqJJiCNB5iCQT5ztafjg1MpTBFQ1AXpmAz2I1CCNNonyAJgdsLOQ80RW0LRJ0OJ1arGnUAppMBmUDxJ+4GJAI2ggnHucWnl6WkTWWmP5sS1UAmZJEzE7sBbck7lUWNdmokNSCgcxQjxdU3p6ugiCCDv2gmvNMmRpCmvNTTZQSag1NN9ywk3YxAuZ6sCkrTbztBg2Z4fUq6GVkSmLmkjHS46cwFvgt+vkEaS1GalQQ+IhXXpIUKDMSQDOx6GO2HWa4FUdlaUsSSijSryPt76iDcTbe15ExUVyaaAGpRhX5tBSbhZSTcXgWiOuyjiZj7wnaIkTg7+HGZ0lDOotJSJ5eUGxiOYjfrjqnBcwADQU6WMszHmjuoBJ+BE/ljQUsgBSK50+LdtTsPqyCTp5QdKwsC43G5xY6VV0eCWFMEa9QBOiP9mLtMx73TYHBjAOCIeiZt+FshL+LLsIKsGJgdkgEeoHaceJmH0GlULUQxKgAQzA7MpPuz6SPI4e56mqsa1JiaxXSQVZiQDMFAJWCegG/nhdlUfMqVzM0mbUppggGOhBiSSL222Oxx3swrWLuATUpy2cXLaVXTVlgkA3BMDn30jpq7nbFWZDeLdB4ZB+r6BpkMCdzEjYYIaKZSlZzqFNQh1f3g+wttzP7TMzwUlg7aCgW9ECEBmdU9TFoIA626nZozgwPMWAJWNTSksh0kkwFIExaZI8reeFfg5772W+TY02RdKyMcuPDMlQ5lRqW1lU/WAHuYPngP+SeI/wC8Zf8AsNhJxk7g19LgxPQoqyqWbwyrBtNotcq5i4Ox29OmDMvWpms4SjTB0gl1Y+nK4EztYRHylVpBZWqVGLKSQe9ouqwG722gHF3j+I9h7oEFtmnqo6R1xGLPpFVFi+JcJfxFr1CyTa5ChY2cTfrzEREE49z3D6fg01p6mQsoHLyqhtq1EcygXm9rzgMKqKRXOuWjybVZV0T8Nvjg181VWotMgqoW7GCUA91QBIv3O0YAZFN6hd/aRxtCKeV8NkaVKFdMNpNOx3HYnve3TBGQzrurHK6UksAxnQGB5vq4hhN5EE98A1aqozVNXjO4BiZZSB9hVHUdABJFzi1PFqU6dSmRT1Q5gmXBiQQYCtp63Iw1TR2Jr1tOBjmvUAenUbWuY0MEE6g6nSW5VI1KDFyFI8pva2darrpFRQYDkqHdiR71MSDY2Kk/MEEqM5WXWhGsVlQ2LBmCnrLkjSSO/Qxjqeaq1abCqfDJlQU6g7HUZAbyG3fDWyBWqM1xiM2tBVSolN2YqGanHvDd6v2qYm+ozBIEyRJdGjVLMaoLUSAUVKjEqb6tcwXU2I97qIjdXR4s9NKdNV8VYC+KCYEDdzpiW8iZJ+OCKFJ0c61D0mAimgsrfaYgmGBEfHpc4gOLh65ZVzEUnfIhquktyKBp1TzgElYIMys7giAdqxw5qtQVKlQFqU6WaOUMIaVGmJHe9hfF1TNI1F6uRRdQB0EEJTdltpYbnbTJW3QjHZihQqmm9So+tLqWYgybfzZ5GB/qkTEXAweoAUYeoCE5TiXjO1EaeSJYqWV5m9MmAQNibwZHSTCpmkyFEK5Loo3JLVDJ3YfaPdp84sce5fMmq7UagKKoBWoUAFQmRCB5grF7dQRAx0JkaRJZnVZLEkmqZO7R78TEkCFHlhgIIhydfhbM6uGAQTqooYV52LHYkdBABkzNorzbKRVGWpA5ikm2rTpbSTTV9JvO4FxfpOFftnmvolJKrITSLFKlGk2kNrVo1GxsfugHvI2+acF9rq+Xcmm0rPU3IBMAk7kAxJwD5VQ0Zo9J+nZeoQ5F7fvNNx3j5zGTWuKpqGk5XNUCCimm5iGX7ynReZBJIi0bThfHGrrSeiZotIqO0TTOmQLb3gSRaRvNvj/G88a1VqyoR4oJrLTspMiSBeAQF1TMsJ6xgr2H9pXydUw2qk26+Q2MW5h8Oo9E+19+aWX9K19P7ophuB+P9T6DXzKLxhVVyWOWIYnmBM6hAEXKgWHYWw6NNs1RKuTQZwwKKR4iQY969wYMiIkXx8nyvtGH4wM0BymqBex06fDvFvd33/XjSJ7TDNcRqvTrLl6dOiFV3EW10y83sWJKg3i1pwWsG9+8pdV+muAu3CWfPwm1r1lpeFQZJZ+WmouG0jUZmNMATf4EnHiZWoKpNTS6aeWnOpkM3MuQCCI8x5g2uzOcpLFN6ZV2MoqxqaOqkHpNzIibxOACrio3j+5C+FDExIOoVSPPvIjqcEdKgm5hGgYTma6ujvlAalQSBpsrMLEMWsDNiRcfCMK//Gf0WY+dLB9fP0sujGmpbRc0UWbsZYgD3bnUZtvhn4z/ANLS/sn/ALmBrFkGoGTSnmYRkpeIiuqeJBK6ILQbEybRtvv2x7WoO1qihUEaIVSf0ixuFIttA/VS+aBGmTFMwCBYTsNQ7xt5eWJ0a7kMlU9IUBoBH4G43xW1pwe48zKwni+HQQ6R4zXABHMSTB1N7sDrI2893i8Mqa0JKlSIZAWAP3SHDMQBewEHCvJ1HpKmimGQFU5wQKS7auhaNoA7XwTmKLVKgYMrU4IemECrP3rlpbpfy7YYqrQYc9vn5w7veDvlENSqKCsGDw0kR4kdWJJJiJK3jzEAatk6pCksaTTNUAgCeo1fbHmD8Ri/McQquhq0NIIMLJiSlvdFvKbY6rllYqWqmbuAwjnkQYsTMmB8sQVUE6f5ktW0lSytM1UREVqrU9WsSFYAgGW0xIMco1b4O+hP4VRK76KZnmp7aTvqaNQYX5gFGxt0GbiRI8JqQGgAy6Eh5n3QSpt133GKaecSlT1V/rE1WLjU0G4XTflGw67TNzgaQOK5r1vIJEbJyikyI1ZTHPDKoUjlLKZLAj7o84AuIFYclnpvRIhUUqAjCdVmYAyCJ2iNr4EfNvT8MUR4aAywsYQCB4a3iLCNgOh6HzT1+Kms1GQAtDVFImQGUWWD20nzwwb7KfXnCDDmQDk0C+TplxJsxAVjMNY8yneIABO9jjyslEVEfUwqISUapaJBU8pCiCDFgPXEHqVczTd1C5epcA6Q1RStvemAeumDbrfAD+GKlOnVUmqAfDZTz2HMdRjT57TMXxJVSBQ3nFo7yvGDVdqUaNIgkpIqSN0kxHQyDf8AG7LcRp5SkqOeSdKszSzFjYNO7EmJnfthAUqgstUxTgFSAHN51eJK2i3zN8DahSpkUNVYHppmRN+ZrsBvPNthg90SdRj/ANp+GNm6fgmadEglgBrdWEGmQAbKDuoJmwtfHynO+xOdpuRTRa4E81I7X2ZWgq3dYtje0q9UMD4sqR7qswVux16mYR2FvLrjwZ1QH+j6VYt9YZATXAB1RJLQBJG9rziu2RHBY9vpNHpP1TP0w0puD2M+WVfHpkipRcRuHRhH4fji/I0/E+7qJsHMExvpM+95Hy3nG5z3EidLM0uv2afugqelpItt18sK+IcapPJzWl7/AGrm22lWUifPz3xV9soNLvPQYP1HNk3bHX1/EzPEchUHMFAMnUFF58xsPkPTCkyCQfiMbRvaOgwCmmwEcrlRpBvAK7Ff39sK+LcLVx4lJk9NQg9OUkyfzwYtvOavT9Tq2cVN37A+0H0oE5i9WmTocCXhhsBckCL2tK413DqfjeIKgamQxAWwZ1tzXkhWBi0EXvO3w32a4q+VzCMbAGGB+6d+vx+GPr4zj5mmoZjQLSBpH1lMg2IbURexsBKmxvOHo685Bc8n+tdIMGfUo91v57/7hFRaeUNKkCBstMffP3TJ96JOryO1gTvo5/3ej/a//DC/MlDUFBRTD2aEhnMH3tRggg9W79Zxf4df/wCL8qH7cNRCC1DvMWZs1lprNJWZTcMCI7biQ4npb8cc4oN9VXdKlaLgQN9go2+HlfHmSpsy1DQ009K6QoqEmZMXgbi4ENvck4BzawtNmXXUkAkEkAjqSLLPw9MKSgbI27f3AodoRlMzVpuqyNJklrT5CAx/ibY9zlWmjO4bX9rTAlSBsgg2Pa2B6mUqTznkjZYmT5/aEeXzxy0ytJlpaqtODa5Oo3hWgACZ+NvIL9o3C8eu/aCVjCsajKGTStRrkb7x7wsJj8evXHtJRUKka2rU/dk6iAbHlFgD3t64Co5doSor6RI1UxJEdRqB5fX8sEZNEFap4RMhRruCZJOkSTtE3Bn0xFOd79fWSBGDUqrtocBCGgKwu47qZiewuQcQrUKSJTQfWNq8OZBeoT9+0qT1MFfPYY6nUL0DSzGtAwYELU5YmFIeNU9YY3NsGV+LJNPLqtNjVMBwp0conmEEA2AAk+uHoF0lfX0MIjtAnyhDoakrTCldOpmckkReJ07iF6x54Y5TwKauaAJLkFkCswZlAUDWAdLEAC5IFrC+Fmdo1Vqujs7DSCFWdNPfVcGWB/gDqtpZ3w6U5dSQWLC40MTZjM6j+uPjgRl0Npr14GdVGaSrljXo0nJFM8pKqBI2LUne57qSAL9OmK62WQ1DTorpqqmrSIGgbBiQYIMECJJvI3wBm9VTQ3i2+0OUBwB7paJAmD12jrjzhGfXURSUgqbsCFEkTuJ1DrsRiH6nfYGv4hBY0oJAb6c0QTBQkJoge+wjm3mY6RhVVYAJ4CEIORTpgU1ExJkApFrX2vg6lm6RVkzpWoWMMwnwyze7pSTBiALTO2JcU42tN4VS4Kkl3plbiIXTyyzTvAFjY4ZlOtNRIocwwpbYcxJxHLHUr1DrMQEX3TBEMRe42ufSIOKKlGbsoA7A27DUNtgNz03wRlwAGZvU6enWB/HrgUZqSbRe0dfT8pxgZ+qL+U3Om6YYx8/GBcS4eopuwSDB3m5j7v8Al8eudqfQvo6lKR8fZnLtMggEwTpuLwAN/LG0uRJ6gg/EGf2YxHtBkjQqBImnUVtJvYg2+K/ivcjD+gzaiUJ3mp0+nULJu52WzVLRpLDSRF0lgL2B2gEm5BiTgrhXC0IZBVXzWobN6Lc9NzH4YylGoVa+4mQbbfv6YZcFq/XaFZlWCFKnSxO4MzMkgDe1saQmiVG4QUZ9H9nvY/LFlNWv4iC/htTYDrANRgNQ2tHTzM6bjXDA0io5A3XRCgCbXA1eqzpN7EYxvAM9T+ipWvaRUuzPqBgQZLGRBgdzjROKjmkWYeGlyASS6noWPQNFo2n0xIclSOPn6/qeM/Uc7vlK5CbU1JtmQ1QZc6fEVZBEjQpIEjTcSY5J6eQxd9Dr/wC9n+wf+5j3x6QYBVOoC3hqBHleB8D8rYG/lDiX9BlP7bf4cPTHqHxVUyyZXm8rUqUAQEpU6k8oEEqZ31CVtBMHqRthdm8yVfwwwp0agClz7ogddjc2EE3jaRgtKaCm/ifWUwTqVgWInuoBkD8APLBFDWTBVjTk6mJBZRGy2OoE7gknaMdQYhj6/wBQ9jM6tAmqKaVS6kTDUyqAATyybT3x7Tz7aVWiqAO0qFK6LsZIMgzvY2nDwLQpu+klhZz1LaZJAAFu2kC5j4253h/iUlrUERdRDgi7ENciGACMZ+BHxxPsQ19qke6YIMk+sVC7PpJKjTAIO2oAAmL32GJNWFQEaTTZTpDGQTN4FxI+WL6eV0NqVSagGn7TctiQRJgT/BxAZbxqTBU+jwYjTqIjYxIGk7wenTpgFx3sNvP8QQRxAqtBBS/8Q+vXySbqey6RsY6Afji3I5ti0QxpmQztHLHS4iT3Ij1wlbgNSnWHiV7apRYJLmJIX848vLBGQzVfLOqJRf3hBC6pDk3Wb26gzGI9nXzr1sJYoARvmaVFGZmJCldTB9JCgW5AAFBI+yAJid8RpcOapy0KZVJ1BmuNJILQvugkSRteJxOnmqWVUq5AZ2LFnI1eYPYdLWG3Scc+ersFeidNMA6lJEDpyXIibGdrQNyDYajq7yKueNlytcVdc6ZUByLmx92FYMB187g2xRm+INU1OKbK0xe3NbcQZW4vAJ8seVcyaNdqssW90zsNN7D3Rv5Ta+Itn6jjxKYGp4Ks0AEbk6ZnbaYwrUdx2+ciqMJ4dQoGnNQr41iSwMhxBlQbGD1GFHFs2WqAFpC7kDc/u2+eGdY048UKCUMKzSZ1qQ0SbWmYjYYzVMk6nN4IAHcnb9fyxS696RcazT/T8ALHIe0aVs5pypJA1u0AdgsEz53AwsytYnmmw/D9+Bc0IgGTzGexMiT+eOy2x7EjGc+6j5TaXGFU/OOTmCF7gfP+L4ur5almaTI4BF/UHuPPCKo25B3M/jg3J5nQxE79RivpK+8vM4pttzMfm+DkVKi6hKt1sSpAKmPOb9oPxGB01FYdYbt/FxjbcaVahpxZipDEGNUX/KLdp3jGL4nljTqQe28evljfRg+MOJr9I5YAmfRPYzKrTovVqDSr1XCH72yhR1kkGB8cN2puKnuulFVM6oJm0QbgLBN+/bHZCll6WWSabM4UNoMhlcjVK9rzcfHEOHZ3MvINNkSAAdywvMSItbpN8MKKFs9/rPB9dkGbO7juZUhp0mZl2JLFQZZjA2FyTbbvgj/SX9B/mv8Aiwtq5L6O2pndkdgImTJMLA36/wCUThn/ACev3PxGBGYYOe/ialMpKGmmrocu0GxKPLbx9YNW0XJ+d8Sq0zTKh6hSnpMICRJJ98Me3b88Q4nTqU6QTQ6klU5bggGOYTYEbn1sTgfM5aq9SWnQPsgEmO3SE+BOHMwRrP7+vXjJuzU9XMJR8RkK6WOtiOZiQLzBmbbb/lgHO8eKlQzsiFpcrufhAAvBne2LvpSIrLRXUsHlSN5vHQQZJBv+WJcTyfiImgU4Uc/3iPiCIm2xnC9Rvbb1xIABMvyMa/ERwxqKBq5ixAOx6jfqcW5bx6iOAwptJAJhiIO2oWgjy6jfAuXpaahISC4EKvMSAIA8vTbyxCtmzoX/AGdVhZIuFnmBAIAMT6H0wKsVo8ecFqjys9HlQKEq7rC6mgWJEAyLwfW8Ti1841TVSkoiwpLLBqTeUBO3S43BwnSuspUAVGOxJ1EiL7w0T1xDN8eNRSoXQVBAaDMjcrIHMOm429MP/wDIFHVsJAAhb5IKFRxJ2JqcxcSd7XbYfuGLfoDPXAAimVMMx2INhAO5k3np13wK5laZdSSkEswlg0bxB3vcYYZbijFWXQFQCdTCzAzMXERHWfhgVzK71vXrj8wtZgbrSosy1yKig+J4jAQgsumY2B2NzfynFb5Nlhqasyk81QhdSqZO25XpfbyiMFcKzlJUPjQ8ggVGQDWHJAEgbxy+fxwS3EQssFKJ1YiCxvaJBMASTG1rnD3Va1HiMTU7aViPiGVUNvLWUmbXuABsABN/PyGF2T5mqAbAkCepML+UnDcNLAMLsflO5/L8cKKLRULbA3HxmPzx5vM+py09JhUImmC1Z5gegP5AYozXuCO8fgcGVfdH9Uz8SR+zAOWb3QR1/dgF8ZdWDjMQvxGL6VaWv1kYpKCPjf1/ynBiUgLHYXB9MG1CMNQnNZYGgG2ZWkEG47YZVuBUqgpVVR3aVg1CuiDBYhVuzAXCnthVRPKyk2MEYacPz1Xw6aiy6iNTGACJgDvJtfy9MWegzaNSHcGZv6lly48NoxG/7GPFy9FGVvEHiCQHc2j7QIkCT85GI0801RToMBWZAWFtVuZR1HYkj9eB+G5FzVqPLbDcjznRaJ7z2GBnz6rSNSkuoG8t/NtfcjcmOsfHGjQZbGw7EmeYBsw2tWFNAKgUMeVnI/nH6wBeesb9pjFMp99vm37cU1TTqpTrAliDEF9QTpMHae1t8e+HV+6P4+OK3UYCWtb9eQkgS8cT8LLJSAEpCQokROm/QW3No88V5l2Vg9TS1NVKhJJhjsSeoj7MW6b4TtWNOqAz1GDHl1am1Nt9rmB73IO4jbF9Cmxqa6oKqCQFZdzO07R2gGL4ujOxpTx4/wDJBUiWfS6KoxChlANkXqdwI93v+zHLWK6RRmAI8NAVmb6mOqTHr16wMDlwi1FQalJmEg9b3BiAfPvi+lwtlcEsTG6CwuPUgnz2xWBOM2P++Rg3IZfPQXKIC5MkqZh4A+0ZUgQNsX5+oXqU2hVaxeZ1iReDA5xt+rbEKFUr43hqINtKwZYdyYhun548pZapVZOYoxvA2a0adXbzA/Zg/ag7E7n7yeTtCuI0qMoyESFK6iSSbzEk2AMmNhJwtr0SaPjK4KyJDCTANpUiJ7E4rq0/Aq1RUJZWgVNJ+spsLrOq21wAdptgnPamo09AUoxDM135WFjpjeY2B9DhhQatRFf1I0ngcwrhuYDFK5GoQwUzMA2NutrGbjri16hzCn6OWVkqSuoEKYsy9yh+E4t4VkmUsXOpyADAgAA2sLD92GlBlEXT0B/Dl6/HFYdVpXTj+5/eXsfQE+8+0qXhY0q+YKwsOZJ0hlhpEmAARO2AMvXGaPjgFaCkpTBsWgnnjsSARO2he5knN0fH5XJ8LVBAt4hBsvkgPzg9sW5upOpaYAC8q9rWYj4mPgcNz9QSh1TQw4Fx/DzF/E1ClnO8NA7WthI4iSItEA9OVcF8ZrjWaY2KEj8DgCompCdmAmO8AzjDY7zRxrtvB/FuyEWPu+W0/iB8sBM07H+P3H88XKZQEG4MjzsLepEfEHvgeow1avszMeR3/G3yw5VltRJZRpZlbrcev+UjBVVZAg9PzwLXse8xf+Ph8MefSIjpaDiGUk2IVE7y+q2lb9L/ADxpeCcXpimtHw0qHTrLH3RJ2/rX2xiqhZyFW5Y6QO5JAAxs+HZI1NdOmi0vDKlyT1KxGoWJIEW+PbF3o8JskC5k/rDhcapfe5LigNOWWqhvIpsg0qsCVEk+ZmfWAME1qvhoGYK1OqdKhwAoD/aEkEgb9e8xgc8KBQ+M4BY7hiKbAEiINpjv1FrYjlaJNXw6gNVakjmQ6FjaZg6o20mI7dby4nsav+faeeAUw+hkAj0qiMYVCouLCRMQu8Df1xf/AKTUf6U/MftwFmcv4VcEc9MwpXTKC3vKLlT3N9h8KfAP9PQ/vB+3DUZhYG8FoZW00gtNmGZbUAAZZgehYsSQP0id+l8A8RSpUGo6SoWaaybPsdTdPKNr32xGhQpJTV65ZpsUmXMm1h0mCTsOvXHU3cMA1kB2BIO5kNAA7de+OZ9ia289zF2altZ6VKmo0gsbAJcKzHcxaBvGAnplaiqtRnBFrLo1COkz3Bm19sGHMLTUB48IHSqLCxqNlAPn2xJFH1nitNGBoCCYJMyxtvtEWKmLxhYGvjb+T/E695mqjqrMASeYmKduveIKg9d/ywxzdYApNYA/apwZ2G5ECb7RO2GGbyVIfVBBWUwIW2nUwElt1EwTN8V5PgChmRnFVJ6KdYcRFyACukss/wAAGwAAu20bjQ5DSiNRnCgINPTTKg3UaXG1h0YbfnNolkskwEUgVB2kGY8huPw/XhpTyrX1MEC3u06J2ibDsBbF2W8J5gmoTuSYHqeoHlitkVslBya7dr/M18OBMe4FnxiZeHnodQ7CTJ/j1xZ7s+6sWtufj/H6sOKVNSpakV09WO3nF7/j8cKM2qhpLEn7I/WfQYqZcQxKCh3/AG+8tq2o0YGMybEfZvA2F4HyA/E4nQeRAtCam9WaT+JOOrncp9pDfvH+WFq1GLOD9wgnzDKf1HFFsjk+9HhQRtIVqYdAWF7we1v34AzVTQOW+ChW92dtj5A2xS1EGR2wtTvvxHqK5i6nw9mPJ7rXHl5euLRw2peVN+3XsfLsfyw+4bTSnZjN9/PofLDWpWEAgDe/kf2HBN1RHEM5CDPnOaBpnQ20cp8uny2+HlgfOCxxuuM8LSqm0Qfip/ZjD8SlGKsLj8cW+nzDJxzH43DT3gYD16YYwoJYm3RTG9t4xvstmVakwUa3BkAbGOjHYR23EnGP9hcsGq1WZZCpFwD7xnbvAO040j5dPCY0lqVBJIWiAVMkgiR1G57wQIONbDjawyjx/ieZ/Wcl9Rp8BPTWR0SnUDOyw6iIphhDBZAAYgjfB1Ljy14C09LRqdSYjp2JM+Y/VgbNUQz0w1blpn+bBgEERFhJGxuWFsSrCWJVtISxCgCOsEkwfke8YblLmwD2+37zKNCEZNiFc14gs2jquntGzED70k4F+g5T9D5LhVl6prwpqEJcuaRjSQSIBNwes+sY0HjU/v8A8f2sKxs55avX0kapnaXEGQMdJKksWLE3PXQOs/d+UYrp1wW5X0L1Ukm/k5uI7GfXGkagHplWARzqUHUGAvYsJ6R8LjCvN8ONICmKmq41AKBqIIlSYkT0Ex07Yt+xZFtjfz/EWZb9MWnQIoSy0xBUxAY3bmJvvqjm3t2woyebLvGYk0RYspnvYEWPpGGAyxaqadBA1OqZZdlTuTa0dBubAY0PB/Z3L5ZyRqqPZuaIToAAABP6UE736YLM4IA8I7BgOSzB+BcL0qSSVpXK6zJKmTeenxvhrTr0xyorbXaCFA7kz16dTbB2Y0EQQHPYgHCXiGstOrp8B1kfDGb1LDH7wFm5r9NiVRQkK1QfdsPdVbsfMk98Tz2bJXwVYKI5hEW/VOB6YIJgEtE9yTOlZ/E/LEXowzagTJEHvc/sxSOZwL7mXNIl+YzjLoRICKsQBbqf1YH8fU4ZrnTHp2+OLHBJuPtLqPkSwHpjuJ8mpltbVHc6iAPQb/DCcup7a9ttpII47yFeoNHNIIsoB2A/diitdQsQbACOpPU+Uk4p+kKwBm5JE9CAOb5/lB749zWd0LLQVBYmN+W37/jiu+Nid4weAk6+XAAVVusgn71zOBHYbi9uaO/S3pYjFFbiQllBi0Cf0gL/AI4E+ngMYi5v6wT+f5YEYnPIjlUydSve91+0Ow7+o2w5yZgQTN4J8olTjPV2BuLHYYv4bmQpKTJMhD6bfhb44J8WpdoxtxNMpFw3aP48j+rGK9qaUEE99P7MbAoQtJj9rdew3WPnPxwNx7hmoBQOZhTaCNmRuf0sfwwfTdO6PqPq4pM6qwiT2KyoK6apKI7E6riyyDsRbf4STbDuvm0oKgpFWUtpRQTMyYEKYCzaTbpvgB+HU6avTrHmAOkCbrJ3lisRHToThNlaNMMOaojIC2/KYEEmNS9RbrO2PQDViFVvPKdTmGbMz+Jj3McU1V16Jp5lBJViY3tqYi/S3n0k1OjFVJ06yI09X2Qkn5SbdemKKFLxefxECsORwJAOxDE+cQDGInhaKAzOaro2sBQSTce507dgMRjLk3z64+UUos7xlwf2LqtT8WVpGdhzGBurHbysMW/QB97/AMr/ALMaLPVqgRZXSqMDU5dWunuVY2A+RFomCcUfy3kO1H5U/wBuLww4gKMY6JEeQ4g5gimArg/Z5pJuGGo8xve8+c3mKhqAh6avqMQsLImd2JJI6xaJIwFToUwlQKRTpgx3FS08pEmJ3ABPfA/s9WVUDqhVbxO0uRq3ANgPxOCz5NABMHBi9o2maYFKSolNVBZwsgQQIMkn8MW5QE1KlUmzkBF8lkA/MnGa4XmDVZKc38IVCTv9YzT8hfBacaU+K4slOUT4WEfL8sYzZSzFm+n25m+MWkaVjfMZsrIUyTafzwMq8wE2P7Y/j0wFwty+kkwCOvc7/Lb4YubMQ0m5J2HYdsUMjFhqPEaoo1NdkKImCBMfsxPMZZbyoPmcZ3I8SMBWNiBJ7QRJ/CcPaucDU5Bk2Hx06r4cuRGx7dohkYNcVcT4eI1ILkEfnfy6YBz6eNSJX31p3t1Ulj6iSu3fGiWqppn1/YDjMNmnpVHKQ1SkwBSY8SmzBLEmA5AABNtUdMdosiuDUYpP2mN4FxOk+kAaEO6nYTaVO4YC28H1vj3i9OrTUq45SQNQNmB5Z9TytHfHVc3w+qv19M0nUnUEWDOx1AjkM7xeRfHNxagKGhE1ogtKknr7zFeUdyseWDcWeDz3H5l+t7qAZmuSw7kR/wCY/qjFBq36T18+v6xiouXYsO8dotaPx/DA2arQSepPy2P7MSMfaWBtGVbP+7edJP64/AAYjkTqqLvvA/K/7sKixMnp0xovZjhxd1Y2BFz+j1+eOKBRFu4VZ9By2XGmmYki8nr0A9PL0xT7R1NNEGmoaszKqT3mbx0sfmMEMzFhDaQq2HQeZ8+g+JxmPaLiTalQIdIIGs9GEEbiO2x7dcXMYUGp5/qchVL7yxqNFpWsrs5hmYGIftG1jcEzOJ5OijVPo6AFpBDyVt5kAgGxsPP4qKas7eKwckW5pAJJBFjuRt13+GGWRY1IFFlsphi3Ip2tEkQekRbbEhgzihMTmSr5CqpZGqqaNQ20iBaTE/fHc9vXHuXcUtFOn77wviKJLDeXaLWkTO+Kc1L0TTqS1SIcCwDCJgCPXEMjm1L/AFurUbqzE6Bp3kyIidrnbDmb3iBC3MO4n9MqU/CVtCMtlBa5B+0dlSD7kiSu4Bvkv9Gc79+p/HwxqeF8XFWtVR1B5fq2kw4vzBhy2PXfaxMxd/JX6Cf3x/xYNnYgc/T87RoYgbzN1s+W5Ki6V3gMYJ9FsfiPhjWcborRylPTNhqMmSSYi897b9cZupkNOipVVgajBUJI0tc6Qo8u5AnDXjuebwaiPNgVvFzEDuN4OFsxGM3xUtdFtkFRN7NVprM+2jLhQf6vL+354X0M3NKnSG7MSfPYftxd7L1SGcuNKlWA/wCYg7fDfzxV7MZSampxamSI85M/K+M/LWnynoVI1MZrp8PQgOySfWMD1s4upDMAMB8CdP78CZqqzsY3OFGfzksydyir8NWr8YxRH/sJA4nKnFxzluIBWpkmAxgk9JU4acFzZqU9jqIi3dRb/PCDOMs6ZulbSfQqWH68Xex+dIepItqYCP0W/KPzwJxUvlDIGmxNbwTOFtK9zJ9BDH8vxwq9oQKoZ1OlhTCuR1BJIPe0A/E/HuEVfq30kyView+1+Ej59sX8L0ywJkzpI/RAQD8ScAuYoteEAqNRafN8/Ur+NNZi2qOeQCY7nqQOp6emC6eTnUUaxBHMokHuTMz8MbHivBFeiwKgrspX3lZbbdtj3vjIZDgBJDVXYICdRVdTAATtIn/PGgub2nJoxi5BpluZ4E9JaaSSzTrJ2AWJI8oIHf5xjPVawYQimNZaTvEAL6dT8cfQPGp1KiICXGgBieqzBFupggjvhlxP2fppRbw6arbYARbDde7FRdSrh6hgqjIdz/ufM6HD3qGWso6df3Y33srp0MzWMaVA6fwLfPCQZfw2Ij+P3Y0HA6XImncksT8YGEtmthtxDybqbhoz3LUaCAg5vNosB+HzGElTPO1OsNNtOssepheUW96B07Ye8bqpSWnQ6sC1rlojcb8xJv8AonGXoZ0kOvuahFwGkqpAHkJti+MJVRr/AK+k891uUO+kcCEsgMs1Q6QAwUnSoJF+txeevwxZT4stOmVo0g4ZtLWhBPMCCBNrnltbzxTla9NMqDVE1KgIBaCCAIMCethsOuF5qMKa00EzBiwMi4IuIE7lvLBadBVr3/avKUhzUdMj+Nqd1YLBIWIcHad5uO52w1yZo1WZDpZRZlIA0jeJJgjrAB6YylGuwrKas1NChtKyQoILcwtqYA3623MY1fswqVRUKsnKAT906hIMECY8oO18WcRs+MLgwjhvC0CkLRRCxJszBSL6RchTO5gfDCf/AEYq/wC75T+9P+HGt8IvT+qZXKiy7AkQesmNryRtfCr+U6n/AMD+8T/HhuVlWtj9B/yFVxLkMiCgd3RjTO0A+JC8pLGJYtuD1xm8/m6jIVdiVmdLGWU7n8Tt+JwwpKqUnZmemWg04aGYgAkEajpIVpsb7TMDCyvmGZjrupuCZk+p6ziiwOkr4/vC6dzjyBoFwfOqrnV7pJB9GVgf1YY8DzRVavUzfzifzthFlcqW1DraPxn8MNODKRQqzvrC/r/IHFLOoKEeU9VjA114xqakU3qFo5CF8zIxnxntdRbQEPzvefPGvz/Cw+TQmQFUM0EAmReCbAmTHfbzxPK5Og9NK4BBKRraAYAF26SIImTE+mF4UpNVcxGbrBifcXE/D6Jqcx941WLT1mm0H5zifAGGpwWB51JjpqXRuY+6Nu+JZ/Noj61UEIdLEGzWYCD1iTc3wkOpaeqnu9QqP+Vldfyj4nHFNVjxlrC/tBdV8pvuCA06RMSwAAPdmJRf1ti3IZbS6sT/ALOD6qy6vzB+OCuHKHNLSeUQ5HdgIUHb3f14N4jlgmV1KIdWj4MVU79wFPwxVTAcgb5AmKyZKbzMDqnwS/UTJEdDZiPTlOKqQph2YAaSQY6EMIMftxfnnnw27ghvwB/CMCUxq5d9wbR90g/Gx+eEq9PtAItd4NmOHeHUlNRYkkH7MHTqM7iwJi8E9RjR0Yajp6xf5YR5SszMwFgI0XImBBJ9RPwww1lEkCCVK8xiDeMamJirymGDfiZ6uFJYteS8R5Xw19m0UU9jIUR6zM/OMJ/op0gIZ0iXdh0JYQJ28juZ6bYLqZpqOVYr778iRvJB284k/DC8S3mEs5XAxmZ/2u4k/wBKcDUCvKkiAQuxBI6m++Bq9E1KYZHlwJqBZBTmIsYuGtt1PmMCU1rOxWprcg6WDCNOkXtsCAAZw3zIdy75fTpkuyg6H3J66TCiwtbz3xsM97TzrkXcXVipCR70Q3XYn4C28+WL8szKew6QLsf0unwxz8XD04qNDgDS7aZvFiRc/wBYYBo5ldRZqhKD3oEEX9BP8b4U6bgwCpMd1KaUwRUfQCszEoJ5gI3EG0LNjthzkHpDwtR1IIAOg262bWp0gm6GYBiL4WMq6WLKwKxFRwQCe8qCSdjB274d+z3EIc0naWtBcEbSCrGCNOnYtaQPLDNNNv8Av3nVH3DstKgMFchGYGimlG7aXgBX25ZBwV4lP+krf3qf4sJeH5ELWqiVWmD9XUUpamw1AaBykfZusyCQbThboy/389/dD/Fh5sAAC/t+Zx+UzvGKCLXpUy7uujTMS2rUwZr2JLSYj3dI7YKzHB6S0YzFRtUsA6oSR7pBgXYRFjESe2JcSoPTrO1VE0M4WA7MRKsVgqRK2BjcKVEYo4+xo6NFXMIyLpH1krKgE6hHNqJYb9NumKbIzN9Z28U+zxpliuq3SYEx+7DLM5aGlRuZI72Kz8AcZpa7O5qaJGrUYGkE9fT5Y19CuKiBgCrDobbYDLgNGbKdRTBodw/iq+JSpMBpNGn1IJOlSw7baheL/jdxSi2lhT0eCwIQg6Srht3FuQ9xERc8wlNRywZDA50O+3KZM/C/zx2XD5r/AMOXVTMhrhpW4sBD+lu82xGPZNB+kXmUHJrFV3/3Je0aCmfCq0lWsIqFqZmm5PMZ1HVBveSZ6YE4NkX8FWam2lK5MspgrpBBvaJkeuCK9LwarFgrObqHnSATEx9q8kAGBHU7CUq9Vqg1u5QlbTYAhl5VFlva3fCM1EHt67zS6QnYLwd7P4m39msyoSnqEe4b7xU1KCf7I+eDPaetFAp95A4PmHUH5DCnNZTRl0qKYbw9LD4KyR5gxbyOJ+2GaFTKUaq3+sCWOwqLN/RlK/DABGCMvci/p3kCnyAjxkMvmgz6Y7sZ2ut/xAOBqOaJqybR3+Qkd4xVVJC0nG7CPUwCoPqQB88L1zQ1vGx0/gRM/DGeFoR2m+JoqtYI5O5LACL+v6sEFFpmKg1AxMm3Q2i8dI7xeMZ/hWZ1tr1AaDIU+9PvEkCwHx2B9cNMvmKZdmvGoBmIME+U9gJJgbD1xoYVG5YDf1cpZ0JIAvb1X9QXjlEAgU5TUSWX7KhWZF9TC/AR8QeK1SMuo1AiRfcSBfoRsTjQZ1UEKRNMA6esLEn/AJYiD027Yy/HuKaVpqSHAUFiQC2oyDv3B6Rtvh/sffJv1/2VMmUjDoPMnwjLu7FkVDAAmJ1MDqQG5UpIJIJmQv6OBeGcKNQihmX8KoshXCwdN2bUbArHNO/MR6MeGZlBSNX3EQABhYz5R96Yjr5TYHjGap+AzpTbSUWKitddbAHVuFJK6SZIJ2N8ODXM3eW+0Hs9RoijQpeJWq1I8MgC6jcROxPNPQdgplY/C6mWrFWWm2kDUrHUmoj3DG8SJi0zvF9VwnMNVpZc5LKtTqFGQO/NoClZZSY941GOrYXAHNhFmmK1HVqi1vDqFajhyASIneTvImek9cS6ELai5xu6nZJaodldRpSmChC6lXUNIuOZkM3iSLmLEFzw1C9J/GqAMJYqJACjUyPAgvTAvpiDaWEYrfP0xTusqnOpZBCm4hd1kiVmetuuFeU8NhUMEU1hUseUs51JpJ6EnbeTMHFjG9DxhD5zQcRzNPJhqmX0k1DuoA0kjVAAlY8p2PWLJP8AS3OfdX+yMNeF556lI1FFNqYWPBZQdWgjUdNpcE6r/etOG/8AKNP+hof2T+zFZm1H3SF84s0ZnqmQZ69F1ZlprVLVEce7pWxksLGNlBiZ6HHntBmfFy+YdCHWmyqxIgamIgfM9LiQcN+G66hNUrrpsrKaXusdO8yNipkEHqcL83xLLPSKVsuNCVNbUqRuxCjQ1a2kyN2MXAIBPuuWyu/M5Rqq5jkteSUtEgathYzq8xN/267LUV8KnUVJDi202MXAsDbGZSuauc10aaZcvBAGirTWRuF0KEtBNmMze842OXymeFVUzDqQGBaoqVBeJVWMeGVNhAYQSL7gvdiRVSzekxJxLWJAQjyAM98C08owIhKit0LKR0mQ3Qg/54d8WzDis9JayUQt3qNTMkTuJIABsBvscZ9+CmuGejXasWUjU/KSZgLcnlImxI9N8IyYl0FgYa9Qe+00mR4fTqeIxY1C9NBFuTl6HebGwFz+AGar5cVfB0MunkJVTzQBIXUwgiN+pj1xPJfSFRx4jEkyagB1KIPU3JBJiRv3Agm5Xi6Zh4ZCTRE63UiAOksJnriu2JHxmzvCx9S2Nw3IHhI5TJ1npVXWo6gLIUE3A5fQGxEdNvMyr5ZlyTJO7I4m2kgKV9BOvDfxjTpmBKMQYseov+EzIvG9zir2jzdOqNCsfDqLpKwdSNsCZFx6HqcRoXTq4IEtYOoZzEPHMwBltSGyty+kjT8QpA9Zxn2zau5YEBiRrHSbc3oRc+Y88NM9SK5WrRa9VV1LH2gN47nGNek6AMwKmIg2J67bxEX2xWXEGszVxMAu80mQ4iKcKgknr1JuJI/IfnjX8HyS1U52sLkT1vM4x3AuDVAVeosEiRq6eZGNjUrCgjEseZTYgRZfSZ3m+04bgxDXvxKXV5T/APMVcQrvJs+iRpChiIkAMY8zOFdA0C1QV6LltMpB0K0SRM2BI6i3pBONA1JoFY01IdVgpIOwsL7E/lhbx6pSqIrDQpA0lZI0hpvI1LIuInaY3gtB0txMbLkLNvM+M2xqqoplaR94AjQBILMWNpUbaoiD3MlZbjtTLhqNAoaM2JuaitzGIOx1e6Zj1wqp8TTLuyoutybsCIWJICqVYESepPoME+LTzVJ6tYaWptvqHMrg7mJC6hsO5OLAHjC07cTb8f8AaFzkxUypG4VoUa9LAz0MGVWZE4wVJeXUymBElnNgY79ekemG/Bs3QNGtT+iuKWjWCKmpWNKKrLzQy6wkauknB/8A+o1fLKcstNNIejDKkXQEeGRJ95TMG89Z2xOPfZjFKtGoP7K1XqEErNNLF5+zB1BTadJM9duh309TK5ZWepWSmgZSARckiNMm5LjlYEAGSt2BGAfY7KHMUmUE6KaldFRNMsJFwHPlPx7wPOG/SEhaiVUKVFBVyUWqpkaBDsNSr7rAkELpnpiQunftD5McZv2bqVQKdQLTy5IWkS6+KkLCkMCRVVgLhubrPKAEf+g1L+nzn9yf2Y2/EuC0cwiGvT1AG19hqDE8rQRuRcxN5IGE38p8L/8A5HMf3z/4cOOME2Vv6wKEV082glCbbmKglYPLqsIEfxtg7L5GnVGoMWLRuRp2gadBK22tPW+EGWDrK16Yps5Or9I3JYQYAiTfYj0wwyeapX0WWIIYQdQJEgtaRF9zcAKb4oqSrUB94gA8CabM0itJ1KU6g08lNqexAMwV5j32JHfGc4jxB2E5cNmKmhGZX92mg0hwqwJYwZNyJgYY0M9RCS+iqukAvpmB2OljpXUZkagJa18A8Uy5VxmadNdCK2kLW+qWYW5IHMbgg8w2tMG2X1cRooCyZmM1xb6WlShWpq7MpegwsabKOWTf6s7EmwnzwJluA16VYU1rAIRpapTuBO4EnUpMgdPe6g4Y0M03itTooPrdwNKDSZiCY0iJMiO98eVaGYVtXgONbXQ1JFtMMoQx5ydo7YBHJWjvCVjVQviXCUuWzD02k6SZaZAlYFzYbDzN74JorUoJSapUUU4INTUNdOBqkhl06Rbubiw2I2cSpXbWWUaWhafpGpugsbmZ6W64E4px5KfiU3ol2EANygGbkExPbuJGwxyBGbYcQgrFQDvGPDsxRr5pglQ1ajdYsB0Ib7gEdbnvh7xI0qJ0hQxjfotwLD4zfGe9n8kuWoVcyKgepVspA2MGFk3MXvAwsy3FWrVHqVAAdIA+6dNhM9ScRkoLqqXcSBTVyzjlRjDLuBLKfuE6b+RP6sKq3CRTemyiNShxfaCRuSZuJ6egxHK5+r44erpDNYwQywREdRHljSZ/Ik5MFRzUWmO6NCnoNjpJM2g4rBdLESw+U6IV9IZhR1nmqAmdtmVdvUk499qKzFKaIiuyrraW0i37b+l/LA+YzC6aQ0j3Qom1hG0388ZitmlrZ1adW4JKAECAwJiT3m3a4w9as7dpUdrXaR49x7NltNT6pCkBUEIBYGDMkHzJwvyrVBT1JTNSWuBJGxvy3HzwLmvq2anWFxAKkz5jbb8MWVsxTTSiggWJkbE38/XDXUGhFhRWwjWnl6xcNTyqMqwIqBum0GR+K/PBnHaOYaiahVTmahUutOQFSkGC+8xksTsDeIwq4TpDhuR11AMeaT5yICgdO5tBvg/M8eIqnLmnTqBKih3qyoBnSSSDbmnmOqN4OOYkHYTqN7SzhPCTSzaVTyXB0hwoIJCtBPvIRqEC6tAMSCWGY4tl2r08uaBzVanpphnQSdAJjk5y2qSblRfl640qUa1MMrUyqDmBBWpTdSBdDomDMXI2MxaaRwpdDsz0FWpIPiBVcSpT31IqmVJtrG5EwcJDENvE6wWowng3EuSrTAKVlE+C5ErKzDaZm+m8+6RsQQKMlm1qZf3S/iVQAGU0/DZtAenHUa0JDbgk9QCU3DcnSyrF6Tq66vsG4Eyo3Y7WAOw7740mcziqqudMs2kW5pOmFW3vBrnbCmy0Ciydu0jw+HZRVNWgyqamgSHqkFFVm0gzAXSwA+6YgsMNv5Vo/fzn/wDjqf8A2+F1DKKHFUKxkk6GF6bDWNTNJLMb8pDQDAAGKvpOZ/oE+dP/AAYtK+04kHtM8c5Wouz0zOqudKueUhjcATKgG02Mj5sstmEqpWTMMlFCQzLTYgOQDqUgzvawMmDi5Jd1NrqHYEXUmYAix5tMkEbkd8JOKBwTlquXJpsoCuBMupHumLAMSIbeD8Vo5F34xPxdo39ncmtRyXoAUSjAkRE206CRMxJmLRucO85k6KiAJVyOUksm/YEAQdjaL9zOP4dwyvlgzJUXXVpytNRJtfUoZlUxPS1xfGt4dW160cMKYAC1AYJiQSIPSBYki/fB6VPMh9jsZksxSpajoJgSGJ97eSIAAUAzYCOvXFVU0yw8MUw7CCR7zKttmmREibeuCfapFR2qBStNm0MVViGYgEQIgAywifs2GA8tmRRFNgqsSR4bT9na4np2sd52wjHqBa+DON8w/JZVjFNFLgFzIttokbgAiwEC97Yhm+NeF4mXrU3IZYIuNQYSSCLgbicUpmK1aoVRYcsZANoEGWIPnb9WGebyDVWYMsP95iWZoIkgAgtvckRfcYPGwUnSLhg7biY6vUePDWVpIeQbn7RM+Qnc4Ho5F0ktUAUwQRMbgX5TIiYgTMWw749R8KgQKb0lFSGLCS1hpJayx1AFpA3N8Z6kWUqsqUkX1jTBj3iJ/LDQ5NgiWkZox4eoVg7FKikGVZWuLRpYAMrTNxG3XbG+4ZVovSbRUDKRpdHHOA0LDGQGX9KNugvjC1apBUMqqJ3DAm3YC0evywZw5aTQJWm0RJJYPBnqY1GYt064SG37QGdmHvRtnHoOQW08haCZAOoQd9vysO+FZJBLZXLiS2pitVNTbTqMEgMBcQD5zODsnWCK9PlrMpURUUNrptAEAixUiGPUAntjzh2QYoSlFTVLE6BUK6UnuYGkdgDuBJ2wam4KppG8z3GuA0nfxVQ05Euu6hgbw09bHaPO8YnluGUSxIpvVcczsWimqgXAA3MbEk/AWw8OWqVHOXUIqxdUA5ApBJSREk8sTB5vPBWWpsg5Ueu2ofYCsOvMytI6bkD1wSEtuYYY94q4r7OaM4mkM1FWp1AT7saVa24ueu+F9PJVdLaxoqJWLMCJ1Q61JMbrzMJmPdvfH0ZssfE+tdnZKK6qSNrpojalAkIpJkeZFum4WRSm5b61C0hTDASpXe43sFj1I7Y59amlqCMp4MXZTNzDqnhggKtNtQGlRy6A3LYXMATPaIJp5Z3CmZKaqjeGBrcr7iKf9mbnmUajYCN8UZzLtQzDZaiKj0nAZi06QAJJXoSAItYmRF5HvClrhIoqA+sBw8EMLAgmDA/GB6YEkqQp3iyKyBhKKxYkmrEBgj1RU59diWhjEAAqCbCSLm4nnMzTV6VZswvho411fCugJinCmndmWZZVIGnAeeyNVajKRUYGC1YkkMWmT5LMjSJMLcduoKSpHKVYAMGUNIMQGBBtMDyOEs4Bogw2eu0Ye0bF8kTSYsrlWA1KikKo1MSJYguA9yTYwb4wOsf0yf26v+DG04vliBRpUppmsxUREMg0LUUM06YVi2nY6SIkjGI0Zr7v/wAvS/7eLS0QKjse62J9JquKLc5ugVTHYQGteO99oxOtxMME0omYJ0uKetZCnqZEE722MNfpir2qz71Vq01nxDEgKCsFVSWJFpMaYMhvKxWcPpmmUcI6u3IFkHT0uwsYAtN++0YrtSnX6+0qBRV3NIeDo2dXMGmoqNS0qWYyCCVELqKhdMQQOpI3OBMtVr0kdaiFmptpUeIJZRILFiQPhbFLcUUaySV0NBDG6ncgzNyNiCBtthJxnjJYtQUqymSHXVIuQu52ww5795v2gMC0YiuamTYLXVSVeVBB18zHmIt4h1GAsDYX3GFytJ2Jp8ovJJMabxbr8h2w4y+VcAO6oE2EsWLehnTvaAJEjvhhwPhwrZhyDphDpC2Oq1iYuCJMDtfzWxBFkwrppdwHI1yxgjVIBYG6iCCeYR26dCLSMEcX4bUoVPpGt2mFR7BrySpRRbm69z54O4FwynSrMHeprJOmBKMAoYn70iSsgRv64L4qKRFJKtRiCSqEadWrSTPMYWwNzhYFbDvI1VxM3Qr1KlULVClTAc1YYAd4J6eRBE+uKeHcHqr4hKUtE6gqaCfVtHKAAe5+GCcpw1kqrTp0HHiGBMNH9YjlB7HbtO+NJk4Qrq0nWNJWwOoABwYlZB+YO9rs0gKb+8PVS1Uy2S4S5Wq7LAUEQU1GY2BAJibllHYAEnEc1SNIU2o6WZiTpKsZYkyEUrIvPMY2iRBxqM5VzC1kemQtIA6wzQgUdxEknoZAEbd6+GVnqLK1Kbqobn1zcnnKseo2ENAExthmMoRa7mSMgq6iBM85aDS8N1EsALR5zDTt0w3zHEEoUDTSoq1SWIMjUEJ1AAkcoJ7iAI7YRpmwXZ2bXFhIGojmgaxvtsZiDETGKc5nKbEXQGYGuQJgEBTdgPjBJ9cKFjKWBjAou4y4RXpoOZxriTpaZHY6b6doggfMz7X9oiIppBvI2EgBjAULy95BvtjJ1M8QIWANx8b+k+eG/splSRUzZE+Fy0/0qhEAfiB/zeWOXK4NLtBLWYXwvigNOpTFNVQU9LuNkWTpB16lPMTpSLk2GKOEvT8BwApqMwKgatSAx9o7wAeu+89RvAV1WhSYeGh1OSIDvEFt5I3RQNhqPXBmUzJpkBRTSTGprxPWbAfInzwRycBoF0I44Xlx4oItp2JGprddi23bpjQnOuNKOAGkgaSYF4XmgAdB6yBMXRZHIam1U69Gs8DUpLKYt3APlePXFVatU0Faq6KqsWVQCe0qgvqO0R0B9RADKLEWBvHNTjywKdPSSzHXJt+kxi4MwNr4Sce4BUDNU8KpWpAFh4fMxk21UxvAi4WN9tsD8RfTmKmoBAZIGkq0aZlOh3vPX4YeIalIKxrMFjUGdhrPktgb78wYGPeHWUzNZ1C40al3if8AlvKtSWqaRByxgMOUh7EKUGy2HW0emEf+mr/74/8AYX/t41vtX/4ilTquFKByKqFTRq1CUKBVIYliZJAE6rDvNn0Ph33m/tHFh3GxMeuTxEW57/Wan9VP+unhl7M7Vf8Ajt/1HHuOwkfCPrKx/wAcK/2J/wCL/wDUOMVxb+aP9Zfyx2OwOSAvxCUe038xl/V/zGG/s1t//V+zHY7Cey+cI/manhH87U/qYzvtL/qg/rr+T47HYYvwjyP4kLyI09n/APZf83/SMLOFfzT/APFH/pjHY7BH4PoZI+KM+Of6pX/4D/8AS2FeT/1VvR/+rHY7Cui/wL5mT4ecScW3X0/Xhdnf9Xf/AJv/AG47HYbj+My4nfzidNsb7hv/AO2J/wAVv/fj3HYlPjb6xDcmBUf5yp/yf9C4V5v+dH9dcdjsUz/kMUfihPBf55vRv+gY1/C/epeh/JsdjsWV4kH44t4h/Op/Vpf+lVwv45/NVv6o/wCrHY7HH4vpD7iLs5/q3Df6jf8AtxrMdjsNy9vKOn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graphicFrame>
        <p:nvGraphicFramePr>
          <p:cNvPr id="14" name="Chart 13"/>
          <p:cNvGraphicFramePr/>
          <p:nvPr>
            <p:extLst>
              <p:ext uri="{D42A27DB-BD31-4B8C-83A1-F6EECF244321}">
                <p14:modId xmlns:p14="http://schemas.microsoft.com/office/powerpoint/2010/main" val="4009651458"/>
              </p:ext>
            </p:extLst>
          </p:nvPr>
        </p:nvGraphicFramePr>
        <p:xfrm>
          <a:off x="210171" y="3791467"/>
          <a:ext cx="2255534" cy="12377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7" name="Chart 46"/>
          <p:cNvGraphicFramePr/>
          <p:nvPr>
            <p:extLst>
              <p:ext uri="{D42A27DB-BD31-4B8C-83A1-F6EECF244321}">
                <p14:modId xmlns:p14="http://schemas.microsoft.com/office/powerpoint/2010/main" val="3569942979"/>
              </p:ext>
            </p:extLst>
          </p:nvPr>
        </p:nvGraphicFramePr>
        <p:xfrm>
          <a:off x="2686812" y="3801011"/>
          <a:ext cx="2255534" cy="12377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2" name="Rectangle 41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358399" y="1675669"/>
            <a:ext cx="1669010" cy="152400"/>
          </a:xfrm>
          <a:prstGeom prst="rect">
            <a:avLst/>
          </a:prstGeom>
          <a:solidFill>
            <a:srgbClr val="4747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200" dirty="0">
                <a:solidFill>
                  <a:schemeClr val="bg1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พื้นที่เกษตรกรรมรวม 0.338 ล้านไร่</a:t>
            </a:r>
            <a:endParaRPr lang="en-US" sz="1200" dirty="0">
              <a:solidFill>
                <a:schemeClr val="bg1"/>
              </a:solidFill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6799" y="2048531"/>
            <a:ext cx="698107" cy="466069"/>
          </a:xfrm>
          <a:prstGeom prst="rect">
            <a:avLst/>
          </a:prstGeom>
          <a:ln>
            <a:noFill/>
          </a:ln>
          <a:effectLst>
            <a:softEdge rad="50800"/>
          </a:effectLst>
        </p:spPr>
      </p:pic>
      <p:sp>
        <p:nvSpPr>
          <p:cNvPr id="5" name="Rectangle 4"/>
          <p:cNvSpPr/>
          <p:nvPr/>
        </p:nvSpPr>
        <p:spPr>
          <a:xfrm>
            <a:off x="4692516" y="1828800"/>
            <a:ext cx="2013084" cy="124649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th-TH" sz="1200" b="1" dirty="0"/>
              <a:t>ผ้าฝ้ายทอผสมขนแกะบ้านห้วยห้อม</a:t>
            </a:r>
          </a:p>
          <a:p>
            <a:r>
              <a:rPr lang="th-TH" sz="900" dirty="0"/>
              <a:t>ผ้าทอมือที่ใช้เส้นฝ้ายจากขนแกะ </a:t>
            </a:r>
            <a:br>
              <a:rPr lang="th-TH" sz="900" dirty="0"/>
            </a:br>
            <a:r>
              <a:rPr lang="th-TH" sz="900" dirty="0"/>
              <a:t>ทอตามวิธีโบราณของสตรีปกากะญอ </a:t>
            </a:r>
            <a:br>
              <a:rPr lang="th-TH" sz="900" dirty="0"/>
            </a:br>
            <a:r>
              <a:rPr lang="th-TH" sz="900" dirty="0"/>
              <a:t>ลวดลายที่เป็นเอกลักษณ์ของชนเผ่า </a:t>
            </a:r>
            <a:br>
              <a:rPr lang="th-TH" sz="900" dirty="0"/>
            </a:br>
            <a:r>
              <a:rPr lang="th-TH" sz="900" dirty="0"/>
              <a:t>ผลิตโดยกลุ่มสตรีทอผ้าขนแกะบ้านห้วยห้อม </a:t>
            </a:r>
          </a:p>
          <a:p>
            <a:r>
              <a:rPr lang="th-TH" sz="900" dirty="0"/>
              <a:t>อ.แม่ลาน้อย มีการขอขึ้นทะเบียนโดยกลุ่มสตรีทอผ้า</a:t>
            </a:r>
            <a:r>
              <a:rPr lang="en-US" sz="900" dirty="0"/>
              <a:t> </a:t>
            </a:r>
            <a:r>
              <a:rPr lang="th-TH" sz="900" dirty="0"/>
              <a:t>ขนแกะบ้านห้วยห้อม ทะเบียนเลขที่  สช 56100059 เมื่อวันที่ 13 กุมภาพันธ์ 2569</a:t>
            </a:r>
          </a:p>
        </p:txBody>
      </p:sp>
      <p:graphicFrame>
        <p:nvGraphicFramePr>
          <p:cNvPr id="39" name="Chart 38"/>
          <p:cNvGraphicFramePr/>
          <p:nvPr>
            <p:extLst>
              <p:ext uri="{D42A27DB-BD31-4B8C-83A1-F6EECF244321}">
                <p14:modId xmlns:p14="http://schemas.microsoft.com/office/powerpoint/2010/main" val="4171387322"/>
              </p:ext>
            </p:extLst>
          </p:nvPr>
        </p:nvGraphicFramePr>
        <p:xfrm>
          <a:off x="341872" y="5727065"/>
          <a:ext cx="1663216" cy="838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50" name="officeArt object">
            <a:extLst>
              <a:ext uri="{FF2B5EF4-FFF2-40B4-BE49-F238E27FC236}">
                <a16:creationId xmlns:a16="http://schemas.microsoft.com/office/drawing/2014/main" id="{366BAB66-BAAD-4520-A159-707A0107661D}"/>
              </a:ext>
            </a:extLst>
          </p:cNvPr>
          <p:cNvSpPr/>
          <p:nvPr/>
        </p:nvSpPr>
        <p:spPr>
          <a:xfrm>
            <a:off x="2488585" y="6629400"/>
            <a:ext cx="4114800" cy="350520"/>
          </a:xfrm>
          <a:prstGeom prst="rect">
            <a:avLst/>
          </a:prstGeom>
          <a:solidFill>
            <a:srgbClr val="00B050"/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algn="ctr"/>
            <a:r>
              <a:rPr lang="th-TH" sz="1400" b="1" dirty="0">
                <a:ln>
                  <a:noFill/>
                </a:ln>
                <a:effectLst/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ปี</a:t>
            </a:r>
            <a:r>
              <a:rPr lang="en-US" sz="1400" b="1" dirty="0">
                <a:ln>
                  <a:noFill/>
                </a:ln>
                <a:effectLst/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 69 </a:t>
            </a:r>
            <a:r>
              <a:rPr lang="th-TH" sz="1400" b="1" dirty="0">
                <a:ln>
                  <a:noFill/>
                </a:ln>
                <a:effectLst/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มีงบประมาณเพื่อการพัฒนาการเกษตร </a:t>
            </a:r>
            <a:r>
              <a:rPr lang="th-TH" sz="1400" b="1" dirty="0"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รวม 232.28 ล้านบาท</a:t>
            </a:r>
            <a:endParaRPr lang="en-US" sz="1400" b="1" dirty="0">
              <a:ln>
                <a:noFill/>
              </a:ln>
              <a:effectLst/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</p:txBody>
      </p:sp>
      <p:grpSp>
        <p:nvGrpSpPr>
          <p:cNvPr id="9" name="กลุ่ม 8"/>
          <p:cNvGrpSpPr/>
          <p:nvPr/>
        </p:nvGrpSpPr>
        <p:grpSpPr>
          <a:xfrm>
            <a:off x="2869473" y="2903391"/>
            <a:ext cx="2269337" cy="677108"/>
            <a:chOff x="3217901" y="2932726"/>
            <a:chExt cx="2514195" cy="761891"/>
          </a:xfrm>
        </p:grpSpPr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45626962-6E4C-4EF2-B13F-D720EC0E6C1E}"/>
                </a:ext>
              </a:extLst>
            </p:cNvPr>
            <p:cNvSpPr txBox="1"/>
            <p:nvPr/>
          </p:nvSpPr>
          <p:spPr>
            <a:xfrm>
              <a:off x="3217901" y="2932726"/>
              <a:ext cx="2514195" cy="76189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th-TH" sz="1000" b="1" dirty="0"/>
                <a:t>              </a:t>
              </a:r>
              <a:r>
                <a:rPr lang="th-TH" sz="1200" b="1" dirty="0"/>
                <a:t>ถั่วลายเสือแม่ฮ่องสอน</a:t>
              </a:r>
            </a:p>
            <a:p>
              <a:r>
                <a:rPr lang="th-TH" sz="1000" dirty="0"/>
                <a:t>              </a:t>
              </a:r>
              <a:r>
                <a:rPr lang="th-TH" sz="800" dirty="0"/>
                <a:t>ได้รับการขึ้นทะเบียนสิ่งบ่งชี้ทางภูมิศาสตร์ </a:t>
              </a:r>
            </a:p>
            <a:p>
              <a:r>
                <a:rPr lang="th-TH" sz="800" dirty="0"/>
                <a:t>	ถั่วลายเสือแม่ฮ่องสอนทะเบียนเลขที่ </a:t>
              </a:r>
            </a:p>
            <a:p>
              <a:r>
                <a:rPr lang="th-TH" sz="800" dirty="0"/>
                <a:t>	สช 64100153 เมื่อวันที่ 25 ธันวาคม 2567</a:t>
              </a:r>
            </a:p>
          </p:txBody>
        </p:sp>
        <p:pic>
          <p:nvPicPr>
            <p:cNvPr id="44" name="รูปภาพ 43" descr="C:\Users\User\Desktop\download.jpg"/>
            <p:cNvPicPr/>
            <p:nvPr/>
          </p:nvPicPr>
          <p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1269" y="3320354"/>
              <a:ext cx="457200" cy="325194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71" name="TextBox 70"/>
          <p:cNvSpPr txBox="1"/>
          <p:nvPr/>
        </p:nvSpPr>
        <p:spPr>
          <a:xfrm>
            <a:off x="4579083" y="152400"/>
            <a:ext cx="22187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th-TH" sz="1200" b="1" dirty="0"/>
          </a:p>
          <a:p>
            <a:pPr algn="ctr"/>
            <a:endParaRPr lang="th-TH" sz="1200" b="1" dirty="0"/>
          </a:p>
          <a:p>
            <a:pPr algn="ctr"/>
            <a:endParaRPr lang="th-TH" sz="1200" b="1" dirty="0"/>
          </a:p>
          <a:p>
            <a:pPr algn="ctr"/>
            <a:endParaRPr lang="th-TH" sz="1200" b="1" dirty="0"/>
          </a:p>
          <a:p>
            <a:pPr algn="ctr"/>
            <a:endParaRPr lang="th-TH" sz="1200" b="1" dirty="0"/>
          </a:p>
          <a:p>
            <a:pPr algn="ctr"/>
            <a:endParaRPr lang="th-TH" sz="1200" b="1" dirty="0"/>
          </a:p>
          <a:p>
            <a:pPr algn="ctr"/>
            <a:endParaRPr lang="th-TH" sz="1200" b="1" dirty="0"/>
          </a:p>
          <a:p>
            <a:pPr algn="ctr"/>
            <a:endParaRPr lang="en-US" sz="1200" b="1" dirty="0"/>
          </a:p>
        </p:txBody>
      </p:sp>
      <p:graphicFrame>
        <p:nvGraphicFramePr>
          <p:cNvPr id="38" name="Chart 21"/>
          <p:cNvGraphicFramePr/>
          <p:nvPr>
            <p:extLst>
              <p:ext uri="{D42A27DB-BD31-4B8C-83A1-F6EECF244321}">
                <p14:modId xmlns:p14="http://schemas.microsoft.com/office/powerpoint/2010/main" val="322681224"/>
              </p:ext>
            </p:extLst>
          </p:nvPr>
        </p:nvGraphicFramePr>
        <p:xfrm>
          <a:off x="79043" y="113687"/>
          <a:ext cx="2259633" cy="16083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aphicFrame>
        <p:nvGraphicFramePr>
          <p:cNvPr id="43" name="Chart 17"/>
          <p:cNvGraphicFramePr/>
          <p:nvPr>
            <p:extLst>
              <p:ext uri="{D42A27DB-BD31-4B8C-83A1-F6EECF244321}">
                <p14:modId xmlns:p14="http://schemas.microsoft.com/office/powerpoint/2010/main" val="2834889464"/>
              </p:ext>
            </p:extLst>
          </p:nvPr>
        </p:nvGraphicFramePr>
        <p:xfrm>
          <a:off x="2362200" y="76200"/>
          <a:ext cx="2206645" cy="1752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graphicFrame>
        <p:nvGraphicFramePr>
          <p:cNvPr id="45" name="Chart 36"/>
          <p:cNvGraphicFramePr/>
          <p:nvPr>
            <p:extLst>
              <p:ext uri="{D42A27DB-BD31-4B8C-83A1-F6EECF244321}">
                <p14:modId xmlns:p14="http://schemas.microsoft.com/office/powerpoint/2010/main" val="3826355912"/>
              </p:ext>
            </p:extLst>
          </p:nvPr>
        </p:nvGraphicFramePr>
        <p:xfrm>
          <a:off x="4579082" y="76201"/>
          <a:ext cx="2202717" cy="1752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183628" y="6629400"/>
            <a:ext cx="2018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graphicFrame>
        <p:nvGraphicFramePr>
          <p:cNvPr id="54" name="Chart 45"/>
          <p:cNvGraphicFramePr/>
          <p:nvPr>
            <p:extLst>
              <p:ext uri="{D42A27DB-BD31-4B8C-83A1-F6EECF244321}">
                <p14:modId xmlns:p14="http://schemas.microsoft.com/office/powerpoint/2010/main" val="2539314584"/>
              </p:ext>
            </p:extLst>
          </p:nvPr>
        </p:nvGraphicFramePr>
        <p:xfrm>
          <a:off x="144780" y="6602730"/>
          <a:ext cx="2057400" cy="8648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2883221" y="2217201"/>
            <a:ext cx="173670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th-TH" sz="1200" b="1" dirty="0">
                <a:ea typeface="Calibri"/>
                <a:cs typeface="TH SarabunPSK"/>
              </a:rPr>
              <a:t>	กระเทียมแม่ฮ่องสอน </a:t>
            </a:r>
          </a:p>
          <a:p>
            <a:pPr algn="thaiDist"/>
            <a:r>
              <a:rPr lang="th-TH" sz="1200" b="1" dirty="0">
                <a:ea typeface="Calibri"/>
                <a:cs typeface="TH SarabunPSK"/>
              </a:rPr>
              <a:t>	</a:t>
            </a:r>
            <a:r>
              <a:rPr lang="th-TH" sz="1000" dirty="0">
                <a:ea typeface="Calibri"/>
                <a:cs typeface="TH SarabunPSK"/>
              </a:rPr>
              <a:t>ได้รับการขึ้นทะเบียนสิ่งบ่งชี้ทางภูมิศาสตร์ กระเทียมแม่ฮ่องสอน ทะเบียนเลขที่ สช 64100168 เมื่อวันที่ 13 กันยายน 2567</a:t>
            </a:r>
            <a:endParaRPr lang="en-US" sz="1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5713" y="2240418"/>
            <a:ext cx="3810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46" name="แผนภูมิ 45"/>
          <p:cNvGraphicFramePr/>
          <p:nvPr>
            <p:extLst>
              <p:ext uri="{D42A27DB-BD31-4B8C-83A1-F6EECF244321}">
                <p14:modId xmlns:p14="http://schemas.microsoft.com/office/powerpoint/2010/main" val="1709079859"/>
              </p:ext>
            </p:extLst>
          </p:nvPr>
        </p:nvGraphicFramePr>
        <p:xfrm>
          <a:off x="2488585" y="5410200"/>
          <a:ext cx="4114799" cy="13116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3"/>
          </a:graphicData>
        </a:graphic>
      </p:graphicFrame>
      <p:sp>
        <p:nvSpPr>
          <p:cNvPr id="17" name="TextBox 6">
            <a:extLst>
              <a:ext uri="{FF2B5EF4-FFF2-40B4-BE49-F238E27FC236}">
                <a16:creationId xmlns:a16="http://schemas.microsoft.com/office/drawing/2014/main" id="{74B704CF-B63B-CFEA-1F3A-988BEB76945A}"/>
              </a:ext>
            </a:extLst>
          </p:cNvPr>
          <p:cNvSpPr txBox="1"/>
          <p:nvPr/>
        </p:nvSpPr>
        <p:spPr>
          <a:xfrm>
            <a:off x="5241137" y="3058181"/>
            <a:ext cx="16357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th-TH" sz="1200" b="1" dirty="0">
                <a:ea typeface="Calibri"/>
                <a:cs typeface="TH SarabunPSK"/>
              </a:rPr>
              <a:t>	บุกแม่ฮ่องสอน	  </a:t>
            </a:r>
            <a:r>
              <a:rPr lang="th-TH" sz="800" dirty="0">
                <a:ea typeface="Calibri"/>
                <a:cs typeface="TH SarabunPSK"/>
              </a:rPr>
              <a:t>ได้รับการขึ้นทะเบียนสิ่งบ่งชี้ทางภูมิศาสตร์               สช 66100211 เมื่อวันที่ 13 กันยายน 2567</a:t>
            </a:r>
            <a:endParaRPr lang="en-US" sz="800" dirty="0"/>
          </a:p>
        </p:txBody>
      </p:sp>
      <p:pic>
        <p:nvPicPr>
          <p:cNvPr id="20" name="รูปภาพ 19">
            <a:extLst>
              <a:ext uri="{FF2B5EF4-FFF2-40B4-BE49-F238E27FC236}">
                <a16:creationId xmlns:a16="http://schemas.microsoft.com/office/drawing/2014/main" id="{8ADBD1A0-3519-2179-FBDD-67C80CE5835A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1597" y="2942329"/>
            <a:ext cx="433317" cy="324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5440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Marquee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418AB3"/>
      </a:accent1>
      <a:accent2>
        <a:srgbClr val="A6B727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Custom 2">
      <a:majorFont>
        <a:latin typeface="TH Chakra Petch"/>
        <a:ea typeface=""/>
        <a:cs typeface="TH Chakra Petch"/>
      </a:majorFont>
      <a:minorFont>
        <a:latin typeface="TH Chakra Petch"/>
        <a:ea typeface=""/>
        <a:cs typeface="TH Chakra Petch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7062</TotalTime>
  <Words>646</Words>
  <Application>Microsoft Office PowerPoint</Application>
  <PresentationFormat>กระดาษ A4 (210x297 มม.)</PresentationFormat>
  <Paragraphs>79</Paragraphs>
  <Slides>1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5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7" baseType="lpstr">
      <vt:lpstr>Arial</vt:lpstr>
      <vt:lpstr>Calibri</vt:lpstr>
      <vt:lpstr>Helvetica Neue</vt:lpstr>
      <vt:lpstr>TH Chakra Petch</vt:lpstr>
      <vt:lpstr>TH SarabunPSK</vt:lpstr>
      <vt:lpstr>Office Theme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Thitaphat</dc:creator>
  <cp:lastModifiedBy>USER</cp:lastModifiedBy>
  <cp:revision>500</cp:revision>
  <cp:lastPrinted>2026-08-31T02:48:18Z</cp:lastPrinted>
  <dcterms:created xsi:type="dcterms:W3CDTF">2019-07-31T14:04:36Z</dcterms:created>
  <dcterms:modified xsi:type="dcterms:W3CDTF">2026-09-14T04:13:02Z</dcterms:modified>
</cp:coreProperties>
</file>