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D5"/>
    <a:srgbClr val="FFE2B7"/>
    <a:srgbClr val="996633"/>
    <a:srgbClr val="926A2A"/>
    <a:srgbClr val="8A8984"/>
    <a:srgbClr val="99CCFF"/>
    <a:srgbClr val="58F26A"/>
    <a:srgbClr val="7598D9"/>
    <a:srgbClr val="00FF00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593" autoAdjust="0"/>
    <p:restoredTop sz="94333" autoAdjust="0"/>
  </p:normalViewPr>
  <p:slideViewPr>
    <p:cSldViewPr showGuides="1">
      <p:cViewPr>
        <p:scale>
          <a:sx n="140" d="100"/>
          <a:sy n="140" d="100"/>
        </p:scale>
        <p:origin x="1518" y="28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3649;&#3612;&#3609;&#3616;&#3641;&#3617;&#3636;%20&#3651;&#3609;%20Microsoft%20PowerPoint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591;&#3634;&#3609;&#3585;&#3621;&#3640;&#3656;&#3617;&#3626;&#3634;&#3619;&#3626;&#3609;&#3648;&#3607;&#3624;%20(&#3626;&#3609;&#3591;.&#3585;&#3625;.&#3609;&#3618;.%209&#3608;.&#3588;.65)\&#3612;&#3641;&#3657;&#3605;&#3619;&#3623;&#3592;&#3631;\&#3619;&#3634;&#3618;&#3591;&#3634;&#3609;&#3607;&#3640;&#3585;&#3623;&#3633;&#3609;&#3607;&#3637;&#3656;%205\&#3586;&#3657;&#3604;&#3629;&#3617;&#3641;&#3621;%20One%20Page%20&#3626;&#3656;&#3591;%20&#3612;&#3605;&#3619;.%20&#3603;%20&#3585;.&#3588;.%2066\&#3607;&#3635;&#3585;&#3619;&#3634;&#3615;&#3591;&#3610;&#3611;&#3619;&#3632;&#3617;&#3634;&#3603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591;&#3634;&#3609;&#3585;&#3621;&#3640;&#3656;&#3617;&#3626;&#3634;&#3619;&#3626;&#3609;&#3648;&#3607;&#3624;%20(&#3626;&#3609;&#3591;.&#3585;&#3625;.&#3609;&#3618;.%209&#3608;.&#3588;.65)\&#3612;&#3641;&#3657;&#3605;&#3619;&#3623;&#3592;&#3631;\&#3619;&#3634;&#3618;&#3591;&#3634;&#3609;&#3607;&#3640;&#3585;&#3623;&#3633;&#3609;&#3607;&#3637;&#3656;%205\&#3586;&#3657;&#3604;&#3629;&#3617;&#3641;&#3621;%20One%20Page%20&#3626;&#3656;&#3591;%20&#3612;&#3605;&#3619;.%20&#3603;%20&#3585;.&#3588;.%2066\&#3607;&#3635;&#3585;&#3619;&#3634;&#3615;&#3591;&#3610;&#3611;&#3619;&#3632;&#3617;&#3634;&#3603;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3591;&#3634;&#3609;&#3585;&#3621;&#3640;&#3656;&#3617;&#3626;&#3634;&#3619;&#3626;&#3609;&#3648;&#3607;&#3624;(&#3626;&#3609;&#3591;.&#3585;&#3625;.&#3609;&#3618;.)%20&#3611;&#3637;%2069\&#3612;&#3641;&#3657;&#3605;&#3619;&#3623;&#3592;%20&#3626;&#3611;.&#3585;&#3625;\&#3619;&#3634;&#3618;&#3591;&#3634;&#3609;%20&#3612;&#3605;&#3619;.%20&#3611;&#3619;&#3632;&#3592;&#3635;&#3648;&#3604;&#3639;&#3629;&#3609;\&#3607;&#3635;&#3585;&#3619;&#3634;&#3615;&#3591;&#3610;&#3611;&#3619;&#3632;&#3617;&#3634;&#3603;.xlsx" TargetMode="External"/><Relationship Id="rId1" Type="http://schemas.openxmlformats.org/officeDocument/2006/relationships/image" Target="../media/image7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209219197868406"/>
          <c:y val="0.31774916076911319"/>
          <c:w val="0.52313407699037617"/>
          <c:h val="0.55987586971141834"/>
        </c:manualLayout>
      </c:layout>
      <c:pieChart>
        <c:varyColors val="1"/>
        <c:ser>
          <c:idx val="0"/>
          <c:order val="0"/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chemeClr val="bg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600-4645-B0F9-441FFC731705}"/>
              </c:ext>
            </c:extLst>
          </c:dPt>
          <c:dPt>
            <c:idx val="1"/>
            <c:bubble3D val="0"/>
            <c:spPr>
              <a:solidFill>
                <a:srgbClr val="FF993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600-4645-B0F9-441FFC731705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600-4645-B0F9-441FFC731705}"/>
              </c:ext>
            </c:extLst>
          </c:dPt>
          <c:dPt>
            <c:idx val="3"/>
            <c:bubble3D val="0"/>
            <c:spPr>
              <a:solidFill>
                <a:schemeClr val="bg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2600-4645-B0F9-441FFC731705}"/>
              </c:ext>
            </c:extLst>
          </c:dPt>
          <c:dPt>
            <c:idx val="5"/>
            <c:bubble3D val="0"/>
            <c:spPr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2600-4645-B0F9-441FFC731705}"/>
              </c:ext>
            </c:extLst>
          </c:dPt>
          <c:dPt>
            <c:idx val="11"/>
            <c:bubble3D val="0"/>
            <c:spPr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2600-4645-B0F9-441FFC731705}"/>
              </c:ext>
            </c:extLst>
          </c:dPt>
          <c:dPt>
            <c:idx val="15"/>
            <c:bubble3D val="0"/>
            <c:spPr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2600-4645-B0F9-441FFC731705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th-TH" sz="900" b="1" dirty="0"/>
                      <a:t>ข้าว ร.1, </a:t>
                    </a:r>
                    <a:r>
                      <a:rPr lang="th-TH" sz="900" b="1" i="0" u="none" strike="noStrike" kern="120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360,215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00-4645-B0F9-441FFC731705}"/>
                </c:ext>
              </c:extLst>
            </c:dLbl>
            <c:dLbl>
              <c:idx val="1"/>
              <c:layout>
                <c:manualLayout>
                  <c:x val="9.5052437347347404E-2"/>
                  <c:y val="-5.738318166010143E-2"/>
                </c:manualLayout>
              </c:layout>
              <c:tx>
                <c:rich>
                  <a:bodyPr/>
                  <a:lstStyle/>
                  <a:p>
                    <a:r>
                      <a:rPr lang="th-TH" sz="900" b="1" dirty="0"/>
                      <a:t>ข้าว ร.2 </a:t>
                    </a:r>
                    <a:r>
                      <a:rPr lang="th-TH" sz="900" b="1" i="0" u="none" strike="noStrike" baseline="0" dirty="0">
                        <a:effectLst/>
                      </a:rPr>
                      <a:t>161,028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00-4645-B0F9-441FFC731705}"/>
                </c:ext>
              </c:extLst>
            </c:dLbl>
            <c:dLbl>
              <c:idx val="2"/>
              <c:layout>
                <c:manualLayout>
                  <c:x val="-1.4226405595859571E-2"/>
                  <c:y val="1.3615424344973662E-2"/>
                </c:manualLayout>
              </c:layout>
              <c:tx>
                <c:rich>
                  <a:bodyPr/>
                  <a:lstStyle/>
                  <a:p>
                    <a:r>
                      <a:rPr lang="th-TH" sz="900" b="1" dirty="0"/>
                      <a:t>มะยงชิด</a:t>
                    </a:r>
                  </a:p>
                  <a:p>
                    <a:r>
                      <a:rPr lang="th-TH" sz="900" b="1" i="0" u="none" strike="noStrike" baseline="0" dirty="0">
                        <a:effectLst/>
                      </a:rPr>
                      <a:t>5,543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600-4645-B0F9-441FFC731705}"/>
                </c:ext>
              </c:extLst>
            </c:dLbl>
            <c:dLbl>
              <c:idx val="3"/>
              <c:layout>
                <c:manualLayout>
                  <c:x val="-1.1681182401965828E-3"/>
                  <c:y val="-6.4644017824388847E-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มะปรางหวาน, </a:t>
                    </a:r>
                    <a:r>
                      <a:rPr lang="th-TH" sz="900" b="1" i="0" u="none" strike="noStrike" baseline="0" dirty="0">
                        <a:effectLst/>
                      </a:rPr>
                      <a:t>1,498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600-4645-B0F9-441FFC731705}"/>
                </c:ext>
              </c:extLst>
            </c:dLbl>
            <c:dLbl>
              <c:idx val="4"/>
              <c:layout>
                <c:manualLayout>
                  <c:x val="-2.6223382231002592E-2"/>
                  <c:y val="-0.1155043796901364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ทุเรียน </a:t>
                    </a:r>
                    <a:r>
                      <a:rPr lang="th-TH" sz="900" b="1" i="0" u="none" strike="noStrike" baseline="0" dirty="0">
                        <a:effectLst/>
                      </a:rPr>
                      <a:t>2,136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600-4645-B0F9-441FFC731705}"/>
                </c:ext>
              </c:extLst>
            </c:dLbl>
            <c:dLbl>
              <c:idx val="5"/>
              <c:layout>
                <c:manualLayout>
                  <c:x val="8.4377940544526093E-4"/>
                  <c:y val="-0.13337502091558809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ส้มโอ </a:t>
                    </a:r>
                    <a:r>
                      <a:rPr lang="th-TH" sz="900" b="1" i="0" u="none" strike="noStrike" baseline="0" dirty="0">
                        <a:effectLst/>
                      </a:rPr>
                      <a:t>1,691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600-4645-B0F9-441FFC731705}"/>
                </c:ext>
              </c:extLst>
            </c:dLbl>
            <c:dLbl>
              <c:idx val="6"/>
              <c:layout>
                <c:manualLayout>
                  <c:x val="-3.6184963566174913E-2"/>
                  <c:y val="-0.10778477054976368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กระท้อน, </a:t>
                    </a:r>
                    <a:r>
                      <a:rPr lang="th-TH" sz="900" b="1" i="0" u="none" strike="noStrike" baseline="0" dirty="0">
                        <a:effectLst/>
                      </a:rPr>
                      <a:t>337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600-4645-B0F9-441FFC731705}"/>
                </c:ext>
              </c:extLst>
            </c:dLbl>
            <c:dLbl>
              <c:idx val="7"/>
              <c:layout>
                <c:manualLayout>
                  <c:x val="-1.5241433057853004E-3"/>
                  <c:y val="-8.8047710667017942E-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มังคุด, </a:t>
                    </a:r>
                    <a:r>
                      <a:rPr lang="th-TH" sz="900" b="1" i="0" u="none" strike="noStrike" baseline="0" dirty="0">
                        <a:effectLst/>
                      </a:rPr>
                      <a:t>437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600-4645-B0F9-441FFC731705}"/>
                </c:ext>
              </c:extLst>
            </c:dLbl>
            <c:dLbl>
              <c:idx val="8"/>
              <c:layout>
                <c:manualLayout>
                  <c:x val="3.0494614942870438E-2"/>
                  <c:y val="-7.0951116246231224E-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มะดัน, </a:t>
                    </a:r>
                    <a:r>
                      <a:rPr lang="th-TH" sz="900" b="1" i="0" u="none" strike="noStrike" baseline="0" dirty="0">
                        <a:effectLst/>
                      </a:rPr>
                      <a:t>1,056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2600-4645-B0F9-441FFC731705}"/>
                </c:ext>
              </c:extLst>
            </c:dLbl>
            <c:dLbl>
              <c:idx val="9"/>
              <c:layout>
                <c:manualLayout>
                  <c:x val="8.4630006290962914E-2"/>
                  <c:y val="-6.8383203501756903E-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เงาะ, </a:t>
                    </a:r>
                    <a:r>
                      <a:rPr lang="th-TH" sz="900" b="1" i="0" u="none" strike="noStrike" baseline="0" dirty="0">
                        <a:effectLst/>
                      </a:rPr>
                      <a:t>158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2600-4645-B0F9-441FFC731705}"/>
                </c:ext>
              </c:extLst>
            </c:dLbl>
            <c:dLbl>
              <c:idx val="10"/>
              <c:layout>
                <c:manualLayout>
                  <c:x val="8.7739173188749187E-2"/>
                  <c:y val="-3.1620288097772044E-2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ขนุน </a:t>
                    </a:r>
                    <a:r>
                      <a:rPr lang="th-TH" sz="900" b="1" i="0" u="none" strike="noStrike" baseline="0" dirty="0">
                        <a:effectLst/>
                      </a:rPr>
                      <a:t>278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2600-4645-B0F9-441FFC731705}"/>
                </c:ext>
              </c:extLst>
            </c:dLbl>
            <c:dLbl>
              <c:idx val="11"/>
              <c:layout>
                <c:manualLayout>
                  <c:x val="-0.12387637271242741"/>
                  <c:y val="-2.792550405530175E-2"/>
                </c:manualLayout>
              </c:layout>
              <c:tx>
                <c:rich>
                  <a:bodyPr/>
                  <a:lstStyle/>
                  <a:p>
                    <a:r>
                      <a:rPr lang="th-TH" sz="900" b="1" dirty="0"/>
                      <a:t>ปาล์มน้ำมัน4,625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600-4645-B0F9-441FFC731705}"/>
                </c:ext>
              </c:extLst>
            </c:dLbl>
            <c:dLbl>
              <c:idx val="12"/>
              <c:layout>
                <c:manualLayout>
                  <c:x val="8.4565921779157019E-2"/>
                  <c:y val="-0.13297779478735933"/>
                </c:manualLayout>
              </c:layout>
              <c:tx>
                <c:rich>
                  <a:bodyPr/>
                  <a:lstStyle/>
                  <a:p>
                    <a:r>
                      <a:rPr lang="th-TH" baseline="0" dirty="0"/>
                      <a:t>ลองกอง </a:t>
                    </a:r>
                    <a:r>
                      <a:rPr lang="th-TH" sz="900" b="1" i="0" u="none" strike="noStrike" baseline="0" dirty="0">
                        <a:effectLst/>
                      </a:rPr>
                      <a:t>47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2600-4645-B0F9-441FFC731705}"/>
                </c:ext>
              </c:extLst>
            </c:dLbl>
            <c:dLbl>
              <c:idx val="13"/>
              <c:layout>
                <c:manualLayout>
                  <c:x val="8.6228558835456257E-2"/>
                  <c:y val="-5.5817526287890093E-2"/>
                </c:manualLayout>
              </c:layout>
              <c:tx>
                <c:rich>
                  <a:bodyPr/>
                  <a:lstStyle/>
                  <a:p>
                    <a:pPr>
                      <a:defRPr sz="900" b="1">
                        <a:solidFill>
                          <a:schemeClr val="tx1"/>
                        </a:solidFill>
                      </a:defRPr>
                    </a:pPr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ลำไย 10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2600-4645-B0F9-441FFC731705}"/>
                </c:ext>
              </c:extLst>
            </c:dLbl>
            <c:dLbl>
              <c:idx val="14"/>
              <c:layout>
                <c:manualLayout>
                  <c:x val="0.10061041339126744"/>
                  <c:y val="3.5308429654797714E-3"/>
                </c:manualLayout>
              </c:layout>
              <c:tx>
                <c:rich>
                  <a:bodyPr/>
                  <a:lstStyle/>
                  <a:p>
                    <a:pPr>
                      <a:defRPr sz="900" b="1">
                        <a:solidFill>
                          <a:schemeClr val="tx1"/>
                        </a:solidFill>
                      </a:defRPr>
                    </a:pPr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มะพร้าวน้ำหอม </a:t>
                    </a:r>
                    <a:r>
                      <a:rPr lang="th-TH" sz="900" b="1" i="0" u="none" strike="noStrike" baseline="0" dirty="0">
                        <a:effectLst/>
                      </a:rPr>
                      <a:t>1,015</a:t>
                    </a:r>
                    <a:endParaRPr lang="th-TH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000691246444556"/>
                      <c:h val="0.1305518012932457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6-2600-4645-B0F9-441FFC731705}"/>
                </c:ext>
              </c:extLst>
            </c:dLbl>
            <c:dLbl>
              <c:idx val="15"/>
              <c:layout>
                <c:manualLayout>
                  <c:x val="-5.1303924001465315E-2"/>
                  <c:y val="5.8460712476754786E-2"/>
                </c:manualLayout>
              </c:layout>
              <c:tx>
                <c:rich>
                  <a:bodyPr/>
                  <a:lstStyle/>
                  <a:p>
                    <a:r>
                      <a:rPr lang="th-TH" dirty="0"/>
                      <a:t>ยางพารา,877/กรีดได้ 541</a:t>
                    </a:r>
                    <a:endParaRPr lang="th-TH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600-4645-B0F9-441FFC7317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'[แผนภูมิ ใน Microsoft PowerPoint]Sheet1'!$A$2:$A$17</c:f>
              <c:strCache>
                <c:ptCount val="16"/>
                <c:pt idx="0">
                  <c:v>ข้าว ร.1</c:v>
                </c:pt>
                <c:pt idx="1">
                  <c:v>ข้าว ร.2</c:v>
                </c:pt>
                <c:pt idx="2">
                  <c:v>มะยงชิด</c:v>
                </c:pt>
                <c:pt idx="3">
                  <c:v>มะปรางหวาน</c:v>
                </c:pt>
                <c:pt idx="4">
                  <c:v>ทุเรียน</c:v>
                </c:pt>
                <c:pt idx="5">
                  <c:v>ส้มโอ</c:v>
                </c:pt>
                <c:pt idx="6">
                  <c:v>กระท้อน</c:v>
                </c:pt>
                <c:pt idx="7">
                  <c:v>มังคุด</c:v>
                </c:pt>
                <c:pt idx="8">
                  <c:v>มะดัน</c:v>
                </c:pt>
                <c:pt idx="9">
                  <c:v>เงาะ</c:v>
                </c:pt>
                <c:pt idx="10">
                  <c:v>ขนุน</c:v>
                </c:pt>
                <c:pt idx="11">
                  <c:v>ปาล์มน้ำมัน</c:v>
                </c:pt>
                <c:pt idx="12">
                  <c:v>ลองกอง</c:v>
                </c:pt>
                <c:pt idx="13">
                  <c:v>ข้าวโพดเลี้ยงสัตว์</c:v>
                </c:pt>
                <c:pt idx="14">
                  <c:v>ลำไย</c:v>
                </c:pt>
                <c:pt idx="15">
                  <c:v>มันสำปะหลังโรงงาน</c:v>
                </c:pt>
              </c:strCache>
            </c:strRef>
          </c:cat>
          <c:val>
            <c:numRef>
              <c:f>'[แผนภูมิ ใน Microsoft PowerPoint]Sheet1'!$B$2:$B$17</c:f>
              <c:numCache>
                <c:formatCode>#,##0</c:formatCode>
                <c:ptCount val="16"/>
                <c:pt idx="0" formatCode="#,##0.00">
                  <c:v>6000</c:v>
                </c:pt>
                <c:pt idx="1">
                  <c:v>5000</c:v>
                </c:pt>
                <c:pt idx="2">
                  <c:v>2000</c:v>
                </c:pt>
                <c:pt idx="3">
                  <c:v>2029</c:v>
                </c:pt>
                <c:pt idx="4">
                  <c:v>1330</c:v>
                </c:pt>
                <c:pt idx="5">
                  <c:v>2019</c:v>
                </c:pt>
                <c:pt idx="6" formatCode="General">
                  <c:v>863</c:v>
                </c:pt>
                <c:pt idx="7" formatCode="General">
                  <c:v>683</c:v>
                </c:pt>
                <c:pt idx="8">
                  <c:v>1093</c:v>
                </c:pt>
                <c:pt idx="9" formatCode="General">
                  <c:v>117</c:v>
                </c:pt>
                <c:pt idx="10" formatCode="General">
                  <c:v>453</c:v>
                </c:pt>
                <c:pt idx="11">
                  <c:v>2000</c:v>
                </c:pt>
                <c:pt idx="12" formatCode="General">
                  <c:v>37</c:v>
                </c:pt>
                <c:pt idx="13" formatCode="General">
                  <c:v>199</c:v>
                </c:pt>
                <c:pt idx="14" formatCode="General">
                  <c:v>92</c:v>
                </c:pt>
                <c:pt idx="15" formatCode="General">
                  <c:v>281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2600-4645-B0F9-441FFC7317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7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149800066176041"/>
          <c:y val="0.2936636045494313"/>
          <c:w val="0.39418812703550271"/>
          <c:h val="0.5031884295713036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spPr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c:spPr>
          <c:explosion val="4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0F4-4750-B8E6-F1C40056794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6D98-4DFB-9C1D-676F0233EF98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6D98-4DFB-9C1D-676F0233EF98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6D98-4DFB-9C1D-676F0233EF98}"/>
              </c:ext>
            </c:extLst>
          </c:dPt>
          <c:dLbls>
            <c:dLbl>
              <c:idx val="0"/>
              <c:layout>
                <c:manualLayout>
                  <c:x val="-0.28211496131449315"/>
                  <c:y val="0.23205865424489855"/>
                </c:manualLayout>
              </c:layout>
              <c:tx>
                <c:rich>
                  <a:bodyPr/>
                  <a:lstStyle/>
                  <a:p>
                    <a:r>
                      <a:rPr lang="th-TH" sz="900" b="1" i="0" u="none" strike="noStrike" baseline="0" dirty="0">
                        <a:effectLst/>
                      </a:rPr>
                      <a:t>ปลานิล </a:t>
                    </a:r>
                    <a:r>
                      <a:rPr lang="th-TH" sz="900" b="1" i="0" u="none" strike="noStrike" kern="1200" baseline="0" dirty="0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39,566</a:t>
                    </a:r>
                    <a:r>
                      <a:rPr lang="th-TH" sz="900" b="1" i="0" u="none" strike="noStrike" baseline="0" dirty="0">
                        <a:effectLst/>
                      </a:rPr>
                      <a:t> ไร่ </a:t>
                    </a:r>
                    <a:endParaRPr lang="th-TH" sz="1100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60576261181744"/>
                      <c:h val="0.268021106736657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32604793408487309"/>
                  <c:y val="-0.25814776350974533"/>
                </c:manualLayout>
              </c:layout>
              <c:tx>
                <c:rich>
                  <a:bodyPr/>
                  <a:lstStyle/>
                  <a:p>
                    <a:r>
                      <a:rPr lang="th-TH" sz="900" b="1" i="0" u="none" strike="noStrike" baseline="0" dirty="0">
                        <a:effectLst/>
                      </a:rPr>
                      <a:t>กุ้งขาวแวนนา</a:t>
                    </a:r>
                    <a:r>
                      <a:rPr lang="th-TH" sz="900" b="1" i="0" u="none" strike="noStrike" baseline="0" dirty="0" err="1">
                        <a:effectLst/>
                      </a:rPr>
                      <a:t>ไม</a:t>
                    </a:r>
                    <a:r>
                      <a:rPr lang="th-TH" sz="900" b="1" i="0" u="none" strike="noStrike" baseline="0" dirty="0">
                        <a:effectLst/>
                      </a:rPr>
                      <a:t>  </a:t>
                    </a:r>
                  </a:p>
                  <a:p>
                    <a:r>
                      <a:rPr lang="th-TH" sz="900" b="1" i="0" u="none" strike="noStrike" kern="1200" baseline="0" dirty="0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7,908</a:t>
                    </a:r>
                    <a:r>
                      <a:rPr lang="th-TH" sz="900" dirty="0">
                        <a:effectLst/>
                      </a:rPr>
                      <a:t> ไร่</a:t>
                    </a:r>
                    <a:endParaRPr lang="th-TH" sz="700" dirty="0">
                      <a:effectLst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0.2493979438388127"/>
                  <c:y val="-0.465336143841786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900" b="1" i="0" u="none" strike="noStrike" baseline="0" dirty="0">
                        <a:solidFill>
                          <a:srgbClr val="002060"/>
                        </a:solidFill>
                        <a:effectLst/>
                      </a:rPr>
                      <a:t>ไก่เนื้อ   </a:t>
                    </a:r>
                    <a:r>
                      <a:rPr lang="th-TH" sz="900" b="1" i="0" u="none" strike="noStrike" baseline="0" dirty="0">
                        <a:effectLst/>
                      </a:rPr>
                      <a:t>2,484,216</a:t>
                    </a:r>
                    <a:r>
                      <a:rPr lang="th-TH" sz="900" b="1" i="0" u="none" strike="noStrike" baseline="0" dirty="0">
                        <a:solidFill>
                          <a:srgbClr val="002060"/>
                        </a:solidFill>
                        <a:effectLst/>
                      </a:rPr>
                      <a:t> ตัว</a:t>
                    </a:r>
                    <a:endParaRPr lang="th-TH" sz="1050" baseline="0" dirty="0">
                      <a:solidFill>
                        <a:srgbClr val="00206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710178252531488"/>
                      <c:h val="0.177743328958880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0F4-4750-B8E6-F1C40056794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D98-4DFB-9C1D-676F0233EF98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D98-4DFB-9C1D-676F0233EF98}"/>
                </c:ext>
              </c:extLst>
            </c:dLbl>
            <c:dLbl>
              <c:idx val="6"/>
              <c:layout>
                <c:manualLayout>
                  <c:x val="0.23818676175618453"/>
                  <c:y val="0.38628918384637106"/>
                </c:manualLayout>
              </c:layout>
              <c:tx>
                <c:rich>
                  <a:bodyPr/>
                  <a:lstStyle/>
                  <a:p>
                    <a:r>
                      <a:rPr lang="th-TH" dirty="0"/>
                      <a:t>โค</a:t>
                    </a:r>
                    <a:r>
                      <a:rPr lang="th-TH" baseline="0" dirty="0"/>
                      <a:t> 5</a:t>
                    </a:r>
                    <a:r>
                      <a:rPr lang="en-US" baseline="0" dirty="0"/>
                      <a:t>,123 </a:t>
                    </a:r>
                    <a:r>
                      <a:rPr lang="th-TH" baseline="0" dirty="0"/>
                      <a:t>ตัว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10808538199022"/>
                      <c:h val="0.189861111111111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6D98-4DFB-9C1D-676F0233E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2060"/>
                    </a:solidFill>
                    <a:effectLst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3"/>
                <c:pt idx="0">
                  <c:v>ปลาน้ำจืด</c:v>
                </c:pt>
                <c:pt idx="1">
                  <c:v>กุ้งขาว/ก้ามกาม</c:v>
                </c:pt>
                <c:pt idx="2">
                  <c:v>ไข่ไก่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 formatCode="#,##0.00">
                  <c:v>1</c:v>
                </c:pt>
                <c:pt idx="1">
                  <c:v>1</c:v>
                </c:pt>
                <c:pt idx="2" formatCode="#,##0">
                  <c:v>1</c:v>
                </c:pt>
                <c:pt idx="3" formatCode="#,##0">
                  <c:v>1</c:v>
                </c:pt>
                <c:pt idx="4" formatCode="#,##0">
                  <c:v>1</c:v>
                </c:pt>
                <c:pt idx="5" formatCode="#,##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492875890513685"/>
          <c:y val="0.24621428571428572"/>
          <c:w val="0.38347619047619053"/>
          <c:h val="0.5752142857142857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D1F3-4CA6-BC92-1396EBD856DB}"/>
              </c:ext>
            </c:extLst>
          </c:dPt>
          <c:dLbls>
            <c:delete val="1"/>
          </c:dLbls>
          <c:cat>
            <c:strRef>
              <c:f>Sheet1!$A$2:$A$10</c:f>
              <c:strCache>
                <c:ptCount val="4"/>
                <c:pt idx="0">
                  <c:v>พื้นที่นา</c:v>
                </c:pt>
                <c:pt idx="1">
                  <c:v>พืชไร่</c:v>
                </c:pt>
                <c:pt idx="2">
                  <c:v>พืชสวน</c:v>
                </c:pt>
                <c:pt idx="3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_(* #,##0_);_(* \(#,##0\);_(* "-"??_);_(@_)</c:formatCode>
                <c:ptCount val="9"/>
                <c:pt idx="0">
                  <c:v>4</c:v>
                </c:pt>
                <c:pt idx="1">
                  <c:v>2.5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 formatCode="_(* #,##0.00_);_(* \(#,##0.00\);_(* &quot;-&quot;??_);_(@_)">
                  <c:v>1</c:v>
                </c:pt>
                <c:pt idx="6" formatCode="_(* #,##0.00_);_(* \(#,##0.00\);_(* &quot;-&quot;??_);_(@_)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58F26A"/>
    </a:solidFill>
    <a:ln>
      <a:noFill/>
    </a:ln>
    <a:effectLst/>
    <a:scene3d>
      <a:camera prst="orthographicFront"/>
      <a:lightRig rig="balanced" dir="t">
        <a:rot lat="0" lon="0" rev="8700000"/>
      </a:lightRig>
    </a:scene3d>
    <a:sp3d>
      <a:bevelT w="190500" h="38100"/>
    </a:sp3d>
  </c:spPr>
  <c:txPr>
    <a:bodyPr/>
    <a:lstStyle/>
    <a:p>
      <a:pPr>
        <a:defRPr sz="1200" b="1"/>
      </a:pPr>
      <a:endParaRPr lang="th-TH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th-TH" sz="1000" dirty="0"/>
              <a:t>มาตรฐานสินค้าเกษตร</a:t>
            </a:r>
            <a:r>
              <a:rPr lang="en-US" sz="1000" dirty="0"/>
              <a:t> GAP</a:t>
            </a:r>
            <a:r>
              <a:rPr lang="th-TH" sz="1000" dirty="0"/>
              <a:t> รวม</a:t>
            </a:r>
            <a:r>
              <a:rPr lang="th-TH" sz="1000" baseline="0" dirty="0"/>
              <a:t> 825 ราย</a:t>
            </a:r>
            <a:endParaRPr lang="th-TH" sz="1000" dirty="0"/>
          </a:p>
        </c:rich>
      </c:tx>
      <c:layout>
        <c:manualLayout>
          <c:xMode val="edge"/>
          <c:yMode val="edge"/>
          <c:x val="0.29347858200436"/>
          <c:y val="3.6707946615993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529597435739716"/>
          <c:y val="0.2507770260229974"/>
          <c:w val="0.6971054720589881"/>
          <c:h val="0.6384348320572526"/>
        </c:manualLayout>
      </c:layout>
      <c:pieChart>
        <c:varyColors val="1"/>
        <c:ser>
          <c:idx val="0"/>
          <c:order val="0"/>
          <c:tx>
            <c:strRef>
              <c:f>Sheet1!$B$4</c:f>
              <c:strCache>
                <c:ptCount val="1"/>
                <c:pt idx="0">
                  <c:v>จำนวนเกษตรกร (ราย)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0.10628587051618547"/>
                  <c:y val="9.8745732004738351E-2"/>
                </c:manualLayout>
              </c:layout>
              <c:tx>
                <c:rich>
                  <a:bodyPr/>
                  <a:lstStyle/>
                  <a:p>
                    <a:pPr>
                      <a:defRPr sz="7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58C13A4-B157-4A92-86A5-2AFD335FE76E}" type="CATEGORYNAME">
                      <a:rPr lang="en-US" sz="700"/>
                      <a:pPr>
                        <a:defRPr sz="7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[ชื่อประเภท]</a:t>
                    </a:fld>
                    <a:r>
                      <a:rPr lang="th-TH" sz="700" baseline="0" dirty="0"/>
                      <a:t>, 36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1">
                        <a:lumMod val="110000"/>
                        <a:satMod val="105000"/>
                        <a:tint val="67000"/>
                      </a:schemeClr>
                    </a:gs>
                    <a:gs pos="50000">
                      <a:schemeClr val="accent1">
                        <a:lumMod val="105000"/>
                        <a:satMod val="103000"/>
                        <a:tint val="73000"/>
                      </a:schemeClr>
                    </a:gs>
                    <a:gs pos="100000">
                      <a:schemeClr val="accent1">
                        <a:lumMod val="105000"/>
                        <a:satMod val="109000"/>
                        <a:tint val="81000"/>
                      </a:schemeClr>
                    </a:gs>
                  </a:gsLst>
                  <a:lin ang="5400000" scaled="0"/>
                </a:gradFill>
                <a:ln w="6350" cap="flat" cmpd="sng" algn="ctr">
                  <a:solidFill>
                    <a:schemeClr val="accent1"/>
                  </a:solidFill>
                  <a:prstDash val="solid"/>
                  <a:miter lim="800000"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4678-44D5-AB90-14BB639D4107}"/>
                </c:ext>
              </c:extLst>
            </c:dLbl>
            <c:dLbl>
              <c:idx val="1"/>
              <c:layout>
                <c:manualLayout>
                  <c:x val="9.9623236235578339E-2"/>
                  <c:y val="-0.10141320821987469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8D18DF62-6B35-45C1-8404-3A95E589D3C4}" type="CATEGORYNAME">
                      <a:rPr lang="en-US" sz="700"/>
                      <a:pPr>
                        <a:defRPr sz="700"/>
                      </a:pPr>
                      <a:t>[ชื่อประเภท]</a:t>
                    </a:fld>
                    <a:r>
                      <a:rPr lang="th-TH" sz="700" baseline="0" dirty="0"/>
                      <a:t>, 395</a:t>
                    </a:r>
                  </a:p>
                </c:rich>
              </c:tx>
              <c:spPr>
                <a:solidFill>
                  <a:schemeClr val="accent2">
                    <a:lumMod val="40000"/>
                    <a:lumOff val="60000"/>
                  </a:schemeClr>
                </a:soli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678-44D5-AB90-14BB639D4107}"/>
                </c:ext>
              </c:extLst>
            </c:dLbl>
            <c:dLbl>
              <c:idx val="2"/>
              <c:layout>
                <c:manualLayout>
                  <c:x val="0.14652085616768434"/>
                  <c:y val="0.13489114362053464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EC279F8E-C266-4F2E-8F74-A4CCD4570D25}" type="CATEGORYNAME">
                      <a:rPr lang="en-US"/>
                      <a:pPr>
                        <a:defRPr sz="700"/>
                      </a:pPr>
                      <a:t>[ชื่อประเภท]</a:t>
                    </a:fld>
                    <a:r>
                      <a:rPr lang="th-TH" baseline="0" dirty="0"/>
                      <a:t>, 49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3">
                        <a:tint val="50000"/>
                        <a:satMod val="300000"/>
                      </a:schemeClr>
                    </a:gs>
                    <a:gs pos="35000">
                      <a:schemeClr val="accent3">
                        <a:tint val="37000"/>
                        <a:satMod val="300000"/>
                      </a:schemeClr>
                    </a:gs>
                    <a:gs pos="100000">
                      <a:schemeClr val="accent3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4678-44D5-AB90-14BB639D4107}"/>
                </c:ext>
              </c:extLst>
            </c:dLbl>
            <c:dLbl>
              <c:idx val="3"/>
              <c:layout>
                <c:manualLayout>
                  <c:x val="-7.1579303226781368E-2"/>
                  <c:y val="0.18082928859476052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E8464C2F-9A56-49A4-A495-A619306D6313}" type="CATEGORYNAME">
                      <a:rPr lang="en-US"/>
                      <a:pPr>
                        <a:defRPr sz="700"/>
                      </a:pPr>
                      <a:t>[ชื่อประเภท]</a:t>
                    </a:fld>
                    <a:r>
                      <a:rPr lang="th-TH" baseline="0" dirty="0"/>
                      <a:t>, 25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4">
                        <a:tint val="50000"/>
                        <a:satMod val="300000"/>
                      </a:schemeClr>
                    </a:gs>
                    <a:gs pos="35000">
                      <a:schemeClr val="accent4">
                        <a:tint val="37000"/>
                        <a:satMod val="300000"/>
                      </a:schemeClr>
                    </a:gs>
                    <a:gs pos="100000">
                      <a:schemeClr val="accent4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4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678-44D5-AB90-14BB639D4107}"/>
                </c:ext>
              </c:extLst>
            </c:dLbl>
            <c:dLbl>
              <c:idx val="4"/>
              <c:layout>
                <c:manualLayout>
                  <c:x val="-6.5710205341979314E-2"/>
                  <c:y val="0.16325273500104523"/>
                </c:manualLayout>
              </c:layout>
              <c:tx>
                <c:rich>
                  <a:bodyPr/>
                  <a:lstStyle/>
                  <a:p>
                    <a:pPr>
                      <a:defRPr sz="7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1DC8C6F-0B9E-46F7-BA39-E78F147C109D}" type="CATEGORYNAME">
                      <a:rPr lang="en-US"/>
                      <a:pPr>
                        <a:defRPr sz="7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,27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5">
                        <a:lumMod val="110000"/>
                        <a:satMod val="105000"/>
                        <a:tint val="67000"/>
                      </a:schemeClr>
                    </a:gs>
                    <a:gs pos="50000">
                      <a:schemeClr val="accent5">
                        <a:lumMod val="105000"/>
                        <a:satMod val="103000"/>
                        <a:tint val="73000"/>
                      </a:schemeClr>
                    </a:gs>
                    <a:gs pos="100000">
                      <a:schemeClr val="accent5">
                        <a:lumMod val="105000"/>
                        <a:satMod val="109000"/>
                        <a:tint val="81000"/>
                      </a:schemeClr>
                    </a:gs>
                  </a:gsLst>
                  <a:lin ang="5400000" scaled="0"/>
                </a:gradFill>
                <a:ln w="6350" cap="flat" cmpd="sng" algn="ctr">
                  <a:solidFill>
                    <a:schemeClr val="accent5"/>
                  </a:solidFill>
                  <a:prstDash val="solid"/>
                  <a:miter lim="800000"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4678-44D5-AB90-14BB639D4107}"/>
                </c:ext>
              </c:extLst>
            </c:dLbl>
            <c:dLbl>
              <c:idx val="5"/>
              <c:layout>
                <c:manualLayout>
                  <c:x val="-0.2036181874324533"/>
                  <c:y val="0.2069040484983625"/>
                </c:manualLayout>
              </c:layout>
              <c:tx>
                <c:rich>
                  <a:bodyPr/>
                  <a:lstStyle/>
                  <a:p>
                    <a:pPr>
                      <a:defRPr sz="7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60AE351-7475-4B96-B0EC-F0E012B50E60}" type="CATEGORYNAME">
                      <a:rPr lang="en-US"/>
                      <a:pPr>
                        <a:defRPr sz="7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37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6">
                        <a:lumMod val="110000"/>
                        <a:satMod val="105000"/>
                        <a:tint val="67000"/>
                      </a:schemeClr>
                    </a:gs>
                    <a:gs pos="50000">
                      <a:schemeClr val="accent6">
                        <a:lumMod val="105000"/>
                        <a:satMod val="103000"/>
                        <a:tint val="73000"/>
                      </a:schemeClr>
                    </a:gs>
                    <a:gs pos="100000">
                      <a:schemeClr val="accent6">
                        <a:lumMod val="105000"/>
                        <a:satMod val="109000"/>
                        <a:tint val="81000"/>
                      </a:schemeClr>
                    </a:gs>
                  </a:gsLst>
                  <a:lin ang="5400000" scaled="0"/>
                </a:gradFill>
                <a:ln w="6350" cap="flat" cmpd="sng" algn="ctr">
                  <a:solidFill>
                    <a:schemeClr val="accent6"/>
                  </a:solidFill>
                  <a:prstDash val="solid"/>
                  <a:miter lim="800000"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678-44D5-AB90-14BB639D4107}"/>
                </c:ext>
              </c:extLst>
            </c:dLbl>
            <c:dLbl>
              <c:idx val="6"/>
              <c:layout>
                <c:manualLayout>
                  <c:x val="-0.19752303020945911"/>
                  <c:y val="8.9967249669012608E-2"/>
                </c:manualLayout>
              </c:layout>
              <c:spPr>
                <a:gradFill rotWithShape="1">
                  <a:gsLst>
                    <a:gs pos="0">
                      <a:schemeClr val="accent1">
                        <a:lumMod val="110000"/>
                        <a:satMod val="105000"/>
                        <a:tint val="67000"/>
                      </a:schemeClr>
                    </a:gs>
                    <a:gs pos="50000">
                      <a:schemeClr val="accent1">
                        <a:lumMod val="105000"/>
                        <a:satMod val="103000"/>
                        <a:tint val="73000"/>
                      </a:schemeClr>
                    </a:gs>
                    <a:gs pos="100000">
                      <a:schemeClr val="accent1">
                        <a:lumMod val="105000"/>
                        <a:satMod val="109000"/>
                        <a:tint val="81000"/>
                      </a:schemeClr>
                    </a:gs>
                  </a:gsLst>
                  <a:lin ang="5400000" scaled="0"/>
                </a:gradFill>
                <a:ln w="6350" cap="flat" cmpd="sng" algn="ctr">
                  <a:solidFill>
                    <a:schemeClr val="accent1"/>
                  </a:solidFill>
                  <a:prstDash val="solid"/>
                  <a:miter lim="800000"/>
                </a:ln>
                <a:effectLst/>
              </c:spPr>
              <c:txPr>
                <a:bodyPr/>
                <a:lstStyle/>
                <a:p>
                  <a:pPr>
                    <a:defRPr sz="7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678-44D5-AB90-14BB639D4107}"/>
                </c:ext>
              </c:extLst>
            </c:dLbl>
            <c:dLbl>
              <c:idx val="7"/>
              <c:layout>
                <c:manualLayout>
                  <c:x val="-0.38160565586390977"/>
                  <c:y val="-6.3712267454165555E-2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F44B6657-4031-4F0E-BC54-0BA705EB4345}" type="CATEGORYNAME">
                      <a:rPr lang="en-US"/>
                      <a:pPr>
                        <a:defRPr sz="700"/>
                      </a:pPr>
                      <a:t>[ชื่อประเภท]</a:t>
                    </a:fld>
                    <a:r>
                      <a:rPr lang="th-TH" baseline="0" dirty="0"/>
                      <a:t>, 253</a:t>
                    </a:r>
                  </a:p>
                </c:rich>
              </c:tx>
              <c:spPr>
                <a:solidFill>
                  <a:schemeClr val="accent2">
                    <a:lumMod val="20000"/>
                    <a:lumOff val="80000"/>
                  </a:schemeClr>
                </a:soli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678-44D5-AB90-14BB639D4107}"/>
                </c:ext>
              </c:extLst>
            </c:dLbl>
            <c:dLbl>
              <c:idx val="8"/>
              <c:layout>
                <c:manualLayout>
                  <c:x val="-0.10173162729658793"/>
                  <c:y val="3.517935258092738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678-44D5-AB90-14BB639D4107}"/>
                </c:ext>
              </c:extLst>
            </c:dLbl>
            <c:dLbl>
              <c:idx val="9"/>
              <c:layout>
                <c:manualLayout>
                  <c:x val="-0.36789862204724411"/>
                  <c:y val="-0.11954214056576261"/>
                </c:manualLayout>
              </c:layout>
              <c:spPr>
                <a:solidFill>
                  <a:schemeClr val="tx2">
                    <a:lumMod val="20000"/>
                    <a:lumOff val="80000"/>
                  </a:schemeClr>
                </a:soli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txPr>
                <a:bodyPr/>
                <a:lstStyle/>
                <a:p>
                  <a:pPr>
                    <a:defRPr sz="700"/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678-44D5-AB90-14BB639D4107}"/>
                </c:ext>
              </c:extLst>
            </c:dLbl>
            <c:dLbl>
              <c:idx val="10"/>
              <c:layout>
                <c:manualLayout>
                  <c:x val="3.2566054243219546E-2"/>
                  <c:y val="-3.7918853893263341E-2"/>
                </c:manualLayout>
              </c:layout>
              <c:spPr>
                <a:solidFill>
                  <a:schemeClr val="accent5">
                    <a:lumMod val="20000"/>
                    <a:lumOff val="80000"/>
                  </a:schemeClr>
                </a:soli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txPr>
                <a:bodyPr/>
                <a:lstStyle/>
                <a:p>
                  <a:pPr>
                    <a:defRPr sz="700"/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4678-44D5-AB90-14BB639D4107}"/>
                </c:ext>
              </c:extLst>
            </c:dLbl>
            <c:dLbl>
              <c:idx val="11"/>
              <c:layout>
                <c:manualLayout>
                  <c:x val="0.41153718285214347"/>
                  <c:y val="-4.3988772236803735E-3"/>
                </c:manualLayout>
              </c:layout>
              <c:spPr>
                <a:solidFill>
                  <a:schemeClr val="accent6">
                    <a:lumMod val="20000"/>
                    <a:lumOff val="80000"/>
                  </a:schemeClr>
                </a:soli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txPr>
                <a:bodyPr/>
                <a:lstStyle/>
                <a:p>
                  <a:pPr>
                    <a:defRPr sz="700"/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678-44D5-AB90-14BB639D4107}"/>
                </c:ext>
              </c:extLst>
            </c:dLbl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7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Sheet1!$A$5:$A$12</c:f>
              <c:strCache>
                <c:ptCount val="8"/>
                <c:pt idx="0">
                  <c:v>GAP ข้าว</c:v>
                </c:pt>
                <c:pt idx="1">
                  <c:v>GAP พืช</c:v>
                </c:pt>
                <c:pt idx="2">
                  <c:v>GAP ปลานิล</c:v>
                </c:pt>
                <c:pt idx="3">
                  <c:v>GAP กุ้งทะเล</c:v>
                </c:pt>
                <c:pt idx="4">
                  <c:v>GAP ปลาดุก</c:v>
                </c:pt>
                <c:pt idx="5">
                  <c:v>GAP ปลาอื่นๆ</c:v>
                </c:pt>
                <c:pt idx="6">
                  <c:v>GAP กุ้งก้ามกราม</c:v>
                </c:pt>
                <c:pt idx="7">
                  <c:v>GAP มกษ.7436-2563</c:v>
                </c:pt>
              </c:strCache>
            </c:strRef>
          </c:cat>
          <c:val>
            <c:numRef>
              <c:f>Sheet1!$B$5:$B$12</c:f>
              <c:numCache>
                <c:formatCode>General</c:formatCode>
                <c:ptCount val="8"/>
                <c:pt idx="0">
                  <c:v>109</c:v>
                </c:pt>
                <c:pt idx="1">
                  <c:v>372</c:v>
                </c:pt>
                <c:pt idx="2">
                  <c:v>45</c:v>
                </c:pt>
                <c:pt idx="3">
                  <c:v>66</c:v>
                </c:pt>
                <c:pt idx="4">
                  <c:v>53</c:v>
                </c:pt>
                <c:pt idx="5">
                  <c:v>122</c:v>
                </c:pt>
                <c:pt idx="6">
                  <c:v>3</c:v>
                </c:pt>
                <c:pt idx="7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678-44D5-AB90-14BB639D4107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600">
          <a:latin typeface="Angsana New" pitchFamily="18" charset="-34"/>
          <a:cs typeface="Angsana New" pitchFamily="18" charset="-34"/>
        </a:defRPr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th-TH" dirty="0"/>
              <a:t>มาตรฐานสินค้าเกษตรอินทรีย์รวม 36 ราย</a:t>
            </a:r>
          </a:p>
        </c:rich>
      </c:tx>
      <c:layout>
        <c:manualLayout>
          <c:xMode val="edge"/>
          <c:yMode val="edge"/>
          <c:x val="0.19223427045142627"/>
          <c:y val="2.597567207871448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230336832895889"/>
          <c:y val="0.19506014524065066"/>
          <c:w val="0.62114394798186456"/>
          <c:h val="0.77940565630096315"/>
        </c:manualLayout>
      </c:layout>
      <c:doughnutChart>
        <c:varyColors val="1"/>
        <c:ser>
          <c:idx val="0"/>
          <c:order val="0"/>
          <c:tx>
            <c:strRef>
              <c:f>Sheet1!$B$22</c:f>
              <c:strCache>
                <c:ptCount val="1"/>
                <c:pt idx="0">
                  <c:v>จำนวนเกษตรกร (ราย)</c:v>
                </c:pt>
              </c:strCache>
            </c:strRef>
          </c:tx>
          <c:explosion val="7"/>
          <c:dLbls>
            <c:dLbl>
              <c:idx val="0"/>
              <c:layout>
                <c:manualLayout>
                  <c:x val="0.21249921547347356"/>
                  <c:y val="-0.20915977865436353"/>
                </c:manualLayout>
              </c:layout>
              <c:tx>
                <c:rich>
                  <a:bodyPr/>
                  <a:lstStyle/>
                  <a:p>
                    <a:pPr>
                      <a:defRPr sz="600"/>
                    </a:pPr>
                    <a:fld id="{1039CD55-F562-4D39-887E-373B1D276847}" type="CATEGORYNAME">
                      <a:rPr lang="th-TH" sz="600" smtClean="0"/>
                      <a:pPr>
                        <a:defRPr sz="600"/>
                      </a:pPr>
                      <a:t>[ชื่อประเภท]</a:t>
                    </a:fld>
                    <a:r>
                      <a:rPr lang="th-TH" sz="600" dirty="0"/>
                      <a:t>/เดี่ยว)</a:t>
                    </a:r>
                    <a:r>
                      <a:rPr lang="th-TH" sz="600" baseline="0" dirty="0"/>
                      <a:t>,24ราย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1">
                        <a:tint val="50000"/>
                        <a:satMod val="300000"/>
                      </a:schemeClr>
                    </a:gs>
                    <a:gs pos="35000">
                      <a:schemeClr val="accent1">
                        <a:tint val="37000"/>
                        <a:satMod val="300000"/>
                      </a:schemeClr>
                    </a:gs>
                    <a:gs pos="100000">
                      <a:schemeClr val="accent1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136948616706165"/>
                      <c:h val="0.515307416751460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945C-4E34-BDD1-E4B0DAF1A241}"/>
                </c:ext>
              </c:extLst>
            </c:dLbl>
            <c:dLbl>
              <c:idx val="1"/>
              <c:layout>
                <c:manualLayout>
                  <c:x val="-9.4706931437658085E-2"/>
                  <c:y val="0.16143177731625385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r>
                      <a:rPr lang="th-TH" sz="700" dirty="0"/>
                      <a:t>พืชอินทรีย์(พืชผักไม้ผล)</a:t>
                    </a:r>
                    <a:r>
                      <a:rPr lang="th-TH" sz="700" baseline="0" dirty="0"/>
                      <a:t>, 5 </a:t>
                    </a:r>
                    <a:endParaRPr lang="th-TH" sz="700" dirty="0"/>
                  </a:p>
                </c:rich>
              </c:tx>
              <c:spPr>
                <a:gradFill rotWithShape="1">
                  <a:gsLst>
                    <a:gs pos="0">
                      <a:schemeClr val="accent2">
                        <a:tint val="50000"/>
                        <a:satMod val="300000"/>
                      </a:schemeClr>
                    </a:gs>
                    <a:gs pos="35000">
                      <a:schemeClr val="accent2">
                        <a:tint val="37000"/>
                        <a:satMod val="300000"/>
                      </a:schemeClr>
                    </a:gs>
                    <a:gs pos="100000">
                      <a:schemeClr val="accent2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2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C-4E34-BDD1-E4B0DAF1A241}"/>
                </c:ext>
              </c:extLst>
            </c:dLbl>
            <c:dLbl>
              <c:idx val="2"/>
              <c:layout>
                <c:manualLayout>
                  <c:x val="-0.21528743776467046"/>
                  <c:y val="-0.11111118854801165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2804AD41-29B8-4330-B216-0A08898DC553}" type="CATEGORYNAME">
                      <a:rPr lang="th-TH" sz="700"/>
                      <a:pPr>
                        <a:defRPr sz="700"/>
                      </a:pPr>
                      <a:t>[ชื่อประเภท]</a:t>
                    </a:fld>
                    <a:r>
                      <a:rPr lang="th-TH" sz="700" baseline="0" dirty="0"/>
                      <a:t>, 2</a:t>
                    </a:r>
                  </a:p>
                </c:rich>
              </c:tx>
              <c:spPr>
                <a:gradFill rotWithShape="1">
                  <a:gsLst>
                    <a:gs pos="0">
                      <a:schemeClr val="accent3">
                        <a:tint val="50000"/>
                        <a:satMod val="300000"/>
                      </a:schemeClr>
                    </a:gs>
                    <a:gs pos="35000">
                      <a:schemeClr val="accent3">
                        <a:tint val="37000"/>
                        <a:satMod val="300000"/>
                      </a:schemeClr>
                    </a:gs>
                    <a:gs pos="100000">
                      <a:schemeClr val="accent3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3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945C-4E34-BDD1-E4B0DAF1A241}"/>
                </c:ext>
              </c:extLst>
            </c:dLbl>
            <c:dLbl>
              <c:idx val="3"/>
              <c:layout>
                <c:manualLayout>
                  <c:x val="0.15468959944263685"/>
                  <c:y val="-0.10062723889438691"/>
                </c:manualLayout>
              </c:layout>
              <c:tx>
                <c:rich>
                  <a:bodyPr/>
                  <a:lstStyle/>
                  <a:p>
                    <a:pPr>
                      <a:defRPr sz="700"/>
                    </a:pPr>
                    <a:fld id="{6F22A9D7-3191-42F0-90C5-4BFBFB416CA3}" type="CATEGORYNAME">
                      <a:rPr lang="th-TH" sz="700"/>
                      <a:pPr>
                        <a:defRPr sz="700"/>
                      </a:pPr>
                      <a:t>[ชื่อประเภท]</a:t>
                    </a:fld>
                    <a:r>
                      <a:rPr lang="th-TH" sz="700" baseline="0" dirty="0"/>
                      <a:t>, </a:t>
                    </a:r>
                    <a:fld id="{EF62D71A-AEF8-470D-B0B4-E65FAFB07DD7}" type="VALUE">
                      <a:rPr lang="th-TH" sz="700" baseline="0" smtClean="0"/>
                      <a:pPr>
                        <a:defRPr sz="700"/>
                      </a:pPr>
                      <a:t>[VALUE]</a:t>
                    </a:fld>
                    <a:endParaRPr lang="th-TH" sz="700" baseline="0" dirty="0"/>
                  </a:p>
                </c:rich>
              </c:tx>
              <c:spPr>
                <a:gradFill rotWithShape="1">
                  <a:gsLst>
                    <a:gs pos="0">
                      <a:schemeClr val="accent4">
                        <a:tint val="50000"/>
                        <a:satMod val="300000"/>
                      </a:schemeClr>
                    </a:gs>
                    <a:gs pos="35000">
                      <a:schemeClr val="accent4">
                        <a:tint val="37000"/>
                        <a:satMod val="300000"/>
                      </a:schemeClr>
                    </a:gs>
                    <a:gs pos="100000">
                      <a:schemeClr val="accent4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4">
                      <a:shade val="95000"/>
                      <a:satMod val="10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c:sp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45C-4E34-BDD1-E4B0DAF1A24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Sheet1!$A$23:$A$26</c:f>
              <c:strCache>
                <c:ptCount val="4"/>
                <c:pt idx="0">
                  <c:v>ข้าวอินทรีย์ (กลุ่ม)</c:v>
                </c:pt>
                <c:pt idx="1">
                  <c:v>ข้าวอินทรีย์ (รายเดี่ยว)</c:v>
                </c:pt>
                <c:pt idx="2">
                  <c:v>ปศุสัตว์อินทรีย์</c:v>
                </c:pt>
                <c:pt idx="3">
                  <c:v>ประมงอินทรีย์</c:v>
                </c:pt>
              </c:strCache>
            </c:strRef>
          </c:cat>
          <c:val>
            <c:numRef>
              <c:f>Sheet1!$B$23:$B$26</c:f>
              <c:numCache>
                <c:formatCode>General</c:formatCode>
                <c:ptCount val="4"/>
                <c:pt idx="0">
                  <c:v>51</c:v>
                </c:pt>
                <c:pt idx="1">
                  <c:v>12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5C-4E34-BDD1-E4B0DAF1A2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800">
          <a:latin typeface="Angsana New" pitchFamily="18" charset="-34"/>
          <a:cs typeface="Angsana New" pitchFamily="18" charset="-34"/>
        </a:defRPr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25134951881014872"/>
          <c:y val="5.0925925925925923E-2"/>
          <c:w val="0.55654068241469812"/>
          <c:h val="0.83309419655876349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'งบหน่วยงานฯ ธ.ค.68'!$C$7</c:f>
              <c:strCache>
                <c:ptCount val="1"/>
                <c:pt idx="0">
                  <c:v>รวม (บาท)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chemeClr val="accent2">
                  <a:lumMod val="7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4.1666666666666664E-2"/>
                  <c:y val="9.25925925925925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6D2-4449-AD2F-69C3FA8FA402}"/>
                </c:ext>
              </c:extLst>
            </c:dLbl>
            <c:dLbl>
              <c:idx val="1"/>
              <c:layout>
                <c:manualLayout>
                  <c:x val="5.000000000000005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6D2-4449-AD2F-69C3FA8FA402}"/>
                </c:ext>
              </c:extLst>
            </c:dLbl>
            <c:dLbl>
              <c:idx val="2"/>
              <c:layout>
                <c:manualLayout>
                  <c:x val="7.812307631461262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6D2-4449-AD2F-69C3FA8FA402}"/>
                </c:ext>
              </c:extLst>
            </c:dLbl>
            <c:dLbl>
              <c:idx val="3"/>
              <c:layout>
                <c:manualLayout>
                  <c:x val="2.5000000000000001E-2"/>
                  <c:y val="-4.62999416739574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6D2-4449-AD2F-69C3FA8FA4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i="1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'งบหน่วยงานฯ ธ.ค.68'!$B$8:$B$11</c:f>
              <c:strCache>
                <c:ptCount val="4"/>
                <c:pt idx="0">
                  <c:v>งบพัฒนาจังหวัด</c:v>
                </c:pt>
                <c:pt idx="1">
                  <c:v>งบปกติ</c:v>
                </c:pt>
                <c:pt idx="2">
                  <c:v>งบอื่นๆ</c:v>
                </c:pt>
                <c:pt idx="3">
                  <c:v>งบประมาณรวมทั้งสิ้น</c:v>
                </c:pt>
              </c:strCache>
            </c:strRef>
          </c:cat>
          <c:val>
            <c:numRef>
              <c:f>'งบหน่วยงานฯ ธ.ค.68'!$C$8:$C$11</c:f>
              <c:numCache>
                <c:formatCode>#,##0.00</c:formatCode>
                <c:ptCount val="4"/>
                <c:pt idx="0" formatCode="#,##0">
                  <c:v>35930400</c:v>
                </c:pt>
                <c:pt idx="1">
                  <c:v>585826439</c:v>
                </c:pt>
                <c:pt idx="2">
                  <c:v>2290000</c:v>
                </c:pt>
                <c:pt idx="3">
                  <c:v>624046839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D2-4449-AD2F-69C3FA8FA402}"/>
            </c:ext>
          </c:extLst>
        </c:ser>
        <c:ser>
          <c:idx val="1"/>
          <c:order val="1"/>
          <c:tx>
            <c:strRef>
              <c:f>'งบหน่วยงานฯ ธ.ค.68'!$D$7</c:f>
              <c:strCache>
                <c:ptCount val="1"/>
                <c:pt idx="0">
                  <c:v>เบิกจ่าย (บาท)</c:v>
                </c:pt>
              </c:strCache>
            </c:strRef>
          </c:tx>
          <c:spPr>
            <a:pattFill prst="wdDnDiag">
              <a:fgClr>
                <a:schemeClr val="accent6">
                  <a:lumMod val="40000"/>
                  <a:lumOff val="60000"/>
                </a:schemeClr>
              </a:fgClr>
              <a:bgClr>
                <a:schemeClr val="bg1"/>
              </a:bgClr>
            </a:pattFill>
            <a:ln>
              <a:solidFill>
                <a:schemeClr val="accent2">
                  <a:lumMod val="75000"/>
                </a:schemeClr>
              </a:solidFill>
            </a:ln>
          </c:spPr>
          <c:invertIfNegative val="0"/>
          <c:dPt>
            <c:idx val="1"/>
            <c:invertIfNegative val="0"/>
            <c:bubble3D val="0"/>
            <c:spPr>
              <a:pattFill prst="wdDnDiag">
                <a:fgClr>
                  <a:schemeClr val="accent6">
                    <a:lumMod val="40000"/>
                    <a:lumOff val="60000"/>
                  </a:schemeClr>
                </a:fgClr>
                <a:bgClr>
                  <a:srgbClr val="7030A0"/>
                </a:bgClr>
              </a:pattFill>
              <a:ln>
                <a:solidFill>
                  <a:schemeClr val="accent2">
                    <a:lumMod val="75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6-66D2-4449-AD2F-69C3FA8FA402}"/>
              </c:ext>
            </c:extLst>
          </c:dPt>
          <c:dPt>
            <c:idx val="3"/>
            <c:invertIfNegative val="0"/>
            <c:bubble3D val="0"/>
            <c:spPr>
              <a:pattFill prst="wdDnDiag">
                <a:fgClr>
                  <a:schemeClr val="accent6">
                    <a:lumMod val="40000"/>
                    <a:lumOff val="60000"/>
                  </a:schemeClr>
                </a:fgClr>
                <a:bgClr>
                  <a:srgbClr val="7030A0"/>
                </a:bgClr>
              </a:pattFill>
              <a:ln>
                <a:solidFill>
                  <a:schemeClr val="accent2">
                    <a:lumMod val="75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8-66D2-4449-AD2F-69C3FA8FA402}"/>
              </c:ext>
            </c:extLst>
          </c:dPt>
          <c:dLbls>
            <c:dLbl>
              <c:idx val="0"/>
              <c:layout>
                <c:manualLayout>
                  <c:x val="1.3888888888888888E-2"/>
                  <c:y val="-9.25925925925925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6D2-4449-AD2F-69C3FA8FA402}"/>
                </c:ext>
              </c:extLst>
            </c:dLbl>
            <c:dLbl>
              <c:idx val="1"/>
              <c:layout>
                <c:manualLayout>
                  <c:x val="2.7777777777777776E-2"/>
                  <c:y val="-1.8518518518518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6D2-4449-AD2F-69C3FA8FA402}"/>
                </c:ext>
              </c:extLst>
            </c:dLbl>
            <c:dLbl>
              <c:idx val="2"/>
              <c:layout>
                <c:manualLayout>
                  <c:x val="2.2222222222222272E-2"/>
                  <c:y val="-1.85185185185184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6D2-4449-AD2F-69C3FA8FA402}"/>
                </c:ext>
              </c:extLst>
            </c:dLbl>
            <c:dLbl>
              <c:idx val="3"/>
              <c:layout>
                <c:manualLayout>
                  <c:x val="1.3888888888888888E-2"/>
                  <c:y val="-2.77777777777777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6D2-4449-AD2F-69C3FA8FA4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solidFill>
                      <a:srgbClr val="7030A0"/>
                    </a:solidFill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'งบหน่วยงานฯ ธ.ค.68'!$B$8:$B$11</c:f>
              <c:strCache>
                <c:ptCount val="4"/>
                <c:pt idx="0">
                  <c:v>งบพัฒนาจังหวัด</c:v>
                </c:pt>
                <c:pt idx="1">
                  <c:v>งบปกติ</c:v>
                </c:pt>
                <c:pt idx="2">
                  <c:v>งบอื่นๆ</c:v>
                </c:pt>
                <c:pt idx="3">
                  <c:v>งบประมาณรวมทั้งสิ้น</c:v>
                </c:pt>
              </c:strCache>
            </c:strRef>
          </c:cat>
          <c:val>
            <c:numRef>
              <c:f>'งบหน่วยงานฯ ธ.ค.68'!$D$8:$D$11</c:f>
              <c:numCache>
                <c:formatCode>#,##0.00</c:formatCode>
                <c:ptCount val="4"/>
                <c:pt idx="0" formatCode="#,##0">
                  <c:v>4292581.66</c:v>
                </c:pt>
                <c:pt idx="1">
                  <c:v>67057476.579999998</c:v>
                </c:pt>
                <c:pt idx="2">
                  <c:v>120000</c:v>
                </c:pt>
                <c:pt idx="3">
                  <c:v>71470058.239999995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6D2-4449-AD2F-69C3FA8FA4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5554816"/>
        <c:axId val="152458368"/>
        <c:axId val="0"/>
      </c:bar3DChart>
      <c:catAx>
        <c:axId val="1455548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152458368"/>
        <c:crosses val="autoZero"/>
        <c:auto val="1"/>
        <c:lblAlgn val="ctr"/>
        <c:lblOffset val="100"/>
        <c:noMultiLvlLbl val="0"/>
      </c:catAx>
      <c:valAx>
        <c:axId val="152458368"/>
        <c:scaling>
          <c:orientation val="minMax"/>
        </c:scaling>
        <c:delete val="0"/>
        <c:axPos val="b"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500">
                <a:latin typeface="TH SarabunPSK" panose="020B0500040200020003" pitchFamily="34" charset="-34"/>
                <a:cs typeface="TH SarabunPSK" panose="020B0500040200020003" pitchFamily="34" charset="-34"/>
              </a:defRPr>
            </a:pPr>
            <a:endParaRPr lang="th-TH"/>
          </a:p>
        </c:txPr>
        <c:crossAx val="1455548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622243766950095"/>
          <c:y val="0.65164722312580625"/>
          <c:w val="0.21204440069991248"/>
          <c:h val="0.22367162438028579"/>
        </c:manualLayout>
      </c:layout>
      <c:overlay val="0"/>
      <c:txPr>
        <a:bodyPr/>
        <a:lstStyle/>
        <a:p>
          <a:pPr>
            <a:defRPr sz="800">
              <a:latin typeface="TH SarabunPSK" pitchFamily="34" charset="-34"/>
              <a:cs typeface="TH SarabunPSK" pitchFamily="34" charset="-34"/>
            </a:defRPr>
          </a:pPr>
          <a:endParaRPr lang="th-TH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0.60831</cdr:x>
      <cdr:y>0.91667</cdr:y>
    </cdr:from>
    <cdr:to>
      <cdr:x>1</cdr:x>
      <cdr:y>1</cdr:y>
    </cdr:to>
    <cdr:sp macro="" textlink="">
      <cdr:nvSpPr>
        <cdr:cNvPr id="2" name="กล่องข้อความ 1">
          <a:extLst xmlns:a="http://schemas.openxmlformats.org/drawingml/2006/main">
            <a:ext uri="{FF2B5EF4-FFF2-40B4-BE49-F238E27FC236}">
              <a16:creationId xmlns:a16="http://schemas.microsoft.com/office/drawing/2014/main" id="{D288DE93-7758-4015-B06E-1B41C912E29E}"/>
            </a:ext>
          </a:extLst>
        </cdr:cNvPr>
        <cdr:cNvSpPr txBox="1"/>
      </cdr:nvSpPr>
      <cdr:spPr>
        <a:xfrm xmlns:a="http://schemas.openxmlformats.org/drawingml/2006/main">
          <a:off x="1420097" y="1676400"/>
          <a:ext cx="914400" cy="15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th-TH" sz="1100" dirty="0"/>
        </a:p>
      </cdr:txBody>
    </cdr:sp>
  </cdr:relSizeAnchor>
  <cdr:relSizeAnchor xmlns:cdr="http://schemas.openxmlformats.org/drawingml/2006/chartDrawing">
    <cdr:from>
      <cdr:x>0.20736</cdr:x>
      <cdr:y>0.78801</cdr:y>
    </cdr:from>
    <cdr:to>
      <cdr:x>0.44652</cdr:x>
      <cdr:y>0.92562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74973" y="1763411"/>
          <a:ext cx="778488" cy="307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h-TH" sz="9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กระบือ </a:t>
          </a:r>
          <a:r>
            <a:rPr lang="th-TH" sz="900" dirty="0">
              <a:latin typeface="TH SarabunPSK" panose="020B0500040200020003" pitchFamily="34" charset="-34"/>
              <a:cs typeface="TH SarabunPSK" panose="020B0500040200020003" pitchFamily="34" charset="-34"/>
            </a:rPr>
            <a:t>13,646</a:t>
          </a:r>
          <a:r>
            <a:rPr lang="th-TH" sz="9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sz="9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ตัว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0.10986</cdr:x>
      <cdr:y>0.33953</cdr:y>
    </cdr:from>
    <cdr:to>
      <cdr:x>0.38652</cdr:x>
      <cdr:y>0.33953</cdr:y>
    </cdr:to>
    <cdr:cxnSp macro="">
      <cdr:nvCxnSpPr>
        <cdr:cNvPr id="3" name="ตัวเชื่อมต่อตรง 2">
          <a:extLst xmlns:a="http://schemas.openxmlformats.org/drawingml/2006/main">
            <a:ext uri="{FF2B5EF4-FFF2-40B4-BE49-F238E27FC236}">
              <a16:creationId xmlns:a16="http://schemas.microsoft.com/office/drawing/2014/main" id="{178984A9-D35B-40E7-87B8-A29C55D8BB55}"/>
            </a:ext>
          </a:extLst>
        </cdr:cNvPr>
        <cdr:cNvCxnSpPr/>
      </cdr:nvCxnSpPr>
      <cdr:spPr>
        <a:xfrm xmlns:a="http://schemas.openxmlformats.org/drawingml/2006/main">
          <a:off x="252205" y="544830"/>
          <a:ext cx="63509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462" cy="465483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71322" y="0"/>
            <a:ext cx="3037462" cy="465483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r">
              <a:defRPr sz="1200"/>
            </a:lvl1pPr>
          </a:lstStyle>
          <a:p>
            <a:fld id="{C5BC9A80-0624-417D-BE68-B3F0F57C7F02}" type="datetimeFigureOut">
              <a:rPr lang="th-TH" smtClean="0"/>
              <a:t>11/02/69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419350" y="1162050"/>
            <a:ext cx="21717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52" tIns="45226" rIns="90452" bIns="45226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1202" y="4473645"/>
            <a:ext cx="5607997" cy="3660521"/>
          </a:xfrm>
          <a:prstGeom prst="rect">
            <a:avLst/>
          </a:prstGeom>
        </p:spPr>
        <p:txBody>
          <a:bodyPr vert="horz" lIns="90452" tIns="45226" rIns="90452" bIns="45226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8830917"/>
            <a:ext cx="3037462" cy="465483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71322" y="8830917"/>
            <a:ext cx="3037462" cy="465483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r">
              <a:defRPr sz="1200"/>
            </a:lvl1pPr>
          </a:lstStyle>
          <a:p>
            <a:fld id="{7B8ED3ED-043D-4035-82F2-033D2FEC5CF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1064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12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.xml"/><Relationship Id="rId11" Type="http://schemas.openxmlformats.org/officeDocument/2006/relationships/chart" Target="../charts/chart5.xml"/><Relationship Id="rId5" Type="http://schemas.openxmlformats.org/officeDocument/2006/relationships/chart" Target="../charts/chart2.xml"/><Relationship Id="rId10" Type="http://schemas.openxmlformats.org/officeDocument/2006/relationships/chart" Target="../charts/chart4.xml"/><Relationship Id="rId4" Type="http://schemas.openxmlformats.org/officeDocument/2006/relationships/chart" Target="../charts/chart1.xml"/><Relationship Id="rId9" Type="http://schemas.openxmlformats.org/officeDocument/2006/relationships/image" Target="../media/image4.jpeg"/><Relationship Id="rId1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รูปภาพ 14" descr="รูปภาพประกอบด้วย ข้อความ, คอมพิวเตอร์, ภาพหน้าจอ, เว็บไซต์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BCF8653D-24EE-7294-E401-A3FCB5D55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9" y="6927280"/>
            <a:ext cx="2572704" cy="2974693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88294" y="76200"/>
            <a:ext cx="2209800" cy="178457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68" name="แผนภูมิ 6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3840279"/>
              </p:ext>
            </p:extLst>
          </p:nvPr>
        </p:nvGraphicFramePr>
        <p:xfrm>
          <a:off x="1752600" y="-152400"/>
          <a:ext cx="3553002" cy="2147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" name="สี่เหลี่ยมผืนผ้า 63"/>
          <p:cNvSpPr/>
          <p:nvPr/>
        </p:nvSpPr>
        <p:spPr>
          <a:xfrm>
            <a:off x="5253180" y="8328283"/>
            <a:ext cx="1590074" cy="155843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กล่องข้อความ 14">
            <a:extLst>
              <a:ext uri="{FF2B5EF4-FFF2-40B4-BE49-F238E27FC236}">
                <a16:creationId xmlns:a16="http://schemas.microsoft.com/office/drawing/2014/main" id="{8D014D29-EE18-4015-906C-C04A50DAFDFE}"/>
              </a:ext>
            </a:extLst>
          </p:cNvPr>
          <p:cNvSpPr txBox="1"/>
          <p:nvPr/>
        </p:nvSpPr>
        <p:spPr>
          <a:xfrm>
            <a:off x="5259878" y="8672899"/>
            <a:ext cx="1523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1) โครงการขับเคลื่อนท่องเที่ยวโดยชุมชนเมืองมะดัน ท่าทราย-บางอ้อ สินค้าเด่น การแปรรูปมะดัน </a:t>
            </a:r>
          </a:p>
          <a:p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2) </a:t>
            </a:r>
            <a:r>
              <a:rPr lang="th-TH" sz="1100" b="1" spc="-80" dirty="0">
                <a:latin typeface="TH SarabunPSK" pitchFamily="34" charset="-34"/>
                <a:cs typeface="TH SarabunPSK" pitchFamily="34" charset="-34"/>
              </a:rPr>
              <a:t>โครงการขับเคลื่อนเมืองปลา ศรีจุฬา</a:t>
            </a: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-บางปรัง สินค้าเด่น การแปรรูปปลาดุกและปลานิล </a:t>
            </a: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5251755" y="8351853"/>
            <a:ext cx="1577220" cy="25979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1671560" y="2569623"/>
            <a:ext cx="1981201" cy="14689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51" name="Chart 36"/>
          <p:cNvGraphicFramePr/>
          <p:nvPr>
            <p:extLst>
              <p:ext uri="{D42A27DB-BD31-4B8C-83A1-F6EECF244321}">
                <p14:modId xmlns:p14="http://schemas.microsoft.com/office/powerpoint/2010/main" val="3505545531"/>
              </p:ext>
            </p:extLst>
          </p:nvPr>
        </p:nvGraphicFramePr>
        <p:xfrm>
          <a:off x="4293830" y="-297990"/>
          <a:ext cx="3255095" cy="2237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6" name="วงรี 35"/>
          <p:cNvSpPr/>
          <p:nvPr/>
        </p:nvSpPr>
        <p:spPr>
          <a:xfrm>
            <a:off x="3006586" y="733984"/>
            <a:ext cx="538239" cy="5175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280884" y="3607125"/>
            <a:ext cx="1519606" cy="1561842"/>
          </a:xfrm>
          <a:prstGeom prst="rect">
            <a:avLst/>
          </a:prstGeom>
          <a:solidFill>
            <a:srgbClr val="339933"/>
          </a:solidFill>
          <a:ln w="12700" cap="flat">
            <a:noFill/>
            <a:miter lim="4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0" tIns="0" rIns="0" bIns="0" numCol="1" anchor="t">
            <a:no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นครนายก</a:t>
            </a:r>
            <a:endParaRPr lang="en-US" sz="360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algn="ctr"/>
            <a:r>
              <a:rPr lang="th-TH" sz="20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</a:t>
            </a:r>
          </a:p>
          <a:p>
            <a:pPr algn="ctr"/>
            <a:r>
              <a:rPr lang="th-TH" sz="20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ณ  กุมภาพันธ์ 2569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3469" y="4142879"/>
            <a:ext cx="3530394" cy="206288"/>
          </a:xfrm>
          <a:prstGeom prst="rect">
            <a:avLst/>
          </a:prstGeom>
          <a:solidFill>
            <a:srgbClr val="FFCCCC"/>
          </a:solidFill>
          <a:ln w="12700" cap="flat">
            <a:noFill/>
            <a:miter lim="4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-14122" y="4569756"/>
            <a:ext cx="3721707" cy="23926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9705" y="6436728"/>
            <a:ext cx="3572383" cy="20785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ภัยด้านเกษตร</a:t>
            </a:r>
            <a:endParaRPr lang="en-US" sz="1100" b="1" dirty="0">
              <a:solidFill>
                <a:schemeClr val="tx1">
                  <a:lumMod val="95000"/>
                  <a:lumOff val="5000"/>
                </a:schemeClr>
              </a:solidFill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4095459366"/>
              </p:ext>
            </p:extLst>
          </p:nvPr>
        </p:nvGraphicFramePr>
        <p:xfrm>
          <a:off x="-9619" y="403012"/>
          <a:ext cx="2361457" cy="1440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9705" y="23179"/>
            <a:ext cx="2332133" cy="36104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พื้นที่เกษตรกรรมรวม 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677,876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ไร่ </a:t>
            </a:r>
          </a:p>
          <a:p>
            <a:pPr algn="ctr"/>
            <a:r>
              <a:rPr lang="th-TH" sz="800" b="1" dirty="0">
                <a:solidFill>
                  <a:schemeClr val="tx1"/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คิดเป็นร้อยละ </a:t>
            </a:r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51.11 ของพื้นที่จังหวัดนนครนายก (1,326,250ไร่)</a:t>
            </a:r>
            <a:endParaRPr lang="en-US" sz="1000" b="1" dirty="0">
              <a:solidFill>
                <a:schemeClr val="tx1"/>
              </a:solidFill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3600568" y="6746783"/>
            <a:ext cx="1892518" cy="723539"/>
          </a:xfrm>
          <a:prstGeom prst="rect">
            <a:avLst/>
          </a:prstGeom>
          <a:solidFill>
            <a:srgbClr val="92D050"/>
          </a:solidFill>
          <a:ln w="12700" cap="flat">
            <a:noFill/>
            <a:miter lim="4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1600" tIns="101600" rIns="101600" bIns="101600" numCol="1" anchor="b">
            <a:noAutofit/>
          </a:bodyPr>
          <a:lstStyle/>
          <a:p>
            <a:r>
              <a:rPr lang="en-US" sz="1100" b="1" spc="-6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</a:t>
            </a:r>
            <a:r>
              <a:rPr lang="th-TH" sz="1100" b="1" spc="-6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ปี </a:t>
            </a:r>
            <a:r>
              <a:rPr lang="en-US" sz="1100" b="1" spc="-6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2569 </a:t>
            </a:r>
            <a:r>
              <a:rPr lang="th-TH" sz="1100" b="1" spc="-6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มีงบประมาณเพื่อการพัฒนาการเกษตร</a:t>
            </a:r>
            <a:endParaRPr lang="en-US" sz="1100" b="1" spc="-6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80884" y="1865645"/>
            <a:ext cx="1510719" cy="17369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thaiDist"/>
            <a:endParaRPr lang="th-TH" sz="1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lang="th-TH" sz="1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r>
              <a:rPr lang="th-TH" sz="10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               </a:t>
            </a:r>
            <a:r>
              <a:rPr lang="th-TH" sz="12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ลักษณะเด่น   </a:t>
            </a:r>
          </a:p>
          <a:p>
            <a:pPr lvl="0" algn="thaiDist"/>
            <a:r>
              <a:rPr lang="th-TH" sz="10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                </a:t>
            </a:r>
            <a:r>
              <a:rPr lang="th-TH" sz="12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ผลใหญ่ รูปไข่ </a:t>
            </a:r>
            <a:br>
              <a:rPr lang="th-TH" sz="12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</a:br>
            <a:r>
              <a:rPr lang="th-TH" sz="1200" spc="-5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ผลดิบสีเขียวอ่อน ผลสุกสีเหลืองส้ม </a:t>
            </a:r>
            <a:r>
              <a:rPr lang="th-TH" sz="12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เนื้อหนา เม็ดลีบ รสชาติหวาน</a:t>
            </a:r>
            <a:br>
              <a:rPr lang="th-TH" sz="12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</a:br>
            <a:r>
              <a:rPr lang="th-TH" sz="1200" spc="-8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อมเปรี้ยว มีค่าความหวาน </a:t>
            </a:r>
            <a:r>
              <a:rPr lang="en-US" sz="1200" spc="-8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18–22 </a:t>
            </a:r>
            <a:r>
              <a:rPr lang="th-TH" sz="1200" spc="-80" dirty="0" err="1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บิกซ์</a:t>
            </a:r>
            <a:r>
              <a:rPr lang="th-TH" sz="1000" spc="-8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11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เกษตรกร </a:t>
            </a:r>
            <a:r>
              <a:rPr lang="en-US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184</a:t>
            </a:r>
            <a:r>
              <a:rPr lang="th-TH" sz="11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ราย ปริมาณผลผลิต 497.25</a:t>
            </a:r>
            <a:r>
              <a:rPr lang="en-US" sz="11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1100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ตัน (มะยงฯราคา300-350บาท/มูลค่า 50 ล้านบาท</a:t>
            </a:r>
            <a:endParaRPr lang="th-TH" sz="11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กล่องข้อความ 2">
            <a:extLst>
              <a:ext uri="{FF2B5EF4-FFF2-40B4-BE49-F238E27FC236}">
                <a16:creationId xmlns:a16="http://schemas.microsoft.com/office/drawing/2014/main" id="{9F4A475B-2A67-4DC2-9964-58D3D3F48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088" y="7525910"/>
            <a:ext cx="1650969" cy="23569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0"/>
              </a:spcAft>
            </a:pPr>
            <a:endParaRPr lang="th-TH" sz="500" b="1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10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งบ </a:t>
            </a:r>
            <a:r>
              <a:rPr lang="en-US" sz="10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Function </a:t>
            </a:r>
            <a:r>
              <a:rPr lang="th-TH" sz="10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มีภารกิจสำคัญ </a:t>
            </a:r>
            <a:r>
              <a:rPr lang="th-TH" sz="1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อาทิ</a:t>
            </a:r>
            <a:endParaRPr lang="th-TH" sz="10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71450" indent="-171450" algn="thaiDi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h-TH" sz="1000" spc="-7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โครงการระบบส่งเสริมการเกษตรแบบเกษตรแปลงใหญ่</a:t>
            </a:r>
          </a:p>
          <a:p>
            <a:pPr marL="171450" indent="-171450" algn="thaiDi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h-TH" sz="1000" spc="-8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โครงการการยกระดับคุณภาพมาตรฐานสินค้าเกษตร</a:t>
            </a:r>
          </a:p>
          <a:p>
            <a:pPr marL="171450" indent="-171450" algn="thaiDi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h-TH" sz="1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โครงการเกษตรอินทรีย์</a:t>
            </a:r>
          </a:p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10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งบจังหวัด/กลุ่มจังหวัด มีภารกิจสำคัญ คือ</a:t>
            </a:r>
            <a:endParaRPr lang="en-US" sz="10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71450" indent="-171450" algn="thaiDi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th-TH" sz="1000" spc="-8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โครงการเพิ่มประสิทธิภาพการผลิตการเกษตรสร้างมูลค่า </a:t>
            </a:r>
            <a:endParaRPr lang="th-TH" sz="1000" spc="-8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71450" indent="-171450" algn="thaiDi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th-TH" sz="10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ซ่อมแซมระบบระบายน้ำ</a:t>
            </a:r>
          </a:p>
          <a:p>
            <a:pPr algn="thaiDist">
              <a:lnSpc>
                <a:spcPct val="107000"/>
              </a:lnSpc>
              <a:spcAft>
                <a:spcPts val="0"/>
              </a:spcAft>
            </a:pPr>
            <a:r>
              <a:rPr lang="th-TH" sz="900" spc="-8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ที่มา </a:t>
            </a:r>
            <a:r>
              <a:rPr lang="en-US" sz="9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:</a:t>
            </a:r>
            <a:r>
              <a:rPr lang="th-TH" sz="9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แผนปฏิบัติราชการด้านการเกษตรและสหกรณ์ของหน่วยงานสังกัดกระทรวงเกษตรและสหกรณ์  ในพื้นที่จังหวัดนครนเกษตรกรายก ประจำปีงบประมาณ พ.ศ.2569</a:t>
            </a:r>
            <a:endParaRPr lang="en-US" sz="10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3469" y="4392082"/>
            <a:ext cx="3518619" cy="19181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มาตรฐานสินค้าเกษตรปลอดภัยของจังหวัด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45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5280885" y="1865357"/>
            <a:ext cx="1519606" cy="344443"/>
          </a:xfrm>
          <a:prstGeom prst="rect">
            <a:avLst/>
          </a:prstGeom>
          <a:solidFill>
            <a:srgbClr val="FF99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676399" y="2592050"/>
            <a:ext cx="1981201" cy="14465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ปี 2564 มีมูลค่า 30,232 ล้านบาท</a:t>
            </a:r>
          </a:p>
          <a:p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258,</a:t>
            </a:r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698 คน</a:t>
            </a:r>
          </a:p>
          <a:p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จำนวนครัวเรือน</a:t>
            </a:r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100,</a:t>
            </a:r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014 ครัวเรือน</a:t>
            </a:r>
          </a:p>
          <a:p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เป็นภาคการเกษตร </a:t>
            </a:r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25,</a:t>
            </a:r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240 ครัวเรือน </a:t>
            </a:r>
          </a:p>
          <a:p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240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949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 ลบ.ม.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ปริมาณน้ำฝนสะสม ตั้งแต่วันที่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มกราคม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ถึงวันที่ 30 ธันวาคม 25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เท่ากับ 1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,426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60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มม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endParaRPr lang="th-TH" sz="1100" b="1" dirty="0">
              <a:solidFill>
                <a:schemeClr val="tx1">
                  <a:lumMod val="95000"/>
                  <a:lumOff val="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71560" y="2314867"/>
            <a:ext cx="1981200" cy="33855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ปี 2564 </a:t>
            </a:r>
            <a:endParaRPr lang="th-TH" sz="1600" dirty="0"/>
          </a:p>
        </p:txBody>
      </p:sp>
      <p:cxnSp>
        <p:nvCxnSpPr>
          <p:cNvPr id="21" name="ตัวเชื่อมต่อตรง 20"/>
          <p:cNvCxnSpPr/>
          <p:nvPr/>
        </p:nvCxnSpPr>
        <p:spPr>
          <a:xfrm>
            <a:off x="1038828" y="708914"/>
            <a:ext cx="48517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>
            <a:off x="1395365" y="976312"/>
            <a:ext cx="2474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H="1">
            <a:off x="1389139" y="1219199"/>
            <a:ext cx="28242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122215" y="896330"/>
            <a:ext cx="302520" cy="189365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th-TH" sz="500" b="1" dirty="0"/>
              <a:t>พืช</a:t>
            </a:r>
          </a:p>
        </p:txBody>
      </p:sp>
      <p:sp>
        <p:nvSpPr>
          <p:cNvPr id="35" name="วงรี 34"/>
          <p:cNvSpPr/>
          <p:nvPr/>
        </p:nvSpPr>
        <p:spPr>
          <a:xfrm>
            <a:off x="816809" y="885825"/>
            <a:ext cx="444038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วงรี 58"/>
          <p:cNvSpPr/>
          <p:nvPr/>
        </p:nvSpPr>
        <p:spPr>
          <a:xfrm>
            <a:off x="5410491" y="661283"/>
            <a:ext cx="533905" cy="533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0" name="TextBox 59"/>
          <p:cNvSpPr txBox="1"/>
          <p:nvPr/>
        </p:nvSpPr>
        <p:spPr>
          <a:xfrm>
            <a:off x="5503864" y="822633"/>
            <a:ext cx="381000" cy="17771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th-TH" sz="800" b="1" dirty="0">
                <a:solidFill>
                  <a:srgbClr val="002060"/>
                </a:solidFill>
              </a:rPr>
              <a:t>สัตว์</a:t>
            </a:r>
          </a:p>
        </p:txBody>
      </p:sp>
      <p:sp>
        <p:nvSpPr>
          <p:cNvPr id="61" name="สี่เหลี่ยมผืนผ้า 60">
            <a:extLst>
              <a:ext uri="{FF2B5EF4-FFF2-40B4-BE49-F238E27FC236}">
                <a16:creationId xmlns:a16="http://schemas.microsoft.com/office/drawing/2014/main" id="{7E763BD7-4E49-419B-8F1E-F7D972AFB10F}"/>
              </a:ext>
            </a:extLst>
          </p:cNvPr>
          <p:cNvSpPr/>
          <p:nvPr/>
        </p:nvSpPr>
        <p:spPr>
          <a:xfrm>
            <a:off x="3692999" y="1865643"/>
            <a:ext cx="1565579" cy="33371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31"/>
          </a:p>
        </p:txBody>
      </p:sp>
      <p:sp>
        <p:nvSpPr>
          <p:cNvPr id="62" name="สี่เหลี่ยมผืนผ้า 61">
            <a:extLst>
              <a:ext uri="{FF2B5EF4-FFF2-40B4-BE49-F238E27FC236}">
                <a16:creationId xmlns:a16="http://schemas.microsoft.com/office/drawing/2014/main" id="{00A56A34-238A-41E8-A126-47E76F30D4BF}"/>
              </a:ext>
            </a:extLst>
          </p:cNvPr>
          <p:cNvSpPr/>
          <p:nvPr/>
        </p:nvSpPr>
        <p:spPr>
          <a:xfrm>
            <a:off x="3702431" y="1865645"/>
            <a:ext cx="1533803" cy="2597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สินค้าสำคัญ </a:t>
            </a:r>
          </a:p>
        </p:txBody>
      </p:sp>
      <p:pic>
        <p:nvPicPr>
          <p:cNvPr id="1026" name="Picture 2" descr="C:\Users\admin\Desktop\aHR0cHM6Ly9zLmlzYW5vb2suY29tL21lLzAvdWQvMC8yMjEwL21hcmlhbl9wbHVtLmpwZw==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0000" l="3167" r="44667">
                        <a14:foregroundMark x1="22833" y1="7143" x2="22833" y2="7143"/>
                        <a14:foregroundMark x1="23167" y1="3143" x2="22333" y2="14571"/>
                        <a14:foregroundMark x1="29667" y1="4286" x2="29833" y2="16857"/>
                        <a14:foregroundMark x1="30333" y1="12286" x2="33333" y2="15714"/>
                        <a14:foregroundMark x1="30167" y1="18857" x2="31667" y2="25143"/>
                        <a14:backgroundMark x1="17000" y1="4571" x2="18500" y2="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6278" b="7315"/>
          <a:stretch/>
        </p:blipFill>
        <p:spPr bwMode="auto">
          <a:xfrm rot="1568853">
            <a:off x="5406571" y="2075627"/>
            <a:ext cx="415661" cy="44859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สี่เหลี่ยมผืนผ้า 53"/>
          <p:cNvSpPr/>
          <p:nvPr/>
        </p:nvSpPr>
        <p:spPr>
          <a:xfrm>
            <a:off x="3680630" y="2133600"/>
            <a:ext cx="1565579" cy="300082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ข้าวนาปี (รอบ 1)ปี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67/68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พื้นที่ปลูก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360,215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 ผลผลิต 215,002 ตัน 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1,311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</a:p>
          <a:p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มะยงชิด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พื้นที่ปลูก 5,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543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ไร่ ผลผลิต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2,003 ตัน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400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</a:p>
          <a:p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ทุเรียน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พื้นที่ปลูก 2,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136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ไร่ ผลผลิต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1,300 ตัน มูลค่า 195 ล้านบาท</a:t>
            </a:r>
          </a:p>
          <a:p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4.ส้มโอ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1,691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ไร่ ผลผลิต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1,490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ตัน มูลค่า 120 ล้านบาท</a:t>
            </a:r>
          </a:p>
          <a:p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ปลานิล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พื้นที่เลี้ยง39,566 ไร่ ผลผลิต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9,495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ตัน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237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กุ้งขาวแวนนา</a:t>
            </a:r>
            <a:r>
              <a:rPr lang="th-TH" sz="9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ไม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พื้นที่เลี้ยง  7</a:t>
            </a:r>
            <a:r>
              <a:rPr lang="th-TH" sz="900" dirty="0"/>
              <a:t>,908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</a:p>
          <a:p>
            <a:r>
              <a:rPr lang="th-TH" sz="900" spc="-7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ผลผลิต  1,898 ตัน มูลค่า </a:t>
            </a:r>
            <a:r>
              <a:rPr lang="en-US" sz="900" spc="-7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189 </a:t>
            </a:r>
            <a:r>
              <a:rPr lang="th-TH" sz="900" spc="-7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ปลาดุก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พื้นที่เลี้ยง 2,425 ไร่ ผลผลิต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2,453 ตัน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73.59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</a:p>
          <a:p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8. ไข่ไก่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จำนวนสัตว์ 8,340,094 ตัวผลผลิต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2,527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ล้านฟอง/ปี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10,108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</a:t>
            </a:r>
          </a:p>
          <a:p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สุกร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จำนวนสัตว์ 65,032 ตัว</a:t>
            </a:r>
            <a:b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900" spc="-6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 135,916 ตัว/ปี มูลค่า </a:t>
            </a:r>
            <a:r>
              <a:rPr lang="en-US" sz="900" spc="-6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484</a:t>
            </a:r>
            <a:r>
              <a:rPr lang="th-TH" sz="900" spc="-6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 </a:t>
            </a:r>
            <a:endParaRPr lang="en-US" sz="900" spc="-6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กระบือ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;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จำนวนเลี้ยง 13,646 ตัว ผลผลิต 2,045 ตัว/ปี มูลค่า </a:t>
            </a:r>
            <a:r>
              <a:rPr lang="en-US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89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</a:t>
            </a:r>
            <a:endParaRPr lang="th-TH" sz="900" spc="-6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0" name="สี่เหลี่ยมผืนผ้า 69">
            <a:extLst>
              <a:ext uri="{FF2B5EF4-FFF2-40B4-BE49-F238E27FC236}">
                <a16:creationId xmlns:a16="http://schemas.microsoft.com/office/drawing/2014/main" id="{566592C5-0BB3-41DE-AA7D-D8C260A9D64E}"/>
              </a:ext>
            </a:extLst>
          </p:cNvPr>
          <p:cNvSpPr/>
          <p:nvPr/>
        </p:nvSpPr>
        <p:spPr>
          <a:xfrm>
            <a:off x="102008" y="2667000"/>
            <a:ext cx="1523365" cy="13715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15"/>
          </a:p>
        </p:txBody>
      </p:sp>
      <p:sp>
        <p:nvSpPr>
          <p:cNvPr id="71" name="สี่เหลี่ยมผืนผ้า 70">
            <a:extLst>
              <a:ext uri="{FF2B5EF4-FFF2-40B4-BE49-F238E27FC236}">
                <a16:creationId xmlns:a16="http://schemas.microsoft.com/office/drawing/2014/main" id="{9DFEA60D-B447-4375-8D62-28E068C45CE2}"/>
              </a:ext>
            </a:extLst>
          </p:cNvPr>
          <p:cNvSpPr/>
          <p:nvPr/>
        </p:nvSpPr>
        <p:spPr>
          <a:xfrm>
            <a:off x="-12367" y="2301289"/>
            <a:ext cx="1637740" cy="365711"/>
          </a:xfrm>
          <a:prstGeom prst="rect">
            <a:avLst/>
          </a:prstGeom>
          <a:solidFill>
            <a:srgbClr val="FF7C8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</a:rPr>
              <a:t>สหกรณ์และกลุ่มเกษตรกร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6199" y="2625804"/>
            <a:ext cx="15491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สหกรณ์ 40 แห่ง</a:t>
            </a:r>
          </a:p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กลุ่มเกษตรกร 14 กลุ่ม</a:t>
            </a:r>
          </a:p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กลุ่มอาชีพ 27 กลุ่ม</a:t>
            </a:r>
          </a:p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กลุ่มแม่บ้านเกษตรกร 38 กลุ่ม</a:t>
            </a:r>
          </a:p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</a:t>
            </a:r>
            <a:r>
              <a:rPr lang="th-TH" sz="11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ยุว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 41 กลุ่ม </a:t>
            </a:r>
          </a:p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 270 กลุ่ม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9706" y="515779"/>
            <a:ext cx="8946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พื้นที่นา 484,</a:t>
            </a:r>
            <a:r>
              <a:rPr lang="en-US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743 </a:t>
            </a:r>
            <a:r>
              <a:rPr lang="th-TH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-76200" y="1447800"/>
            <a:ext cx="104491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เกษตรอื่นๆ 4</a:t>
            </a:r>
            <a:r>
              <a:rPr lang="en-US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66</a:t>
            </a:r>
            <a:r>
              <a:rPr lang="th-TH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ไร่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371600" y="1034966"/>
            <a:ext cx="99875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h-TH" sz="1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พืชสวน  11,924 ไร่</a:t>
            </a: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1066800" y="508084"/>
            <a:ext cx="109517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50" b="1" dirty="0"/>
              <a:t>ไม้ผล/ยืนต้น </a:t>
            </a:r>
            <a:r>
              <a:rPr lang="en-US" sz="1050" b="1" dirty="0"/>
              <a:t>72,392</a:t>
            </a:r>
            <a:r>
              <a:rPr lang="th-TH" sz="1050" b="1" dirty="0"/>
              <a:t> ไร่</a:t>
            </a:r>
            <a:endParaRPr lang="en-US" sz="1050" b="1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1447800" y="762000"/>
            <a:ext cx="71205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50" b="1" dirty="0"/>
              <a:t>พืชไร่ 1</a:t>
            </a:r>
            <a:r>
              <a:rPr lang="en-US" sz="1050" b="1" dirty="0"/>
              <a:t>,818 </a:t>
            </a:r>
            <a:r>
              <a:rPr lang="th-TH" sz="1050" b="1" dirty="0"/>
              <a:t>ไร่</a:t>
            </a:r>
            <a:endParaRPr lang="en-US" sz="1050" dirty="0"/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6210479" y="797470"/>
            <a:ext cx="593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9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ไข่ไก่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2,527</a:t>
            </a:r>
            <a:r>
              <a:rPr lang="th-TH" sz="9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ล้านฟอง</a:t>
            </a: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6123079" y="1828800"/>
            <a:ext cx="7489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มะยงชิด/</a:t>
            </a:r>
          </a:p>
          <a:p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มะปรางหวาน</a:t>
            </a:r>
            <a:r>
              <a:rPr lang="th-TH" sz="1000" b="1" dirty="0"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endParaRPr 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3529101" y="6905842"/>
            <a:ext cx="1805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หน่วยงานสังกัดกระทรวงเกษตรและสหกรณ์</a:t>
            </a:r>
            <a:b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ร่วม</a:t>
            </a:r>
            <a:r>
              <a:rPr lang="th-TH" sz="10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</p:txBody>
      </p:sp>
      <p:cxnSp>
        <p:nvCxnSpPr>
          <p:cNvPr id="74" name="ตัวเชื่อมต่อตรง 73"/>
          <p:cNvCxnSpPr/>
          <p:nvPr/>
        </p:nvCxnSpPr>
        <p:spPr>
          <a:xfrm flipH="1">
            <a:off x="1260848" y="1444135"/>
            <a:ext cx="3575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377287" y="1552704"/>
            <a:ext cx="579423" cy="24622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 </a:t>
            </a:r>
            <a:r>
              <a:rPr lang="en-US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</a:p>
        </p:txBody>
      </p:sp>
      <p:sp>
        <p:nvSpPr>
          <p:cNvPr id="76" name="TextBox 1"/>
          <p:cNvSpPr txBox="1"/>
          <p:nvPr/>
        </p:nvSpPr>
        <p:spPr>
          <a:xfrm>
            <a:off x="5972967" y="1430878"/>
            <a:ext cx="885033" cy="24365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9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สุกร </a:t>
            </a:r>
            <a:r>
              <a:rPr lang="th-TH" sz="9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65,032</a:t>
            </a:r>
            <a:r>
              <a:rPr lang="th-TH" sz="9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ตัว</a:t>
            </a:r>
            <a:endParaRPr lang="en-US" sz="900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9" name="สี่เหลี่ยมผืนผ้า: มุมมน 4">
            <a:extLst>
              <a:ext uri="{FF2B5EF4-FFF2-40B4-BE49-F238E27FC236}">
                <a16:creationId xmlns:a16="http://schemas.microsoft.com/office/drawing/2014/main" id="{2CBA8F1E-86E1-4675-95F6-2E5B43D09915}"/>
              </a:ext>
            </a:extLst>
          </p:cNvPr>
          <p:cNvSpPr txBox="1"/>
          <p:nvPr/>
        </p:nvSpPr>
        <p:spPr>
          <a:xfrm>
            <a:off x="1" y="1827221"/>
            <a:ext cx="3625458" cy="487646"/>
          </a:xfrm>
          <a:prstGeom prst="rect">
            <a:avLst/>
          </a:prstGeom>
          <a:solidFill>
            <a:srgbClr val="99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defTabSz="1066800">
              <a:spcBef>
                <a:spcPct val="0"/>
              </a:spcBef>
            </a:pPr>
            <a:r>
              <a:rPr lang="th-TH" sz="1100" b="1" kern="1200" dirty="0">
                <a:latin typeface="TH SarabunPSK" pitchFamily="34" charset="-34"/>
                <a:cs typeface="TH SarabunPSK" pitchFamily="34" charset="-34"/>
              </a:rPr>
              <a:t>          อ่างเก็บน้ำในพื้นที่ จำนวน  1 เขื่อน 7  </a:t>
            </a: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อ่าง  </a:t>
            </a: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            ปริมาณน้ำเก็บกัก </a:t>
            </a:r>
            <a:r>
              <a:rPr lang="th-TH" sz="1100" b="1" i="1" dirty="0">
                <a:latin typeface="TH SarabunPSK" pitchFamily="34" charset="-34"/>
                <a:cs typeface="TH SarabunPSK" pitchFamily="34" charset="-34"/>
              </a:rPr>
              <a:t>251.76 </a:t>
            </a: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ล้าน ลบ.ม.   </a:t>
            </a: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    ปริมาณน้ำ</a:t>
            </a:r>
            <a:r>
              <a:rPr lang="th-TH" sz="1100" dirty="0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itchFamily="34" charset="-34"/>
                <a:cs typeface="TH SarabunPSK" pitchFamily="34" charset="-34"/>
              </a:rPr>
              <a:t>ปัจจุบัน </a:t>
            </a:r>
            <a:r>
              <a:rPr lang="en-US" sz="1100" dirty="0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itchFamily="34" charset="-34"/>
                <a:cs typeface="TH SarabunPSK" pitchFamily="34" charset="-34"/>
              </a:rPr>
              <a:t>121.763 </a:t>
            </a:r>
            <a:r>
              <a:rPr lang="th-TH" sz="1100" dirty="0" err="1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ลบ.ม</a:t>
            </a:r>
            <a:r>
              <a:rPr lang="th-TH" sz="1100" dirty="0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คิดเป็น</a:t>
            </a:r>
            <a:r>
              <a:rPr lang="en-US" sz="1100" dirty="0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% </a:t>
            </a:r>
            <a:r>
              <a:rPr lang="th-TH" sz="1100" dirty="0">
                <a:ln w="0">
                  <a:solidFill>
                    <a:srgbClr val="00206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48.36</a:t>
            </a: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     </a:t>
            </a: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endParaRPr lang="th-TH" sz="1100" b="1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  </a:t>
            </a: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 defTabSz="1066800">
              <a:spcBef>
                <a:spcPct val="0"/>
              </a:spcBef>
            </a:pPr>
            <a:r>
              <a:rPr lang="th-TH" sz="1100" b="1" kern="1200" dirty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defTabSz="1066800">
              <a:spcBef>
                <a:spcPct val="0"/>
              </a:spcBef>
            </a:pPr>
            <a:r>
              <a:rPr lang="th-TH" sz="1100" b="1" dirty="0">
                <a:latin typeface="TH SarabunPSK" pitchFamily="34" charset="-34"/>
                <a:cs typeface="TH SarabunPSK" pitchFamily="34" charset="-34"/>
              </a:rPr>
              <a:t>	</a:t>
            </a:r>
            <a:endParaRPr lang="th-TH" sz="1100" b="1" i="1" kern="1200" dirty="0">
              <a:latin typeface="TH SarabunPSK" pitchFamily="34" charset="-34"/>
              <a:cs typeface="TH SarabunPSK" pitchFamily="34" charset="-34"/>
            </a:endParaRPr>
          </a:p>
          <a:p>
            <a:pPr defTabSz="1066800">
              <a:spcBef>
                <a:spcPct val="0"/>
              </a:spcBef>
            </a:pPr>
            <a:r>
              <a:rPr lang="th-TH" sz="1100" b="1" i="1" dirty="0">
                <a:latin typeface="TH SarabunPSK" pitchFamily="34" charset="-34"/>
                <a:cs typeface="TH SarabunPSK" pitchFamily="34" charset="-34"/>
              </a:rPr>
              <a:t>				  </a:t>
            </a:r>
            <a:endParaRPr lang="th-TH" sz="1100" b="1" i="1" kern="12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3" name="Picture 2" descr="https://mpics.mgronline.com/pics/Images/563000010591501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772" y="1831420"/>
            <a:ext cx="1498829" cy="4900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สี่เหลี่ยมผืนผ้า 79">
            <a:extLst>
              <a:ext uri="{FF2B5EF4-FFF2-40B4-BE49-F238E27FC236}">
                <a16:creationId xmlns:a16="http://schemas.microsoft.com/office/drawing/2014/main" id="{1E705B53-719A-4A4E-90BD-CC6E78B23CE4}"/>
              </a:ext>
            </a:extLst>
          </p:cNvPr>
          <p:cNvSpPr/>
          <p:nvPr/>
        </p:nvSpPr>
        <p:spPr>
          <a:xfrm>
            <a:off x="15729" y="6645984"/>
            <a:ext cx="3576359" cy="314518"/>
          </a:xfrm>
          <a:prstGeom prst="rect">
            <a:avLst/>
          </a:prstGeom>
          <a:solidFill>
            <a:srgbClr val="00B050"/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50" b="1" dirty="0">
              <a:solidFill>
                <a:sysClr val="windowText" lastClr="0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/>
            <a:r>
              <a:rPr lang="th-TH" sz="1050" b="1" dirty="0">
                <a:solidFill>
                  <a:sysClr val="windowText" lastClr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ศูนย์ติดตามและแก้ไขปัญหาภัยพิบัติด้านการเกษตร </a:t>
            </a:r>
            <a:endParaRPr lang="en-US" sz="1050" b="1" dirty="0">
              <a:solidFill>
                <a:sysClr val="windowText" lastClr="0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ctr"/>
            <a:endParaRPr lang="en-US" sz="1050" dirty="0">
              <a:solidFill>
                <a:sysClr val="windowText" lastClr="000000"/>
              </a:solidFill>
            </a:endParaRPr>
          </a:p>
        </p:txBody>
      </p:sp>
      <p:sp>
        <p:nvSpPr>
          <p:cNvPr id="49" name="สี่เหลี่ยมผืนผ้า 48"/>
          <p:cNvSpPr/>
          <p:nvPr/>
        </p:nvSpPr>
        <p:spPr>
          <a:xfrm>
            <a:off x="1371600" y="1219200"/>
            <a:ext cx="102463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พื้นที่เลี้ยงสัตว์ </a:t>
            </a:r>
            <a:r>
              <a:rPr lang="en-US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7,251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</a:p>
        </p:txBody>
      </p:sp>
      <p:cxnSp>
        <p:nvCxnSpPr>
          <p:cNvPr id="94" name="ตัวเชื่อมต่อตรง 93"/>
          <p:cNvCxnSpPr/>
          <p:nvPr/>
        </p:nvCxnSpPr>
        <p:spPr>
          <a:xfrm>
            <a:off x="1065853" y="1498715"/>
            <a:ext cx="194994" cy="1908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สี่เหลี่ยมผืนผ้า 57"/>
          <p:cNvSpPr/>
          <p:nvPr/>
        </p:nvSpPr>
        <p:spPr>
          <a:xfrm>
            <a:off x="1219200" y="1524000"/>
            <a:ext cx="8659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สัตว์น้ำ </a:t>
            </a:r>
            <a:r>
              <a:rPr lang="en-US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99,282</a:t>
            </a:r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ไร่</a:t>
            </a:r>
          </a:p>
        </p:txBody>
      </p:sp>
      <p:cxnSp>
        <p:nvCxnSpPr>
          <p:cNvPr id="95" name="ตัวเชื่อมต่อตรง 94"/>
          <p:cNvCxnSpPr/>
          <p:nvPr/>
        </p:nvCxnSpPr>
        <p:spPr>
          <a:xfrm flipH="1">
            <a:off x="429404" y="1478490"/>
            <a:ext cx="484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สี่เหลี่ยมผืนผ้า 76">
            <a:extLst>
              <a:ext uri="{FF2B5EF4-FFF2-40B4-BE49-F238E27FC236}">
                <a16:creationId xmlns:a16="http://schemas.microsoft.com/office/drawing/2014/main" id="{83D42D7C-B5B4-4CFF-A7D9-B13BFC5D39DD}"/>
              </a:ext>
            </a:extLst>
          </p:cNvPr>
          <p:cNvSpPr/>
          <p:nvPr/>
        </p:nvSpPr>
        <p:spPr>
          <a:xfrm>
            <a:off x="5267734" y="6534584"/>
            <a:ext cx="1533803" cy="3300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สินค้า </a:t>
            </a:r>
            <a:r>
              <a:rPr lang="en-US" sz="1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OTOP </a:t>
            </a:r>
            <a:r>
              <a:rPr lang="th-TH" sz="1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ระดับ 5 ดาว </a:t>
            </a:r>
          </a:p>
        </p:txBody>
      </p:sp>
      <p:sp>
        <p:nvSpPr>
          <p:cNvPr id="81" name="สี่เหลี่ยมผืนผ้า 80">
            <a:extLst>
              <a:ext uri="{FF2B5EF4-FFF2-40B4-BE49-F238E27FC236}">
                <a16:creationId xmlns:a16="http://schemas.microsoft.com/office/drawing/2014/main" id="{31660A7E-636C-4B68-A0C3-C9E03446A498}"/>
              </a:ext>
            </a:extLst>
          </p:cNvPr>
          <p:cNvSpPr/>
          <p:nvPr/>
        </p:nvSpPr>
        <p:spPr>
          <a:xfrm>
            <a:off x="5267734" y="6877895"/>
            <a:ext cx="1539407" cy="14211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31" dirty="0"/>
          </a:p>
        </p:txBody>
      </p:sp>
      <p:sp>
        <p:nvSpPr>
          <p:cNvPr id="78" name="สี่เหลี่ยมผืนผ้า 77">
            <a:extLst>
              <a:ext uri="{FF2B5EF4-FFF2-40B4-BE49-F238E27FC236}">
                <a16:creationId xmlns:a16="http://schemas.microsoft.com/office/drawing/2014/main" id="{DD08AFB8-4BF8-4670-AECC-479374F86935}"/>
              </a:ext>
            </a:extLst>
          </p:cNvPr>
          <p:cNvSpPr/>
          <p:nvPr/>
        </p:nvSpPr>
        <p:spPr>
          <a:xfrm>
            <a:off x="5292662" y="6817303"/>
            <a:ext cx="1577115" cy="156966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th-TH" sz="800" b="1" spc="-7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1) น้ำพริกกุ้ง (กลุ่มน้ำพริกทรายมูล)สมาชิก10 ราย</a:t>
            </a: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2) มะยงชิดอบแห้ง (กลุ่มแม่บ้านฯ)สมาชิก 20 ราย</a:t>
            </a: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3) ไข่เค็ม ไอดินกลุ่มมะดัน (กลุ่มเกษตรกรถนอมอาหาร)สมาชิก 20 ราย 4) ปลาเค็มน้ำมะดับแดดเดียว (กลุ่มเกษตร) สมาชิก 20 ราย </a:t>
            </a: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ปลาดูน้ำมะดัน </a:t>
            </a: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กลุ่มเกษตรกร) สมาชิก 20 ราย </a:t>
            </a: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ไดฟูกุใส้ธัญพืช (ผู้ผลิตในจังหวัด) สมาชิก  5 ราย </a:t>
            </a: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ซอสพริกไทยดำ (ผู้ผลิตในจังหวัด) สมาชิก 5 ราย</a:t>
            </a: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8) 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น้ำมะดัน (กลุ่มแปรรูป) สมาชิก 15 ราย</a:t>
            </a:r>
            <a:b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)ปลาร้าสับทรงเครื่อง (กลุ่มแปรรูป) สมาชิก 10 ราย 10) กล้วยอบซอสผลไม้รวม (กลุ่มเกษตรกร) สมาชิก 20 ราย</a:t>
            </a:r>
          </a:p>
        </p:txBody>
      </p:sp>
      <p:sp>
        <p:nvSpPr>
          <p:cNvPr id="82" name="สี่เหลี่ยมผืนผ้า 81">
            <a:extLst>
              <a:ext uri="{FF2B5EF4-FFF2-40B4-BE49-F238E27FC236}">
                <a16:creationId xmlns:a16="http://schemas.microsoft.com/office/drawing/2014/main" id="{AE52E392-6A69-4404-85BC-127F9C6F669B}"/>
              </a:ext>
            </a:extLst>
          </p:cNvPr>
          <p:cNvSpPr/>
          <p:nvPr/>
        </p:nvSpPr>
        <p:spPr>
          <a:xfrm>
            <a:off x="5251755" y="8368604"/>
            <a:ext cx="1620247" cy="27699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ชุมชนท่องเที่ยว</a:t>
            </a:r>
            <a:r>
              <a:rPr lang="en-US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OTOP </a:t>
            </a:r>
            <a:r>
              <a:rPr lang="th-TH" sz="1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นวัต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วิถี</a:t>
            </a:r>
            <a:endParaRPr lang="en-US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0" name="กล่องข้อความ 86">
            <a:extLst>
              <a:ext uri="{FF2B5EF4-FFF2-40B4-BE49-F238E27FC236}">
                <a16:creationId xmlns:a16="http://schemas.microsoft.com/office/drawing/2014/main" id="{F3661069-83EA-4216-86CA-446202EA9F6F}"/>
              </a:ext>
            </a:extLst>
          </p:cNvPr>
          <p:cNvSpPr txBox="1"/>
          <p:nvPr/>
        </p:nvSpPr>
        <p:spPr>
          <a:xfrm>
            <a:off x="19705" y="2638217"/>
            <a:ext cx="1614212" cy="14465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สหกรณ์ </a:t>
            </a:r>
            <a:r>
              <a:rPr lang="en-US" sz="1100" dirty="0">
                <a:latin typeface="TH SarabunPSK" pitchFamily="34" charset="-34"/>
                <a:cs typeface="TH SarabunPSK" pitchFamily="34" charset="-34"/>
              </a:rPr>
              <a:t>32 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แห่ง สมาชิก </a:t>
            </a:r>
            <a:r>
              <a:rPr lang="en-US" sz="1100" dirty="0">
                <a:latin typeface="TH SarabunPSK" pitchFamily="34" charset="-34"/>
                <a:cs typeface="TH SarabunPSK" pitchFamily="34" charset="-34"/>
              </a:rPr>
              <a:t>33,321 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ราย</a:t>
            </a:r>
          </a:p>
          <a:p>
            <a:r>
              <a:rPr lang="th-TH" sz="1100" spc="-70" dirty="0">
                <a:latin typeface="TH SarabunPSK" pitchFamily="34" charset="-34"/>
                <a:cs typeface="TH SarabunPSK" pitchFamily="34" charset="-34"/>
              </a:rPr>
              <a:t>กลุ่มเกษตรกร </a:t>
            </a:r>
            <a:r>
              <a:rPr lang="en-US" sz="1100" spc="-70" dirty="0">
                <a:latin typeface="TH SarabunPSK" pitchFamily="34" charset="-34"/>
                <a:cs typeface="TH SarabunPSK" pitchFamily="34" charset="-34"/>
              </a:rPr>
              <a:t>12</a:t>
            </a:r>
            <a:r>
              <a:rPr lang="th-TH" sz="1100" spc="-70" dirty="0">
                <a:latin typeface="TH SarabunPSK" pitchFamily="34" charset="-34"/>
                <a:cs typeface="TH SarabunPSK" pitchFamily="34" charset="-34"/>
              </a:rPr>
              <a:t> กลุ่ม สมาชิก</a:t>
            </a:r>
            <a:r>
              <a:rPr lang="en-US" sz="1100" spc="-70" dirty="0">
                <a:latin typeface="TH SarabunPSK" pitchFamily="34" charset="-34"/>
                <a:cs typeface="TH SarabunPSK" pitchFamily="34" charset="-34"/>
              </a:rPr>
              <a:t> 777 </a:t>
            </a:r>
            <a:r>
              <a:rPr lang="th-TH" sz="1100" spc="-70" dirty="0">
                <a:latin typeface="TH SarabunPSK" pitchFamily="34" charset="-34"/>
                <a:cs typeface="TH SarabunPSK" pitchFamily="34" charset="-34"/>
              </a:rPr>
              <a:t>ราย</a:t>
            </a:r>
          </a:p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กลุ่มวิสาหกิจชุมชน </a:t>
            </a:r>
            <a:r>
              <a:rPr lang="en-US" sz="1100" dirty="0">
                <a:latin typeface="TH SarabunPSK" pitchFamily="34" charset="-34"/>
                <a:cs typeface="TH SarabunPSK" pitchFamily="34" charset="-34"/>
              </a:rPr>
              <a:t>244 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กลุ่ม</a:t>
            </a:r>
          </a:p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อกม. </a:t>
            </a:r>
            <a:r>
              <a:rPr lang="en-US" sz="1100" dirty="0">
                <a:latin typeface="TH SarabunPSK" pitchFamily="34" charset="-34"/>
                <a:cs typeface="TH SarabunPSK" pitchFamily="34" charset="-34"/>
              </a:rPr>
              <a:t> 406 </a:t>
            </a:r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ราย</a:t>
            </a:r>
          </a:p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ศพก. หลัก 4 ศูนย์ เครือข่าย72ศูนย์</a:t>
            </a:r>
          </a:p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แปลงใหญ่ 48 แปลง (พืช 43 แปลง / ประมง 3แปลง/ปศุสัตว์ 2 แปลง)  </a:t>
            </a:r>
          </a:p>
          <a:p>
            <a:r>
              <a:rPr lang="th-TH" sz="1100" dirty="0"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96" name="กล่องข้อความ 86">
            <a:extLst>
              <a:ext uri="{FF2B5EF4-FFF2-40B4-BE49-F238E27FC236}">
                <a16:creationId xmlns:a16="http://schemas.microsoft.com/office/drawing/2014/main" id="{F3661069-83EA-4216-86CA-446202EA9F6F}"/>
              </a:ext>
            </a:extLst>
          </p:cNvPr>
          <p:cNvSpPr txBox="1"/>
          <p:nvPr/>
        </p:nvSpPr>
        <p:spPr>
          <a:xfrm>
            <a:off x="1642805" y="2362200"/>
            <a:ext cx="2014795" cy="170816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H SarabunPSK" pitchFamily="34" charset="-34"/>
                <a:cs typeface="TH SarabunPSK" pitchFamily="34" charset="-34"/>
                <a:sym typeface="Wingdings"/>
              </a:rPr>
              <a:t>จังหวัดนครนายก</a:t>
            </a:r>
          </a:p>
          <a:p>
            <a:r>
              <a:rPr lang="en-US" sz="1400" dirty="0">
                <a:latin typeface="TH SarabunPSK" pitchFamily="34" charset="-34"/>
                <a:cs typeface="TH SarabunPSK" pitchFamily="34" charset="-34"/>
                <a:sym typeface="Wingdings"/>
              </a:rPr>
              <a:t></a:t>
            </a:r>
            <a:r>
              <a:rPr lang="en-US" sz="1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จำนวนประชากร 259,528 คน</a:t>
            </a:r>
          </a:p>
          <a:p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  <a:sym typeface="Wingdings"/>
              </a:rPr>
              <a:t> 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จำนวนครัวเรือน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113,267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ครัวเรือน</a:t>
            </a:r>
          </a:p>
          <a:p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  <a:sym typeface="Wingdings"/>
              </a:rPr>
              <a:t> 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ครัวเรือนภาคการเกษตร 20,087 ครัวเรือน</a:t>
            </a:r>
          </a:p>
          <a:p>
            <a:pPr marL="171450" indent="-171450">
              <a:buFont typeface="Wingdings" pitchFamily="2" charset="2"/>
              <a:buChar char="m"/>
            </a:pPr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</a:rPr>
              <a:t>GPP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(ปี </a:t>
            </a:r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</a:rPr>
              <a:t>2566) 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รวมมูลค่า </a:t>
            </a:r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</a:rPr>
              <a:t>33,479 </a:t>
            </a: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ล้านบาท / ภาคการเกษตร </a:t>
            </a:r>
            <a:r>
              <a:rPr lang="en-US" sz="1200" dirty="0">
                <a:latin typeface="TH SarabunPSK" panose="020B0500040200020003" pitchFamily="34" charset="-34"/>
                <a:cs typeface="TH SarabunPSK" pitchFamily="34" charset="-34"/>
              </a:rPr>
              <a:t>6,974 </a:t>
            </a:r>
            <a:b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</a:br>
            <a:r>
              <a:rPr lang="th-TH" sz="1200" dirty="0">
                <a:latin typeface="TH SarabunPSK" panose="020B0500040200020003" pitchFamily="34" charset="-34"/>
                <a:cs typeface="TH SarabunPSK" pitchFamily="34" charset="-34"/>
              </a:rPr>
              <a:t>ล้านบาท</a:t>
            </a:r>
          </a:p>
          <a:p>
            <a:endParaRPr lang="th-TH" sz="500"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graphicFrame>
        <p:nvGraphicFramePr>
          <p:cNvPr id="86" name="แผนภูมิ 8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668986"/>
              </p:ext>
            </p:extLst>
          </p:nvPr>
        </p:nvGraphicFramePr>
        <p:xfrm>
          <a:off x="97283" y="4653652"/>
          <a:ext cx="1807717" cy="1748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92" name="แผนภูมิ 9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0354051"/>
              </p:ext>
            </p:extLst>
          </p:nvPr>
        </p:nvGraphicFramePr>
        <p:xfrm>
          <a:off x="1849715" y="4687954"/>
          <a:ext cx="1800449" cy="1790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84" name="TextBox 83"/>
          <p:cNvSpPr txBox="1"/>
          <p:nvPr/>
        </p:nvSpPr>
        <p:spPr>
          <a:xfrm>
            <a:off x="5882593" y="6410972"/>
            <a:ext cx="100305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ณ 30 ธ.ค.68</a:t>
            </a:r>
          </a:p>
        </p:txBody>
      </p:sp>
      <p:sp>
        <p:nvSpPr>
          <p:cNvPr id="24" name="สี่เหลี่ยมผืนผ้า 23">
            <a:extLst>
              <a:ext uri="{FF2B5EF4-FFF2-40B4-BE49-F238E27FC236}">
                <a16:creationId xmlns:a16="http://schemas.microsoft.com/office/drawing/2014/main" id="{43E2DD77-F8CC-4AD8-9343-21A6441502C7}"/>
              </a:ext>
            </a:extLst>
          </p:cNvPr>
          <p:cNvSpPr/>
          <p:nvPr/>
        </p:nvSpPr>
        <p:spPr>
          <a:xfrm>
            <a:off x="3838078" y="6567133"/>
            <a:ext cx="149592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00" spc="-40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งบประมาณประจำปีงบประมาณ พ.ศ. 2569</a:t>
            </a:r>
            <a:endParaRPr lang="th-TH" sz="1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ACE9445B-F3E2-4480-A46A-90F36C3CF3FB}"/>
              </a:ext>
            </a:extLst>
          </p:cNvPr>
          <p:cNvSpPr txBox="1"/>
          <p:nvPr/>
        </p:nvSpPr>
        <p:spPr>
          <a:xfrm>
            <a:off x="2585690" y="8460736"/>
            <a:ext cx="9727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Qr</a:t>
            </a:r>
            <a:r>
              <a:rPr lang="en-US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Code </a:t>
            </a:r>
            <a: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ประชาสัมพันธ์</a:t>
            </a:r>
          </a:p>
          <a:p>
            <a:pPr algn="ctr"/>
            <a: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ศูนย์ติดตามและแก้ไขปัญหา</a:t>
            </a:r>
            <a:b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</a:br>
            <a: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ภัยพิบัติด้านการเกษตร </a:t>
            </a:r>
            <a:b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</a:br>
            <a:r>
              <a:rPr lang="th-TH" sz="1200" dirty="0">
                <a:ln w="0">
                  <a:solidFill>
                    <a:srgbClr val="00206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จังหวัดนครนายก </a:t>
            </a:r>
          </a:p>
        </p:txBody>
      </p:sp>
      <p:pic>
        <p:nvPicPr>
          <p:cNvPr id="29" name="รูปภาพ 28" descr="รูปภาพประกอบด้วย ข้อความ, กราฟิก, เครื่องหมาย, การออกแบบกราฟิก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B59722BB-3341-37FC-8BF4-D6DCDDCDE2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137" y="7554072"/>
            <a:ext cx="943346" cy="943346"/>
          </a:xfrm>
          <a:prstGeom prst="rect">
            <a:avLst/>
          </a:prstGeom>
        </p:spPr>
      </p:pic>
      <p:pic>
        <p:nvPicPr>
          <p:cNvPr id="31" name="รูปภาพ 30" descr="รูปภาพประกอบด้วย สัญลักษณ์, ยอด&#10;&#10;เนื้อหาที่สร้างโดย AI อาจไม่ถูกต้อง">
            <a:extLst>
              <a:ext uri="{FF2B5EF4-FFF2-40B4-BE49-F238E27FC236}">
                <a16:creationId xmlns:a16="http://schemas.microsoft.com/office/drawing/2014/main" id="{5A7CEA83-83DF-F724-3FBD-4A85C3D0848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989" y="6921318"/>
            <a:ext cx="641351" cy="6413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13F47636-20F3-4E4A-8CD6-3860864852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5694329"/>
              </p:ext>
            </p:extLst>
          </p:nvPr>
        </p:nvGraphicFramePr>
        <p:xfrm>
          <a:off x="3625460" y="5191191"/>
          <a:ext cx="3135258" cy="1278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10993</TotalTime>
  <Words>1012</Words>
  <Application>Microsoft Office PowerPoint</Application>
  <PresentationFormat>กระดาษ A4 (210x297 มม.)</PresentationFormat>
  <Paragraphs>150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2" baseType="lpstr">
      <vt:lpstr>Angsana New</vt:lpstr>
      <vt:lpstr>Arial</vt:lpstr>
      <vt:lpstr>Arial Unicode MS</vt:lpstr>
      <vt:lpstr>Calibri</vt:lpstr>
      <vt:lpstr>Cordia New</vt:lpstr>
      <vt:lpstr>TH Chakra Petch</vt:lpstr>
      <vt:lpstr>TH SarabunIT๙</vt:lpstr>
      <vt:lpstr>TH SarabunPSK</vt:lpstr>
      <vt:lpstr>Times New Roman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Dell</cp:lastModifiedBy>
  <cp:revision>648</cp:revision>
  <cp:lastPrinted>2025-06-18T01:21:20Z</cp:lastPrinted>
  <dcterms:created xsi:type="dcterms:W3CDTF">2019-07-31T14:04:36Z</dcterms:created>
  <dcterms:modified xsi:type="dcterms:W3CDTF">2026-02-11T03:13:04Z</dcterms:modified>
</cp:coreProperties>
</file>