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</p:sldIdLst>
  <p:sldSz cx="6858000" cy="9906000" type="A4"/>
  <p:notesSz cx="7053263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4270C2"/>
    <a:srgbClr val="00FFFF"/>
    <a:srgbClr val="42662A"/>
    <a:srgbClr val="244276"/>
    <a:srgbClr val="FBBD00"/>
    <a:srgbClr val="4270C1"/>
    <a:srgbClr val="5A99D3"/>
    <a:srgbClr val="3B648B"/>
    <a:srgbClr val="6EAB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32" autoAdjust="0"/>
    <p:restoredTop sz="94660"/>
  </p:normalViewPr>
  <p:slideViewPr>
    <p:cSldViewPr showGuides="1">
      <p:cViewPr>
        <p:scale>
          <a:sx n="110" d="100"/>
          <a:sy n="110" d="100"/>
        </p:scale>
        <p:origin x="1476" y="-289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สี่เหลี่ยมผืนผ้ามุมมน 31"/>
          <p:cNvSpPr/>
          <p:nvPr/>
        </p:nvSpPr>
        <p:spPr>
          <a:xfrm>
            <a:off x="3440161" y="7691059"/>
            <a:ext cx="3406336" cy="1945352"/>
          </a:xfrm>
          <a:prstGeom prst="roundRect">
            <a:avLst>
              <a:gd name="adj" fmla="val 0"/>
            </a:avLst>
          </a:prstGeom>
          <a:solidFill>
            <a:schemeClr val="bg1">
              <a:alpha val="75000"/>
            </a:schemeClr>
          </a:solidFill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72" name="Group 71"/>
          <p:cNvGrpSpPr/>
          <p:nvPr/>
        </p:nvGrpSpPr>
        <p:grpSpPr>
          <a:xfrm>
            <a:off x="3425280" y="36501"/>
            <a:ext cx="3401868" cy="1182910"/>
            <a:chOff x="3545452" y="36502"/>
            <a:chExt cx="3281696" cy="1236684"/>
          </a:xfrm>
        </p:grpSpPr>
        <p:sp>
          <p:nvSpPr>
            <p:cNvPr id="8" name="TextBox 7"/>
            <p:cNvSpPr txBox="1"/>
            <p:nvPr/>
          </p:nvSpPr>
          <p:spPr>
            <a:xfrm>
              <a:off x="4619262" y="988387"/>
              <a:ext cx="1043818" cy="284799"/>
            </a:xfrm>
            <a:prstGeom prst="round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th-TH" sz="1000" b="1" dirty="0">
                  <a:ln>
                    <a:solidFill>
                      <a:schemeClr val="tx1"/>
                    </a:solidFill>
                  </a:ln>
                </a:rPr>
                <a:t>ข้อมูล ณ ธันวาคม 2566</a:t>
              </a:r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3545452" y="36502"/>
              <a:ext cx="3281696" cy="359616"/>
              <a:chOff x="1884" y="0"/>
              <a:chExt cx="3281696" cy="359616"/>
            </a:xfrm>
          </p:grpSpPr>
          <p:sp>
            <p:nvSpPr>
              <p:cNvPr id="64" name="Rounded Rectangle 63"/>
              <p:cNvSpPr/>
              <p:nvPr/>
            </p:nvSpPr>
            <p:spPr>
              <a:xfrm>
                <a:off x="1884" y="0"/>
                <a:ext cx="3281696" cy="359616"/>
              </a:xfrm>
              <a:prstGeom prst="roundRect">
                <a:avLst>
                  <a:gd name="adj" fmla="val 10000"/>
                </a:avLst>
              </a:prstGeom>
              <a:solidFill>
                <a:srgbClr val="000066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5" name="Rounded Rectangle 4"/>
              <p:cNvSpPr/>
              <p:nvPr/>
            </p:nvSpPr>
            <p:spPr>
              <a:xfrm>
                <a:off x="12417" y="10533"/>
                <a:ext cx="3260630" cy="33855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60960" tIns="60960" rIns="60960" bIns="6096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th-TH" sz="1600" kern="1200" dirty="0"/>
                  <a:t>15 อำเภอ</a:t>
                </a: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3545452" y="415826"/>
              <a:ext cx="835335" cy="281194"/>
              <a:chOff x="11746" y="376757"/>
              <a:chExt cx="646997" cy="437166"/>
            </a:xfrm>
          </p:grpSpPr>
          <p:sp>
            <p:nvSpPr>
              <p:cNvPr id="62" name="Rounded Rectangle 61"/>
              <p:cNvSpPr/>
              <p:nvPr/>
            </p:nvSpPr>
            <p:spPr>
              <a:xfrm>
                <a:off x="11746" y="376757"/>
                <a:ext cx="646997" cy="437166"/>
              </a:xfrm>
              <a:prstGeom prst="roundRect">
                <a:avLst>
                  <a:gd name="adj" fmla="val 10000"/>
                </a:avLst>
              </a:prstGeom>
              <a:solidFill>
                <a:srgbClr val="000066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3" name="Rounded Rectangle 6"/>
              <p:cNvSpPr/>
              <p:nvPr/>
            </p:nvSpPr>
            <p:spPr>
              <a:xfrm>
                <a:off x="24550" y="389561"/>
                <a:ext cx="621389" cy="41155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60960" tIns="60960" rIns="60960" bIns="6096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th-TH" sz="1600" b="1" kern="1200" dirty="0"/>
                  <a:t>128 ตำบล</a:t>
                </a: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5277951" y="416496"/>
              <a:ext cx="1549196" cy="276866"/>
              <a:chOff x="2083978" y="451987"/>
              <a:chExt cx="1167109" cy="433626"/>
            </a:xfrm>
          </p:grpSpPr>
          <p:sp>
            <p:nvSpPr>
              <p:cNvPr id="60" name="Rounded Rectangle 59"/>
              <p:cNvSpPr/>
              <p:nvPr/>
            </p:nvSpPr>
            <p:spPr>
              <a:xfrm>
                <a:off x="2083978" y="451987"/>
                <a:ext cx="1167109" cy="433626"/>
              </a:xfrm>
              <a:prstGeom prst="roundRect">
                <a:avLst>
                  <a:gd name="adj" fmla="val 10000"/>
                </a:avLst>
              </a:prstGeom>
              <a:solidFill>
                <a:srgbClr val="000066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1" name="Rounded Rectangle 8"/>
              <p:cNvSpPr/>
              <p:nvPr/>
            </p:nvSpPr>
            <p:spPr>
              <a:xfrm>
                <a:off x="2096678" y="464687"/>
                <a:ext cx="1147867" cy="408226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7150" tIns="57150" rIns="57150" bIns="57150" numCol="1" spcCol="1270" anchor="ctr" anchorCtr="0">
                <a:noAutofit/>
              </a:bodyPr>
              <a:lstStyle/>
              <a:p>
                <a:pPr lvl="0" algn="ctr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th-TH" sz="1500" b="1" kern="1200" dirty="0">
                    <a:solidFill>
                      <a:schemeClr val="bg1"/>
                    </a:solidFill>
                  </a:rPr>
                  <a:t>ประชากร 1,025,319 คน</a:t>
                </a:r>
                <a:endParaRPr lang="th-TH" sz="1500" b="1" kern="1200" dirty="0">
                  <a:solidFill>
                    <a:srgbClr val="000066"/>
                  </a:solidFill>
                </a:endParaRPr>
              </a:p>
            </p:txBody>
          </p:sp>
        </p:grpSp>
        <p:grpSp>
          <p:nvGrpSpPr>
            <p:cNvPr id="51" name="Group 50"/>
            <p:cNvGrpSpPr/>
            <p:nvPr/>
          </p:nvGrpSpPr>
          <p:grpSpPr>
            <a:xfrm>
              <a:off x="3545453" y="722507"/>
              <a:ext cx="1524320" cy="281379"/>
              <a:chOff x="490714" y="974906"/>
              <a:chExt cx="1339002" cy="281379"/>
            </a:xfrm>
          </p:grpSpPr>
          <p:sp>
            <p:nvSpPr>
              <p:cNvPr id="58" name="Rounded Rectangle 57"/>
              <p:cNvSpPr/>
              <p:nvPr/>
            </p:nvSpPr>
            <p:spPr>
              <a:xfrm>
                <a:off x="490714" y="974906"/>
                <a:ext cx="1339002" cy="281379"/>
              </a:xfrm>
              <a:prstGeom prst="roundRect">
                <a:avLst>
                  <a:gd name="adj" fmla="val 10000"/>
                </a:avLst>
              </a:prstGeom>
              <a:solidFill>
                <a:srgbClr val="000066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9" name="Rounded Rectangle 10"/>
              <p:cNvSpPr/>
              <p:nvPr/>
            </p:nvSpPr>
            <p:spPr>
              <a:xfrm>
                <a:off x="498955" y="983147"/>
                <a:ext cx="1327141" cy="26489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7150" tIns="57150" rIns="57150" bIns="57150" numCol="1" spcCol="1270" anchor="ctr" anchorCtr="0">
                <a:noAutofit/>
              </a:bodyPr>
              <a:lstStyle/>
              <a:p>
                <a:pPr lvl="0" algn="ctr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th-TH" sz="1500" b="1" kern="1200" dirty="0">
                    <a:solidFill>
                      <a:schemeClr val="bg1"/>
                    </a:solidFill>
                  </a:rPr>
                  <a:t>415,420 ครัวเรือน</a:t>
                </a:r>
                <a:endParaRPr lang="th-TH" sz="1500" b="1" kern="1200" dirty="0"/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4389340" y="412469"/>
              <a:ext cx="888610" cy="285233"/>
              <a:chOff x="653006" y="385565"/>
              <a:chExt cx="744871" cy="431913"/>
            </a:xfrm>
          </p:grpSpPr>
          <p:sp>
            <p:nvSpPr>
              <p:cNvPr id="56" name="Rounded Rectangle 55"/>
              <p:cNvSpPr/>
              <p:nvPr/>
            </p:nvSpPr>
            <p:spPr>
              <a:xfrm>
                <a:off x="653006" y="385565"/>
                <a:ext cx="744871" cy="431913"/>
              </a:xfrm>
              <a:prstGeom prst="roundRect">
                <a:avLst>
                  <a:gd name="adj" fmla="val 10000"/>
                </a:avLst>
              </a:prstGeom>
              <a:solidFill>
                <a:srgbClr val="000066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7" name="Rounded Rectangle 12"/>
              <p:cNvSpPr/>
              <p:nvPr/>
            </p:nvSpPr>
            <p:spPr>
              <a:xfrm>
                <a:off x="665656" y="398215"/>
                <a:ext cx="719571" cy="406613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60960" tIns="60960" rIns="60960" bIns="60960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th-TH" sz="1500" b="1" kern="1200" dirty="0"/>
                  <a:t>1,432 หมู่บ้าน</a:t>
                </a: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074978" y="719585"/>
              <a:ext cx="1752168" cy="279701"/>
              <a:chOff x="1854752" y="871471"/>
              <a:chExt cx="1357915" cy="356109"/>
            </a:xfrm>
          </p:grpSpPr>
          <p:sp>
            <p:nvSpPr>
              <p:cNvPr id="54" name="Rounded Rectangle 53"/>
              <p:cNvSpPr/>
              <p:nvPr/>
            </p:nvSpPr>
            <p:spPr>
              <a:xfrm>
                <a:off x="1854752" y="871471"/>
                <a:ext cx="1357915" cy="356109"/>
              </a:xfrm>
              <a:prstGeom prst="roundRect">
                <a:avLst>
                  <a:gd name="adj" fmla="val 10000"/>
                </a:avLst>
              </a:prstGeom>
              <a:solidFill>
                <a:srgbClr val="000066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5" name="Rounded Rectangle 14"/>
              <p:cNvSpPr/>
              <p:nvPr/>
            </p:nvSpPr>
            <p:spPr>
              <a:xfrm>
                <a:off x="1865182" y="881902"/>
                <a:ext cx="1337055" cy="34567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7150" tIns="57150" rIns="57150" bIns="57150" numCol="1" spcCol="1270" anchor="ctr" anchorCtr="0">
                <a:noAutofit/>
              </a:bodyPr>
              <a:lstStyle/>
              <a:p>
                <a:pPr lvl="0" algn="ctr" defTabSz="6667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th-TH" sz="1500" b="1" kern="1200" dirty="0">
                    <a:solidFill>
                      <a:schemeClr val="bg1"/>
                    </a:solidFill>
                  </a:rPr>
                  <a:t>141,090 ครัวเรือนเกษตร</a:t>
                </a:r>
                <a:endParaRPr lang="th-TH" sz="1500" b="1" kern="1200" dirty="0"/>
              </a:p>
            </p:txBody>
          </p:sp>
        </p:grpSp>
      </p:grpSp>
      <p:sp>
        <p:nvSpPr>
          <p:cNvPr id="71" name="Rectangle 70"/>
          <p:cNvSpPr/>
          <p:nvPr/>
        </p:nvSpPr>
        <p:spPr>
          <a:xfrm>
            <a:off x="3427917" y="11957"/>
            <a:ext cx="3418579" cy="1172086"/>
          </a:xfrm>
          <a:prstGeom prst="rect">
            <a:avLst/>
          </a:prstGeom>
          <a:blipFill dpi="0" rotWithShape="1">
            <a:blip r:embed="rId2">
              <a:alphaModFix amt="23000"/>
            </a:blip>
            <a:srcRect/>
            <a:stretch>
              <a:fillRect l="-86212" t="-100644" r="-157016" b="-24675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-14803" y="-38446"/>
            <a:ext cx="3442000" cy="1040856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stretch>
              <a:fillRect l="-191927" t="-191509" r="-51907" b="-15125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5" name="สี่เหลี่ยมผืนผ้ามุมมน 31"/>
          <p:cNvSpPr/>
          <p:nvPr/>
        </p:nvSpPr>
        <p:spPr>
          <a:xfrm>
            <a:off x="3447812" y="5826571"/>
            <a:ext cx="3400772" cy="1237308"/>
          </a:xfrm>
          <a:prstGeom prst="roundRect">
            <a:avLst>
              <a:gd name="adj" fmla="val 0"/>
            </a:avLst>
          </a:prstGeom>
          <a:solidFill>
            <a:schemeClr val="bg1">
              <a:alpha val="75000"/>
            </a:schemeClr>
          </a:solidFill>
          <a:ln w="38100">
            <a:solidFill>
              <a:srgbClr val="66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3" name="สี่เหลี่ยมผืนผ้า 41"/>
          <p:cNvSpPr/>
          <p:nvPr/>
        </p:nvSpPr>
        <p:spPr>
          <a:xfrm>
            <a:off x="3427917" y="7083094"/>
            <a:ext cx="3436789" cy="59247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thaiDist"/>
            <a:r>
              <a:rPr lang="th-TH" sz="1200" dirty="0">
                <a:latin typeface="+mj-lt"/>
              </a:rPr>
              <a:t>สถานการณ์ภัยพิบัติ</a:t>
            </a:r>
          </a:p>
          <a:p>
            <a:pPr algn="thaiDist"/>
            <a:r>
              <a:rPr lang="th-TH" sz="1050" dirty="0">
                <a:latin typeface="+mj-lt"/>
              </a:rPr>
              <a:t>             </a:t>
            </a:r>
            <a:r>
              <a:rPr lang="th-TH" sz="1000" dirty="0">
                <a:latin typeface="+mj-lt"/>
              </a:rPr>
              <a:t>การให้ความช่วยเหลือผู้ประสบภัยพิบัติด้านการเกษตร ปี 2566 ถึง 2567                 (ภัยที่เกิดช่วง กันยายน ถึง พฤศจิกายน 2566) </a:t>
            </a:r>
          </a:p>
        </p:txBody>
      </p:sp>
      <p:sp>
        <p:nvSpPr>
          <p:cNvPr id="14" name="สี่เหลี่ยมผืนผ้ามุมมน 13"/>
          <p:cNvSpPr/>
          <p:nvPr/>
        </p:nvSpPr>
        <p:spPr>
          <a:xfrm>
            <a:off x="0" y="1683922"/>
            <a:ext cx="3425280" cy="1680649"/>
          </a:xfrm>
          <a:prstGeom prst="roundRect">
            <a:avLst>
              <a:gd name="adj" fmla="val 0"/>
            </a:avLst>
          </a:prstGeom>
          <a:solidFill>
            <a:schemeClr val="bg1">
              <a:alpha val="98000"/>
            </a:schemeClr>
          </a:solidFill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5" name="Group 24"/>
          <p:cNvGrpSpPr/>
          <p:nvPr/>
        </p:nvGrpSpPr>
        <p:grpSpPr>
          <a:xfrm>
            <a:off x="384674" y="28596"/>
            <a:ext cx="2719351" cy="923329"/>
            <a:chOff x="264901" y="106958"/>
            <a:chExt cx="3250702" cy="1103745"/>
          </a:xfrm>
        </p:grpSpPr>
        <p:pic>
          <p:nvPicPr>
            <p:cNvPr id="37" name="รูปภาพ 3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01" y="167995"/>
              <a:ext cx="1028863" cy="1028864"/>
            </a:xfrm>
            <a:prstGeom prst="rect">
              <a:avLst/>
            </a:prstGeom>
          </p:spPr>
        </p:pic>
        <p:sp>
          <p:nvSpPr>
            <p:cNvPr id="39" name="สี่เหลี่ยมผืนผ้า 38"/>
            <p:cNvSpPr/>
            <p:nvPr/>
          </p:nvSpPr>
          <p:spPr>
            <a:xfrm>
              <a:off x="1293764" y="106958"/>
              <a:ext cx="2221839" cy="1103745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b="1" dirty="0">
                  <a:ln w="3175">
                    <a:noFill/>
                  </a:ln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TH SarabunPSK" panose="020B0500040200020003" pitchFamily="34" charset="-34"/>
                </a:rPr>
                <a:t>INFOGRAPHIC </a:t>
              </a:r>
              <a:endParaRPr lang="th-TH" b="1" dirty="0">
                <a:ln w="31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H SarabunPSK" panose="020B0500040200020003" pitchFamily="34" charset="-34"/>
              </a:endParaRPr>
            </a:p>
            <a:p>
              <a:r>
                <a:rPr lang="th-TH" b="1" dirty="0">
                  <a:ln w="3175">
                    <a:noFill/>
                  </a:ln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TH SarabunPSK" panose="020B0500040200020003" pitchFamily="34" charset="-34"/>
                </a:rPr>
                <a:t>ข้อมูลพื้นฐานด้านเกษตร</a:t>
              </a:r>
            </a:p>
            <a:p>
              <a:r>
                <a:rPr lang="th-TH" b="1" dirty="0">
                  <a:ln w="3175">
                    <a:noFill/>
                  </a:ln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TH SarabunPSK" panose="020B0500040200020003" pitchFamily="34" charset="-34"/>
                </a:rPr>
                <a:t>จังหวัดนครสวรรค์</a:t>
              </a:r>
            </a:p>
          </p:txBody>
        </p:sp>
      </p:grpSp>
      <p:sp>
        <p:nvSpPr>
          <p:cNvPr id="27" name="สี่เหลี่ยมผืนผ้า 26"/>
          <p:cNvSpPr/>
          <p:nvPr/>
        </p:nvSpPr>
        <p:spPr>
          <a:xfrm>
            <a:off x="-1" y="1360146"/>
            <a:ext cx="3432415" cy="58477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b="1" dirty="0"/>
              <a:t>พื้นที่การเกษตร 4,700,563 ไร่ </a:t>
            </a:r>
          </a:p>
          <a:p>
            <a:pPr algn="ctr"/>
            <a:r>
              <a:rPr lang="th-TH" sz="1400" b="1" dirty="0"/>
              <a:t>คิดเป็นร้อยละ 78.36 ของพื้นที่ทั้งหมด </a:t>
            </a: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-3415" y="5388213"/>
            <a:ext cx="3451267" cy="4001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/>
              <a:t>ผลผลิตสัตว์เศรษฐกิจ</a:t>
            </a:r>
          </a:p>
        </p:txBody>
      </p:sp>
      <p:sp>
        <p:nvSpPr>
          <p:cNvPr id="32" name="สี่เหลี่ยมผืนผ้ามุมมน 31"/>
          <p:cNvSpPr/>
          <p:nvPr/>
        </p:nvSpPr>
        <p:spPr>
          <a:xfrm>
            <a:off x="3414" y="5756652"/>
            <a:ext cx="3422172" cy="1637331"/>
          </a:xfrm>
          <a:prstGeom prst="roundRect">
            <a:avLst>
              <a:gd name="adj" fmla="val 0"/>
            </a:avLst>
          </a:prstGeom>
          <a:solidFill>
            <a:schemeClr val="bg1">
              <a:alpha val="75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สี่เหลี่ยมผืนผ้ามุมมน 32"/>
          <p:cNvSpPr/>
          <p:nvPr/>
        </p:nvSpPr>
        <p:spPr>
          <a:xfrm>
            <a:off x="-3414" y="7794092"/>
            <a:ext cx="3429000" cy="1908549"/>
          </a:xfrm>
          <a:prstGeom prst="roundRect">
            <a:avLst>
              <a:gd name="adj" fmla="val 0"/>
            </a:avLst>
          </a:prstGeom>
          <a:solidFill>
            <a:schemeClr val="bg1">
              <a:alpha val="75000"/>
            </a:schemeClr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-1" y="7393983"/>
            <a:ext cx="3438071" cy="40011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/>
              <a:t>ด้านการประมงของจังหวัด 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427917" y="2997703"/>
            <a:ext cx="3436789" cy="2798361"/>
            <a:chOff x="3919253" y="3530516"/>
            <a:chExt cx="3436789" cy="2798361"/>
          </a:xfrm>
        </p:grpSpPr>
        <p:sp>
          <p:nvSpPr>
            <p:cNvPr id="42" name="สี่เหลี่ยมผืนผ้า 41"/>
            <p:cNvSpPr/>
            <p:nvPr/>
          </p:nvSpPr>
          <p:spPr>
            <a:xfrm>
              <a:off x="5451476" y="5617842"/>
              <a:ext cx="1897859" cy="707886"/>
            </a:xfrm>
            <a:prstGeom prst="rect">
              <a:avLst/>
            </a:prstGeom>
            <a:solidFill>
              <a:srgbClr val="FF33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th-TH" sz="1000" spc="-50" dirty="0">
                  <a:latin typeface="+mj-lt"/>
                </a:rPr>
                <a:t>สหกรณ์การเกษตรและกลุ่มสหกรณ์</a:t>
              </a:r>
            </a:p>
            <a:p>
              <a:r>
                <a:rPr lang="th-TH" sz="1000" b="1" dirty="0"/>
                <a:t>กลุ่มเกษตรกร จำนวน </a:t>
              </a:r>
              <a:r>
                <a:rPr lang="en-US" sz="1000" b="1" dirty="0"/>
                <a:t>53 </a:t>
              </a:r>
              <a:r>
                <a:rPr lang="th-TH" sz="1000" b="1" dirty="0"/>
                <a:t>กลุ่ม  </a:t>
              </a:r>
              <a:r>
                <a:rPr lang="th-TH" sz="1000" dirty="0"/>
                <a:t> </a:t>
              </a:r>
            </a:p>
            <a:p>
              <a:r>
                <a:rPr lang="th-TH" sz="1000" dirty="0"/>
                <a:t>สหกรณ์การเกษตร จำนวน 31 แห่ง</a:t>
              </a:r>
            </a:p>
            <a:p>
              <a:r>
                <a:rPr lang="th-TH" sz="1000" dirty="0"/>
                <a:t>สกหก</a:t>
              </a:r>
              <a:r>
                <a:rPr lang="th-TH" sz="1000" dirty="0" err="1"/>
                <a:t>รณ์น</a:t>
              </a:r>
              <a:r>
                <a:rPr lang="th-TH" sz="1000" dirty="0"/>
                <a:t>อกภาคการเกษตร จำนวน 37 แห่ง</a:t>
              </a:r>
            </a:p>
          </p:txBody>
        </p:sp>
        <p:sp>
          <p:nvSpPr>
            <p:cNvPr id="43" name="สี่เหลี่ยมผืนผ้า 41"/>
            <p:cNvSpPr/>
            <p:nvPr/>
          </p:nvSpPr>
          <p:spPr>
            <a:xfrm>
              <a:off x="5835749" y="4327319"/>
              <a:ext cx="1516939" cy="738664"/>
            </a:xfrm>
            <a:prstGeom prst="rect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th-TH" sz="1050" b="1" dirty="0">
                  <a:latin typeface="+mj-lt"/>
                </a:rPr>
                <a:t>ศูนย์การเรียนรู้การเพิ่มประสิทธิภาพการผลิตสินค้าเกษตร (</a:t>
              </a:r>
              <a:r>
                <a:rPr lang="th-TH" sz="1050" b="1" dirty="0" err="1">
                  <a:latin typeface="+mj-lt"/>
                </a:rPr>
                <a:t>ศพก</a:t>
              </a:r>
              <a:r>
                <a:rPr lang="th-TH" sz="1050" b="1" dirty="0">
                  <a:latin typeface="+mj-lt"/>
                </a:rPr>
                <a:t>.)</a:t>
              </a:r>
            </a:p>
            <a:p>
              <a:r>
                <a:rPr lang="th-TH" sz="1050" dirty="0"/>
                <a:t>  </a:t>
              </a:r>
              <a:r>
                <a:rPr lang="th-TH" sz="1050" dirty="0" err="1"/>
                <a:t>ศพก</a:t>
              </a:r>
              <a:r>
                <a:rPr lang="th-TH" sz="1050" dirty="0"/>
                <a:t>. หลัก     จำนวน 15 แห่ง</a:t>
              </a:r>
            </a:p>
            <a:p>
              <a:r>
                <a:rPr lang="th-TH" sz="1050" dirty="0"/>
                <a:t>  ศูนย์เครือข่าย  จำนวน 205 แห่ง</a:t>
              </a:r>
              <a:endParaRPr lang="th-TH" sz="1100" dirty="0">
                <a:latin typeface="+mj-lt"/>
              </a:endParaRPr>
            </a:p>
          </p:txBody>
        </p:sp>
        <p:sp>
          <p:nvSpPr>
            <p:cNvPr id="46" name="สี่เหลี่ยมผืนผ้า 41"/>
            <p:cNvSpPr/>
            <p:nvPr/>
          </p:nvSpPr>
          <p:spPr>
            <a:xfrm>
              <a:off x="3925118" y="3869968"/>
              <a:ext cx="3424218" cy="46166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th-TH" sz="1200" b="1" dirty="0">
                  <a:latin typeface="+mj-lt"/>
                </a:rPr>
                <a:t>เกษตรอินทรีย์ (</a:t>
              </a:r>
              <a:r>
                <a:rPr lang="en-US" sz="1200" b="1" dirty="0">
                  <a:latin typeface="+mj-lt"/>
                </a:rPr>
                <a:t>Organic</a:t>
              </a:r>
              <a:r>
                <a:rPr lang="th-TH" sz="1200" b="1" dirty="0">
                  <a:latin typeface="+mj-lt"/>
                </a:rPr>
                <a:t>)</a:t>
              </a:r>
              <a:r>
                <a:rPr lang="en-US" sz="1200" dirty="0">
                  <a:latin typeface="+mj-lt"/>
                </a:rPr>
                <a:t>:</a:t>
              </a:r>
              <a:r>
                <a:rPr lang="th-TH" sz="1200" dirty="0">
                  <a:latin typeface="+mj-lt"/>
                </a:rPr>
                <a:t> ข้าว    รวม 17 ราย พื้นที่ 351 ไร่</a:t>
              </a:r>
            </a:p>
            <a:p>
              <a:r>
                <a:rPr lang="th-TH" sz="1200" dirty="0">
                  <a:latin typeface="+mj-lt"/>
                </a:rPr>
                <a:t>                              พืชผัก  รวม 14 ราย พื้นที่ 102.35 ไร่</a:t>
              </a:r>
            </a:p>
          </p:txBody>
        </p:sp>
        <p:sp>
          <p:nvSpPr>
            <p:cNvPr id="45" name="สี่เหลี่ยมผืนผ้า 41"/>
            <p:cNvSpPr/>
            <p:nvPr/>
          </p:nvSpPr>
          <p:spPr>
            <a:xfrm>
              <a:off x="5835713" y="5067814"/>
              <a:ext cx="1504207" cy="553998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th-TH" sz="1000" b="1" dirty="0">
                  <a:latin typeface="+mj-lt"/>
                </a:rPr>
                <a:t>เกษตรแปลงใหญ่</a:t>
              </a:r>
              <a:r>
                <a:rPr lang="en-US" sz="1000" b="1" dirty="0">
                  <a:latin typeface="+mj-lt"/>
                </a:rPr>
                <a:t>:</a:t>
              </a:r>
              <a:r>
                <a:rPr lang="th-TH" sz="1000" b="1" dirty="0">
                  <a:latin typeface="+mj-lt"/>
                </a:rPr>
                <a:t> </a:t>
              </a:r>
              <a:r>
                <a:rPr lang="th-TH" sz="1000" dirty="0">
                  <a:latin typeface="+mj-lt"/>
                </a:rPr>
                <a:t>จำนวน 178 กลุ่ม  </a:t>
              </a:r>
            </a:p>
            <a:p>
              <a:r>
                <a:rPr lang="th-TH" sz="1000" dirty="0">
                  <a:latin typeface="+mj-lt"/>
                </a:rPr>
                <a:t>                     </a:t>
              </a:r>
              <a:r>
                <a:rPr lang="th-TH" sz="1000" dirty="0"/>
                <a:t>จำนวน </a:t>
              </a:r>
              <a:r>
                <a:rPr lang="th-TH" sz="1000" dirty="0">
                  <a:latin typeface="+mj-lt"/>
                </a:rPr>
                <a:t>8,692 ราย             </a:t>
              </a:r>
            </a:p>
            <a:p>
              <a:r>
                <a:rPr lang="th-TH" sz="1000" dirty="0">
                  <a:latin typeface="+mj-lt"/>
                </a:rPr>
                <a:t>                    พื้นที่ 210,067.17 ไร่</a:t>
              </a:r>
            </a:p>
          </p:txBody>
        </p:sp>
        <p:sp>
          <p:nvSpPr>
            <p:cNvPr id="66" name="สี่เหลี่ยมผืนผ้า 41"/>
            <p:cNvSpPr/>
            <p:nvPr/>
          </p:nvSpPr>
          <p:spPr>
            <a:xfrm>
              <a:off x="3932576" y="5620991"/>
              <a:ext cx="1527606" cy="707886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en-US" sz="1000" dirty="0">
                  <a:latin typeface="+mj-lt"/>
                </a:rPr>
                <a:t>PGS </a:t>
              </a:r>
              <a:r>
                <a:rPr lang="th-TH" sz="1000" dirty="0">
                  <a:latin typeface="+mj-lt"/>
                </a:rPr>
                <a:t>การรับรองเกษตรอินทรีย์</a:t>
              </a:r>
            </a:p>
            <a:p>
              <a:pPr algn="ctr"/>
              <a:r>
                <a:rPr lang="th-TH" sz="1000" dirty="0">
                  <a:latin typeface="+mj-lt"/>
                </a:rPr>
                <a:t>แบบมีส่วนร่วม</a:t>
              </a:r>
            </a:p>
            <a:p>
              <a:r>
                <a:rPr lang="th-TH" sz="1000" b="1" dirty="0">
                  <a:latin typeface="+mj-lt"/>
                </a:rPr>
                <a:t>   พัฒนาที่ดิน    186 ราย 1</a:t>
              </a:r>
              <a:r>
                <a:rPr lang="en-US" sz="1000" b="1" dirty="0">
                  <a:latin typeface="+mj-lt"/>
                </a:rPr>
                <a:t>,</a:t>
              </a:r>
              <a:r>
                <a:rPr lang="th-TH" sz="1000" b="1" dirty="0">
                  <a:latin typeface="+mj-lt"/>
                </a:rPr>
                <a:t>072.4 ไร่</a:t>
              </a:r>
            </a:p>
            <a:p>
              <a:r>
                <a:rPr lang="th-TH" sz="1000" b="1" dirty="0">
                  <a:latin typeface="+mj-lt"/>
                </a:rPr>
                <a:t>    ปฏิรูปที่ดิน    12 ราย   227 ไร่</a:t>
              </a:r>
            </a:p>
          </p:txBody>
        </p:sp>
        <p:sp>
          <p:nvSpPr>
            <p:cNvPr id="67" name="สี่เหลี่ยมผืนผ้า 27"/>
            <p:cNvSpPr/>
            <p:nvPr/>
          </p:nvSpPr>
          <p:spPr>
            <a:xfrm>
              <a:off x="3919253" y="3530516"/>
              <a:ext cx="3436789" cy="338554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en-US" sz="1600" b="1" dirty="0">
                  <a:latin typeface="+mj-lt"/>
                </a:rPr>
                <a:t>GPP</a:t>
              </a:r>
              <a:r>
                <a:rPr lang="en-US" sz="1100" b="1" dirty="0">
                  <a:latin typeface="+mj-lt"/>
                </a:rPr>
                <a:t> </a:t>
              </a:r>
              <a:r>
                <a:rPr lang="th-TH" sz="1100" b="1" dirty="0">
                  <a:latin typeface="+mj-lt"/>
                </a:rPr>
                <a:t>มูลค่า </a:t>
              </a:r>
              <a:r>
                <a:rPr lang="th-TH" sz="1100" dirty="0">
                  <a:latin typeface="+mj-lt"/>
                </a:rPr>
                <a:t>118,867 ล้านบาท (ปี 2565) </a:t>
              </a:r>
            </a:p>
          </p:txBody>
        </p:sp>
        <p:sp>
          <p:nvSpPr>
            <p:cNvPr id="68" name="สี่เหลี่ยมผืนผ้า 41"/>
            <p:cNvSpPr/>
            <p:nvPr/>
          </p:nvSpPr>
          <p:spPr>
            <a:xfrm>
              <a:off x="3931497" y="4337775"/>
              <a:ext cx="1904253" cy="128863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lnSpcReduction="10000"/>
            </a:bodyPr>
            <a:lstStyle/>
            <a:p>
              <a:pPr algn="ctr"/>
              <a:r>
                <a:rPr lang="th-TH" sz="1400" b="1" dirty="0">
                  <a:latin typeface="+mj-lt"/>
                </a:rPr>
                <a:t>การรับรอง </a:t>
              </a:r>
              <a:r>
                <a:rPr lang="en-US" sz="1400" b="1" dirty="0">
                  <a:latin typeface="+mj-lt"/>
                </a:rPr>
                <a:t>GAP </a:t>
              </a:r>
              <a:r>
                <a:rPr lang="th-TH" sz="1400" b="1" dirty="0">
                  <a:latin typeface="+mj-lt"/>
                </a:rPr>
                <a:t>ด้านพืช</a:t>
              </a:r>
            </a:p>
            <a:p>
              <a:pPr algn="thaiDist"/>
              <a:r>
                <a:rPr lang="th-TH" sz="1100" dirty="0">
                  <a:latin typeface="+mj-lt"/>
                </a:rPr>
                <a:t>ข้าว 56 กลุ่ม/933 ราย พื้นที่ 19,731 ไร่</a:t>
              </a:r>
            </a:p>
            <a:p>
              <a:r>
                <a:rPr lang="th-TH" sz="1100" dirty="0">
                  <a:latin typeface="+mj-lt"/>
                </a:rPr>
                <a:t>ข้าว (</a:t>
              </a:r>
              <a:r>
                <a:rPr lang="en-US" sz="1100" dirty="0">
                  <a:latin typeface="+mj-lt"/>
                </a:rPr>
                <a:t>GAP seed</a:t>
              </a:r>
              <a:r>
                <a:rPr lang="th-TH" sz="1100" dirty="0">
                  <a:latin typeface="+mj-lt"/>
                </a:rPr>
                <a:t>) 13 กลุ่ม/179 ราย                 พื้นที่ 4,594 ไร่</a:t>
              </a:r>
            </a:p>
            <a:p>
              <a:pPr algn="thaiDist"/>
              <a:r>
                <a:rPr lang="th-TH" sz="1100" dirty="0">
                  <a:latin typeface="+mj-lt"/>
                </a:rPr>
                <a:t>พืช  276 ราย พื้นที่ 1,090 ไร่</a:t>
              </a:r>
            </a:p>
            <a:p>
              <a:pPr algn="thaiDist"/>
              <a:r>
                <a:rPr lang="th-TH" sz="1100" dirty="0">
                  <a:latin typeface="+mj-lt"/>
                </a:rPr>
                <a:t>ประมง  86 ราย  พื้นที่ 530.57 ไร่</a:t>
              </a:r>
            </a:p>
            <a:p>
              <a:pPr algn="thaiDist"/>
              <a:r>
                <a:rPr lang="th-TH" sz="1100" dirty="0">
                  <a:latin typeface="+mj-lt"/>
                </a:rPr>
                <a:t>ปศุสัตว์ 327 ฟาร์ม</a:t>
              </a:r>
            </a:p>
          </p:txBody>
        </p:sp>
      </p:grpSp>
      <p:sp>
        <p:nvSpPr>
          <p:cNvPr id="79" name="Rectangle 78"/>
          <p:cNvSpPr/>
          <p:nvPr/>
        </p:nvSpPr>
        <p:spPr>
          <a:xfrm>
            <a:off x="5768649" y="7083094"/>
            <a:ext cx="109677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th-TH" sz="800" dirty="0">
                <a:solidFill>
                  <a:schemeClr val="bg1"/>
                </a:solidFill>
              </a:rPr>
              <a:t>ข้อมูล ณ วันที่ 18 เมษายน 2567</a:t>
            </a:r>
          </a:p>
        </p:txBody>
      </p:sp>
      <p:sp>
        <p:nvSpPr>
          <p:cNvPr id="80" name="Rectangle 79"/>
          <p:cNvSpPr/>
          <p:nvPr/>
        </p:nvSpPr>
        <p:spPr>
          <a:xfrm>
            <a:off x="-1" y="9650444"/>
            <a:ext cx="6867443" cy="2714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/>
              <a:t>ศาลากลางจังหวัดนครสวรรค์ ชั้น 4 ถนนสวรรค์วิถี ตำบลนครสวรรค์ตก อำเภอเมือง จังหวัดนครสวรรค์ 60000โทรศัพท์ 056-803520 โทรสาร 056-803590</a:t>
            </a:r>
          </a:p>
        </p:txBody>
      </p:sp>
      <p:sp>
        <p:nvSpPr>
          <p:cNvPr id="31" name="สี่เหลี่ยมผืนผ้ามุมมน 30"/>
          <p:cNvSpPr/>
          <p:nvPr/>
        </p:nvSpPr>
        <p:spPr>
          <a:xfrm>
            <a:off x="3414" y="3728864"/>
            <a:ext cx="3422172" cy="1672895"/>
          </a:xfrm>
          <a:prstGeom prst="roundRect">
            <a:avLst>
              <a:gd name="adj" fmla="val 0"/>
            </a:avLst>
          </a:prstGeom>
          <a:solidFill>
            <a:schemeClr val="bg1">
              <a:alpha val="75000"/>
            </a:schemeClr>
          </a:solidFill>
          <a:ln w="19050"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สี่เหลี่ยมผืนผ้า 39"/>
          <p:cNvSpPr/>
          <p:nvPr/>
        </p:nvSpPr>
        <p:spPr>
          <a:xfrm>
            <a:off x="-1" y="3373986"/>
            <a:ext cx="3438525" cy="400110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000" b="1" dirty="0"/>
              <a:t>ผลผลิตพืชเศรษฐกิจ </a:t>
            </a:r>
          </a:p>
        </p:txBody>
      </p:sp>
      <p:grpSp>
        <p:nvGrpSpPr>
          <p:cNvPr id="86" name="Group 85"/>
          <p:cNvGrpSpPr/>
          <p:nvPr/>
        </p:nvGrpSpPr>
        <p:grpSpPr>
          <a:xfrm>
            <a:off x="3487082" y="7741594"/>
            <a:ext cx="3326111" cy="523220"/>
            <a:chOff x="3487082" y="7679668"/>
            <a:chExt cx="3326111" cy="523220"/>
          </a:xfrm>
        </p:grpSpPr>
        <p:sp>
          <p:nvSpPr>
            <p:cNvPr id="81" name="สี่เหลี่ยมผืนผ้า 41"/>
            <p:cNvSpPr/>
            <p:nvPr/>
          </p:nvSpPr>
          <p:spPr>
            <a:xfrm>
              <a:off x="5085892" y="7679668"/>
              <a:ext cx="1727301" cy="52322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thaiDist"/>
              <a:r>
                <a:rPr lang="th-TH" sz="700" dirty="0">
                  <a:solidFill>
                    <a:schemeClr val="tx1"/>
                  </a:solidFill>
                  <a:latin typeface="+mj-lt"/>
                </a:rPr>
                <a:t>การให้ความช่วยเหลือ</a:t>
              </a:r>
            </a:p>
            <a:p>
              <a:pPr marL="92075" indent="-92075" algn="thaiDist">
                <a:buFontTx/>
                <a:buChar char="-"/>
              </a:pPr>
              <a:r>
                <a:rPr lang="th-TH" sz="700" spc="-30" dirty="0">
                  <a:solidFill>
                    <a:schemeClr val="tx1"/>
                  </a:solidFill>
                  <a:latin typeface="+mj-lt"/>
                </a:rPr>
                <a:t>อยู่ระหว่างการสำรวจข้อมูล บันทึกข้อมูล และจะประชุมคณะกรรมการ </a:t>
              </a:r>
              <a:r>
                <a:rPr lang="th-TH" sz="700" spc="-30" dirty="0" err="1">
                  <a:solidFill>
                    <a:schemeClr val="tx1"/>
                  </a:solidFill>
                  <a:latin typeface="+mj-lt"/>
                </a:rPr>
                <a:t>ก.ช.ภ</a:t>
              </a:r>
              <a:r>
                <a:rPr lang="th-TH" sz="700" spc="-30" dirty="0">
                  <a:solidFill>
                    <a:schemeClr val="tx1"/>
                  </a:solidFill>
                  <a:latin typeface="+mj-lt"/>
                </a:rPr>
                <a:t>.จ. ในช่วงเดือนมีนาคม 2567</a:t>
              </a:r>
            </a:p>
            <a:p>
              <a:pPr marL="92075" indent="-92075" algn="thaiDist">
                <a:buFontTx/>
                <a:buChar char="-"/>
              </a:pPr>
              <a:r>
                <a:rPr lang="th-TH" sz="700" spc="-30" dirty="0">
                  <a:solidFill>
                    <a:schemeClr val="tx1"/>
                  </a:solidFill>
                  <a:latin typeface="+mj-lt"/>
                </a:rPr>
                <a:t>คาดว่ามีเกษตรกรได้รับผลกระทบ 101 ราย พื้นที่ 1,732 ไร่</a:t>
              </a:r>
            </a:p>
          </p:txBody>
        </p:sp>
        <p:sp>
          <p:nvSpPr>
            <p:cNvPr id="83" name="Rectangle 82"/>
            <p:cNvSpPr/>
            <p:nvPr/>
          </p:nvSpPr>
          <p:spPr>
            <a:xfrm>
              <a:off x="3487082" y="7760675"/>
              <a:ext cx="1537685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thaiDist"/>
              <a:r>
                <a:rPr lang="th-TH" sz="1000" dirty="0"/>
                <a:t>1. การประกาศภัยแล้ง 1 อำเภอ</a:t>
              </a:r>
            </a:p>
            <a:p>
              <a:pPr marL="285750" indent="-107950" algn="thaiDist">
                <a:buFont typeface="Arial" panose="020B0604020202020204" pitchFamily="34" charset="0"/>
                <a:buChar char="•"/>
              </a:pPr>
              <a:r>
                <a:rPr lang="th-TH" sz="1000" dirty="0"/>
                <a:t>อ.ตาคลี (1 อำเภอ 1 ตำบล)</a:t>
              </a: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3479546" y="8304269"/>
            <a:ext cx="3429000" cy="725440"/>
            <a:chOff x="3479546" y="8295558"/>
            <a:chExt cx="3429000" cy="725440"/>
          </a:xfrm>
        </p:grpSpPr>
        <p:sp>
          <p:nvSpPr>
            <p:cNvPr id="82" name="สี่เหลี่ยมผืนผ้า 41"/>
            <p:cNvSpPr/>
            <p:nvPr/>
          </p:nvSpPr>
          <p:spPr>
            <a:xfrm>
              <a:off x="5084790" y="8295558"/>
              <a:ext cx="1728405" cy="63094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thaiDist"/>
              <a:r>
                <a:rPr lang="th-TH" sz="700" dirty="0">
                  <a:solidFill>
                    <a:schemeClr val="tx1"/>
                  </a:solidFill>
                </a:rPr>
                <a:t>การให้ความช่วยเหลือ</a:t>
              </a:r>
            </a:p>
            <a:p>
              <a:pPr marL="92075" indent="-92075" algn="thaiDist">
                <a:buFontTx/>
                <a:buChar char="-"/>
              </a:pPr>
              <a:r>
                <a:rPr lang="th-TH" sz="700" spc="-30" dirty="0">
                  <a:solidFill>
                    <a:schemeClr val="tx1"/>
                  </a:solidFill>
                </a:rPr>
                <a:t>อยู่ระหว่างการบันทึกข้อมูล การประชาคม และประชุมคณะกรรมการ </a:t>
              </a:r>
              <a:r>
                <a:rPr lang="th-TH" sz="700" spc="-30" dirty="0" err="1">
                  <a:solidFill>
                    <a:schemeClr val="tx1"/>
                  </a:solidFill>
                </a:rPr>
                <a:t>ก.ช.ภ</a:t>
              </a:r>
              <a:r>
                <a:rPr lang="th-TH" sz="700" spc="-30" dirty="0">
                  <a:solidFill>
                    <a:schemeClr val="tx1"/>
                  </a:solidFill>
                </a:rPr>
                <a:t>.อ. ช่วงเดือนกุมภาพันธ์ 2567</a:t>
              </a:r>
            </a:p>
            <a:p>
              <a:pPr marL="92075" indent="-92075" algn="thaiDist">
                <a:buFontTx/>
                <a:buChar char="-"/>
              </a:pPr>
              <a:r>
                <a:rPr lang="th-TH" sz="700" spc="-30" dirty="0">
                  <a:solidFill>
                    <a:schemeClr val="tx1"/>
                  </a:solidFill>
                </a:rPr>
                <a:t>ประมาณการความเสียหายทั้งสิ้น 34,743,267 บาท</a:t>
              </a:r>
            </a:p>
            <a:p>
              <a:pPr marL="92075" indent="-92075" algn="thaiDist">
                <a:buFontTx/>
                <a:buChar char="-"/>
              </a:pPr>
              <a:r>
                <a:rPr lang="th-TH" sz="700" spc="-30" dirty="0">
                  <a:solidFill>
                    <a:schemeClr val="tx1"/>
                  </a:solidFill>
                </a:rPr>
                <a:t>เกษตรกรได้รับผลกระทบ 1,751 ราย พื้นที่ได้รับผลกระทบ 27,939 ไร่ </a:t>
              </a: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3479546" y="8313112"/>
              <a:ext cx="3429000" cy="70788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thaiDist"/>
              <a:r>
                <a:rPr lang="th-TH" sz="1000" dirty="0"/>
                <a:t>2. การประกาศฝนแล้ง 2 อำเภอ</a:t>
              </a:r>
            </a:p>
            <a:p>
              <a:pPr marL="285750" indent="-107950" algn="thaiDist">
                <a:buFont typeface="Arial" panose="020B0604020202020204" pitchFamily="34" charset="0"/>
                <a:buChar char="•"/>
              </a:pPr>
              <a:r>
                <a:rPr lang="th-TH" sz="1000" dirty="0"/>
                <a:t>อ.ตาคลี (1 อำเภอ 4 ตำบล)</a:t>
              </a:r>
            </a:p>
            <a:p>
              <a:pPr marL="285750" indent="-107950" algn="thaiDist">
                <a:buFont typeface="Arial" panose="020B0604020202020204" pitchFamily="34" charset="0"/>
                <a:buChar char="•"/>
              </a:pPr>
              <a:r>
                <a:rPr lang="th-TH" sz="1000" dirty="0"/>
                <a:t>อ.ท่าตะโก (1 อำเภอ 1 ตำบล)</a:t>
              </a:r>
            </a:p>
            <a:p>
              <a:pPr marL="285750" indent="-107950" algn="thaiDist">
                <a:buFont typeface="Arial" panose="020B0604020202020204" pitchFamily="34" charset="0"/>
                <a:buChar char="•"/>
              </a:pPr>
              <a:endParaRPr lang="th-TH" sz="1000" dirty="0"/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3491077" y="8882803"/>
            <a:ext cx="3429000" cy="707886"/>
            <a:chOff x="3491077" y="8882803"/>
            <a:chExt cx="3429000" cy="707886"/>
          </a:xfrm>
        </p:grpSpPr>
        <p:sp>
          <p:nvSpPr>
            <p:cNvPr id="74" name="สี่เหลี่ยมผืนผ้า 41"/>
            <p:cNvSpPr/>
            <p:nvPr/>
          </p:nvSpPr>
          <p:spPr>
            <a:xfrm>
              <a:off x="5093263" y="9005711"/>
              <a:ext cx="1719931" cy="5232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thaiDist"/>
              <a:r>
                <a:rPr lang="th-TH" sz="700" dirty="0">
                  <a:solidFill>
                    <a:schemeClr val="tx1"/>
                  </a:solidFill>
                  <a:latin typeface="+mj-lt"/>
                </a:rPr>
                <a:t>การให้ความช่วยเหลือ</a:t>
              </a:r>
            </a:p>
            <a:p>
              <a:pPr marL="92075" indent="-92075" algn="thaiDist">
                <a:buFontTx/>
                <a:buChar char="-"/>
              </a:pPr>
              <a:r>
                <a:rPr lang="th-TH" sz="700" dirty="0">
                  <a:solidFill>
                    <a:schemeClr val="tx1"/>
                  </a:solidFill>
                </a:rPr>
                <a:t>โอนเงินช่วยเหลือเกษตรกรเรียบร้อยแล้ว</a:t>
              </a:r>
            </a:p>
            <a:p>
              <a:pPr marL="92075" indent="-92075" algn="thaiDist">
                <a:buFontTx/>
                <a:buChar char="-"/>
              </a:pPr>
              <a:r>
                <a:rPr lang="th-TH" sz="700" dirty="0">
                  <a:solidFill>
                    <a:schemeClr val="tx1"/>
                  </a:solidFill>
                </a:rPr>
                <a:t>ด้านประมง โอนเงินช่วยเหลือ เรียบร้อยแล้ว</a:t>
              </a:r>
            </a:p>
            <a:p>
              <a:pPr marL="92075" indent="-92075" algn="thaiDist">
                <a:buFontTx/>
                <a:buChar char="-"/>
              </a:pPr>
              <a:r>
                <a:rPr lang="th-TH" sz="700" dirty="0">
                  <a:solidFill>
                    <a:schemeClr val="tx1"/>
                  </a:solidFill>
                </a:rPr>
                <a:t>ด้านพืช อยู่ระหว่างนำเข้าที่ประชุม </a:t>
              </a:r>
              <a:r>
                <a:rPr lang="th-TH" sz="700" dirty="0" err="1">
                  <a:solidFill>
                    <a:schemeClr val="tx1"/>
                  </a:solidFill>
                </a:rPr>
                <a:t>กชภจ</a:t>
              </a:r>
              <a:r>
                <a:rPr lang="th-TH" sz="700" dirty="0">
                  <a:solidFill>
                    <a:schemeClr val="tx1"/>
                  </a:solidFill>
                </a:rPr>
                <a:t>.</a:t>
              </a: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3491077" y="8882803"/>
              <a:ext cx="3429000" cy="70788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thaiDist"/>
              <a:r>
                <a:rPr lang="th-TH" sz="1000" dirty="0"/>
                <a:t>3. การประกาศอุทกภัย 6 อำเภอ</a:t>
              </a:r>
            </a:p>
            <a:p>
              <a:pPr marL="285750" indent="-107950" algn="thaiDist">
                <a:buFont typeface="Arial" panose="020B0604020202020204" pitchFamily="34" charset="0"/>
                <a:buChar char="•"/>
              </a:pPr>
              <a:r>
                <a:rPr lang="th-TH" sz="1000" dirty="0"/>
                <a:t>อ.เมือง อ.ชุมแสง อ.ท่าตะโก</a:t>
              </a:r>
            </a:p>
            <a:p>
              <a:pPr marL="177800" indent="88900" algn="thaiDist"/>
              <a:r>
                <a:rPr lang="th-TH" sz="1000" dirty="0"/>
                <a:t>อ.พยุหะคีรี อ.โกรกพระ </a:t>
              </a:r>
            </a:p>
            <a:p>
              <a:pPr marL="177800" indent="88900" algn="thaiDist"/>
              <a:r>
                <a:rPr lang="th-TH" sz="1000" dirty="0"/>
                <a:t>และ อ.บรรพตพิสัย</a:t>
              </a:r>
            </a:p>
          </p:txBody>
        </p:sp>
      </p:grpSp>
      <p:sp>
        <p:nvSpPr>
          <p:cNvPr id="90" name="Right Arrow 89"/>
          <p:cNvSpPr/>
          <p:nvPr/>
        </p:nvSpPr>
        <p:spPr>
          <a:xfrm>
            <a:off x="4822941" y="8521422"/>
            <a:ext cx="242000" cy="1966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1" name="Right Arrow 90"/>
          <p:cNvSpPr/>
          <p:nvPr/>
        </p:nvSpPr>
        <p:spPr>
          <a:xfrm>
            <a:off x="4822941" y="9205186"/>
            <a:ext cx="244864" cy="1966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400" y="5813222"/>
            <a:ext cx="2697640" cy="1255556"/>
          </a:xfrm>
          <a:prstGeom prst="rect">
            <a:avLst/>
          </a:prstGeom>
        </p:spPr>
      </p:pic>
      <p:sp>
        <p:nvSpPr>
          <p:cNvPr id="10" name="Pentagon 9"/>
          <p:cNvSpPr/>
          <p:nvPr/>
        </p:nvSpPr>
        <p:spPr>
          <a:xfrm>
            <a:off x="3459978" y="5817096"/>
            <a:ext cx="1481190" cy="484632"/>
          </a:xfrm>
          <a:prstGeom prst="homePlate">
            <a:avLst/>
          </a:prstGeom>
          <a:solidFill>
            <a:srgbClr val="6600FF"/>
          </a:solidFill>
          <a:ln>
            <a:noFill/>
          </a:ln>
          <a:effectLst>
            <a:outerShdw blurRad="50800" dist="38100" dir="2700000" algn="tl" rotWithShape="0">
              <a:srgbClr val="6600FF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dirty="0"/>
              <a:t>ประสิทธิภาพการผลิต</a:t>
            </a:r>
          </a:p>
          <a:p>
            <a:pPr algn="ctr"/>
            <a:r>
              <a:rPr lang="th-TH" sz="1000" dirty="0"/>
              <a:t>สินค้าเกษตรด้านพืช [กก./ไร่]</a:t>
            </a:r>
          </a:p>
        </p:txBody>
      </p:sp>
      <p:sp>
        <p:nvSpPr>
          <p:cNvPr id="3" name="Rectangle 2"/>
          <p:cNvSpPr/>
          <p:nvPr/>
        </p:nvSpPr>
        <p:spPr>
          <a:xfrm>
            <a:off x="-3416" y="1010150"/>
            <a:ext cx="3435831" cy="369332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algn="ctr"/>
            <a:r>
              <a:rPr lang="th-TH" dirty="0">
                <a:solidFill>
                  <a:schemeClr val="bg1"/>
                </a:solidFill>
              </a:rPr>
              <a:t>พื้นที่จังหวัดนครสวรรค์ 5,998,548 ไร่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894" y="1954302"/>
            <a:ext cx="2576368" cy="13323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529" y="3854567"/>
            <a:ext cx="2553010" cy="14462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2979" y="5836163"/>
            <a:ext cx="2483136" cy="1447088"/>
          </a:xfrm>
          <a:prstGeom prst="rect">
            <a:avLst/>
          </a:prstGeom>
        </p:spPr>
      </p:pic>
      <p:sp>
        <p:nvSpPr>
          <p:cNvPr id="101" name="สี่เหลี่ยมผืนผ้ามุมมน 13"/>
          <p:cNvSpPr/>
          <p:nvPr/>
        </p:nvSpPr>
        <p:spPr>
          <a:xfrm>
            <a:off x="3432414" y="1463573"/>
            <a:ext cx="3421866" cy="1557230"/>
          </a:xfrm>
          <a:prstGeom prst="roundRect">
            <a:avLst>
              <a:gd name="adj" fmla="val 0"/>
            </a:avLst>
          </a:prstGeom>
          <a:solidFill>
            <a:schemeClr val="bg1">
              <a:alpha val="98000"/>
            </a:schemeClr>
          </a:solidFill>
          <a:ln w="19050">
            <a:solidFill>
              <a:srgbClr val="66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2656" y="7910735"/>
            <a:ext cx="2713502" cy="1660798"/>
          </a:xfrm>
          <a:prstGeom prst="rect">
            <a:avLst/>
          </a:prstGeom>
        </p:spPr>
      </p:pic>
      <p:sp>
        <p:nvSpPr>
          <p:cNvPr id="100" name="สี่เหลี่ยมผืนผ้า 37"/>
          <p:cNvSpPr/>
          <p:nvPr/>
        </p:nvSpPr>
        <p:spPr>
          <a:xfrm>
            <a:off x="3432415" y="1184941"/>
            <a:ext cx="3425586" cy="307777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1400" b="1" dirty="0"/>
              <a:t>งบประมาณประจำปี 2567 ไตรมาสที่ 2 รวมทั้งสิ้น 90.7 ล้านบาท</a:t>
            </a:r>
          </a:p>
        </p:txBody>
      </p:sp>
      <p:sp>
        <p:nvSpPr>
          <p:cNvPr id="89" name="Right Arrow 88"/>
          <p:cNvSpPr/>
          <p:nvPr/>
        </p:nvSpPr>
        <p:spPr>
          <a:xfrm>
            <a:off x="4822941" y="7924338"/>
            <a:ext cx="248376" cy="1966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6426" y="1517635"/>
            <a:ext cx="3419576" cy="145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090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7078</TotalTime>
  <Words>450</Words>
  <Application>Microsoft Office PowerPoint</Application>
  <PresentationFormat>กระดาษ A4 (210x297 มม.)</PresentationFormat>
  <Paragraphs>66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2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4" baseType="lpstr">
      <vt:lpstr>Arial</vt:lpstr>
      <vt:lpstr>TH Chakra Petch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User</cp:lastModifiedBy>
  <cp:revision>527</cp:revision>
  <cp:lastPrinted>2023-09-25T06:29:32Z</cp:lastPrinted>
  <dcterms:created xsi:type="dcterms:W3CDTF">2019-07-31T14:04:36Z</dcterms:created>
  <dcterms:modified xsi:type="dcterms:W3CDTF">2024-07-26T10:29:26Z</dcterms:modified>
</cp:coreProperties>
</file>