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CC66"/>
    <a:srgbClr val="FFFFCC"/>
    <a:srgbClr val="008A3E"/>
    <a:srgbClr val="009999"/>
    <a:srgbClr val="FFCC00"/>
    <a:srgbClr val="CCFFCC"/>
    <a:srgbClr val="474747"/>
    <a:srgbClr val="0D6AF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สไตล์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สไตล์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593" autoAdjust="0"/>
    <p:restoredTop sz="94333" autoAdjust="0"/>
  </p:normalViewPr>
  <p:slideViewPr>
    <p:cSldViewPr showGuides="1">
      <p:cViewPr varScale="1">
        <p:scale>
          <a:sx n="77" d="100"/>
          <a:sy n="77" d="100"/>
        </p:scale>
        <p:origin x="3852" y="15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928874370341906"/>
          <c:y val="0.25253340436274291"/>
          <c:w val="0.38347619047619053"/>
          <c:h val="0.57521428571428579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ไร่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  <a:scene3d>
                <a:camera prst="orthographicFront"/>
                <a:lightRig rig="threePt" dir="t"/>
              </a:scene3d>
              <a:sp3d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4243-457C-889D-A549E4EEBBBC}"/>
              </c:ext>
            </c:extLst>
          </c:dPt>
          <c:dLbls>
            <c:dLbl>
              <c:idx val="0"/>
              <c:layout>
                <c:manualLayout>
                  <c:x val="-4.7383737801693145E-2"/>
                  <c:y val="8.55261336177005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4245444799200506"/>
                      <c:h val="0.165027519163458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9.9312800229587953E-3"/>
                  <c:y val="8.627432383390704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322404448500289"/>
                      <c:h val="0.1752696116989526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-0.15784967059913102"/>
                  <c:y val="-2.8196979130150429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50855643349279911"/>
                      <c:h val="0.126006612398154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5.2648597557436718E-3"/>
                  <c:y val="-6.718851241962946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0807725601788536"/>
                      <c:h val="0.191137642387746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rgbClr val="002060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5314037314290669"/>
                      <c:h val="0.2661501510984095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4243-457C-889D-A549E4EEBB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rgbClr val="002060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dLblPos val="bestFit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พื้นที่นาข้าว</c:v>
                </c:pt>
                <c:pt idx="1">
                  <c:v>พืชไร่</c:v>
                </c:pt>
                <c:pt idx="2">
                  <c:v>ไม้ผล/ไม้ยืนต้น</c:v>
                </c:pt>
                <c:pt idx="3">
                  <c:v>พืชสวนผัก/ไม้ดอก/ไม้ประดับ</c:v>
                </c:pt>
                <c:pt idx="4">
                  <c:v>เนื้อที่ใช้ประโยชน์ทางการเกษตรอื่นๆ</c:v>
                </c:pt>
              </c:strCache>
            </c:strRef>
          </c:cat>
          <c:val>
            <c:numRef>
              <c:f>Sheet1!$B$2:$B$6</c:f>
              <c:numCache>
                <c:formatCode>#,##0</c:formatCode>
                <c:ptCount val="5"/>
                <c:pt idx="0">
                  <c:v>337485</c:v>
                </c:pt>
                <c:pt idx="1">
                  <c:v>643340</c:v>
                </c:pt>
                <c:pt idx="2">
                  <c:v>440086</c:v>
                </c:pt>
                <c:pt idx="3">
                  <c:v>7650</c:v>
                </c:pt>
                <c:pt idx="4">
                  <c:v>37091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%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DB27-4906-951C-04F9F49D0B1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DB27-4906-951C-04F9F49D0B1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DB27-4906-951C-04F9F49D0B1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DB27-4906-951C-04F9F49D0B1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DB27-4906-951C-04F9F49D0B1B}"/>
              </c:ext>
            </c:extLst>
          </c:dPt>
          <c:cat>
            <c:strRef>
              <c:f>Sheet1!$A$2:$A$6</c:f>
              <c:strCache>
                <c:ptCount val="5"/>
                <c:pt idx="0">
                  <c:v>พื้นที่นาข้าว</c:v>
                </c:pt>
                <c:pt idx="1">
                  <c:v>พืชไร่</c:v>
                </c:pt>
                <c:pt idx="2">
                  <c:v>ไม้ผล/ไม้ยืนต้น</c:v>
                </c:pt>
                <c:pt idx="3">
                  <c:v>พืชสวนผัก/ไม้ดอก/ไม้ประดับ</c:v>
                </c:pt>
                <c:pt idx="4">
                  <c:v>เนื้อที่ใช้ประโยชน์ทางการเกษตรอื่นๆ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23.363172603714599</c:v>
                </c:pt>
                <c:pt idx="1">
                  <c:v>44.536685964928068</c:v>
                </c:pt>
                <c:pt idx="2">
                  <c:v>30.465961978986751</c:v>
                </c:pt>
                <c:pt idx="3">
                  <c:v>0.52958878296344036</c:v>
                </c:pt>
                <c:pt idx="4">
                  <c:v>2.5677094835159431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243-457C-889D-A549E4EEBB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7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7.1824860450517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693828969053287"/>
                      <c:h val="0.327008328936854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076-4D07-AB7C-4EEBBE5EA3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3.875968992248062E-2"/>
                  <c:y val="-4.702763917053791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D656-454C-B7CD-19B8B32E5D6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227755136"/>
        <c:axId val="227756672"/>
        <c:axId val="0"/>
      </c:bar3DChart>
      <c:catAx>
        <c:axId val="227755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227756672"/>
        <c:crosses val="autoZero"/>
        <c:auto val="1"/>
        <c:lblAlgn val="ctr"/>
        <c:lblOffset val="100"/>
        <c:noMultiLvlLbl val="0"/>
      </c:catAx>
      <c:valAx>
        <c:axId val="22775667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27755136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"/>
          <c:y val="5.2345699759156457E-3"/>
          <c:w val="0.67612403100775198"/>
          <c:h val="0.280013540884827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0209355401009938E-2"/>
          <c:y val="0.30114329988777871"/>
          <c:w val="0.89958128919798008"/>
          <c:h val="0.469854968721040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18E7-4069-9FA3-CB67594DDFE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rgbClr val="FF0000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6.2015503875969061E-2"/>
                  <c:y val="1.02606943500738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549-4CA6-BCE6-146BAFA2B3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688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52567040"/>
        <c:axId val="52581120"/>
        <c:axId val="0"/>
      </c:bar3DChart>
      <c:catAx>
        <c:axId val="52567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2581120"/>
        <c:crosses val="autoZero"/>
        <c:auto val="1"/>
        <c:lblAlgn val="ctr"/>
        <c:lblOffset val="100"/>
        <c:noMultiLvlLbl val="0"/>
      </c:catAx>
      <c:valAx>
        <c:axId val="525811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256704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5503875968992248E-2"/>
          <c:y val="5.2345699759156457E-3"/>
          <c:w val="0.65286821705426357"/>
          <c:h val="0.280013540884827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8762741866569003E-3"/>
                  <c:y val="8.2085554800591085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450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6201550387596"/>
                      <c:h val="0.3270083289368547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ลำไย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5503875968992177E-2"/>
                  <c:y val="3.07820830502216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000-4B0B-A518-BB56921710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ลำไย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873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52817280"/>
        <c:axId val="52823168"/>
        <c:axId val="0"/>
      </c:bar3DChart>
      <c:catAx>
        <c:axId val="52817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52823168"/>
        <c:crosses val="autoZero"/>
        <c:auto val="1"/>
        <c:lblAlgn val="ctr"/>
        <c:lblOffset val="100"/>
        <c:noMultiLvlLbl val="0"/>
      </c:catAx>
      <c:valAx>
        <c:axId val="528231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528172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7519379844961239E-3"/>
          <c:y val="5.2345699759156284E-3"/>
          <c:w val="0.70713178294573642"/>
          <c:h val="0.2389707634845317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96542168176366"/>
          <c:y val="0.40859781959214503"/>
          <c:w val="0.32152875801811781"/>
          <c:h val="0.596852298071613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D223-425D-9C3A-B1E0544C9B8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E73B-4254-931A-8D0A01683F8F}"/>
              </c:ext>
            </c:extLst>
          </c:dPt>
          <c:dLbls>
            <c:dLbl>
              <c:idx val="0"/>
              <c:layout>
                <c:manualLayout>
                  <c:x val="0.1149077635769533"/>
                  <c:y val="7.806835219378796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684495250306767"/>
                      <c:h val="0.3794213927776738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2"/>
              <c:layout>
                <c:manualLayout>
                  <c:x val="-5.4717982655692048E-2"/>
                  <c:y val="-2.2911145080702217E-7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899152444563135"/>
                      <c:h val="0.446047847507583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D223-425D-9C3A-B1E0544C9B86}"/>
                </c:ext>
              </c:extLst>
            </c:dLbl>
            <c:dLbl>
              <c:idx val="4"/>
              <c:layout>
                <c:manualLayout>
                  <c:x val="-0.25081387613572126"/>
                  <c:y val="-4.037791475587716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4595733203733575"/>
                      <c:h val="0.2147369983833895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E73B-4254-931A-8D0A01683F8F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Sheet1!$A$2:$A$6</c:f>
              <c:strCache>
                <c:ptCount val="5"/>
                <c:pt idx="0">
                  <c:v>ข้าว</c:v>
                </c:pt>
                <c:pt idx="2">
                  <c:v>พืชไร่</c:v>
                </c:pt>
                <c:pt idx="4">
                  <c:v>หม่อนผลสด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51.25</c:v>
                </c:pt>
                <c:pt idx="2" formatCode="#,##0">
                  <c:v>2979</c:v>
                </c:pt>
                <c:pt idx="4">
                  <c:v>119.5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1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th-TH" sz="1200" dirty="0"/>
              <a:t>เกษตรอินทรีย์ (ไร่)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3328645886403136"/>
          <c:y val="0.29278898904928896"/>
          <c:w val="0.32152875801811781"/>
          <c:h val="0.59685229807161344"/>
        </c:manualLayout>
      </c:layout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12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(ตัว)</c:v>
                </c:pt>
              </c:strCache>
            </c:strRef>
          </c:tx>
          <c:spPr>
            <a:ln>
              <a:noFill/>
            </a:ln>
            <a:effectLst>
              <a:glow>
                <a:schemeClr val="accent1"/>
              </a:glow>
            </a:effectLst>
            <a:scene3d>
              <a:camera prst="orthographicFront"/>
              <a:lightRig rig="threePt" dir="t"/>
            </a:scene3d>
            <a:sp3d prstMaterial="matte"/>
          </c:spPr>
          <c:dLbls>
            <c:dLbl>
              <c:idx val="0"/>
              <c:layout>
                <c:manualLayout>
                  <c:x val="-2.14659194439632E-2"/>
                  <c:y val="-0.1349399072141391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610-4EDA-83EC-968BB3F7FC71}"/>
                </c:ext>
              </c:extLst>
            </c:dLbl>
            <c:dLbl>
              <c:idx val="1"/>
              <c:layout>
                <c:manualLayout>
                  <c:x val="2.1293605567466019E-2"/>
                  <c:y val="1.1293907844451261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610-4EDA-83EC-968BB3F7FC71}"/>
                </c:ext>
              </c:extLst>
            </c:dLbl>
            <c:dLbl>
              <c:idx val="2"/>
              <c:layout>
                <c:manualLayout>
                  <c:x val="0.35011237759994324"/>
                  <c:y val="-0.12534197229002464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1BC-4742-9B89-C9C274F1CA3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none">
                <a:spAutoFit/>
              </a:bodyPr>
              <a:lstStyle/>
              <a:p>
                <a:pPr>
                  <a:defRPr sz="900" b="1">
                    <a:solidFill>
                      <a:srgbClr val="00206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th-TH"/>
              </a:p>
            </c:txPr>
            <c:dLblPos val="bestFit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</c:ext>
            </c:extLst>
          </c:dLbls>
          <c:cat>
            <c:strRef>
              <c:f>Sheet1!$A$2:$A$4</c:f>
              <c:strCache>
                <c:ptCount val="3"/>
                <c:pt idx="0">
                  <c:v>โคเนื้อ</c:v>
                </c:pt>
                <c:pt idx="1">
                  <c:v>สุกร</c:v>
                </c:pt>
                <c:pt idx="2">
                  <c:v>ไก่</c:v>
                </c:pt>
              </c:strCache>
            </c:strRef>
          </c:cat>
          <c:val>
            <c:numRef>
              <c:f>Sheet1!$B$2:$B$4</c:f>
              <c:numCache>
                <c:formatCode>#,##0</c:formatCode>
                <c:ptCount val="3"/>
                <c:pt idx="0">
                  <c:v>62836</c:v>
                </c:pt>
                <c:pt idx="1">
                  <c:v>78001</c:v>
                </c:pt>
                <c:pt idx="2">
                  <c:v>1849101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1BC-4742-9B89-C9C274F1CA3E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49"/>
      </c:pieChart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700"/>
      </a:pPr>
      <a:endParaRPr lang="th-TH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328645886403136"/>
          <c:y val="0.29278898904928896"/>
          <c:w val="0.32152875801811781"/>
          <c:h val="0.5968522980716134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 (ไร่)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080-4A8A-A3A3-F1FA2F82B199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080-4A8A-A3A3-F1FA2F82B199}"/>
              </c:ext>
            </c:extLst>
          </c:dPt>
          <c:dPt>
            <c:idx val="2"/>
            <c:bubble3D val="0"/>
            <c:explosion val="6"/>
            <c:extLst>
              <c:ext xmlns:c16="http://schemas.microsoft.com/office/drawing/2014/chart" uri="{C3380CC4-5D6E-409C-BE32-E72D297353CC}">
                <c16:uniqueId val="{00000005-CF69-4361-B933-4EBF0D0E8F4F}"/>
              </c:ext>
            </c:extLst>
          </c:dPt>
          <c:dLbls>
            <c:dLbl>
              <c:idx val="0"/>
              <c:layout>
                <c:manualLayout>
                  <c:x val="4.2555104805474801E-2"/>
                  <c:y val="-5.744270728255440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684498925283673"/>
                      <c:h val="0.362826567127786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8080-4A8A-A3A3-F1FA2F82B199}"/>
                </c:ext>
              </c:extLst>
            </c:dLbl>
            <c:dLbl>
              <c:idx val="1"/>
              <c:layout>
                <c:manualLayout>
                  <c:x val="1.7351924082676135E-2"/>
                  <c:y val="-8.563355636353210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3768200276321"/>
                      <c:h val="0.385595727286418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8080-4A8A-A3A3-F1FA2F82B199}"/>
                </c:ext>
              </c:extLst>
            </c:dLbl>
            <c:dLbl>
              <c:idx val="2"/>
              <c:layout>
                <c:manualLayout>
                  <c:x val="1.9119868377733142E-2"/>
                  <c:y val="-0.1420649331317349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0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528945870129059"/>
                      <c:h val="0.3361866497421885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CF69-4361-B933-4EBF0D0E8F4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; 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ข้าว</c:v>
                </c:pt>
                <c:pt idx="1">
                  <c:v>พืช</c:v>
                </c:pt>
                <c:pt idx="2">
                  <c:v>หม่อนผลสด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</c:v>
                </c:pt>
                <c:pt idx="1">
                  <c:v>178.84</c:v>
                </c:pt>
                <c:pt idx="2">
                  <c:v>12.75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080-4A8A-A3A3-F1FA2F82B1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6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hPercent val="100"/>
      <c:rotY val="80"/>
      <c:depthPercent val="100"/>
      <c:rAngAx val="0"/>
    </c:view3D>
    <c:floor>
      <c:thickness val="0"/>
    </c:floor>
    <c:sideWall>
      <c:thickness val="0"/>
      <c:spPr>
        <a:noFill/>
        <a:ln>
          <a:noFill/>
        </a:ln>
        <a:effectLst/>
      </c:spPr>
    </c:sideWall>
    <c:backWall>
      <c:thickness val="0"/>
      <c:spPr>
        <a:noFill/>
        <a:ln>
          <a:noFill/>
        </a:ln>
        <a:effectLst/>
      </c:spPr>
    </c:backWall>
    <c:plotArea>
      <c:layout>
        <c:manualLayout>
          <c:layoutTarget val="inner"/>
          <c:xMode val="edge"/>
          <c:yMode val="edge"/>
          <c:x val="0.14959336040922971"/>
          <c:y val="0.14293857691920137"/>
          <c:w val="0.5867235017123742"/>
          <c:h val="0.58120494676278023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 (ไร่)</c:v>
                </c:pt>
              </c:strCache>
            </c:strRef>
          </c:tx>
          <c:spPr>
            <a:ln>
              <a:noFill/>
            </a:ln>
          </c:spPr>
          <c:explosion val="1"/>
          <c:dLbls>
            <c:dLbl>
              <c:idx val="0"/>
              <c:layout>
                <c:manualLayout>
                  <c:x val="-0.20554327419531149"/>
                  <c:y val="6.871839885529455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2119523400678582"/>
                      <c:h val="0.2176082630417661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8D2-4295-8097-ACE8D433D0E3}"/>
                </c:ext>
              </c:extLst>
            </c:dLbl>
            <c:dLbl>
              <c:idx val="1"/>
              <c:layout>
                <c:manualLayout>
                  <c:x val="0"/>
                  <c:y val="7.3071622749479648E-5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3467348149500296"/>
                      <c:h val="0.2080640409785307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8D2-4295-8097-ACE8D433D0E3}"/>
                </c:ext>
              </c:extLst>
            </c:dLbl>
            <c:dLbl>
              <c:idx val="2"/>
              <c:layout>
                <c:manualLayout>
                  <c:x val="-0.15615909523421145"/>
                  <c:y val="3.309116940856513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7946922201676381"/>
                      <c:h val="0.3335131580299433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D806-4482-B984-825120AAAB3F}"/>
                </c:ext>
              </c:extLst>
            </c:dLbl>
            <c:dLbl>
              <c:idx val="3"/>
              <c:layout>
                <c:manualLayout>
                  <c:x val="1.3478247488217146E-2"/>
                  <c:y val="-6.587407037774076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135841631653291"/>
                      <c:h val="0.223334796279707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1580-422A-A662-C8FD789617FC}"/>
                </c:ext>
              </c:extLst>
            </c:dLbl>
            <c:dLbl>
              <c:idx val="4"/>
              <c:layout>
                <c:manualLayout>
                  <c:x val="4.9620213899596345E-2"/>
                  <c:y val="-8.448735118792764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593154892027366"/>
                      <c:h val="0.168564245369942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1580-422A-A662-C8FD789617FC}"/>
                </c:ext>
              </c:extLst>
            </c:dLbl>
            <c:dLbl>
              <c:idx val="5"/>
              <c:layout>
                <c:manualLayout>
                  <c:x val="4.3200641065923528E-2"/>
                  <c:y val="-6.8230627742326628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58367840097194"/>
                      <c:h val="0.1685642453699422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580-422A-A662-C8FD789617FC}"/>
                </c:ext>
              </c:extLst>
            </c:dLbl>
            <c:dLbl>
              <c:idx val="6"/>
              <c:layout>
                <c:manualLayout>
                  <c:x val="0"/>
                  <c:y val="8.9034632523950941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633548195598198"/>
                      <c:h val="0.234366954272006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E842-46E5-948E-27070F2317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>
                    <a:solidFill>
                      <a:srgbClr val="002060"/>
                    </a:solidFill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ข้าวโพดเลี้ยงสัตว์</c:v>
                </c:pt>
                <c:pt idx="1">
                  <c:v>ข้าว</c:v>
                </c:pt>
                <c:pt idx="2">
                  <c:v>ยางพารา</c:v>
                </c:pt>
                <c:pt idx="3">
                  <c:v>ลำไย</c:v>
                </c:pt>
                <c:pt idx="4">
                  <c:v>มะม่วง</c:v>
                </c:pt>
                <c:pt idx="5">
                  <c:v>กาแฟ</c:v>
                </c:pt>
                <c:pt idx="6">
                  <c:v>ส้มเขียวหวาน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341266</c:v>
                </c:pt>
                <c:pt idx="1">
                  <c:v>332586</c:v>
                </c:pt>
                <c:pt idx="2">
                  <c:v>333260</c:v>
                </c:pt>
                <c:pt idx="3">
                  <c:v>60774</c:v>
                </c:pt>
                <c:pt idx="4">
                  <c:v>18618</c:v>
                </c:pt>
                <c:pt idx="5">
                  <c:v>14513</c:v>
                </c:pt>
                <c:pt idx="6">
                  <c:v>3169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E98-4F5F-87AE-D5C39BA97AE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ผลผลิต (ตัน)</c:v>
                </c:pt>
              </c:strCache>
            </c:strRef>
          </c:tx>
          <c:dLbls>
            <c:dLbl>
              <c:idx val="6"/>
              <c:tx>
                <c:rich>
                  <a:bodyPr/>
                  <a:lstStyle/>
                  <a:p>
                    <a:r>
                      <a:rPr lang="th-TH" sz="800" dirty="0"/>
                      <a:t>ส้มเขียวหวาน</a:t>
                    </a:r>
                    <a:r>
                      <a:rPr lang="th-TH" dirty="0"/>
                      <a:t>, 4,519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E842-46E5-948E-27070F23177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ข้าวโพดเลี้ยงสัตว์</c:v>
                </c:pt>
                <c:pt idx="1">
                  <c:v>ข้าว</c:v>
                </c:pt>
                <c:pt idx="2">
                  <c:v>ยางพารา</c:v>
                </c:pt>
                <c:pt idx="3">
                  <c:v>ลำไย</c:v>
                </c:pt>
                <c:pt idx="4">
                  <c:v>มะม่วง</c:v>
                </c:pt>
                <c:pt idx="5">
                  <c:v>กาแฟ</c:v>
                </c:pt>
                <c:pt idx="6">
                  <c:v>ส้มเขียวหวาน</c:v>
                </c:pt>
              </c:strCache>
            </c:strRef>
          </c:cat>
          <c:val>
            <c:numRef>
              <c:f>Sheet1!$C$2:$C$8</c:f>
              <c:numCache>
                <c:formatCode>#,##0</c:formatCode>
                <c:ptCount val="7"/>
                <c:pt idx="0">
                  <c:v>260386</c:v>
                </c:pt>
                <c:pt idx="1">
                  <c:v>172279</c:v>
                </c:pt>
                <c:pt idx="2">
                  <c:v>63653</c:v>
                </c:pt>
                <c:pt idx="3">
                  <c:v>34884</c:v>
                </c:pt>
                <c:pt idx="4">
                  <c:v>8415</c:v>
                </c:pt>
                <c:pt idx="5">
                  <c:v>7561</c:v>
                </c:pt>
                <c:pt idx="6" formatCode="#,##0.00">
                  <c:v>3237.34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8D2-4295-8097-ACE8D433D0E3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>
      <a:noFill/>
    </a:ln>
    <a:effectLst>
      <a:outerShdw dist="50800" dir="5400000" sx="1000" sy="1000" algn="ctr" rotWithShape="0">
        <a:srgbClr val="000000">
          <a:alpha val="43137"/>
        </a:srgbClr>
      </a:outerShdw>
    </a:effectLst>
  </c:spPr>
  <c:txPr>
    <a:bodyPr/>
    <a:lstStyle/>
    <a:p>
      <a:pPr>
        <a:defRPr sz="1100">
          <a:solidFill>
            <a:srgbClr val="FF0000"/>
          </a:solidFill>
        </a:defRPr>
      </a:pPr>
      <a:endParaRPr lang="th-TH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806379401333976"/>
          <c:y val="4.65900861512566E-2"/>
          <c:w val="0.59726097286184121"/>
          <c:h val="0.6734854357353686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5.3428117212781831E-2"/>
                  <c:y val="-9.26200760943207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430904543166225"/>
                      <c:h val="0.27841594873952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A9A4-4C7B-AC3A-5F9709A389E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Sheet1!$A$2:$A$2</c:f>
              <c:strCache>
                <c:ptCount val="1"/>
                <c:pt idx="0">
                  <c:v>งบ Function/งบจังหวัด/งบอื่นๆ</c:v>
                </c:pt>
              </c:strCache>
            </c:strRef>
          </c:cat>
          <c:val>
            <c:numRef>
              <c:f>Sheet1!$B$2:$B$2</c:f>
              <c:numCache>
                <c:formatCode>#,##0.00</c:formatCode>
                <c:ptCount val="1"/>
                <c:pt idx="0">
                  <c:v>113116977.56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B0-4146-98C1-8F033DE61BC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D6C-4594-B2B2-75A18A28519E}"/>
              </c:ext>
            </c:extLst>
          </c:dPt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separator>,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134081669761876"/>
                      <c:h val="0.27841594873952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AD6C-4594-B2B2-75A18A28519E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Sheet1!$A$2:$A$2</c:f>
              <c:strCache>
                <c:ptCount val="1"/>
                <c:pt idx="0">
                  <c:v>งบ Function/งบจังหวัด/งบอื่นๆ</c:v>
                </c:pt>
              </c:strCache>
            </c:strRef>
          </c:cat>
          <c:val>
            <c:numRef>
              <c:f>Sheet1!$C$2:$C$2</c:f>
              <c:numCache>
                <c:formatCode>#,##0.00</c:formatCode>
                <c:ptCount val="1"/>
                <c:pt idx="0">
                  <c:v>423213759.39999998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8B0-4146-98C1-8F033DE61B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74"/>
        <c:overlap val="100"/>
        <c:axId val="40009088"/>
        <c:axId val="40023168"/>
      </c:barChart>
      <c:catAx>
        <c:axId val="400090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0023168"/>
        <c:crosses val="autoZero"/>
        <c:auto val="1"/>
        <c:lblAlgn val="ctr"/>
        <c:lblOffset val="100"/>
        <c:noMultiLvlLbl val="0"/>
      </c:catAx>
      <c:valAx>
        <c:axId val="40023168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00090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174685169093213"/>
          <c:y val="5.9674312806439367E-2"/>
          <c:w val="0.31945737039240918"/>
          <c:h val="0.187931968730878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rgbClr val="FF0000"/>
          </a:solidFill>
        </a:defRPr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6/30/2026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chart" Target="../charts/chart8.xml"/><Relationship Id="rId18" Type="http://schemas.openxmlformats.org/officeDocument/2006/relationships/image" Target="../media/image5.png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12" Type="http://schemas.openxmlformats.org/officeDocument/2006/relationships/chart" Target="../charts/chart7.xml"/><Relationship Id="rId17" Type="http://schemas.microsoft.com/office/2007/relationships/hdphoto" Target="../media/hdphoto2.wdp"/><Relationship Id="rId2" Type="http://schemas.openxmlformats.org/officeDocument/2006/relationships/image" Target="../media/image1.jpg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microsoft.com/office/2007/relationships/hdphoto" Target="../media/hdphoto1.wdp"/><Relationship Id="rId5" Type="http://schemas.openxmlformats.org/officeDocument/2006/relationships/chart" Target="../charts/chart3.xml"/><Relationship Id="rId15" Type="http://schemas.openxmlformats.org/officeDocument/2006/relationships/chart" Target="../charts/chart10.xml"/><Relationship Id="rId10" Type="http://schemas.openxmlformats.org/officeDocument/2006/relationships/image" Target="../media/image3.png"/><Relationship Id="rId19" Type="http://schemas.microsoft.com/office/2007/relationships/hdphoto" Target="../media/hdphoto3.wdp"/><Relationship Id="rId4" Type="http://schemas.openxmlformats.org/officeDocument/2006/relationships/chart" Target="../charts/chart2.xml"/><Relationship Id="rId9" Type="http://schemas.openxmlformats.org/officeDocument/2006/relationships/image" Target="../media/image2.png"/><Relationship Id="rId14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>
            <a:alpha val="9254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51378" y="2163910"/>
            <a:ext cx="3452192" cy="1676400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blurRad="50800" dist="50800" dir="108000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45580" y="3962400"/>
            <a:ext cx="4953000" cy="1405141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65167" y="3892907"/>
            <a:ext cx="1638300" cy="1745893"/>
          </a:xfrm>
          <a:prstGeom prst="rect">
            <a:avLst/>
          </a:prstGeom>
          <a:solidFill>
            <a:srgbClr val="009999"/>
          </a:solidFill>
          <a:ln w="12700" cap="flat">
            <a:noFill/>
            <a:miter lim="400000"/>
          </a:ln>
          <a:effectLst/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endParaRPr lang="th-TH" sz="3200" b="1" dirty="0"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น่าน</a:t>
            </a:r>
            <a:endParaRPr lang="en-US" sz="3200" b="1" dirty="0">
              <a:ln>
                <a:noFill/>
              </a:ln>
              <a:effectLst/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effectLst/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In</a:t>
            </a:r>
            <a:r>
              <a:rPr lang="en-US" sz="1600" dirty="0"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effectLst/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32603" y="5295265"/>
            <a:ext cx="4965978" cy="343535"/>
          </a:xfrm>
          <a:prstGeom prst="rect">
            <a:avLst/>
          </a:prstGeom>
          <a:solidFill>
            <a:srgbClr val="00B05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400" b="1" dirty="0">
                <a:ln>
                  <a:noFill/>
                </a:ln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ประสิทธิภาพการผลิตสินค้าเกษตรด้านพืช (กก./ไร่)</a:t>
            </a:r>
            <a:endParaRPr lang="en-US" sz="1400" b="1" dirty="0">
              <a:ln>
                <a:noFill/>
              </a:ln>
              <a:solidFill>
                <a:sysClr val="windowText" lastClr="000000"/>
              </a:solidFill>
              <a:effectLst/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32603" y="2237112"/>
            <a:ext cx="3578889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GPP</a:t>
            </a:r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มูลค่า 39,165  ล้านบาท (ปี 2567) มีมูลค่าผลิตภัณฑ์มวลรวมภาคการเกษตรจังหวัดน่าน เท่ากับ 11,688  ล้านบาท คิดเป็นร้อยละ 29.84  ของผลิตภัณฑ์มวลรวมของจังหวัดน่าน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จำนวนประชากร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468,368  คน 182,521  ครัวเรือน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ครัวเรือนภาคการเกษตร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76,473 ครัวเรือน 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แรงงานภาคเกษตรกร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131,160  คน 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ปริมาณน้ำปัจจุบัน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 55.555 ล้าน ลบ.ม คิดเป็น 80.91 %  ของความจุเก็บกักทั้งหมด)</a:t>
            </a:r>
          </a:p>
          <a:p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ปริมาณฝนสะสม </a:t>
            </a: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ตั้งแต่วันที่ 1 มกราคม 2569 ถึง 15 มิถุนายน 2569 </a:t>
            </a:r>
            <a:b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จำนวน 404.5 มม. ฝนเฉลี่ยทั้งปี 1,256.90 มม.</a:t>
            </a:r>
          </a:p>
          <a:p>
            <a:endParaRPr lang="th-TH" sz="105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endParaRPr lang="th-TH" sz="105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90731" y="1969687"/>
            <a:ext cx="3018845" cy="2286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GI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45580" y="5670982"/>
            <a:ext cx="2284932" cy="30587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3539182" y="7601991"/>
            <a:ext cx="2360706" cy="212881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1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ข้อมูลสถานการณ์พิบัติด้านการเกษตรจังหวัดน่าน</a:t>
            </a:r>
            <a:endParaRPr lang="en-US" sz="900" b="1" dirty="0">
              <a:solidFill>
                <a:schemeClr val="bg1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200" y="8691900"/>
            <a:ext cx="2186778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7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</a:t>
            </a:r>
            <a:endParaRPr lang="th-TH" sz="700" dirty="0"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solidFill>
                <a:srgbClr val="FF000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840260125"/>
              </p:ext>
            </p:extLst>
          </p:nvPr>
        </p:nvGraphicFramePr>
        <p:xfrm>
          <a:off x="109860" y="220967"/>
          <a:ext cx="2412220" cy="16251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607270527"/>
              </p:ext>
            </p:extLst>
          </p:nvPr>
        </p:nvGraphicFramePr>
        <p:xfrm>
          <a:off x="115257" y="4014291"/>
          <a:ext cx="1638300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2475484992"/>
              </p:ext>
            </p:extLst>
          </p:nvPr>
        </p:nvGraphicFramePr>
        <p:xfrm>
          <a:off x="1752600" y="4020067"/>
          <a:ext cx="1638300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49" name="Chart 48"/>
          <p:cNvGraphicFramePr/>
          <p:nvPr>
            <p:extLst>
              <p:ext uri="{D42A27DB-BD31-4B8C-83A1-F6EECF244321}">
                <p14:modId xmlns:p14="http://schemas.microsoft.com/office/powerpoint/2010/main" val="2213339544"/>
              </p:ext>
            </p:extLst>
          </p:nvPr>
        </p:nvGraphicFramePr>
        <p:xfrm>
          <a:off x="3390900" y="4020067"/>
          <a:ext cx="1638300" cy="12377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1944392"/>
            <a:ext cx="3445795" cy="1674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dirty="0">
                <a:solidFill>
                  <a:schemeClr val="bg1"/>
                </a:solidFill>
                <a:latin typeface="TH SarabunIT๙" panose="020B0500040200020003" pitchFamily="34" charset="-34"/>
                <a:ea typeface="Arial Unicode MS"/>
                <a:cs typeface="TH SarabunIT๙" panose="020B0500040200020003" pitchFamily="34" charset="-34"/>
              </a:rPr>
              <a:t>พื้นที่จังหวัดน่านทั้งหมด 7.58 ล้านไร่ พื้นที่เกษตรกรรม 1,465,566  ไร่  </a:t>
            </a:r>
            <a:endParaRPr lang="en-US" sz="1200" dirty="0">
              <a:solidFill>
                <a:schemeClr val="bg1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graphicFrame>
        <p:nvGraphicFramePr>
          <p:cNvPr id="43" name="Chart 42"/>
          <p:cNvGraphicFramePr/>
          <p:nvPr>
            <p:extLst>
              <p:ext uri="{D42A27DB-BD31-4B8C-83A1-F6EECF244321}">
                <p14:modId xmlns:p14="http://schemas.microsoft.com/office/powerpoint/2010/main" val="4192025497"/>
              </p:ext>
            </p:extLst>
          </p:nvPr>
        </p:nvGraphicFramePr>
        <p:xfrm>
          <a:off x="99206" y="6926711"/>
          <a:ext cx="2402619" cy="2182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38" name="Chart 37"/>
          <p:cNvGraphicFramePr/>
          <p:nvPr>
            <p:extLst>
              <p:ext uri="{D42A27DB-BD31-4B8C-83A1-F6EECF244321}">
                <p14:modId xmlns:p14="http://schemas.microsoft.com/office/powerpoint/2010/main" val="2015898030"/>
              </p:ext>
            </p:extLst>
          </p:nvPr>
        </p:nvGraphicFramePr>
        <p:xfrm>
          <a:off x="150451" y="6648228"/>
          <a:ext cx="2070779" cy="1115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Rectangle 20"/>
          <p:cNvSpPr/>
          <p:nvPr/>
        </p:nvSpPr>
        <p:spPr>
          <a:xfrm>
            <a:off x="4181684" y="2154521"/>
            <a:ext cx="2612238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ส้มสีทองน่าน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พันธุ์ส้มเขียวหวาน ผิวสีเหลืองทอง เปลือกบาง เส้นใยน้อย รสหวานอมเปรี้ยวเล็กน้อย ผิวสีเหลืองทองโดดเด่นเนื่องจากกลางวันร้อน กลางคืนหนาว ทำให้สาร “คาร์ทีนอยพิคเมนท์” ในเปลือกส้มเปลี่ยนจากสีเขียวเป็นสีเหลืองทอง</a:t>
            </a:r>
          </a:p>
        </p:txBody>
      </p:sp>
      <p:pic>
        <p:nvPicPr>
          <p:cNvPr id="5" name="รูปภาพ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0343" y="3920942"/>
            <a:ext cx="646441" cy="914400"/>
          </a:xfrm>
          <a:prstGeom prst="rect">
            <a:avLst/>
          </a:prstGeom>
        </p:spPr>
      </p:pic>
      <p:pic>
        <p:nvPicPr>
          <p:cNvPr id="17" name="รูปภาพ 16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750" b="97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1569" y="2245132"/>
            <a:ext cx="675749" cy="675749"/>
          </a:xfrm>
          <a:prstGeom prst="rect">
            <a:avLst/>
          </a:prstGeom>
        </p:spPr>
      </p:pic>
      <p:graphicFrame>
        <p:nvGraphicFramePr>
          <p:cNvPr id="46" name="แผนภูมิ 45"/>
          <p:cNvGraphicFramePr/>
          <p:nvPr>
            <p:extLst>
              <p:ext uri="{D42A27DB-BD31-4B8C-83A1-F6EECF244321}">
                <p14:modId xmlns:p14="http://schemas.microsoft.com/office/powerpoint/2010/main" val="3218482896"/>
              </p:ext>
            </p:extLst>
          </p:nvPr>
        </p:nvGraphicFramePr>
        <p:xfrm>
          <a:off x="4129432" y="373768"/>
          <a:ext cx="2141441" cy="14310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52" name="Chart 42"/>
          <p:cNvGraphicFramePr/>
          <p:nvPr>
            <p:extLst>
              <p:ext uri="{D42A27DB-BD31-4B8C-83A1-F6EECF244321}">
                <p14:modId xmlns:p14="http://schemas.microsoft.com/office/powerpoint/2010/main" val="1485119653"/>
              </p:ext>
            </p:extLst>
          </p:nvPr>
        </p:nvGraphicFramePr>
        <p:xfrm>
          <a:off x="-68340" y="6096576"/>
          <a:ext cx="2329697" cy="13234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51" name="Chart 17"/>
          <p:cNvGraphicFramePr/>
          <p:nvPr>
            <p:extLst>
              <p:ext uri="{D42A27DB-BD31-4B8C-83A1-F6EECF244321}">
                <p14:modId xmlns:p14="http://schemas.microsoft.com/office/powerpoint/2010/main" val="335497267"/>
              </p:ext>
            </p:extLst>
          </p:nvPr>
        </p:nvGraphicFramePr>
        <p:xfrm>
          <a:off x="2381688" y="331671"/>
          <a:ext cx="2243763" cy="1751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8" name="สี่เหลี่ยมผืนผ้า 7"/>
          <p:cNvSpPr/>
          <p:nvPr/>
        </p:nvSpPr>
        <p:spPr>
          <a:xfrm>
            <a:off x="2438400" y="5715001"/>
            <a:ext cx="4343400" cy="416492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3" name="Chart 22">
            <a:extLst>
              <a:ext uri="{FF2B5EF4-FFF2-40B4-BE49-F238E27FC236}">
                <a16:creationId xmlns:a16="http://schemas.microsoft.com/office/drawing/2014/main" id="{7F4F59DB-E2F0-DA2D-1183-04ADFBC1F3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8472510"/>
              </p:ext>
            </p:extLst>
          </p:nvPr>
        </p:nvGraphicFramePr>
        <p:xfrm>
          <a:off x="2480148" y="5691891"/>
          <a:ext cx="4278646" cy="1371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officeArt object">
            <a:extLst>
              <a:ext uri="{FF2B5EF4-FFF2-40B4-BE49-F238E27FC236}">
                <a16:creationId xmlns:a16="http://schemas.microsoft.com/office/drawing/2014/main" id="{DF90C76F-9880-F089-5956-3AA1A4D9C713}"/>
              </a:ext>
            </a:extLst>
          </p:cNvPr>
          <p:cNvSpPr/>
          <p:nvPr/>
        </p:nvSpPr>
        <p:spPr>
          <a:xfrm>
            <a:off x="2535315" y="6478655"/>
            <a:ext cx="4114800" cy="322068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sz="11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จำนวน 262 โครงการ งบประมาณรวมทั้งสิ้น 423,213,759.40   บาท</a:t>
            </a:r>
          </a:p>
          <a:p>
            <a:pPr algn="ctr"/>
            <a:r>
              <a:rPr lang="th-TH" sz="11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เบิกจ่ายไป 113,116,977.56  บาท คิดเป็น 26.73%   </a:t>
            </a:r>
            <a:r>
              <a:rPr lang="th-TH" sz="1100" b="1" kern="100" dirty="0">
                <a:solidFill>
                  <a:srgbClr val="FF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(ข้อมูล ณ วันที่ 10 </a:t>
            </a:r>
            <a:r>
              <a:rPr lang="th-TH" sz="1100" b="1" kern="100" dirty="0">
                <a:solidFill>
                  <a:srgbClr val="FF0000"/>
                </a:solidFill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เมษายน</a:t>
            </a:r>
            <a:r>
              <a:rPr lang="th-TH" sz="1100" b="1" kern="100" dirty="0">
                <a:solidFill>
                  <a:srgbClr val="FF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 2569) </a:t>
            </a:r>
            <a:endParaRPr lang="en-US" sz="1100" b="1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FCEFF55A-7548-45D9-A14B-E040F40652B6}"/>
              </a:ext>
            </a:extLst>
          </p:cNvPr>
          <p:cNvSpPr txBox="1"/>
          <p:nvPr/>
        </p:nvSpPr>
        <p:spPr>
          <a:xfrm>
            <a:off x="2971800" y="4676073"/>
            <a:ext cx="91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9194B8A8-7F5B-4C7E-A618-1775359A82B5}"/>
              </a:ext>
            </a:extLst>
          </p:cNvPr>
          <p:cNvSpPr txBox="1"/>
          <p:nvPr/>
        </p:nvSpPr>
        <p:spPr>
          <a:xfrm>
            <a:off x="62857" y="9395559"/>
            <a:ext cx="4278646" cy="269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900430"/>
            <a:endParaRPr lang="th-TH" sz="1050" b="1" dirty="0">
              <a:solidFill>
                <a:srgbClr val="000000"/>
              </a:solidFill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algn="thaiDist"/>
            <a:endParaRPr lang="en-US" sz="100" dirty="0">
              <a:solidFill>
                <a:srgbClr val="000000"/>
              </a:solidFill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A40D5F51-2AE1-48F8-BFCB-7BB8DB8065BC}"/>
              </a:ext>
            </a:extLst>
          </p:cNvPr>
          <p:cNvSpPr txBox="1"/>
          <p:nvPr/>
        </p:nvSpPr>
        <p:spPr>
          <a:xfrm>
            <a:off x="2573325" y="5947776"/>
            <a:ext cx="981490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200" b="1" kern="1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งบประมาณจังหวัด งบปกติ /งบอื่น ๆ </a:t>
            </a:r>
            <a:endParaRPr lang="th-TH" sz="1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4" name="TextBox 14">
            <a:extLst>
              <a:ext uri="{FF2B5EF4-FFF2-40B4-BE49-F238E27FC236}">
                <a16:creationId xmlns:a16="http://schemas.microsoft.com/office/drawing/2014/main" id="{6AE16C3A-E0B1-486B-8053-9CA530AB4ABC}"/>
              </a:ext>
            </a:extLst>
          </p:cNvPr>
          <p:cNvSpPr txBox="1"/>
          <p:nvPr/>
        </p:nvSpPr>
        <p:spPr>
          <a:xfrm>
            <a:off x="2522699" y="7548900"/>
            <a:ext cx="4174801" cy="1384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sz="300" dirty="0">
              <a:solidFill>
                <a:srgbClr val="002060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58" name="Rectangle 56">
            <a:extLst>
              <a:ext uri="{FF2B5EF4-FFF2-40B4-BE49-F238E27FC236}">
                <a16:creationId xmlns:a16="http://schemas.microsoft.com/office/drawing/2014/main" id="{EBB290E5-9153-41E3-AC2D-65A7B713A6D8}"/>
              </a:ext>
            </a:extLst>
          </p:cNvPr>
          <p:cNvSpPr/>
          <p:nvPr/>
        </p:nvSpPr>
        <p:spPr>
          <a:xfrm>
            <a:off x="2478159" y="6978718"/>
            <a:ext cx="4229111" cy="1937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สถานการณ์สินค้าเกษตรที่สำคัญของจังหวัดน่าน</a:t>
            </a:r>
            <a:endParaRPr lang="en-US" sz="1050" b="1" dirty="0">
              <a:solidFill>
                <a:sysClr val="windowText" lastClr="000000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9" name="Rectangle 20">
            <a:extLst>
              <a:ext uri="{FF2B5EF4-FFF2-40B4-BE49-F238E27FC236}">
                <a16:creationId xmlns:a16="http://schemas.microsoft.com/office/drawing/2014/main" id="{6D5BE906-B4FF-57A6-5F25-1CFB20538613}"/>
              </a:ext>
            </a:extLst>
          </p:cNvPr>
          <p:cNvSpPr/>
          <p:nvPr/>
        </p:nvSpPr>
        <p:spPr>
          <a:xfrm>
            <a:off x="4080817" y="2815094"/>
            <a:ext cx="2744580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กาแฟดอยสวนยาหลวงน่าน</a:t>
            </a: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</a:t>
            </a:r>
          </a:p>
          <a:p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กาแฟสายพันธุ์อาราบิกาที่ผ่านกระบวนการบ่มเละคั่วในระยะเวลาที่เหมาะสม 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เป็นกาแฟสาร กาแฟคั่ว กาแฟคั่วบด ที่มีกลิ่นหอมคล้ายกลิ่นช็อกโกเลต กลิ่นถั่ว 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และกลิ่นผลไม้ รสชาติเข้มกลมกล่อม มีความเป็นสมุนไพรเผ็ดซ่า เป็นเอกลักษณ์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ของกาแฟดอยสวนยาหลวงน่าน ซึ่งมีขอบเขตพื้นที่การผลิต ครอบคลุมดอยสวนยาหลวง 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บ้านสันเจริญ ตำบลผาทอง อำเภอท่าวังผา จังหวัดน่าน และแปรรูปในเขตพื้นที่</a:t>
            </a:r>
            <a:b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9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จังหวัดน่าน</a:t>
            </a:r>
          </a:p>
        </p:txBody>
      </p:sp>
      <p:sp>
        <p:nvSpPr>
          <p:cNvPr id="4" name="Rectangle 56">
            <a:extLst>
              <a:ext uri="{FF2B5EF4-FFF2-40B4-BE49-F238E27FC236}">
                <a16:creationId xmlns:a16="http://schemas.microsoft.com/office/drawing/2014/main" id="{5E828698-6BAB-BCD4-8C17-4999D2A03B6A}"/>
              </a:ext>
            </a:extLst>
          </p:cNvPr>
          <p:cNvSpPr/>
          <p:nvPr/>
        </p:nvSpPr>
        <p:spPr>
          <a:xfrm>
            <a:off x="2495543" y="8791185"/>
            <a:ext cx="4229111" cy="1937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ysClr val="windowText" lastClr="000000"/>
                </a:solidFill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สถานการณ์พิบัติด้านการเกษตรจังหวัดน่าน</a:t>
            </a:r>
            <a:endParaRPr lang="en-US" sz="1050" b="1" dirty="0">
              <a:solidFill>
                <a:sysClr val="windowText" lastClr="000000"/>
              </a:solidFill>
              <a:latin typeface="TH SarabunIT๙" panose="020B0500040200020003" pitchFamily="34" charset="-34"/>
              <a:ea typeface="Arial Unicode MS"/>
              <a:cs typeface="TH SarabunIT๙" panose="020B0500040200020003" pitchFamily="34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58C8D24E-2F4A-F686-5FBE-3D5186B4D989}"/>
              </a:ext>
            </a:extLst>
          </p:cNvPr>
          <p:cNvSpPr txBox="1"/>
          <p:nvPr/>
        </p:nvSpPr>
        <p:spPr>
          <a:xfrm>
            <a:off x="2570064" y="8942921"/>
            <a:ext cx="391238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สรุปสถานการณ์หมอกควันไฟป่า และฝุ่นละอองขนาดเล็ก </a:t>
            </a:r>
            <a:r>
              <a:rPr lang="en-US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PM 2.5 </a:t>
            </a:r>
            <a:r>
              <a:rPr lang="th-TH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ปี</a:t>
            </a:r>
            <a:r>
              <a:rPr lang="en-US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2569</a:t>
            </a:r>
          </a:p>
          <a:p>
            <a:r>
              <a:rPr lang="th-TH" sz="11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สถานการณ์จุดความร้อนจังหวัดน่าน ระหว่างวันที่ 1 – 29 มีนาคม 2569</a:t>
            </a:r>
            <a:endParaRPr lang="en-US" sz="11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25" name="ตาราง 24">
            <a:extLst>
              <a:ext uri="{FF2B5EF4-FFF2-40B4-BE49-F238E27FC236}">
                <a16:creationId xmlns:a16="http://schemas.microsoft.com/office/drawing/2014/main" id="{3F31F7BB-CD50-25BC-2F47-70769B6967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609244"/>
              </p:ext>
            </p:extLst>
          </p:nvPr>
        </p:nvGraphicFramePr>
        <p:xfrm>
          <a:off x="2590811" y="9383747"/>
          <a:ext cx="4003806" cy="4328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32622">
                  <a:extLst>
                    <a:ext uri="{9D8B030D-6E8A-4147-A177-3AD203B41FA5}">
                      <a16:colId xmlns:a16="http://schemas.microsoft.com/office/drawing/2014/main" val="3424573534"/>
                    </a:ext>
                  </a:extLst>
                </a:gridCol>
                <a:gridCol w="519968">
                  <a:extLst>
                    <a:ext uri="{9D8B030D-6E8A-4147-A177-3AD203B41FA5}">
                      <a16:colId xmlns:a16="http://schemas.microsoft.com/office/drawing/2014/main" val="487941845"/>
                    </a:ext>
                  </a:extLst>
                </a:gridCol>
                <a:gridCol w="470632">
                  <a:extLst>
                    <a:ext uri="{9D8B030D-6E8A-4147-A177-3AD203B41FA5}">
                      <a16:colId xmlns:a16="http://schemas.microsoft.com/office/drawing/2014/main" val="119523199"/>
                    </a:ext>
                  </a:extLst>
                </a:gridCol>
                <a:gridCol w="685800">
                  <a:extLst>
                    <a:ext uri="{9D8B030D-6E8A-4147-A177-3AD203B41FA5}">
                      <a16:colId xmlns:a16="http://schemas.microsoft.com/office/drawing/2014/main" val="3829996369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705720550"/>
                    </a:ext>
                  </a:extLst>
                </a:gridCol>
                <a:gridCol w="367568">
                  <a:extLst>
                    <a:ext uri="{9D8B030D-6E8A-4147-A177-3AD203B41FA5}">
                      <a16:colId xmlns:a16="http://schemas.microsoft.com/office/drawing/2014/main" val="4066096446"/>
                    </a:ext>
                  </a:extLst>
                </a:gridCol>
                <a:gridCol w="565216">
                  <a:extLst>
                    <a:ext uri="{9D8B030D-6E8A-4147-A177-3AD203B41FA5}">
                      <a16:colId xmlns:a16="http://schemas.microsoft.com/office/drawing/2014/main" val="3163052171"/>
                    </a:ext>
                  </a:extLst>
                </a:gridCol>
              </a:tblGrid>
              <a:tr h="2121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ป่าอนุรักษ์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ป่าสงวน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เกษตร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ริมทางหลวง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ชุมชนและอื่นๆ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สปก.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รวม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551637"/>
                  </a:ext>
                </a:extLst>
              </a:tr>
              <a:tr h="2207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4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,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134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,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314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96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2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108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124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,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778</a:t>
                      </a:r>
                      <a:endParaRPr lang="en-US" sz="1000" b="1" dirty="0">
                        <a:solidFill>
                          <a:schemeClr val="tx1"/>
                        </a:solidFill>
                        <a:effectLst/>
                        <a:latin typeface="TH SarabunIT๙" panose="020B0500040200020003" pitchFamily="34" charset="-34"/>
                        <a:ea typeface="Calibri" panose="020F0502020204030204" pitchFamily="34" charset="0"/>
                        <a:cs typeface="TH SarabunIT๙" panose="020B0500040200020003" pitchFamily="34" charset="-34"/>
                      </a:endParaRPr>
                    </a:p>
                  </a:txBody>
                  <a:tcPr marL="66309" marR="66309" marT="0" marB="0" anchor="b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44030"/>
                  </a:ext>
                </a:extLst>
              </a:tr>
            </a:tbl>
          </a:graphicData>
        </a:graphic>
      </p:graphicFrame>
      <p:sp>
        <p:nvSpPr>
          <p:cNvPr id="26" name="คำบรรยายภาพ: ลูกศรลง 25">
            <a:extLst>
              <a:ext uri="{FF2B5EF4-FFF2-40B4-BE49-F238E27FC236}">
                <a16:creationId xmlns:a16="http://schemas.microsoft.com/office/drawing/2014/main" id="{7080BAD9-6E46-C3EC-94F9-47B5E1D1DACA}"/>
              </a:ext>
            </a:extLst>
          </p:cNvPr>
          <p:cNvSpPr/>
          <p:nvPr/>
        </p:nvSpPr>
        <p:spPr>
          <a:xfrm>
            <a:off x="753608" y="6065739"/>
            <a:ext cx="770392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เกษตรอินทรีย์ </a:t>
            </a:r>
          </a:p>
        </p:txBody>
      </p:sp>
      <p:sp>
        <p:nvSpPr>
          <p:cNvPr id="27" name="คำบรรยายภาพ: ลูกศรลง 26">
            <a:extLst>
              <a:ext uri="{FF2B5EF4-FFF2-40B4-BE49-F238E27FC236}">
                <a16:creationId xmlns:a16="http://schemas.microsoft.com/office/drawing/2014/main" id="{00862A4C-5158-552B-DF45-A07B9D25AAA3}"/>
              </a:ext>
            </a:extLst>
          </p:cNvPr>
          <p:cNvSpPr/>
          <p:nvPr/>
        </p:nvSpPr>
        <p:spPr>
          <a:xfrm>
            <a:off x="758642" y="7385110"/>
            <a:ext cx="770392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5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มาตรฐาน </a:t>
            </a:r>
            <a:r>
              <a:rPr lang="en-US" sz="1050" b="1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GAP </a:t>
            </a:r>
            <a:endParaRPr lang="th-TH" sz="1050" b="1" dirty="0">
              <a:solidFill>
                <a:schemeClr val="tx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29" name="รูปภาพ 28">
            <a:extLst>
              <a:ext uri="{FF2B5EF4-FFF2-40B4-BE49-F238E27FC236}">
                <a16:creationId xmlns:a16="http://schemas.microsoft.com/office/drawing/2014/main" id="{644050D1-2436-A3BA-0E38-CFA6AEABEA8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27" y="3026484"/>
            <a:ext cx="766207" cy="766207"/>
          </a:xfrm>
          <a:prstGeom prst="rect">
            <a:avLst/>
          </a:prstGeom>
        </p:spPr>
      </p:pic>
      <p:sp>
        <p:nvSpPr>
          <p:cNvPr id="30" name="คำบรรยายภาพ: ลูกศรลง 29">
            <a:extLst>
              <a:ext uri="{FF2B5EF4-FFF2-40B4-BE49-F238E27FC236}">
                <a16:creationId xmlns:a16="http://schemas.microsoft.com/office/drawing/2014/main" id="{62EB3C3A-4EA3-5BB9-D921-9B22AB9826EC}"/>
              </a:ext>
            </a:extLst>
          </p:cNvPr>
          <p:cNvSpPr/>
          <p:nvPr/>
        </p:nvSpPr>
        <p:spPr>
          <a:xfrm>
            <a:off x="549906" y="76864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0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th-TH" sz="1050" b="1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พื้นที่เกษตรกรรม (ไร่)  </a:t>
            </a:r>
          </a:p>
        </p:txBody>
      </p:sp>
      <p:sp>
        <p:nvSpPr>
          <p:cNvPr id="31" name="คำบรรยายภาพ: ลูกศรลง 30">
            <a:extLst>
              <a:ext uri="{FF2B5EF4-FFF2-40B4-BE49-F238E27FC236}">
                <a16:creationId xmlns:a16="http://schemas.microsoft.com/office/drawing/2014/main" id="{F149A06C-6E3A-B6BA-DFC5-9C4988E19675}"/>
              </a:ext>
            </a:extLst>
          </p:cNvPr>
          <p:cNvSpPr/>
          <p:nvPr/>
        </p:nvSpPr>
        <p:spPr>
          <a:xfrm>
            <a:off x="2808914" y="78761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 (ไร่)</a:t>
            </a:r>
          </a:p>
        </p:txBody>
      </p:sp>
      <p:sp>
        <p:nvSpPr>
          <p:cNvPr id="32" name="คำบรรยายภาพ: ลูกศรลง 31">
            <a:extLst>
              <a:ext uri="{FF2B5EF4-FFF2-40B4-BE49-F238E27FC236}">
                <a16:creationId xmlns:a16="http://schemas.microsoft.com/office/drawing/2014/main" id="{5737A3FC-5D7D-A5BD-0566-8A0A9CC136FE}"/>
              </a:ext>
            </a:extLst>
          </p:cNvPr>
          <p:cNvSpPr/>
          <p:nvPr/>
        </p:nvSpPr>
        <p:spPr>
          <a:xfrm>
            <a:off x="4845101" y="78761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สัตว์เศรษฐกิจ (ตัว)</a:t>
            </a: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B517695A-1D22-CA60-DDF2-D2D3A65777AE}"/>
              </a:ext>
            </a:extLst>
          </p:cNvPr>
          <p:cNvSpPr txBox="1"/>
          <p:nvPr/>
        </p:nvSpPr>
        <p:spPr>
          <a:xfrm>
            <a:off x="2511516" y="7199184"/>
            <a:ext cx="4313881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สถานการณ์การผลิตลำไยของจังหวัดน่าน ปีการผลิต 2569 </a:t>
            </a:r>
          </a:p>
          <a:p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จังหวัดน่านมีพื้นที่ปลูกลำไย จำนวน 54,880 ไร่ คาดการณ์ผลผลิตเฉลี่ยต่อไร่ 579 กิโลกรัมต่อไร่ </a:t>
            </a:r>
            <a:b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ปริมาณผลผลิต 31,763.94 ตัน </a:t>
            </a: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อำเภอที่คาดการณ์ว่าจะมีผลผลิตมากที่สุด ได้แก่ อำเภอท่าวังผา 11,192.4 ตัน, </a:t>
            </a:r>
            <a:b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อำเภอเชียงกลาง 6,343.6  ตัน, อำเภอเวียงสา 5,922.8  ตัน, อำเภอบ้านหลวง 1,825.7 ตัน, อำ</a:t>
            </a:r>
            <a:r>
              <a:rPr lang="th-TH" sz="10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เภ</a:t>
            </a: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อป</a:t>
            </a:r>
            <a:r>
              <a:rPr lang="th-TH" sz="1000" dirty="0" err="1">
                <a:latin typeface="TH SarabunIT๙" panose="020B0500040200020003" pitchFamily="34" charset="-34"/>
                <a:cs typeface="TH SarabunIT๙" panose="020B0500040200020003" pitchFamily="34" charset="-34"/>
              </a:rPr>
              <a:t>ัว</a:t>
            </a: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1,206.6 ตัน, อำเภอภูเพียง 740.8 ตัน ซึ่งคาดว่าปริมาณผลผลิตลดลงจากปีพ.ศ 2568  ร้อยละ 4.25 </a:t>
            </a:r>
            <a:b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(คาดการณ์ผลผลิตอาจมีการเปลี่ยนแปลงตามสานการณ์)</a:t>
            </a:r>
            <a:b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ผลผลิตลำไยของจังหวัดน่านคาดการณ์ว่าจะออกสู่ตลาดในช่วงเดือนมิถุนายนถึงเดือนกันยายน </a:t>
            </a:r>
            <a:b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โดยจะออกในช่วง เดือนกรกฎาคม ประมาณ 11,752 ตัน คิดเป็นร้อยละ 37 </a:t>
            </a:r>
            <a:b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เดือนสิงหาคม ประมาณ 19,144 ตัน คิดเป็นร้อยละ 61 และเดือนกันยายน ประมาณ 635 ตัน คิดเป็นร้อยละ 2</a:t>
            </a:r>
          </a:p>
          <a:p>
            <a:pPr algn="r"/>
            <a:r>
              <a:rPr lang="th-TH" sz="1000" dirty="0">
                <a:solidFill>
                  <a:schemeClr val="accent5">
                    <a:lumMod val="75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ที่มา : สำนักงานสำนักงานเกษตรจังหวัดน่าน 16 มิถุนายน 2569</a:t>
            </a: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id="{A0C66607-62EC-EE96-F67F-C7DA26CA47E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3917" r="93167">
                        <a14:foregroundMark x1="8083" y1="38250" x2="5500" y2="35583"/>
                        <a14:foregroundMark x1="5250" y1="56917" x2="5167" y2="56083"/>
                        <a14:foregroundMark x1="4917" y1="35833" x2="3917" y2="35667"/>
                        <a14:foregroundMark x1="91667" y1="70917" x2="93167" y2="751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896" y="6648955"/>
            <a:ext cx="732557" cy="732557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0EE48E3-0352-255F-2BA4-FA137D130F10}"/>
              </a:ext>
            </a:extLst>
          </p:cNvPr>
          <p:cNvSpPr txBox="1"/>
          <p:nvPr/>
        </p:nvSpPr>
        <p:spPr>
          <a:xfrm>
            <a:off x="5865272" y="1592565"/>
            <a:ext cx="922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900" dirty="0"/>
              <a:t>ปลาดุก 326.36</a:t>
            </a:r>
          </a:p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900" dirty="0"/>
              <a:t>ปลานิล, 3,422.54</a:t>
            </a:r>
          </a:p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 sz="900" dirty="0"/>
          </a:p>
          <a:p>
            <a:pPr>
              <a:defRPr sz="900" b="1" i="0" u="none" strike="noStrike" kern="1200" baseline="0">
                <a:solidFill>
                  <a:srgbClr val="002060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endParaRPr lang="th-TH" sz="900" dirty="0"/>
          </a:p>
        </p:txBody>
      </p:sp>
      <p:sp>
        <p:nvSpPr>
          <p:cNvPr id="19" name="คำบรรยายภาพ: ลูกศรลง 18">
            <a:extLst>
              <a:ext uri="{FF2B5EF4-FFF2-40B4-BE49-F238E27FC236}">
                <a16:creationId xmlns:a16="http://schemas.microsoft.com/office/drawing/2014/main" id="{512E56DA-D896-5495-DF14-CB69A0C54554}"/>
              </a:ext>
            </a:extLst>
          </p:cNvPr>
          <p:cNvSpPr/>
          <p:nvPr/>
        </p:nvSpPr>
        <p:spPr>
          <a:xfrm>
            <a:off x="5731225" y="1243979"/>
            <a:ext cx="986173" cy="367688"/>
          </a:xfrm>
          <a:prstGeom prst="downArrowCallou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 i="0" u="none" strike="noStrike" kern="1200" spc="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th-TH" sz="1050" dirty="0">
                <a:solidFill>
                  <a:srgbClr val="00206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สัตว์น้ำเศรษฐกิจ (ไร่)</a:t>
            </a:r>
          </a:p>
        </p:txBody>
      </p:sp>
      <p:graphicFrame>
        <p:nvGraphicFramePr>
          <p:cNvPr id="28" name="ตาราง 27">
            <a:extLst>
              <a:ext uri="{FF2B5EF4-FFF2-40B4-BE49-F238E27FC236}">
                <a16:creationId xmlns:a16="http://schemas.microsoft.com/office/drawing/2014/main" id="{9CA70FDA-3CE7-0E8B-9BFC-15B0F55327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4187131"/>
              </p:ext>
            </p:extLst>
          </p:nvPr>
        </p:nvGraphicFramePr>
        <p:xfrm>
          <a:off x="129675" y="8899573"/>
          <a:ext cx="2178685" cy="968348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165725">
                  <a:extLst>
                    <a:ext uri="{9D8B030D-6E8A-4147-A177-3AD203B41FA5}">
                      <a16:colId xmlns:a16="http://schemas.microsoft.com/office/drawing/2014/main" val="502671466"/>
                    </a:ext>
                  </a:extLst>
                </a:gridCol>
                <a:gridCol w="1012960">
                  <a:extLst>
                    <a:ext uri="{9D8B030D-6E8A-4147-A177-3AD203B41FA5}">
                      <a16:colId xmlns:a16="http://schemas.microsoft.com/office/drawing/2014/main" val="3464837483"/>
                    </a:ext>
                  </a:extLst>
                </a:gridCol>
              </a:tblGrid>
              <a:tr h="20949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ประมง 	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>
                          <a:solidFill>
                            <a:schemeClr val="tx1"/>
                          </a:solidFill>
                        </a:rPr>
                        <a:t>21 บ่อ</a:t>
                      </a:r>
                      <a:endParaRPr lang="th-TH" sz="900" b="1" dirty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85771"/>
                  </a:ext>
                </a:extLst>
              </a:tr>
              <a:tr h="20949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ปศุสัตว์ 	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/>
                        <a:t>86 แห่ง</a:t>
                      </a:r>
                      <a:endParaRPr lang="th-TH" sz="9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359382"/>
                  </a:ext>
                </a:extLst>
              </a:tr>
              <a:tr h="20949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สมุนไพร 	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/>
                        <a:t>121.23 แปลง</a:t>
                      </a:r>
                      <a:endParaRPr lang="th-TH" sz="9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5220915"/>
                  </a:ext>
                </a:extLst>
              </a:tr>
              <a:tr h="282548">
                <a:tc>
                  <a:txBody>
                    <a:bodyPr/>
                    <a:lstStyle/>
                    <a:p>
                      <a:r>
                        <a:rPr lang="th-TH" sz="900" b="1" u="none" strike="noStrike" baseline="0" dirty="0">
                          <a:solidFill>
                            <a:srgbClr val="000000"/>
                          </a:solidFill>
                        </a:rPr>
                        <a:t>พืชอาหาร</a:t>
                      </a:r>
                      <a:endParaRPr lang="th-TH" sz="900" b="1" i="0" u="none" strike="noStrike" baseline="0" dirty="0">
                        <a:solidFill>
                          <a:srgbClr val="000000"/>
                        </a:solidFill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900" b="1" dirty="0"/>
                        <a:t>2,810.40 แปลง</a:t>
                      </a:r>
                      <a:endParaRPr lang="th-TH" sz="900" b="1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0443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8456</TotalTime>
  <Words>696</Words>
  <Application>Microsoft Office PowerPoint</Application>
  <PresentationFormat>กระดาษ A4 (210x297 มม.)</PresentationFormat>
  <Paragraphs>91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3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5" baseType="lpstr">
      <vt:lpstr>Arial</vt:lpstr>
      <vt:lpstr>TH Chakra Petch</vt:lpstr>
      <vt:lpstr>TH SarabunIT๙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สนง. เกษตรและสหกรณ์จังหวัดน่าน</cp:lastModifiedBy>
  <cp:revision>333</cp:revision>
  <cp:lastPrinted>2026-06-15T02:29:26Z</cp:lastPrinted>
  <dcterms:created xsi:type="dcterms:W3CDTF">2019-07-31T14:04:36Z</dcterms:created>
  <dcterms:modified xsi:type="dcterms:W3CDTF">2026-06-30T04:32:45Z</dcterms:modified>
</cp:coreProperties>
</file>