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CC66"/>
    <a:srgbClr val="FFFFCC"/>
    <a:srgbClr val="008A3E"/>
    <a:srgbClr val="009999"/>
    <a:srgbClr val="FFCC00"/>
    <a:srgbClr val="CCFFCC"/>
    <a:srgbClr val="474747"/>
    <a:srgbClr val="0D6AF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593" autoAdjust="0"/>
    <p:restoredTop sz="94333" autoAdjust="0"/>
  </p:normalViewPr>
  <p:slideViewPr>
    <p:cSldViewPr showGuides="1">
      <p:cViewPr>
        <p:scale>
          <a:sx n="200" d="100"/>
          <a:sy n="200" d="100"/>
        </p:scale>
        <p:origin x="318" y="-21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928874370341906"/>
          <c:y val="0.25253340436274291"/>
          <c:w val="0.38347619047619053"/>
          <c:h val="0.575214285714285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ไร่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4243-457C-889D-A549E4EEBBBC}"/>
              </c:ext>
            </c:extLst>
          </c:dPt>
          <c:dLbls>
            <c:dLbl>
              <c:idx val="0"/>
              <c:layout>
                <c:manualLayout>
                  <c:x val="-4.7383737801693145E-2"/>
                  <c:y val="8.55261336177005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4245444799200506"/>
                      <c:h val="0.165027519163458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9.9312800229587953E-3"/>
                  <c:y val="8.6274323833907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322404448500289"/>
                      <c:h val="0.1752696116989526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-0.15784967059913102"/>
                  <c:y val="-2.819697913015042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0855643349279911"/>
                      <c:h val="0.126006612398154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5.2648597557436718E-3"/>
                  <c:y val="-6.718851241962946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0807725601788536"/>
                      <c:h val="0.191137642387746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314037314290669"/>
                      <c:h val="0.2661501510984095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4243-457C-889D-A549E4EEBB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2060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พื้นที่นาข้าว</c:v>
                </c:pt>
                <c:pt idx="1">
                  <c:v>พืชไร่</c:v>
                </c:pt>
                <c:pt idx="2">
                  <c:v>ไม้ผล/ไม้ยืนต้น</c:v>
                </c:pt>
                <c:pt idx="3">
                  <c:v>พืชสวนผัก/ไม้ดอก/ไม้ประดับ</c:v>
                </c:pt>
                <c:pt idx="4">
                  <c:v>เนื้อที่ใช้ประโยชน์ทางการเกษตรอื่นๆ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337485</c:v>
                </c:pt>
                <c:pt idx="1">
                  <c:v>643340</c:v>
                </c:pt>
                <c:pt idx="2">
                  <c:v>440086</c:v>
                </c:pt>
                <c:pt idx="3">
                  <c:v>7650</c:v>
                </c:pt>
                <c:pt idx="4">
                  <c:v>37091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B27-4906-951C-04F9F49D0B1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DB27-4906-951C-04F9F49D0B1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DB27-4906-951C-04F9F49D0B1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DB27-4906-951C-04F9F49D0B1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DB27-4906-951C-04F9F49D0B1B}"/>
              </c:ext>
            </c:extLst>
          </c:dPt>
          <c:cat>
            <c:strRef>
              <c:f>Sheet1!$A$2:$A$6</c:f>
              <c:strCache>
                <c:ptCount val="5"/>
                <c:pt idx="0">
                  <c:v>พื้นที่นาข้าว</c:v>
                </c:pt>
                <c:pt idx="1">
                  <c:v>พืชไร่</c:v>
                </c:pt>
                <c:pt idx="2">
                  <c:v>ไม้ผล/ไม้ยืนต้น</c:v>
                </c:pt>
                <c:pt idx="3">
                  <c:v>พืชสวนผัก/ไม้ดอก/ไม้ประดับ</c:v>
                </c:pt>
                <c:pt idx="4">
                  <c:v>เนื้อที่ใช้ประโยชน์ทางการเกษตรอื่นๆ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23.363172603714599</c:v>
                </c:pt>
                <c:pt idx="1">
                  <c:v>44.536685964928068</c:v>
                </c:pt>
                <c:pt idx="2">
                  <c:v>30.465961978986751</c:v>
                </c:pt>
                <c:pt idx="3">
                  <c:v>0.52958878296344036</c:v>
                </c:pt>
                <c:pt idx="4">
                  <c:v>2.5677094835159431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243-457C-889D-A549E4EEBB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7.1824860450517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93828969053287"/>
                      <c:h val="0.327008328936854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076-4D07-AB7C-4EEBBE5EA3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875968992248062E-2"/>
                  <c:y val="-4.70276391705379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656-454C-B7CD-19B8B32E5D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227755136"/>
        <c:axId val="227756672"/>
        <c:axId val="0"/>
      </c:bar3DChart>
      <c:catAx>
        <c:axId val="227755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27756672"/>
        <c:crosses val="autoZero"/>
        <c:auto val="1"/>
        <c:lblAlgn val="ctr"/>
        <c:lblOffset val="100"/>
        <c:noMultiLvlLbl val="0"/>
      </c:catAx>
      <c:valAx>
        <c:axId val="2277566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775513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5.2345699759156457E-3"/>
          <c:w val="0.67612403100775198"/>
          <c:h val="0.280013540884827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18E7-4069-9FA3-CB67594DDFE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rgbClr val="FF0000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6.2015503875969061E-2"/>
                  <c:y val="1.02606943500738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549-4CA6-BCE6-146BAFA2B3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688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52567040"/>
        <c:axId val="52581120"/>
        <c:axId val="0"/>
      </c:bar3DChart>
      <c:catAx>
        <c:axId val="52567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2581120"/>
        <c:crosses val="autoZero"/>
        <c:auto val="1"/>
        <c:lblAlgn val="ctr"/>
        <c:lblOffset val="100"/>
        <c:noMultiLvlLbl val="0"/>
      </c:catAx>
      <c:valAx>
        <c:axId val="525811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25670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1.5503875968992248E-2"/>
          <c:y val="5.2345699759156457E-3"/>
          <c:w val="0.65286821705426357"/>
          <c:h val="0.280013540884827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8762741866569003E-3"/>
                  <c:y val="8.208555480059108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450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6201550387596"/>
                      <c:h val="0.3270083289368547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ลำไย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5503875968992177E-2"/>
                  <c:y val="3.07820830502216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000-4B0B-A518-BB56921710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ลำไย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873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52817280"/>
        <c:axId val="52823168"/>
        <c:axId val="0"/>
      </c:bar3DChart>
      <c:catAx>
        <c:axId val="52817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2823168"/>
        <c:crosses val="autoZero"/>
        <c:auto val="1"/>
        <c:lblAlgn val="ctr"/>
        <c:lblOffset val="100"/>
        <c:noMultiLvlLbl val="0"/>
      </c:catAx>
      <c:valAx>
        <c:axId val="528231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528172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7519379844961239E-3"/>
          <c:y val="5.2345699759156284E-3"/>
          <c:w val="0.70713178294573642"/>
          <c:h val="0.238970763484531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96542168176366"/>
          <c:y val="0.40859781959214503"/>
          <c:w val="0.32152875801811781"/>
          <c:h val="0.5968522980716134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223-425D-9C3A-B1E0544C9B8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E73B-4254-931A-8D0A01683F8F}"/>
              </c:ext>
            </c:extLst>
          </c:dPt>
          <c:dLbls>
            <c:dLbl>
              <c:idx val="0"/>
              <c:layout>
                <c:manualLayout>
                  <c:x val="0.1149077635769533"/>
                  <c:y val="7.806835219378796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684495250306767"/>
                      <c:h val="0.3794213927776738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2"/>
              <c:layout>
                <c:manualLayout>
                  <c:x val="-5.4717982655692048E-2"/>
                  <c:y val="-2.2911145080702217E-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899152444563135"/>
                      <c:h val="0.446047847507583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D223-425D-9C3A-B1E0544C9B86}"/>
                </c:ext>
              </c:extLst>
            </c:dLbl>
            <c:dLbl>
              <c:idx val="4"/>
              <c:layout>
                <c:manualLayout>
                  <c:x val="-0.25081387613572126"/>
                  <c:y val="-4.037791475587716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4595733203733575"/>
                      <c:h val="0.214736998383389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E73B-4254-931A-8D0A01683F8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ข้าว</c:v>
                </c:pt>
                <c:pt idx="2">
                  <c:v>พืชไร่</c:v>
                </c:pt>
                <c:pt idx="4">
                  <c:v>หม่อนผลสด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51.25</c:v>
                </c:pt>
                <c:pt idx="2" formatCode="#,##0">
                  <c:v>2979</c:v>
                </c:pt>
                <c:pt idx="4">
                  <c:v>119.5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1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h-TH" sz="1200" dirty="0"/>
              <a:t>เกษตรอินทรีย์ (ไร่)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3328645886403136"/>
          <c:y val="0.29278898904928896"/>
          <c:w val="0.32152875801811781"/>
          <c:h val="0.59685229807161344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2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(ตัว)</c:v>
                </c:pt>
              </c:strCache>
            </c:strRef>
          </c:tx>
          <c:spPr>
            <a:ln>
              <a:noFill/>
            </a:ln>
            <a:effectLst>
              <a:glow>
                <a:schemeClr val="accent1"/>
              </a:glow>
            </a:effectLst>
            <a:scene3d>
              <a:camera prst="orthographicFront"/>
              <a:lightRig rig="threePt" dir="t"/>
            </a:scene3d>
            <a:sp3d prstMaterial="matte"/>
          </c:spPr>
          <c:dLbls>
            <c:dLbl>
              <c:idx val="0"/>
              <c:layout>
                <c:manualLayout>
                  <c:x val="-2.14659194439632E-2"/>
                  <c:y val="-0.1349399072141391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610-4EDA-83EC-968BB3F7FC71}"/>
                </c:ext>
              </c:extLst>
            </c:dLbl>
            <c:dLbl>
              <c:idx val="1"/>
              <c:layout>
                <c:manualLayout>
                  <c:x val="2.1293605567466019E-2"/>
                  <c:y val="1.129390784445126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610-4EDA-83EC-968BB3F7FC71}"/>
                </c:ext>
              </c:extLst>
            </c:dLbl>
            <c:dLbl>
              <c:idx val="2"/>
              <c:layout>
                <c:manualLayout>
                  <c:x val="0.35011237759994324"/>
                  <c:y val="-0.1253419722900246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1BC-4742-9B89-C9C274F1CA3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none">
                <a:spAutoFit/>
              </a:bodyPr>
              <a:lstStyle/>
              <a:p>
                <a:pPr>
                  <a:defRPr sz="900" b="1">
                    <a:solidFill>
                      <a:srgbClr val="002060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th-TH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โคเนื้อ</c:v>
                </c:pt>
                <c:pt idx="1">
                  <c:v>สุกร</c:v>
                </c:pt>
                <c:pt idx="2">
                  <c:v>ไก่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62836</c:v>
                </c:pt>
                <c:pt idx="1">
                  <c:v>78001</c:v>
                </c:pt>
                <c:pt idx="2">
                  <c:v>1849101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1BC-4742-9B89-C9C274F1CA3E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49"/>
      </c:pieChart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700"/>
      </a:pPr>
      <a:endParaRPr lang="th-TH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28645886403136"/>
          <c:y val="0.29278898904928896"/>
          <c:w val="0.32152875801811781"/>
          <c:h val="0.5968522980716134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Pt>
            <c:idx val="2"/>
            <c:bubble3D val="0"/>
            <c:explosion val="6"/>
            <c:extLst>
              <c:ext xmlns:c16="http://schemas.microsoft.com/office/drawing/2014/chart" uri="{C3380CC4-5D6E-409C-BE32-E72D297353CC}">
                <c16:uniqueId val="{00000005-CF69-4361-B933-4EBF0D0E8F4F}"/>
              </c:ext>
            </c:extLst>
          </c:dPt>
          <c:dLbls>
            <c:dLbl>
              <c:idx val="0"/>
              <c:layout>
                <c:manualLayout>
                  <c:x val="4.2555104805474801E-2"/>
                  <c:y val="-5.74427072825544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684498925283673"/>
                      <c:h val="0.362826567127786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1"/>
              <c:layout>
                <c:manualLayout>
                  <c:x val="1.7351924082676135E-2"/>
                  <c:y val="-8.563355636353210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3768200276321"/>
                      <c:h val="0.385595727286418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8080-4A8A-A3A3-F1FA2F82B199}"/>
                </c:ext>
              </c:extLst>
            </c:dLbl>
            <c:dLbl>
              <c:idx val="2"/>
              <c:layout>
                <c:manualLayout>
                  <c:x val="1.9119868377733142E-2"/>
                  <c:y val="-0.1420649331317349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528945870129059"/>
                      <c:h val="0.3361866497421885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F69-4361-B933-4EBF0D0E8F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ข้าว</c:v>
                </c:pt>
                <c:pt idx="1">
                  <c:v>พืช</c:v>
                </c:pt>
                <c:pt idx="2">
                  <c:v>หม่อนผลสด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178.84</c:v>
                </c:pt>
                <c:pt idx="2">
                  <c:v>12.75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6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hPercent val="100"/>
      <c:rotY val="80"/>
      <c:depthPercent val="10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.14959336040922971"/>
          <c:y val="0.14293857691920137"/>
          <c:w val="0.5867235017123742"/>
          <c:h val="0.5812049467627802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 (ไร่)</c:v>
                </c:pt>
              </c:strCache>
            </c:strRef>
          </c:tx>
          <c:spPr>
            <a:ln>
              <a:noFill/>
            </a:ln>
          </c:spPr>
          <c:explosion val="1"/>
          <c:dLbls>
            <c:dLbl>
              <c:idx val="0"/>
              <c:layout>
                <c:manualLayout>
                  <c:x val="-0.20554327419531149"/>
                  <c:y val="6.871839885529455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2119523400678582"/>
                      <c:h val="0.217608263041766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8D2-4295-8097-ACE8D433D0E3}"/>
                </c:ext>
              </c:extLst>
            </c:dLbl>
            <c:dLbl>
              <c:idx val="1"/>
              <c:layout>
                <c:manualLayout>
                  <c:x val="0"/>
                  <c:y val="7.3071622749479648E-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3467348149500296"/>
                      <c:h val="0.208064040978530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8D2-4295-8097-ACE8D433D0E3}"/>
                </c:ext>
              </c:extLst>
            </c:dLbl>
            <c:dLbl>
              <c:idx val="2"/>
              <c:layout>
                <c:manualLayout>
                  <c:x val="-0.15615909523421145"/>
                  <c:y val="3.309116940856513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7946922201676381"/>
                      <c:h val="0.3335131580299433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D806-4482-B984-825120AAAB3F}"/>
                </c:ext>
              </c:extLst>
            </c:dLbl>
            <c:dLbl>
              <c:idx val="3"/>
              <c:layout>
                <c:manualLayout>
                  <c:x val="1.3478247488217146E-2"/>
                  <c:y val="-6.587407037774076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135841631653291"/>
                      <c:h val="0.223334796279707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1580-422A-A662-C8FD789617FC}"/>
                </c:ext>
              </c:extLst>
            </c:dLbl>
            <c:dLbl>
              <c:idx val="4"/>
              <c:layout>
                <c:manualLayout>
                  <c:x val="4.9620213899596345E-2"/>
                  <c:y val="-8.448735118792764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593154892027366"/>
                      <c:h val="0.168564245369942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580-422A-A662-C8FD789617FC}"/>
                </c:ext>
              </c:extLst>
            </c:dLbl>
            <c:dLbl>
              <c:idx val="5"/>
              <c:layout>
                <c:manualLayout>
                  <c:x val="4.3200641065923528E-2"/>
                  <c:y val="-6.8230627742326628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58367840097194"/>
                      <c:h val="0.168564245369942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580-422A-A662-C8FD789617FC}"/>
                </c:ext>
              </c:extLst>
            </c:dLbl>
            <c:dLbl>
              <c:idx val="6"/>
              <c:layout>
                <c:manualLayout>
                  <c:x val="0"/>
                  <c:y val="8.903463252395094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633548195598198"/>
                      <c:h val="0.234366954272006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842-46E5-948E-27070F2317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rgbClr val="002060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ข้าวโพดเลี้ยงสัตว์</c:v>
                </c:pt>
                <c:pt idx="1">
                  <c:v>ข้าว</c:v>
                </c:pt>
                <c:pt idx="2">
                  <c:v>ยางพารา</c:v>
                </c:pt>
                <c:pt idx="3">
                  <c:v>ลำไย</c:v>
                </c:pt>
                <c:pt idx="4">
                  <c:v>มะม่วง</c:v>
                </c:pt>
                <c:pt idx="5">
                  <c:v>กาแฟ</c:v>
                </c:pt>
                <c:pt idx="6">
                  <c:v>ส้มเขียวหวาน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341266</c:v>
                </c:pt>
                <c:pt idx="1">
                  <c:v>332586</c:v>
                </c:pt>
                <c:pt idx="2">
                  <c:v>333260</c:v>
                </c:pt>
                <c:pt idx="3">
                  <c:v>60774</c:v>
                </c:pt>
                <c:pt idx="4">
                  <c:v>18618</c:v>
                </c:pt>
                <c:pt idx="5">
                  <c:v>14513</c:v>
                </c:pt>
                <c:pt idx="6">
                  <c:v>3169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E98-4F5F-87AE-D5C39BA97AE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ผลผลิต (ตัน)</c:v>
                </c:pt>
              </c:strCache>
            </c:strRef>
          </c:tx>
          <c:dLbls>
            <c:dLbl>
              <c:idx val="6"/>
              <c:tx>
                <c:rich>
                  <a:bodyPr/>
                  <a:lstStyle/>
                  <a:p>
                    <a:r>
                      <a:rPr lang="th-TH" sz="800" dirty="0"/>
                      <a:t>ส้มเขียวหวาน</a:t>
                    </a:r>
                    <a:r>
                      <a:rPr lang="th-TH" dirty="0"/>
                      <a:t>, 4,519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E842-46E5-948E-27070F23177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ข้าวโพดเลี้ยงสัตว์</c:v>
                </c:pt>
                <c:pt idx="1">
                  <c:v>ข้าว</c:v>
                </c:pt>
                <c:pt idx="2">
                  <c:v>ยางพารา</c:v>
                </c:pt>
                <c:pt idx="3">
                  <c:v>ลำไย</c:v>
                </c:pt>
                <c:pt idx="4">
                  <c:v>มะม่วง</c:v>
                </c:pt>
                <c:pt idx="5">
                  <c:v>กาแฟ</c:v>
                </c:pt>
                <c:pt idx="6">
                  <c:v>ส้มเขียวหวาน</c:v>
                </c:pt>
              </c:strCache>
            </c:strRef>
          </c:cat>
          <c:val>
            <c:numRef>
              <c:f>Sheet1!$C$2:$C$8</c:f>
              <c:numCache>
                <c:formatCode>#,##0</c:formatCode>
                <c:ptCount val="7"/>
                <c:pt idx="0">
                  <c:v>260386</c:v>
                </c:pt>
                <c:pt idx="1">
                  <c:v>172279</c:v>
                </c:pt>
                <c:pt idx="2">
                  <c:v>63653</c:v>
                </c:pt>
                <c:pt idx="3">
                  <c:v>34884</c:v>
                </c:pt>
                <c:pt idx="4">
                  <c:v>8415</c:v>
                </c:pt>
                <c:pt idx="5">
                  <c:v>7561</c:v>
                </c:pt>
                <c:pt idx="6" formatCode="#,##0.00">
                  <c:v>3237.34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D2-4295-8097-ACE8D433D0E3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>
      <a:noFill/>
    </a:ln>
    <a:effectLst>
      <a:outerShdw dist="50800" dir="5400000" sx="1000" sy="1000" algn="ctr" rotWithShape="0">
        <a:srgbClr val="000000">
          <a:alpha val="43137"/>
        </a:srgbClr>
      </a:outerShdw>
    </a:effectLst>
  </c:spPr>
  <c:txPr>
    <a:bodyPr/>
    <a:lstStyle/>
    <a:p>
      <a:pPr>
        <a:defRPr sz="1100"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806379401333976"/>
          <c:y val="4.65900861512566E-2"/>
          <c:w val="0.55867393563290813"/>
          <c:h val="0.5067696524121696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3428117212781831E-2"/>
                  <c:y val="-9.26200760943207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430904543166225"/>
                      <c:h val="0.27841594873952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A9A4-4C7B-AC3A-5F9709A389E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Sheet1!$A$2:$A$2</c:f>
              <c:strCache>
                <c:ptCount val="1"/>
                <c:pt idx="0">
                  <c:v>งบ Function/งบจังหวัด/งบอื่นๆ</c:v>
                </c:pt>
              </c:strCache>
            </c:strRef>
          </c:cat>
          <c:val>
            <c:numRef>
              <c:f>Sheet1!$B$2:$B$2</c:f>
              <c:numCache>
                <c:formatCode>#,##0.00</c:formatCode>
                <c:ptCount val="1"/>
                <c:pt idx="0">
                  <c:v>142463021.19999999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B0-4146-98C1-8F033DE61BC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D6C-4594-B2B2-75A18A28519E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134081669761876"/>
                      <c:h val="0.27841594873952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AD6C-4594-B2B2-75A18A28519E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Sheet1!$A$2:$A$2</c:f>
              <c:strCache>
                <c:ptCount val="1"/>
                <c:pt idx="0">
                  <c:v>งบ Function/งบจังหวัด/งบอื่นๆ</c:v>
                </c:pt>
              </c:strCache>
            </c:strRef>
          </c:cat>
          <c:val>
            <c:numRef>
              <c:f>Sheet1!$C$2:$C$2</c:f>
              <c:numCache>
                <c:formatCode>#,##0.00</c:formatCode>
                <c:ptCount val="1"/>
                <c:pt idx="0">
                  <c:v>446536073.86000001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8B0-4146-98C1-8F033DE61B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4"/>
        <c:overlap val="100"/>
        <c:axId val="40009088"/>
        <c:axId val="40023168"/>
      </c:barChart>
      <c:catAx>
        <c:axId val="400090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0023168"/>
        <c:crosses val="autoZero"/>
        <c:auto val="1"/>
        <c:lblAlgn val="ctr"/>
        <c:lblOffset val="100"/>
        <c:noMultiLvlLbl val="0"/>
      </c:catAx>
      <c:valAx>
        <c:axId val="40023168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0009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174685169093213"/>
          <c:y val="5.9674312806439367E-2"/>
          <c:w val="0.31945737039240918"/>
          <c:h val="0.187931968730878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12" Type="http://schemas.openxmlformats.org/officeDocument/2006/relationships/chart" Target="../charts/chart7.xml"/><Relationship Id="rId17" Type="http://schemas.microsoft.com/office/2007/relationships/hdphoto" Target="../media/hdphoto2.wdp"/><Relationship Id="rId2" Type="http://schemas.openxmlformats.org/officeDocument/2006/relationships/image" Target="../media/image1.jp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microsoft.com/office/2007/relationships/hdphoto" Target="../media/hdphoto1.wdp"/><Relationship Id="rId5" Type="http://schemas.openxmlformats.org/officeDocument/2006/relationships/chart" Target="../charts/chart3.xml"/><Relationship Id="rId15" Type="http://schemas.openxmlformats.org/officeDocument/2006/relationships/chart" Target="../charts/chart10.xml"/><Relationship Id="rId10" Type="http://schemas.openxmlformats.org/officeDocument/2006/relationships/image" Target="../media/image3.png"/><Relationship Id="rId19" Type="http://schemas.microsoft.com/office/2007/relationships/hdphoto" Target="../media/hdphoto3.wdp"/><Relationship Id="rId4" Type="http://schemas.openxmlformats.org/officeDocument/2006/relationships/chart" Target="../charts/chart2.xml"/><Relationship Id="rId9" Type="http://schemas.openxmlformats.org/officeDocument/2006/relationships/image" Target="../media/image2.png"/><Relationship Id="rId14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>
            <a:alpha val="9254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51378" y="2163910"/>
            <a:ext cx="3452192" cy="1676400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50800" dir="108000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45580" y="3962400"/>
            <a:ext cx="4953000" cy="140514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65167" y="3892907"/>
            <a:ext cx="1638300" cy="1745893"/>
          </a:xfrm>
          <a:prstGeom prst="rect">
            <a:avLst/>
          </a:prstGeom>
          <a:solidFill>
            <a:srgbClr val="009999"/>
          </a:solidFill>
          <a:ln w="12700" cap="flat">
            <a:noFill/>
            <a:miter lim="400000"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th-TH" sz="3200" b="1" dirty="0"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น่าน</a:t>
            </a:r>
            <a:endParaRPr lang="en-US" sz="3200" b="1" dirty="0">
              <a:ln>
                <a:noFill/>
              </a:ln>
              <a:effectLst/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effectLst/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In</a:t>
            </a:r>
            <a:r>
              <a:rPr lang="en-US" sz="1600" dirty="0"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effectLst/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32603" y="5295265"/>
            <a:ext cx="4965978" cy="343535"/>
          </a:xfrm>
          <a:prstGeom prst="rect">
            <a:avLst/>
          </a:prstGeom>
          <a:solidFill>
            <a:srgbClr val="00B05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ysClr val="windowText" lastClr="000000"/>
              </a:solidFill>
              <a:effectLst/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32603" y="2237112"/>
            <a:ext cx="357888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GPP</a:t>
            </a:r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มูลค่า 39,165  ล้านบาท (ปี 2567) มีมูลค่าผลิตภัณฑ์มวลรวมภาคการเกษตรจังหวัดน่าน เท่ากับ 11,688  ล้านบาท คิดเป็นร้อยละ 29.84  ของผลิตภัณฑ์มวลรวมของจังหวัดน่าน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จำนวนประชากร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468,368  คน 182,521  ครัวเรือน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ครัวเรือนภาคการเกษตร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76,473 ครัวเรือน 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แรงงานภาคเกษตรกร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131,160  คน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ปริมาณน้ำปัจจุบัน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 64.951  ล้าน ลบ.ม คิดเป็น 94.59 %  ของความจุเก็บกักทั้งหมด)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ปริมาณฝนสะสม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ตั้งแต่วันที่ 1 มกราคม 2569 ถึง 19 สิงคาคม 2569 </a:t>
            </a:r>
            <a:b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 863.6 มม. ฝนเฉลี่ยทั้งปี 1,256.90 มม.</a:t>
            </a:r>
          </a:p>
          <a:p>
            <a:endParaRPr lang="th-TH" sz="105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05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90731" y="1969687"/>
            <a:ext cx="3018845" cy="2286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GI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45580" y="5670982"/>
            <a:ext cx="2284932" cy="30587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3539182" y="7601991"/>
            <a:ext cx="2360706" cy="21288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ข้อมูลสถานการณ์พิบัติด้านการเกษตรจังหวัดน่าน</a:t>
            </a:r>
            <a:endParaRPr lang="en-US" sz="900" b="1" dirty="0">
              <a:solidFill>
                <a:schemeClr val="bg1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" y="8691900"/>
            <a:ext cx="2186778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7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</a:t>
            </a:r>
            <a:endParaRPr lang="th-TH" sz="700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840260125"/>
              </p:ext>
            </p:extLst>
          </p:nvPr>
        </p:nvGraphicFramePr>
        <p:xfrm>
          <a:off x="109860" y="220967"/>
          <a:ext cx="2412220" cy="1625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607270527"/>
              </p:ext>
            </p:extLst>
          </p:nvPr>
        </p:nvGraphicFramePr>
        <p:xfrm>
          <a:off x="115257" y="4014291"/>
          <a:ext cx="1638300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2475484992"/>
              </p:ext>
            </p:extLst>
          </p:nvPr>
        </p:nvGraphicFramePr>
        <p:xfrm>
          <a:off x="1752600" y="4020067"/>
          <a:ext cx="1638300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9" name="Chart 48"/>
          <p:cNvGraphicFramePr/>
          <p:nvPr>
            <p:extLst>
              <p:ext uri="{D42A27DB-BD31-4B8C-83A1-F6EECF244321}">
                <p14:modId xmlns:p14="http://schemas.microsoft.com/office/powerpoint/2010/main" val="2213339544"/>
              </p:ext>
            </p:extLst>
          </p:nvPr>
        </p:nvGraphicFramePr>
        <p:xfrm>
          <a:off x="3390900" y="4020067"/>
          <a:ext cx="1638300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1944392"/>
            <a:ext cx="3445795" cy="16748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พื้นที่จังหวัดน่านทั้งหมด 7.58 ล้านไร่ พื้นที่เกษตรกรรม 1,465,566  ไร่  </a:t>
            </a:r>
            <a:endParaRPr lang="en-US" sz="1200" dirty="0">
              <a:solidFill>
                <a:schemeClr val="bg1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graphicFrame>
        <p:nvGraphicFramePr>
          <p:cNvPr id="43" name="Chart 42"/>
          <p:cNvGraphicFramePr/>
          <p:nvPr>
            <p:extLst>
              <p:ext uri="{D42A27DB-BD31-4B8C-83A1-F6EECF244321}">
                <p14:modId xmlns:p14="http://schemas.microsoft.com/office/powerpoint/2010/main" val="4192025497"/>
              </p:ext>
            </p:extLst>
          </p:nvPr>
        </p:nvGraphicFramePr>
        <p:xfrm>
          <a:off x="99206" y="6926711"/>
          <a:ext cx="2402619" cy="2182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8" name="Chart 37"/>
          <p:cNvGraphicFramePr/>
          <p:nvPr>
            <p:extLst>
              <p:ext uri="{D42A27DB-BD31-4B8C-83A1-F6EECF244321}">
                <p14:modId xmlns:p14="http://schemas.microsoft.com/office/powerpoint/2010/main" val="2015898030"/>
              </p:ext>
            </p:extLst>
          </p:nvPr>
        </p:nvGraphicFramePr>
        <p:xfrm>
          <a:off x="150451" y="6648228"/>
          <a:ext cx="2070779" cy="1115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Rectangle 20"/>
          <p:cNvSpPr/>
          <p:nvPr/>
        </p:nvSpPr>
        <p:spPr>
          <a:xfrm>
            <a:off x="4181684" y="2154521"/>
            <a:ext cx="2612238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ส้มสีทองน่าน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พันธุ์ส้มเขียวหวาน ผิวสีเหลืองทอง เปลือกบาง เส้นใยน้อย รสหวานอมเปรี้ยวเล็กน้อย ผิวสีเหลืองทองโดดเด่นเนื่องจากกลางวันร้อน กลางคืนหนาว ทำให้สาร “คาร์ทีนอยพิคเมนท์” ในเปลือกส้มเปลี่ยนจากสีเขียวเป็นสีเหลืองทอง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343" y="3920942"/>
            <a:ext cx="646441" cy="914400"/>
          </a:xfrm>
          <a:prstGeom prst="rect">
            <a:avLst/>
          </a:prstGeom>
        </p:spPr>
      </p:pic>
      <p:pic>
        <p:nvPicPr>
          <p:cNvPr id="17" name="รูปภาพ 1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750" b="97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569" y="2245132"/>
            <a:ext cx="675749" cy="675749"/>
          </a:xfrm>
          <a:prstGeom prst="rect">
            <a:avLst/>
          </a:prstGeom>
        </p:spPr>
      </p:pic>
      <p:graphicFrame>
        <p:nvGraphicFramePr>
          <p:cNvPr id="46" name="แผนภูมิ 45"/>
          <p:cNvGraphicFramePr/>
          <p:nvPr>
            <p:extLst>
              <p:ext uri="{D42A27DB-BD31-4B8C-83A1-F6EECF244321}">
                <p14:modId xmlns:p14="http://schemas.microsoft.com/office/powerpoint/2010/main" val="3218482896"/>
              </p:ext>
            </p:extLst>
          </p:nvPr>
        </p:nvGraphicFramePr>
        <p:xfrm>
          <a:off x="4129432" y="373768"/>
          <a:ext cx="2141441" cy="1431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52" name="Chart 42"/>
          <p:cNvGraphicFramePr/>
          <p:nvPr>
            <p:extLst>
              <p:ext uri="{D42A27DB-BD31-4B8C-83A1-F6EECF244321}">
                <p14:modId xmlns:p14="http://schemas.microsoft.com/office/powerpoint/2010/main" val="1485119653"/>
              </p:ext>
            </p:extLst>
          </p:nvPr>
        </p:nvGraphicFramePr>
        <p:xfrm>
          <a:off x="-68340" y="6096576"/>
          <a:ext cx="2329697" cy="13234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51" name="Chart 17"/>
          <p:cNvGraphicFramePr/>
          <p:nvPr>
            <p:extLst>
              <p:ext uri="{D42A27DB-BD31-4B8C-83A1-F6EECF244321}">
                <p14:modId xmlns:p14="http://schemas.microsoft.com/office/powerpoint/2010/main" val="335497267"/>
              </p:ext>
            </p:extLst>
          </p:nvPr>
        </p:nvGraphicFramePr>
        <p:xfrm>
          <a:off x="2381688" y="331671"/>
          <a:ext cx="2243763" cy="1751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2438400" y="5520111"/>
            <a:ext cx="4343400" cy="416492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7F4F59DB-E2F0-DA2D-1183-04ADFBC1F3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1518638"/>
              </p:ext>
            </p:extLst>
          </p:nvPr>
        </p:nvGraphicFramePr>
        <p:xfrm>
          <a:off x="2318145" y="5626604"/>
          <a:ext cx="4278646" cy="1371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officeArt object">
            <a:extLst>
              <a:ext uri="{FF2B5EF4-FFF2-40B4-BE49-F238E27FC236}">
                <a16:creationId xmlns:a16="http://schemas.microsoft.com/office/drawing/2014/main" id="{DF90C76F-9880-F089-5956-3AA1A4D9C713}"/>
              </a:ext>
            </a:extLst>
          </p:cNvPr>
          <p:cNvSpPr/>
          <p:nvPr/>
        </p:nvSpPr>
        <p:spPr>
          <a:xfrm>
            <a:off x="2472466" y="6272938"/>
            <a:ext cx="4114800" cy="3220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1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จำนวน 24</a:t>
            </a:r>
            <a:r>
              <a:rPr lang="th-TH" sz="1100" b="1" dirty="0">
                <a:solidFill>
                  <a:sysClr val="windowText" lastClr="000000"/>
                </a:solidFill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9</a:t>
            </a:r>
            <a:r>
              <a:rPr lang="th-TH" sz="11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โครงการ งบประมาณรวมทั้งสิ้น 446,536,073.86  บาท</a:t>
            </a:r>
          </a:p>
          <a:p>
            <a:pPr algn="ctr"/>
            <a:r>
              <a:rPr lang="th-TH" sz="11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เบิกจ่ายไป 142,463,021.20   บาท คิดเป็น 31.90 %   </a:t>
            </a:r>
            <a:r>
              <a:rPr lang="th-TH" sz="1100" b="1" kern="100" dirty="0">
                <a:solidFill>
                  <a:srgbClr val="FF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(ข้อมูล ณ วันที่ 10 กรก</a:t>
            </a:r>
            <a:r>
              <a:rPr lang="th-TH" sz="1100" b="1" kern="100" dirty="0">
                <a:solidFill>
                  <a:srgbClr val="FF0000"/>
                </a:solidFill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ฎาคม</a:t>
            </a:r>
            <a:r>
              <a:rPr lang="th-TH" sz="1100" b="1" kern="100" dirty="0">
                <a:solidFill>
                  <a:srgbClr val="FF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2569) </a:t>
            </a:r>
            <a:endParaRPr lang="en-US" sz="1100" b="1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FCEFF55A-7548-45D9-A14B-E040F40652B6}"/>
              </a:ext>
            </a:extLst>
          </p:cNvPr>
          <p:cNvSpPr txBox="1"/>
          <p:nvPr/>
        </p:nvSpPr>
        <p:spPr>
          <a:xfrm>
            <a:off x="2971800" y="4676073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9194B8A8-7F5B-4C7E-A618-1775359A82B5}"/>
              </a:ext>
            </a:extLst>
          </p:cNvPr>
          <p:cNvSpPr txBox="1"/>
          <p:nvPr/>
        </p:nvSpPr>
        <p:spPr>
          <a:xfrm>
            <a:off x="62857" y="9395559"/>
            <a:ext cx="4278646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900430"/>
            <a:endParaRPr lang="th-TH" sz="1050" b="1" dirty="0">
              <a:solidFill>
                <a:srgbClr val="000000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algn="thaiDist"/>
            <a:endParaRPr lang="en-US" sz="100" dirty="0">
              <a:solidFill>
                <a:srgbClr val="000000"/>
              </a:solidFill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A40D5F51-2AE1-48F8-BFCB-7BB8DB8065BC}"/>
              </a:ext>
            </a:extLst>
          </p:cNvPr>
          <p:cNvSpPr txBox="1"/>
          <p:nvPr/>
        </p:nvSpPr>
        <p:spPr>
          <a:xfrm>
            <a:off x="2535315" y="5775693"/>
            <a:ext cx="98149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b="1" kern="1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งบประมาณจังหวัด งบปกติ /งบอื่น ๆ </a:t>
            </a:r>
            <a:endParaRPr lang="th-TH" sz="1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4" name="TextBox 14">
            <a:extLst>
              <a:ext uri="{FF2B5EF4-FFF2-40B4-BE49-F238E27FC236}">
                <a16:creationId xmlns:a16="http://schemas.microsoft.com/office/drawing/2014/main" id="{6AE16C3A-E0B1-486B-8053-9CA530AB4ABC}"/>
              </a:ext>
            </a:extLst>
          </p:cNvPr>
          <p:cNvSpPr txBox="1"/>
          <p:nvPr/>
        </p:nvSpPr>
        <p:spPr>
          <a:xfrm>
            <a:off x="2522699" y="7548900"/>
            <a:ext cx="4174801" cy="138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3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8" name="Rectangle 56">
            <a:extLst>
              <a:ext uri="{FF2B5EF4-FFF2-40B4-BE49-F238E27FC236}">
                <a16:creationId xmlns:a16="http://schemas.microsoft.com/office/drawing/2014/main" id="{EBB290E5-9153-41E3-AC2D-65A7B713A6D8}"/>
              </a:ext>
            </a:extLst>
          </p:cNvPr>
          <p:cNvSpPr/>
          <p:nvPr/>
        </p:nvSpPr>
        <p:spPr>
          <a:xfrm>
            <a:off x="2460184" y="6624552"/>
            <a:ext cx="4229111" cy="1937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สถานการณ์สินค้าเกษตรที่สำคัญของจังหวัดน่าน</a:t>
            </a:r>
            <a:endParaRPr lang="en-US" sz="1050" b="1" dirty="0">
              <a:solidFill>
                <a:sysClr val="windowText" lastClr="000000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id="{6D5BE906-B4FF-57A6-5F25-1CFB20538613}"/>
              </a:ext>
            </a:extLst>
          </p:cNvPr>
          <p:cNvSpPr/>
          <p:nvPr/>
        </p:nvSpPr>
        <p:spPr>
          <a:xfrm>
            <a:off x="4080817" y="2815094"/>
            <a:ext cx="274458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กาแฟดอยสวนยาหลวงน่าน</a:t>
            </a: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กาแฟสายพันธุ์อาราบิกาที่ผ่านกระบวนการบ่มเละคั่วในระยะเวลาที่เหมาะสม 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เป็นกาแฟสาร กาแฟคั่ว กาแฟคั่วบด ที่มีกลิ่นหอมคล้ายกลิ่นช็อกโกเลต กลิ่นถั่ว 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และกลิ่นผลไม้ รสชาติเข้มกลมกล่อม มีความเป็นสมุนไพรเผ็ดซ่า เป็นเอกลักษณ์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ของกาแฟดอยสวนยาหลวงน่าน ซึ่งมีขอบเขตพื้นที่การผลิต ครอบคลุมดอยสวนยาหลวง 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บ้านสันเจริญ ตำบลผาทอง อำเภอท่าวังผา จังหวัดน่าน และแปรรูปในเขตพื้นที่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จังหวัดน่าน</a:t>
            </a:r>
          </a:p>
        </p:txBody>
      </p:sp>
      <p:sp>
        <p:nvSpPr>
          <p:cNvPr id="4" name="Rectangle 56">
            <a:extLst>
              <a:ext uri="{FF2B5EF4-FFF2-40B4-BE49-F238E27FC236}">
                <a16:creationId xmlns:a16="http://schemas.microsoft.com/office/drawing/2014/main" id="{5E828698-6BAB-BCD4-8C17-4999D2A03B6A}"/>
              </a:ext>
            </a:extLst>
          </p:cNvPr>
          <p:cNvSpPr/>
          <p:nvPr/>
        </p:nvSpPr>
        <p:spPr>
          <a:xfrm>
            <a:off x="2480465" y="7838391"/>
            <a:ext cx="4229111" cy="1937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สถานการณ์พิบัติด้านการเกษตรจังหวัดน่าน</a:t>
            </a:r>
            <a:endParaRPr lang="en-US" sz="1050" b="1" dirty="0">
              <a:solidFill>
                <a:sysClr val="windowText" lastClr="000000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26" name="คำบรรยายภาพ: ลูกศรลง 25">
            <a:extLst>
              <a:ext uri="{FF2B5EF4-FFF2-40B4-BE49-F238E27FC236}">
                <a16:creationId xmlns:a16="http://schemas.microsoft.com/office/drawing/2014/main" id="{7080BAD9-6E46-C3EC-94F9-47B5E1D1DACA}"/>
              </a:ext>
            </a:extLst>
          </p:cNvPr>
          <p:cNvSpPr/>
          <p:nvPr/>
        </p:nvSpPr>
        <p:spPr>
          <a:xfrm>
            <a:off x="753608" y="6065739"/>
            <a:ext cx="770392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เกษตรอินทรีย์ </a:t>
            </a:r>
          </a:p>
        </p:txBody>
      </p:sp>
      <p:sp>
        <p:nvSpPr>
          <p:cNvPr id="27" name="คำบรรยายภาพ: ลูกศรลง 26">
            <a:extLst>
              <a:ext uri="{FF2B5EF4-FFF2-40B4-BE49-F238E27FC236}">
                <a16:creationId xmlns:a16="http://schemas.microsoft.com/office/drawing/2014/main" id="{00862A4C-5158-552B-DF45-A07B9D25AAA3}"/>
              </a:ext>
            </a:extLst>
          </p:cNvPr>
          <p:cNvSpPr/>
          <p:nvPr/>
        </p:nvSpPr>
        <p:spPr>
          <a:xfrm>
            <a:off x="758642" y="7385110"/>
            <a:ext cx="770392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มาตรฐาน </a:t>
            </a:r>
            <a:r>
              <a:rPr lang="en-US" sz="105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GAP </a:t>
            </a:r>
            <a:endParaRPr lang="th-TH" sz="105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644050D1-2436-A3BA-0E38-CFA6AEABEA8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27" y="3026484"/>
            <a:ext cx="766207" cy="766207"/>
          </a:xfrm>
          <a:prstGeom prst="rect">
            <a:avLst/>
          </a:prstGeom>
        </p:spPr>
      </p:pic>
      <p:sp>
        <p:nvSpPr>
          <p:cNvPr id="30" name="คำบรรยายภาพ: ลูกศรลง 29">
            <a:extLst>
              <a:ext uri="{FF2B5EF4-FFF2-40B4-BE49-F238E27FC236}">
                <a16:creationId xmlns:a16="http://schemas.microsoft.com/office/drawing/2014/main" id="{62EB3C3A-4EA3-5BB9-D921-9B22AB9826EC}"/>
              </a:ext>
            </a:extLst>
          </p:cNvPr>
          <p:cNvSpPr/>
          <p:nvPr/>
        </p:nvSpPr>
        <p:spPr>
          <a:xfrm>
            <a:off x="549906" y="76864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พื้นที่เกษตรกรรม (ไร่)  </a:t>
            </a:r>
          </a:p>
        </p:txBody>
      </p:sp>
      <p:sp>
        <p:nvSpPr>
          <p:cNvPr id="31" name="คำบรรยายภาพ: ลูกศรลง 30">
            <a:extLst>
              <a:ext uri="{FF2B5EF4-FFF2-40B4-BE49-F238E27FC236}">
                <a16:creationId xmlns:a16="http://schemas.microsoft.com/office/drawing/2014/main" id="{F149A06C-6E3A-B6BA-DFC5-9C4988E19675}"/>
              </a:ext>
            </a:extLst>
          </p:cNvPr>
          <p:cNvSpPr/>
          <p:nvPr/>
        </p:nvSpPr>
        <p:spPr>
          <a:xfrm>
            <a:off x="2808914" y="78761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 (ไร่)</a:t>
            </a:r>
          </a:p>
        </p:txBody>
      </p:sp>
      <p:sp>
        <p:nvSpPr>
          <p:cNvPr id="32" name="คำบรรยายภาพ: ลูกศรลง 31">
            <a:extLst>
              <a:ext uri="{FF2B5EF4-FFF2-40B4-BE49-F238E27FC236}">
                <a16:creationId xmlns:a16="http://schemas.microsoft.com/office/drawing/2014/main" id="{5737A3FC-5D7D-A5BD-0566-8A0A9CC136FE}"/>
              </a:ext>
            </a:extLst>
          </p:cNvPr>
          <p:cNvSpPr/>
          <p:nvPr/>
        </p:nvSpPr>
        <p:spPr>
          <a:xfrm>
            <a:off x="4845101" y="78761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สัตว์เศรษฐกิจ (ตัว)</a:t>
            </a: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:a16="http://schemas.microsoft.com/office/drawing/2014/main" id="{B517695A-1D22-CA60-DDF2-D2D3A65777AE}"/>
              </a:ext>
            </a:extLst>
          </p:cNvPr>
          <p:cNvSpPr txBox="1"/>
          <p:nvPr/>
        </p:nvSpPr>
        <p:spPr>
          <a:xfrm>
            <a:off x="2438400" y="6746321"/>
            <a:ext cx="4419600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สถานการณ์การผลิตลำไยของจังหวัดน่าน ปีการผลิต 2569 </a:t>
            </a:r>
          </a:p>
          <a:p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จังหวัดน่านมีพื้นที่ปลูกลำไย จำนวน 54,880 ไร่ คาดการณ์ผลผลิตเฉลี่ยต่อไร่ 579 กิโลกรัมต่อไร่ 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ปริมาณผลผลิต 31,763.94 ตัน 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อำเภอที่คาดการณ์ว่าจะมีผลผลิตมากที่สุด ได้แก่ อำเภอท่าวังผา 11,192.4 ตัน, 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อำเภอเชียงกลาง 6,343.6  ตัน, อำเภอเวียงสา 5,922.8  ตัน, อำเภอบ้านหลวง 1,825.7 ตัน, อำ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เภ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อป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ัว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1,206.6 ตัน, อำเภอภูเพียง 740.8 ตัน 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คาดว่าปริมาณผลผลิตลดลงจากปีพ.ศ 2568  ร้อยละ 4.25  (คาดการณ์ผลผลิตอาจมีการเปลี่ยนแปลงตามสานการณ์)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ผลผลิตลำไยของจังหวัดน่านคาดการณ์ว่าจะออกสู่ตลาดในช่วงเดือนมิถุนายนถึงเดือนกันยายน </a:t>
            </a:r>
            <a:b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โดยจะออกในช่วง เดือนกรกฎาคม ประมาณ 11,752 ตัน คิดเป็นร้อยละ 37 </a:t>
            </a:r>
            <a:b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เดือนสิงหาคม ประมาณ 19,144 ตัน คิดเป็นร้อยละ 61 และเดือนกันยายน ประมาณ 635 ตัน คิดเป็นร้อยละ 2 </a:t>
            </a:r>
            <a:r>
              <a:rPr lang="th-TH" sz="500" dirty="0">
                <a:solidFill>
                  <a:schemeClr val="accent5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ที่มา : สำนักงานสำนักงานเกษตรจังหวัดน่าน 16 มิถุนายน 2569</a:t>
            </a:r>
            <a:endParaRPr lang="th-TH" sz="700" dirty="0">
              <a:solidFill>
                <a:schemeClr val="accent5">
                  <a:lumMod val="75000"/>
                </a:schemeClr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id="{A0C66607-62EC-EE96-F67F-C7DA26CA47E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3917" r="93167">
                        <a14:foregroundMark x1="8083" y1="38250" x2="5500" y2="35583"/>
                        <a14:foregroundMark x1="5250" y1="56917" x2="5167" y2="56083"/>
                        <a14:foregroundMark x1="4917" y1="35833" x2="3917" y2="35667"/>
                        <a14:foregroundMark x1="91667" y1="70917" x2="93167" y2="75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266" y="6432558"/>
            <a:ext cx="483343" cy="483343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0EE48E3-0352-255F-2BA4-FA137D130F10}"/>
              </a:ext>
            </a:extLst>
          </p:cNvPr>
          <p:cNvSpPr txBox="1"/>
          <p:nvPr/>
        </p:nvSpPr>
        <p:spPr>
          <a:xfrm>
            <a:off x="5865272" y="1592565"/>
            <a:ext cx="922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900" dirty="0"/>
              <a:t>ปลาดุก 326.36</a:t>
            </a:r>
          </a:p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900" dirty="0"/>
              <a:t>ปลานิล, 3,422.54</a:t>
            </a:r>
          </a:p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endParaRPr lang="th-TH" sz="900" dirty="0"/>
          </a:p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endParaRPr lang="th-TH" sz="900" dirty="0"/>
          </a:p>
        </p:txBody>
      </p:sp>
      <p:sp>
        <p:nvSpPr>
          <p:cNvPr id="19" name="คำบรรยายภาพ: ลูกศรลง 18">
            <a:extLst>
              <a:ext uri="{FF2B5EF4-FFF2-40B4-BE49-F238E27FC236}">
                <a16:creationId xmlns:a16="http://schemas.microsoft.com/office/drawing/2014/main" id="{512E56DA-D896-5495-DF14-CB69A0C54554}"/>
              </a:ext>
            </a:extLst>
          </p:cNvPr>
          <p:cNvSpPr/>
          <p:nvPr/>
        </p:nvSpPr>
        <p:spPr>
          <a:xfrm>
            <a:off x="5731225" y="1243979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สัตว์น้ำเศรษฐกิจ (ไร่)</a:t>
            </a:r>
          </a:p>
        </p:txBody>
      </p:sp>
      <p:graphicFrame>
        <p:nvGraphicFramePr>
          <p:cNvPr id="28" name="ตาราง 27">
            <a:extLst>
              <a:ext uri="{FF2B5EF4-FFF2-40B4-BE49-F238E27FC236}">
                <a16:creationId xmlns:a16="http://schemas.microsoft.com/office/drawing/2014/main" id="{9CA70FDA-3CE7-0E8B-9BFC-15B0F55327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187131"/>
              </p:ext>
            </p:extLst>
          </p:nvPr>
        </p:nvGraphicFramePr>
        <p:xfrm>
          <a:off x="129675" y="8899573"/>
          <a:ext cx="2178685" cy="96834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65725">
                  <a:extLst>
                    <a:ext uri="{9D8B030D-6E8A-4147-A177-3AD203B41FA5}">
                      <a16:colId xmlns:a16="http://schemas.microsoft.com/office/drawing/2014/main" val="502671466"/>
                    </a:ext>
                  </a:extLst>
                </a:gridCol>
                <a:gridCol w="1012960">
                  <a:extLst>
                    <a:ext uri="{9D8B030D-6E8A-4147-A177-3AD203B41FA5}">
                      <a16:colId xmlns:a16="http://schemas.microsoft.com/office/drawing/2014/main" val="3464837483"/>
                    </a:ext>
                  </a:extLst>
                </a:gridCol>
              </a:tblGrid>
              <a:tr h="20949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ประมง 	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>
                          <a:solidFill>
                            <a:schemeClr val="tx1"/>
                          </a:solidFill>
                        </a:rPr>
                        <a:t>21 บ่อ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85771"/>
                  </a:ext>
                </a:extLst>
              </a:tr>
              <a:tr h="20949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ปศุสัตว์ 	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/>
                        <a:t>86 แห่ง</a:t>
                      </a:r>
                      <a:endParaRPr lang="th-TH" sz="9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359382"/>
                  </a:ext>
                </a:extLst>
              </a:tr>
              <a:tr h="20949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สมุนไพร 	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/>
                        <a:t>121.23 แปลง</a:t>
                      </a:r>
                      <a:endParaRPr lang="th-TH" sz="9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220915"/>
                  </a:ext>
                </a:extLst>
              </a:tr>
              <a:tr h="28254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พืชอาหาร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/>
                        <a:t>2,810.40 แปลง</a:t>
                      </a:r>
                      <a:endParaRPr lang="th-TH" sz="9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044376"/>
                  </a:ext>
                </a:extLst>
              </a:tr>
            </a:tbl>
          </a:graphicData>
        </a:graphic>
      </p:graphicFrame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F01B0917-E2F7-0E4B-702C-DE24EFA8598B}"/>
              </a:ext>
            </a:extLst>
          </p:cNvPr>
          <p:cNvSpPr txBox="1"/>
          <p:nvPr/>
        </p:nvSpPr>
        <p:spPr>
          <a:xfrm>
            <a:off x="2421679" y="8008394"/>
            <a:ext cx="4295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สถานการณ์อุทกภัย</a:t>
            </a:r>
          </a:p>
          <a:p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จังหวัดน่าน มีฝนตกหนักในระหว่างวันที่ 18 - 19 สิงหาคม 2569 เนื่องจากได้รับอิทธิพลจากร่องมรสุมพาดผ่านภาคเหนือ และภาคตะวันออกเฉียงเหนือตอนบน ประกอบกับมรสุมตะวันตกเฉียงใต้ที่พัดปกคลุมทะเลอันดามัน ประเทศไทยและอ่าวไทยมีกำลังค่อนข้างแรง เป็นเหตุให้เกิดอุทกภัย น้ำป่าไหลหลากเข้าท่วมบ้านเรือนประชาชนและพื้นที่ทางการเกษตรในพื้นที่อำ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เภ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อป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ัว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โดยมีพื้นที่ได้รับผลกระทบจำนวน 8 ตำบล ได้แก่ 1. ตำบลวรนคร 2. ตำบลศิลาแลง 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3. ตำบลศิลาเพชร 4. ตำบลเจดีย์ชัย 5. ตำบลปัว 6. ตำบลแงง 7. ตำบลไชยวัฒนา 8. ตำบลสถาน จากสถานการณ์อุทกภัยทำให้ถนนหลายสายถูกตัดขาด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ไม่สามารถสัญจรได้ขณะนี้ยังคงมีฝนตกต่อเนื่องและน้ำท่วมขังในพื้นที่</a:t>
            </a:r>
          </a:p>
        </p:txBody>
      </p:sp>
      <p:sp>
        <p:nvSpPr>
          <p:cNvPr id="45" name="กล่องข้อความ 44">
            <a:extLst>
              <a:ext uri="{FF2B5EF4-FFF2-40B4-BE49-F238E27FC236}">
                <a16:creationId xmlns:a16="http://schemas.microsoft.com/office/drawing/2014/main" id="{1239EC0B-EA87-4FF6-7FFE-C28F0A31FC56}"/>
              </a:ext>
            </a:extLst>
          </p:cNvPr>
          <p:cNvSpPr txBox="1"/>
          <p:nvPr/>
        </p:nvSpPr>
        <p:spPr>
          <a:xfrm>
            <a:off x="2427047" y="8729584"/>
            <a:ext cx="44490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การให้ความช่วยเหลือ </a:t>
            </a:r>
          </a:p>
          <a:p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1. อำ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เภ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อป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ัว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จัดตั้งศูนย์บัญชาการเหตุการณ์ ณ ที่ว่าการอำ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เภ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อป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ัว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และเตรียมพร้อมอพยพประชาชนโดยเร่งเคลื่อนย้ายประชาชนจากพื้นที่เสี่ยงไปยังพื้นที่ปลอดภัย</a:t>
            </a:r>
          </a:p>
          <a:p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2. จัดเตรียมศูนย์อพยพสัตว์ ในพื้นที่อำ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เภ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อป</a:t>
            </a:r>
            <a:r>
              <a:rPr lang="th-TH" sz="8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ัว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จำนวน 4 แห่ง </a:t>
            </a:r>
          </a:p>
          <a:p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3. โครงการชลประทานน่าน เตรียมความพร้อมเครื่องมือเครื่องจักร ได้แก่ เครื่องสูบน้ำ ขนาด 8 นิ้ว 11 เครื่อง เครื่องสูบน้ำ ขนาด 14 นิ้ว 1 เครื่อง 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รถบรรทุกน้ำ 1 คัน รถขุดแขนยาว 2 คัน รถบรรทุกเทท้าย 2 คัน รถบรรทุกติดเครน 2 คัน รถตักหน้าขุดหลัง </a:t>
            </a:r>
            <a:r>
              <a:rPr lang="en-US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JCB 1 </a:t>
            </a: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คัน รถฟาร์มแทรกเตอร์ 2 คัน </a:t>
            </a:r>
            <a:b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กำลังพล 1,000 คน เข้าช่วยเหลือประชาชนในพื้นที่</a:t>
            </a:r>
          </a:p>
          <a:p>
            <a:pPr marL="228600" indent="-228600">
              <a:buAutoNum type="arabicPeriod"/>
            </a:pPr>
            <a:endParaRPr lang="th-TH" sz="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8469</TotalTime>
  <Words>904</Words>
  <Application>Microsoft Office PowerPoint</Application>
  <PresentationFormat>กระดาษ A4 (210x297 มม.)</PresentationFormat>
  <Paragraphs>80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TH Chakra Petch</vt:lpstr>
      <vt:lpstr>TH SarabunIT๙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สนง. เกษตรและสหกรณ์จังหวัดน่าน</cp:lastModifiedBy>
  <cp:revision>334</cp:revision>
  <cp:lastPrinted>2026-06-15T02:29:26Z</cp:lastPrinted>
  <dcterms:created xsi:type="dcterms:W3CDTF">2019-07-31T14:04:36Z</dcterms:created>
  <dcterms:modified xsi:type="dcterms:W3CDTF">2026-08-19T06:30:30Z</dcterms:modified>
</cp:coreProperties>
</file>