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3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theme/themeOverride1.xml" ContentType="application/vnd.openxmlformats-officedocument.themeOverride+xml"/>
  <Override PartName="/ppt/charts/chart8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9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theme/themeOverride2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807200" cy="99393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66FF"/>
    <a:srgbClr val="CC99FF"/>
    <a:srgbClr val="006600"/>
    <a:srgbClr val="474747"/>
    <a:srgbClr val="999999"/>
    <a:srgbClr val="93E3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333" autoAdjust="0"/>
  </p:normalViewPr>
  <p:slideViewPr>
    <p:cSldViewPr showGuides="1">
      <p:cViewPr>
        <p:scale>
          <a:sx n="60" d="100"/>
          <a:sy n="60" d="100"/>
        </p:scale>
        <p:origin x="1410" y="84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Microsoft_Excel1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__Microsoft_Excel2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__Microsoft_Excel3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Microsoft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Microsoft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Microsoft_Excel6.xlsx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1.bin"/><Relationship Id="rId1" Type="http://schemas.openxmlformats.org/officeDocument/2006/relationships/themeOverride" Target="../theme/themeOverride1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.xml"/><Relationship Id="rId2" Type="http://schemas.microsoft.com/office/2011/relationships/chartColorStyle" Target="colors4.xml"/><Relationship Id="rId1" Type="http://schemas.microsoft.com/office/2011/relationships/chartStyle" Target="style4.xml"/><Relationship Id="rId4" Type="http://schemas.openxmlformats.org/officeDocument/2006/relationships/oleObject" Target="../embeddings/oleObject3.bin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hart>
    <c:autoTitleDeleted val="1"/>
    <c:plotArea>
      <c:layout>
        <c:manualLayout>
          <c:layoutTarget val="inner"/>
          <c:xMode val="edge"/>
          <c:yMode val="edge"/>
          <c:x val="5.0209355401009938E-2"/>
          <c:y val="0.34883484420209127"/>
          <c:w val="0.89958128919798008"/>
          <c:h val="0.4221631520886010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rgbClr val="CC99FF"/>
            </a:solidFill>
          </c:spPr>
          <c:invertIfNegative val="0"/>
          <c:dLbls>
            <c:dLbl>
              <c:idx val="0"/>
              <c:layout>
                <c:manualLayout>
                  <c:x val="-3.5529305324706954E-17"/>
                  <c:y val="1.266816291453134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 sz="1200"/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453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26A3-44D9-ABA2-DBF09212037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mark</c:v>
                </c:pt>
              </c:strCache>
            </c:strRef>
          </c:tx>
          <c:spPr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 sz="1200"/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458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26A3-44D9-ABA2-DBF09212037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19384696"/>
        <c:axId val="219389008"/>
      </c:barChart>
      <c:catAx>
        <c:axId val="2193846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 rot="-60000000" vert="horz"/>
          <a:lstStyle/>
          <a:p>
            <a:pPr>
              <a:defRPr sz="1300"/>
            </a:pPr>
            <a:endParaRPr lang="th-TH"/>
          </a:p>
        </c:txPr>
        <c:crossAx val="219389008"/>
        <c:crosses val="autoZero"/>
        <c:auto val="1"/>
        <c:lblAlgn val="ctr"/>
        <c:lblOffset val="100"/>
        <c:noMultiLvlLbl val="0"/>
      </c:catAx>
      <c:valAx>
        <c:axId val="21938900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219384696"/>
        <c:crosses val="autoZero"/>
        <c:crossBetween val="between"/>
      </c:valAx>
      <c:spPr>
        <a:ln>
          <a:noFill/>
        </a:ln>
      </c:spPr>
    </c:plotArea>
    <c:legend>
      <c:legendPos val="b"/>
      <c:layout>
        <c:manualLayout>
          <c:xMode val="edge"/>
          <c:yMode val="edge"/>
          <c:x val="0"/>
          <c:y val="5.2345699759156457E-3"/>
          <c:w val="0.98142281633400474"/>
          <c:h val="0.2111311567195833"/>
        </c:manualLayout>
      </c:layout>
      <c:overlay val="0"/>
      <c:txPr>
        <a:bodyPr rot="0" vert="horz"/>
        <a:lstStyle/>
        <a:p>
          <a:pPr>
            <a:defRPr sz="1100"/>
          </a:pPr>
          <a:endParaRPr lang="th-TH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th-TH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0209355401009938E-2"/>
          <c:y val="0.20879705073711374"/>
          <c:w val="0.89958128919798008"/>
          <c:h val="0.5622012178717057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3.8753586034303853E-3"/>
                  <c:y val="4.104277740029554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7956-472D-B163-4BDDF948C722}"/>
                </c:ext>
                <c:ext xmlns:c15="http://schemas.microsoft.com/office/drawing/2012/chart" uri="{CE6537A1-D6FC-4f65-9D91-7224C49458BB}">
                  <c15:layout>
                    <c:manualLayout>
                      <c:w val="0.2906201550387596"/>
                      <c:h val="0.32700832893685472"/>
                    </c:manualLayout>
                  </c15:layout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ปาล์มน้ำมัน  </c:v>
                </c:pt>
              </c:strCache>
            </c:strRef>
          </c:cat>
          <c:val>
            <c:numRef>
              <c:f>Sheet1!$B$2</c:f>
              <c:numCache>
                <c:formatCode>#,##0</c:formatCode>
                <c:ptCount val="1"/>
                <c:pt idx="0">
                  <c:v>2505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7956-472D-B163-4BDDF948C72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mark</c:v>
                </c:pt>
              </c:strCache>
            </c:strRef>
          </c:tx>
          <c:spPr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0"/>
                  <c:y val="5.130347175036942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ปาล์มน้ำมัน  </c:v>
                </c:pt>
              </c:strCache>
            </c:strRef>
          </c:cat>
          <c:val>
            <c:numRef>
              <c:f>Sheet1!$C$2</c:f>
              <c:numCache>
                <c:formatCode>#,##0</c:formatCode>
                <c:ptCount val="1"/>
                <c:pt idx="0">
                  <c:v>2902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7956-472D-B163-4BDDF948C72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19390968"/>
        <c:axId val="219389792"/>
      </c:barChart>
      <c:catAx>
        <c:axId val="2193909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6350" cap="flat" cmpd="sng" algn="ctr">
            <a:solidFill>
              <a:schemeClr val="dk1"/>
            </a:solidFill>
            <a:prstDash val="solid"/>
            <a:miter lim="800000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th-TH"/>
          </a:p>
        </c:txPr>
        <c:crossAx val="219389792"/>
        <c:crosses val="autoZero"/>
        <c:auto val="1"/>
        <c:lblAlgn val="ctr"/>
        <c:lblOffset val="100"/>
        <c:noMultiLvlLbl val="0"/>
      </c:catAx>
      <c:valAx>
        <c:axId val="219389792"/>
        <c:scaling>
          <c:orientation val="minMax"/>
        </c:scaling>
        <c:delete val="1"/>
        <c:axPos val="l"/>
        <c:numFmt formatCode="#,##0" sourceLinked="1"/>
        <c:majorTickMark val="none"/>
        <c:minorTickMark val="none"/>
        <c:tickLblPos val="nextTo"/>
        <c:crossAx val="21939096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"/>
          <c:y val="5.2345699759156284E-3"/>
          <c:w val="0.98142281633400474"/>
          <c:h val="0.211131156719583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5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th-TH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rgbClr val="FF0000"/>
          </a:solidFill>
        </a:defRPr>
      </a:pPr>
      <a:endParaRPr lang="th-TH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168263199043165"/>
          <c:y val="7.4375923709575062E-2"/>
          <c:w val="0.59726097286184121"/>
          <c:h val="0.67348543573536868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เบิกจ่าย</c:v>
                </c:pt>
              </c:strCache>
            </c:strRef>
          </c:tx>
          <c:spPr>
            <a:solidFill>
              <a:srgbClr val="FFFF0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Sheet1!$A$2:$A$3</c:f>
              <c:strCache>
                <c:ptCount val="2"/>
                <c:pt idx="0">
                  <c:v>งบ Function</c:v>
                </c:pt>
                <c:pt idx="1">
                  <c:v>งบจังหวัด/กลุ่มจังหวัด</c:v>
                </c:pt>
              </c:strCache>
            </c:strRef>
          </c:cat>
          <c:val>
            <c:numRef>
              <c:f>Sheet1!$B$2:$B$3</c:f>
              <c:numCache>
                <c:formatCode>#,##0.00</c:formatCode>
                <c:ptCount val="2"/>
                <c:pt idx="0">
                  <c:v>105734121.5</c:v>
                </c:pt>
                <c:pt idx="1">
                  <c:v>2854220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3D2D-4536-86CA-E19EB2B765A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งบประมาณ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Sheet1!$A$2:$A$3</c:f>
              <c:strCache>
                <c:ptCount val="2"/>
                <c:pt idx="0">
                  <c:v>งบ Function</c:v>
                </c:pt>
                <c:pt idx="1">
                  <c:v>งบจังหวัด/กลุ่มจังหวัด</c:v>
                </c:pt>
              </c:strCache>
            </c:strRef>
          </c:cat>
          <c:val>
            <c:numRef>
              <c:f>Sheet1!$C$2:$C$3</c:f>
              <c:numCache>
                <c:formatCode>#,##0</c:formatCode>
                <c:ptCount val="2"/>
                <c:pt idx="0" formatCode="#,##0.00">
                  <c:v>450962283</c:v>
                </c:pt>
                <c:pt idx="1">
                  <c:v>119419040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3D2D-4536-86CA-E19EB2B765A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2"/>
        <c:axId val="219383912"/>
        <c:axId val="219386656"/>
      </c:barChart>
      <c:catAx>
        <c:axId val="21938391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6350" cap="flat" cmpd="sng" algn="ctr">
            <a:solidFill>
              <a:schemeClr val="dk1"/>
            </a:solidFill>
            <a:prstDash val="solid"/>
            <a:miter lim="800000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th-TH"/>
          </a:p>
        </c:txPr>
        <c:crossAx val="219386656"/>
        <c:crosses val="autoZero"/>
        <c:auto val="1"/>
        <c:lblAlgn val="ctr"/>
        <c:lblOffset val="100"/>
        <c:noMultiLvlLbl val="0"/>
      </c:catAx>
      <c:valAx>
        <c:axId val="219386656"/>
        <c:scaling>
          <c:orientation val="minMax"/>
        </c:scaling>
        <c:delete val="1"/>
        <c:axPos val="b"/>
        <c:numFmt formatCode="#,##0.00" sourceLinked="1"/>
        <c:majorTickMark val="none"/>
        <c:minorTickMark val="none"/>
        <c:tickLblPos val="nextTo"/>
        <c:crossAx val="21938391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65861081080494954"/>
          <c:y val="1.0863569959154464E-2"/>
          <c:w val="0.25744816510826746"/>
          <c:h val="0.2386157453351335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th-TH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rgbClr val="474747"/>
          </a:solidFill>
        </a:defRPr>
      </a:pPr>
      <a:endParaRPr lang="th-TH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title>
      <c:layout/>
      <c:overlay val="0"/>
      <c:txPr>
        <a:bodyPr rot="0" vert="horz"/>
        <a:lstStyle/>
        <a:p>
          <a:pPr>
            <a:defRPr sz="1200"/>
          </a:pPr>
          <a:endParaRPr lang="th-TH"/>
        </a:p>
      </c:txPr>
    </c:title>
    <c:autoTitleDeleted val="0"/>
    <c:plotArea>
      <c:layout>
        <c:manualLayout>
          <c:layoutTarget val="inner"/>
          <c:xMode val="edge"/>
          <c:yMode val="edge"/>
          <c:x val="0.3328645886403136"/>
          <c:y val="0.29278898904928896"/>
          <c:w val="0.32152875801811781"/>
          <c:h val="0.59685229807161344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GAP (ไร่)</c:v>
                </c:pt>
              </c:strCache>
            </c:strRef>
          </c:tx>
          <c:dPt>
            <c:idx val="0"/>
            <c:bubble3D val="0"/>
            <c:spPr>
              <a:solidFill>
                <a:srgbClr val="FF000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8080-4A8A-A3A3-F1FA2F82B199}"/>
              </c:ext>
            </c:extLst>
          </c:dPt>
          <c:dPt>
            <c:idx val="1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8080-4A8A-A3A3-F1FA2F82B199}"/>
              </c:ext>
            </c:extLst>
          </c:dPt>
          <c:dPt>
            <c:idx val="3"/>
            <c:bubble3D val="0"/>
            <c:spPr>
              <a:solidFill>
                <a:srgbClr val="FFC000"/>
              </a:solidFill>
            </c:spPr>
          </c:dPt>
          <c:dLbls>
            <c:dLbl>
              <c:idx val="0"/>
              <c:layout>
                <c:manualLayout>
                  <c:x val="-0.53189789929297138"/>
                  <c:y val="-0.22195090467072573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6684498925283673"/>
                      <c:h val="0.36282656712778699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0.5458332347391972"/>
                  <c:y val="-0.1707687011897335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45248044335006293"/>
                      <c:h val="0.37034038998013524"/>
                    </c:manualLayout>
                  </c15:layout>
                </c:ext>
              </c:extLst>
            </c:dLbl>
            <c:dLbl>
              <c:idx val="2"/>
              <c:layout>
                <c:manualLayout>
                  <c:x val="3.8658881512706099E-2"/>
                  <c:y val="0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47070450299138639"/>
                      <c:h val="0.42692175297433366"/>
                    </c:manualLayout>
                  </c15:layout>
                </c:ext>
              </c:extLst>
            </c:dLbl>
            <c:dLbl>
              <c:idx val="3"/>
              <c:layout>
                <c:manualLayout>
                  <c:x val="-7.343130290581523E-3"/>
                  <c:y val="0.13737512818857883"/>
                </c:manualLayout>
              </c:layout>
              <c:spPr/>
              <c:txPr>
                <a:bodyPr rot="0" vert="horz"/>
                <a:lstStyle/>
                <a:p>
                  <a:pPr>
                    <a:defRPr sz="1050"/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18159687731042279"/>
                      <c:h val="0.28757449280351111"/>
                    </c:manualLayout>
                  </c15:layout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 sz="1100"/>
                </a:pPr>
                <a:endParaRPr lang="th-TH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eparator>; </c:separator>
            <c:showLeaderLines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4"/>
                <c:pt idx="0">
                  <c:v>พืชผัก</c:v>
                </c:pt>
                <c:pt idx="1">
                  <c:v>ประมง(ชายฝั่ง)</c:v>
                </c:pt>
                <c:pt idx="2">
                  <c:v>ประมง(น้ำจืด)</c:v>
                </c:pt>
                <c:pt idx="3">
                  <c:v>ข้าว</c:v>
                </c:pt>
              </c:strCache>
            </c:strRef>
          </c:cat>
          <c:val>
            <c:numRef>
              <c:f>Sheet1!$B$2:$B$5</c:f>
              <c:numCache>
                <c:formatCode>#,##0.00</c:formatCode>
                <c:ptCount val="4"/>
                <c:pt idx="0">
                  <c:v>2097.75</c:v>
                </c:pt>
                <c:pt idx="1">
                  <c:v>885.67</c:v>
                </c:pt>
                <c:pt idx="2">
                  <c:v>0</c:v>
                </c:pt>
                <c:pt idx="3" formatCode="#,##0">
                  <c:v>6168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8080-4A8A-A3A3-F1FA2F82B19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100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th-TH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txPr>
        <a:bodyPr rot="0" vert="horz"/>
        <a:lstStyle/>
        <a:p>
          <a:pPr>
            <a:defRPr sz="1200"/>
          </a:pPr>
          <a:endParaRPr lang="th-TH"/>
        </a:p>
      </c:txPr>
    </c:title>
    <c:autoTitleDeleted val="0"/>
    <c:plotArea>
      <c:layout>
        <c:manualLayout>
          <c:layoutTarget val="inner"/>
          <c:xMode val="edge"/>
          <c:yMode val="edge"/>
          <c:x val="0.3328645886403136"/>
          <c:y val="0.29278898904928896"/>
          <c:w val="0.32152875801811781"/>
          <c:h val="0.59685229807161344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เกษตรอินทรีย์ (ไร่)</c:v>
                </c:pt>
              </c:strCache>
            </c:strRef>
          </c:tx>
          <c:spPr>
            <a:solidFill>
              <a:schemeClr val="accent1">
                <a:lumMod val="60000"/>
                <a:lumOff val="40000"/>
              </a:schemeClr>
            </a:solidFill>
          </c:spPr>
          <c:dPt>
            <c:idx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8080-4A8A-A3A3-F1FA2F82B199}"/>
              </c:ext>
            </c:extLst>
          </c:dPt>
          <c:dPt>
            <c:idx val="1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8080-4A8A-A3A3-F1FA2F82B199}"/>
              </c:ext>
            </c:extLst>
          </c:dPt>
          <c:dLbls>
            <c:dLbl>
              <c:idx val="0"/>
              <c:layout>
                <c:manualLayout>
                  <c:x val="-0.31996074907076039"/>
                  <c:y val="-9.7018136442847611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separator>; </c:separator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8080-4A8A-A3A3-F1FA2F82B199}"/>
                </c:ext>
                <c:ext xmlns:c15="http://schemas.microsoft.com/office/drawing/2012/chart" uri="{CE6537A1-D6FC-4f65-9D91-7224C49458BB}">
                  <c15:layout>
                    <c:manualLayout>
                      <c:w val="0.2913768200276321"/>
                      <c:h val="0.38559572728641811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-4.6451118154085973E-2"/>
                  <c:y val="0.21511522629318061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separator>; </c:separator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8080-4A8A-A3A3-F1FA2F82B199}"/>
                </c:ext>
                <c:ext xmlns:c15="http://schemas.microsoft.com/office/drawing/2012/chart" uri="{CE6537A1-D6FC-4f65-9D91-7224C49458BB}">
                  <c15:layout>
                    <c:manualLayout>
                      <c:w val="0.29302354331389296"/>
                      <c:h val="0.14264878839382397"/>
                    </c:manualLayout>
                  </c15:layout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 sz="1200"/>
                </a:pPr>
                <a:endParaRPr lang="th-TH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eparator>; </c:separator>
            <c:showLeaderLines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ข้าว</c:v>
                </c:pt>
                <c:pt idx="1">
                  <c:v>พืชผัก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 formatCode="#,##0.00">
                  <c:v>466.5</c:v>
                </c:pt>
                <c:pt idx="1">
                  <c:v>4.16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8080-4A8A-A3A3-F1FA2F82B19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90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th-TH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0209355401009938E-2"/>
          <c:y val="0.26010052248748317"/>
          <c:w val="0.89958128919798008"/>
          <c:h val="0.5108977461213363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0"/>
                  <c:y val="7.182486045051719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4502-4682-AC43-073B4E1246E0}"/>
                </c:ext>
                <c:ext xmlns:c15="http://schemas.microsoft.com/office/drawing/2012/chart" uri="{CE6537A1-D6FC-4f65-9D91-7224C49458BB}">
                  <c15:layout>
                    <c:manualLayout>
                      <c:w val="0.22693828969053287"/>
                      <c:h val="0.32700832893685472"/>
                    </c:manualLayout>
                  </c15:layout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ยางพารา 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241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26A3-44D9-ABA2-DBF09212037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mark</c:v>
                </c:pt>
              </c:strCache>
            </c:strRef>
          </c:tx>
          <c:spPr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ยางพารา 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236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26A3-44D9-ABA2-DBF09212037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30869616"/>
        <c:axId val="130873536"/>
      </c:barChart>
      <c:catAx>
        <c:axId val="1308696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6350" cap="flat" cmpd="sng" algn="ctr">
            <a:solidFill>
              <a:schemeClr val="dk1"/>
            </a:solidFill>
            <a:prstDash val="solid"/>
            <a:miter lim="800000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th-TH"/>
          </a:p>
        </c:txPr>
        <c:crossAx val="130873536"/>
        <c:crosses val="autoZero"/>
        <c:auto val="1"/>
        <c:lblAlgn val="ctr"/>
        <c:lblOffset val="100"/>
        <c:noMultiLvlLbl val="0"/>
      </c:catAx>
      <c:valAx>
        <c:axId val="13087353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3086961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"/>
          <c:y val="5.2345699759156457E-3"/>
          <c:w val="0.98142281633400474"/>
          <c:h val="0.211131156719583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5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th-TH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rgbClr val="FF0000"/>
          </a:solidFill>
        </a:defRPr>
      </a:pPr>
      <a:endParaRPr lang="th-TH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layout/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[พื้นที่เกษตรกรรม.xlsx]Sheet1!$B$1</c:f>
              <c:strCache>
                <c:ptCount val="1"/>
                <c:pt idx="0">
                  <c:v>พื้นที่เกษตรกรรม (ไร่)</c:v>
                </c:pt>
              </c:strCache>
            </c:strRef>
          </c:tx>
          <c:dPt>
            <c:idx val="4"/>
            <c:bubble3D val="0"/>
            <c:spPr>
              <a:solidFill>
                <a:srgbClr val="FFC000"/>
              </a:solidFill>
            </c:spPr>
          </c:dPt>
          <c:dLbls>
            <c:dLbl>
              <c:idx val="0"/>
              <c:layout>
                <c:manualLayout>
                  <c:x val="0.16764311042889005"/>
                  <c:y val="-8.8052032389297263E-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0.10009250915572704"/>
                  <c:y val="-7.997082349917705E-3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0.13571540883829089"/>
                  <c:y val="0.22775118592523586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0.12193263754038462"/>
                  <c:y val="0.36940334937662944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0.1641209021334924"/>
                  <c:y val="-0.20507955824560534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-0.23772349915881538"/>
                  <c:y val="0.11834875618788104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1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[พื้นที่เกษตรกรรม.xlsx]Sheet1!$A$2:$A$7</c:f>
              <c:strCache>
                <c:ptCount val="6"/>
                <c:pt idx="0">
                  <c:v>พื้นที่ปลูกข้าว</c:v>
                </c:pt>
                <c:pt idx="1">
                  <c:v>พืชไร่</c:v>
                </c:pt>
                <c:pt idx="2">
                  <c:v>พืชผัก</c:v>
                </c:pt>
                <c:pt idx="3">
                  <c:v>ไม้ผล</c:v>
                </c:pt>
                <c:pt idx="4">
                  <c:v>ไม้ยืนต้น</c:v>
                </c:pt>
                <c:pt idx="5">
                  <c:v>พื้นที่เกษตรอื่น</c:v>
                </c:pt>
              </c:strCache>
            </c:strRef>
          </c:cat>
          <c:val>
            <c:numRef>
              <c:f>[พื้นที่เกษตรกรรม.xlsx]Sheet1!$B$2:$B$7</c:f>
              <c:numCache>
                <c:formatCode>#,##0</c:formatCode>
                <c:ptCount val="6"/>
                <c:pt idx="0">
                  <c:v>93886</c:v>
                </c:pt>
                <c:pt idx="1">
                  <c:v>5945</c:v>
                </c:pt>
                <c:pt idx="2">
                  <c:v>5282</c:v>
                </c:pt>
                <c:pt idx="3">
                  <c:v>39435</c:v>
                </c:pt>
                <c:pt idx="4">
                  <c:v>421790</c:v>
                </c:pt>
                <c:pt idx="5" formatCode="_(* #,##0_);_(* \(#,##0\);_(* &quot;-&quot;??_);_(@_)">
                  <c:v>53709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spPr>
    <a:noFill/>
  </c:spPr>
  <c:txPr>
    <a:bodyPr/>
    <a:lstStyle/>
    <a:p>
      <a:pPr>
        <a:defRPr sz="900"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2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960" b="1" i="0" u="none" strike="noStrike" kern="1200" cap="all" baseline="0">
                <a:solidFill>
                  <a:sysClr val="windowText" lastClr="000000"/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r>
              <a:rPr lang="th-TH" sz="1200" dirty="0"/>
              <a:t>สัตว์เศรษฐกิจ (ตัว)</a:t>
            </a:r>
          </a:p>
        </c:rich>
      </c:tx>
      <c:layout>
        <c:manualLayout>
          <c:xMode val="edge"/>
          <c:yMode val="edge"/>
          <c:x val="0.3092169187742298"/>
          <c:y val="7.4172754770271791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60" b="1" i="0" u="none" strike="noStrike" kern="1200" cap="all" baseline="0">
              <a:solidFill>
                <a:sysClr val="windowText" lastClr="000000"/>
              </a:solidFill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[พื้นที่เกษตรกรรม.xlsx]สัตว์เศรษฐกิจ!$B$1</c:f>
              <c:strCache>
                <c:ptCount val="1"/>
                <c:pt idx="0">
                  <c:v>สัตว์เศรษฐกิจ (ตัว)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1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2"/>
            <c:bubble3D val="0"/>
            <c:spPr>
              <a:solidFill>
                <a:srgbClr val="FFC0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3"/>
            <c:bubble3D val="0"/>
            <c:spPr>
              <a:solidFill>
                <a:schemeClr val="accent1">
                  <a:lumMod val="6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4"/>
            <c:bubble3D val="0"/>
            <c:spPr>
              <a:solidFill>
                <a:schemeClr val="accent3">
                  <a:lumMod val="6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5"/>
            <c:bubble3D val="0"/>
            <c:spPr>
              <a:solidFill>
                <a:srgbClr val="0066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6"/>
            <c:bubble3D val="0"/>
            <c:spPr>
              <a:solidFill>
                <a:schemeClr val="accent1">
                  <a:lumMod val="80000"/>
                  <a:lumOff val="2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7"/>
            <c:bubble3D val="0"/>
            <c:spPr>
              <a:solidFill>
                <a:schemeClr val="accent3">
                  <a:lumMod val="80000"/>
                  <a:lumOff val="2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Lbls>
            <c:dLbl>
              <c:idx val="0"/>
              <c:layout>
                <c:manualLayout>
                  <c:x val="-3.9313913991186159E-4"/>
                  <c:y val="-2.9669101908108734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900" b="1" i="0" u="none" strike="noStrike" kern="1200" spc="0" baseline="0">
                      <a:solidFill>
                        <a:sysClr val="windowText" lastClr="000000"/>
                      </a:solidFill>
                      <a:latin typeface="Angsana New" panose="02020603050405020304" pitchFamily="18" charset="-34"/>
                      <a:ea typeface="+mn-ea"/>
                      <a:cs typeface="Angsana New" panose="02020603050405020304" pitchFamily="18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144611620619834"/>
                      <c:h val="0.18661865100200384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0.10356440183297766"/>
                  <c:y val="-3.6189879916062172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900" b="1" i="0" u="none" strike="noStrike" kern="1200" spc="0" baseline="0">
                      <a:solidFill>
                        <a:sysClr val="windowText" lastClr="000000"/>
                      </a:solidFill>
                      <a:latin typeface="Angsana New" panose="02020603050405020304" pitchFamily="18" charset="-34"/>
                      <a:ea typeface="+mn-ea"/>
                      <a:cs typeface="Angsana New" panose="02020603050405020304" pitchFamily="18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9.6082959522788197E-2"/>
                  <c:y val="0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900" b="1" i="0" u="none" strike="noStrike" kern="1200" spc="0" baseline="0">
                      <a:solidFill>
                        <a:sysClr val="windowText" lastClr="000000"/>
                      </a:solidFill>
                      <a:latin typeface="Angsana New" panose="02020603050405020304" pitchFamily="18" charset="-34"/>
                      <a:ea typeface="+mn-ea"/>
                      <a:cs typeface="Angsana New" panose="02020603050405020304" pitchFamily="18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7784907218267446"/>
                      <c:h val="0.18661865100200384"/>
                    </c:manualLayout>
                  </c15:layout>
                </c:ext>
              </c:extLst>
            </c:dLbl>
            <c:dLbl>
              <c:idx val="3"/>
              <c:layout>
                <c:manualLayout>
                  <c:x val="3.888888888888889E-2"/>
                  <c:y val="-1.3888888888888973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900" b="1" i="0" u="none" strike="noStrike" kern="1200" spc="0" baseline="0">
                      <a:solidFill>
                        <a:sysClr val="windowText" lastClr="000000"/>
                      </a:solidFill>
                      <a:latin typeface="Angsana New" panose="02020603050405020304" pitchFamily="18" charset="-34"/>
                      <a:ea typeface="+mn-ea"/>
                      <a:cs typeface="Angsana New" panose="02020603050405020304" pitchFamily="18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5.0131061305526428E-2"/>
                  <c:y val="0.15934819085642665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900" b="1" i="0" u="none" strike="noStrike" kern="1200" spc="0" baseline="0">
                      <a:solidFill>
                        <a:sysClr val="windowText" lastClr="000000"/>
                      </a:solidFill>
                      <a:latin typeface="Angsana New" panose="02020603050405020304" pitchFamily="18" charset="-34"/>
                      <a:ea typeface="+mn-ea"/>
                      <a:cs typeface="Angsana New" panose="02020603050405020304" pitchFamily="18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8.6551907550709337E-2"/>
                  <c:y val="5.5555555555555552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900" b="1" i="0" u="none" strike="noStrike" kern="1200" spc="0" baseline="0">
                      <a:solidFill>
                        <a:sysClr val="windowText" lastClr="000000"/>
                      </a:solidFill>
                      <a:latin typeface="Angsana New" panose="02020603050405020304" pitchFamily="18" charset="-34"/>
                      <a:ea typeface="+mn-ea"/>
                      <a:cs typeface="Angsana New" panose="02020603050405020304" pitchFamily="18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5841107309074529"/>
                      <c:h val="0.18661865100200384"/>
                    </c:manualLayout>
                  </c15:layout>
                </c:ext>
              </c:extLst>
            </c:dLbl>
            <c:dLbl>
              <c:idx val="6"/>
              <c:layout>
                <c:manualLayout>
                  <c:x val="8.5984634438809465E-3"/>
                  <c:y val="0.20678721588768725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900" b="1" i="0" u="none" strike="noStrike" kern="1200" spc="0" baseline="0">
                      <a:solidFill>
                        <a:sysClr val="windowText" lastClr="000000"/>
                      </a:solidFill>
                      <a:latin typeface="Angsana New" panose="02020603050405020304" pitchFamily="18" charset="-34"/>
                      <a:ea typeface="+mn-ea"/>
                      <a:cs typeface="Angsana New" panose="02020603050405020304" pitchFamily="18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2911387870717224"/>
                      <c:h val="0.18661865100200384"/>
                    </c:manualLayout>
                  </c15:layout>
                </c:ext>
              </c:extLst>
            </c:dLbl>
            <c:dLbl>
              <c:idx val="7"/>
              <c:layout>
                <c:manualLayout>
                  <c:x val="-8.4054312306508797E-2"/>
                  <c:y val="7.4172754770271626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900" b="1" i="0" u="none" strike="noStrike" kern="1200" spc="0" baseline="0">
                      <a:solidFill>
                        <a:sysClr val="windowText" lastClr="000000"/>
                      </a:solidFill>
                      <a:latin typeface="Angsana New" panose="02020603050405020304" pitchFamily="18" charset="-34"/>
                      <a:ea typeface="+mn-ea"/>
                      <a:cs typeface="Angsana New" panose="02020603050405020304" pitchFamily="18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6275127546337135"/>
                      <c:h val="0.18661865100200384"/>
                    </c:manualLayout>
                  </c15:layout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1" i="0" u="none" strike="noStrike" kern="1200" spc="0" baseline="0">
                    <a:solidFill>
                      <a:sysClr val="windowText" lastClr="000000"/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dLblPos val="outEnd"/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ysClr val="windowText" lastClr="000000">
                      <a:lumMod val="95000"/>
                      <a:lumOff val="5000"/>
                    </a:sys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[พื้นที่เกษตรกรรม.xlsx]สัตว์เศรษฐกิจ!$A$2:$A$9</c:f>
              <c:strCache>
                <c:ptCount val="8"/>
                <c:pt idx="0">
                  <c:v>โคเนื้อ</c:v>
                </c:pt>
                <c:pt idx="1">
                  <c:v>แกะ</c:v>
                </c:pt>
                <c:pt idx="2">
                  <c:v>เป็ดเทศ</c:v>
                </c:pt>
                <c:pt idx="3">
                  <c:v>สุกร</c:v>
                </c:pt>
                <c:pt idx="4">
                  <c:v>แพะ</c:v>
                </c:pt>
                <c:pt idx="5">
                  <c:v>ไก่เนื้อ</c:v>
                </c:pt>
                <c:pt idx="6">
                  <c:v>ไก่พื้นเมือง</c:v>
                </c:pt>
                <c:pt idx="7">
                  <c:v>เป็ดไข่</c:v>
                </c:pt>
              </c:strCache>
            </c:strRef>
          </c:cat>
          <c:val>
            <c:numRef>
              <c:f>[พื้นที่เกษตรกรรม.xlsx]สัตว์เศรษฐกิจ!$B$2:$B$9</c:f>
              <c:numCache>
                <c:formatCode>General</c:formatCode>
                <c:ptCount val="8"/>
                <c:pt idx="0">
                  <c:v>64889</c:v>
                </c:pt>
                <c:pt idx="1">
                  <c:v>16431</c:v>
                </c:pt>
                <c:pt idx="2">
                  <c:v>238125</c:v>
                </c:pt>
                <c:pt idx="3">
                  <c:v>4448</c:v>
                </c:pt>
                <c:pt idx="4">
                  <c:v>48708</c:v>
                </c:pt>
                <c:pt idx="5">
                  <c:v>327077</c:v>
                </c:pt>
                <c:pt idx="6">
                  <c:v>716492</c:v>
                </c:pt>
                <c:pt idx="7">
                  <c:v>44265</c:v>
                </c:pt>
              </c:numCache>
            </c:numRef>
          </c:val>
        </c:ser>
        <c:dLbls>
          <c:dLblPos val="out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 sz="800">
          <a:solidFill>
            <a:sysClr val="windowText" lastClr="000000"/>
          </a:solidFill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080" b="1" i="0" u="none" strike="noStrike" kern="1200" cap="all" baseline="0">
                <a:solidFill>
                  <a:schemeClr val="tx1"/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r>
              <a:rPr lang="th-TH"/>
              <a:t>พืชเศรษฐกิจที่สำคัญ (ตัน)</a:t>
            </a:r>
          </a:p>
        </c:rich>
      </c:tx>
      <c:layout>
        <c:manualLayout>
          <c:xMode val="edge"/>
          <c:yMode val="edge"/>
          <c:x val="0.29979855643044617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80" b="1" i="0" u="none" strike="noStrike" kern="1200" cap="all" baseline="0">
              <a:solidFill>
                <a:schemeClr val="tx1"/>
              </a:solidFill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[พื้นที่เกษตรกรรม.xlsx]พืชเศรษฐกิจ!$B$1</c:f>
              <c:strCache>
                <c:ptCount val="1"/>
                <c:pt idx="0">
                  <c:v>พืชเศรษฐกิจที่สำคัญ (ตัน)</c:v>
                </c:pt>
              </c:strCache>
            </c:strRef>
          </c:tx>
          <c:dPt>
            <c:idx val="0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1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2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3"/>
            <c:bubble3D val="0"/>
            <c:spPr>
              <a:solidFill>
                <a:schemeClr val="accent6">
                  <a:lumMod val="6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4"/>
            <c:bubble3D val="0"/>
            <c:spPr>
              <a:solidFill>
                <a:schemeClr val="accent5">
                  <a:lumMod val="6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5"/>
            <c:bubble3D val="0"/>
            <c:spPr>
              <a:solidFill>
                <a:schemeClr val="accent4">
                  <a:lumMod val="6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6"/>
            <c:bubble3D val="0"/>
            <c:spPr>
              <a:solidFill>
                <a:schemeClr val="accent6">
                  <a:lumMod val="80000"/>
                  <a:lumOff val="2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7"/>
            <c:bubble3D val="0"/>
            <c:spPr>
              <a:solidFill>
                <a:schemeClr val="accent5">
                  <a:lumMod val="80000"/>
                  <a:lumOff val="2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Lbls>
            <c:dLbl>
              <c:idx val="0"/>
              <c:layout>
                <c:manualLayout>
                  <c:x val="3.3333137086449319E-2"/>
                  <c:y val="0.14231085244779179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900" b="1" i="0" u="none" strike="noStrike" kern="1200" spc="0" baseline="0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latin typeface="Angsana New" panose="02020603050405020304" pitchFamily="18" charset="-34"/>
                      <a:ea typeface="+mn-ea"/>
                      <a:cs typeface="Angsana New" panose="02020603050405020304" pitchFamily="18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2.7411077877553688E-2"/>
                  <c:y val="-7.1427464748419212E-8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900" b="1" i="0" u="none" strike="noStrike" kern="1200" spc="0" baseline="0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latin typeface="Angsana New" panose="02020603050405020304" pitchFamily="18" charset="-34"/>
                      <a:ea typeface="+mn-ea"/>
                      <a:cs typeface="Angsana New" panose="02020603050405020304" pitchFamily="18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9540501507402503"/>
                      <c:h val="0.18686351706036747"/>
                    </c:manualLayout>
                  </c15:layout>
                </c:ext>
              </c:extLst>
            </c:dLbl>
            <c:dLbl>
              <c:idx val="2"/>
              <c:layout>
                <c:manualLayout>
                  <c:x val="-4.99999320683863E-2"/>
                  <c:y val="0.15177108296245578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900" b="1" i="0" u="none" strike="noStrike" kern="1200" spc="0" baseline="0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latin typeface="Angsana New" panose="02020603050405020304" pitchFamily="18" charset="-34"/>
                      <a:ea typeface="+mn-ea"/>
                      <a:cs typeface="Angsana New" panose="02020603050405020304" pitchFamily="18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0.19166666666666668"/>
                  <c:y val="6.4814814814814811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900" b="1" i="0" u="none" strike="noStrike" kern="1200" spc="0" baseline="0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latin typeface="Angsana New" panose="02020603050405020304" pitchFamily="18" charset="-34"/>
                      <a:ea typeface="+mn-ea"/>
                      <a:cs typeface="Angsana New" panose="02020603050405020304" pitchFamily="18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8.3333333333333332E-3"/>
                  <c:y val="-2.7777777777777776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900" b="1" i="0" u="none" strike="noStrike" kern="1200" spc="0" baseline="0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latin typeface="Angsana New" panose="02020603050405020304" pitchFamily="18" charset="-34"/>
                      <a:ea typeface="+mn-ea"/>
                      <a:cs typeface="Angsana New" panose="02020603050405020304" pitchFamily="18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0.12425009159445914"/>
                  <c:y val="3.4217733652858609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900" b="1" i="0" u="none" strike="noStrike" kern="1200" spc="0" baseline="0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latin typeface="Angsana New" panose="02020603050405020304" pitchFamily="18" charset="-34"/>
                      <a:ea typeface="+mn-ea"/>
                      <a:cs typeface="Angsana New" panose="02020603050405020304" pitchFamily="18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0.20630446134079797"/>
                  <c:y val="0.13647352504849938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900" b="1" i="0" u="none" strike="noStrike" kern="1200" spc="0" baseline="0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latin typeface="Angsana New" panose="02020603050405020304" pitchFamily="18" charset="-34"/>
                      <a:ea typeface="+mn-ea"/>
                      <a:cs typeface="Angsana New" panose="02020603050405020304" pitchFamily="18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340079697369187"/>
                      <c:h val="0.25478260869565211"/>
                    </c:manualLayout>
                  </c15:layout>
                </c:ext>
              </c:extLst>
            </c:dLbl>
            <c:dLbl>
              <c:idx val="7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900" b="1" i="0" u="none" strike="noStrike" kern="1200" spc="0" baseline="0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latin typeface="Angsana New" panose="02020603050405020304" pitchFamily="18" charset="-34"/>
                      <a:ea typeface="+mn-ea"/>
                      <a:cs typeface="Angsana New" panose="02020603050405020304" pitchFamily="18" charset="-34"/>
                    </a:defRPr>
                  </a:pPr>
                  <a:endParaRPr lang="th-TH"/>
                </a:p>
              </c:txPr>
              <c:dLblPos val="outEnd"/>
              <c:showLegendKey val="0"/>
              <c:showVal val="1"/>
              <c:showCatName val="1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1" i="0" u="none" strike="noStrike" kern="1200" spc="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dLblPos val="outEnd"/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ysClr val="windowText" lastClr="000000">
                      <a:lumMod val="95000"/>
                      <a:lumOff val="5000"/>
                    </a:sys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[พื้นที่เกษตรกรรม.xlsx]พืชเศรษฐกิจ!$A$2:$A$9</c:f>
              <c:strCache>
                <c:ptCount val="7"/>
                <c:pt idx="0">
                  <c:v>ยางพารา</c:v>
                </c:pt>
                <c:pt idx="1">
                  <c:v>ปาล์มน้ำมัน</c:v>
                </c:pt>
                <c:pt idx="2">
                  <c:v>มะพร้าว</c:v>
                </c:pt>
                <c:pt idx="3">
                  <c:v>ทุเรียน</c:v>
                </c:pt>
                <c:pt idx="4">
                  <c:v>มังคุด</c:v>
                </c:pt>
                <c:pt idx="5">
                  <c:v>ลองกอง</c:v>
                </c:pt>
                <c:pt idx="6">
                  <c:v>ส้มโอ</c:v>
                </c:pt>
              </c:strCache>
            </c:strRef>
          </c:cat>
          <c:val>
            <c:numRef>
              <c:f>[พื้นที่เกษตรกรรม.xlsx]พืชเศรษฐกิจ!$B$2:$B$9</c:f>
              <c:numCache>
                <c:formatCode>#,##0</c:formatCode>
                <c:ptCount val="8"/>
                <c:pt idx="0">
                  <c:v>79370</c:v>
                </c:pt>
                <c:pt idx="1">
                  <c:v>55853</c:v>
                </c:pt>
                <c:pt idx="2">
                  <c:v>46272</c:v>
                </c:pt>
                <c:pt idx="3">
                  <c:v>3993</c:v>
                </c:pt>
                <c:pt idx="4">
                  <c:v>1291</c:v>
                </c:pt>
                <c:pt idx="5" formatCode="_(* #,##0_);_(* \(#,##0\);_(* &quot;-&quot;??_);_(@_)">
                  <c:v>3702</c:v>
                </c:pt>
                <c:pt idx="6" formatCode="_(* #,##0.00_);_(* \(#,##0.00\);_(* &quot;-&quot;??_);_(@_)">
                  <c:v>1919.27</c:v>
                </c:pt>
              </c:numCache>
            </c:numRef>
          </c:val>
        </c:ser>
        <c:dLbls>
          <c:dLblPos val="out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 sz="900">
          <a:solidFill>
            <a:schemeClr val="tx1"/>
          </a:solidFill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4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5/5/2021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449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5/5/2021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82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5/5/2021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53673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5/5/2021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5533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5/5/2021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31991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5/5/2021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994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5/5/2021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21773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5/5/2021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8260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5/5/2021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9025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5/5/2021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72219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5/5/2021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38261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D10211-E1F9-48CC-88D1-78A832E36FD7}" type="datetimeFigureOut">
              <a:rPr lang="en-US" smtClean="0"/>
              <a:t>5/5/2021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2375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13" Type="http://schemas.microsoft.com/office/2007/relationships/hdphoto" Target="../media/hdphoto3.wdp"/><Relationship Id="rId3" Type="http://schemas.openxmlformats.org/officeDocument/2006/relationships/chart" Target="../charts/chart2.xml"/><Relationship Id="rId7" Type="http://schemas.openxmlformats.org/officeDocument/2006/relationships/chart" Target="../charts/chart6.xml"/><Relationship Id="rId12" Type="http://schemas.openxmlformats.org/officeDocument/2006/relationships/image" Target="../media/image3.png"/><Relationship Id="rId17" Type="http://schemas.openxmlformats.org/officeDocument/2006/relationships/image" Target="../media/image4.png"/><Relationship Id="rId2" Type="http://schemas.openxmlformats.org/officeDocument/2006/relationships/chart" Target="../charts/chart1.xml"/><Relationship Id="rId16" Type="http://schemas.openxmlformats.org/officeDocument/2006/relationships/chart" Target="../charts/chart9.xml"/><Relationship Id="rId1" Type="http://schemas.openxmlformats.org/officeDocument/2006/relationships/slideLayout" Target="../slideLayouts/slideLayout7.xml"/><Relationship Id="rId6" Type="http://schemas.openxmlformats.org/officeDocument/2006/relationships/chart" Target="../charts/chart5.xml"/><Relationship Id="rId11" Type="http://schemas.microsoft.com/office/2007/relationships/hdphoto" Target="../media/hdphoto2.wdp"/><Relationship Id="rId5" Type="http://schemas.openxmlformats.org/officeDocument/2006/relationships/chart" Target="../charts/chart4.xml"/><Relationship Id="rId15" Type="http://schemas.openxmlformats.org/officeDocument/2006/relationships/chart" Target="../charts/chart8.xml"/><Relationship Id="rId10" Type="http://schemas.openxmlformats.org/officeDocument/2006/relationships/image" Target="../media/image2.png"/><Relationship Id="rId4" Type="http://schemas.openxmlformats.org/officeDocument/2006/relationships/chart" Target="../charts/chart3.xml"/><Relationship Id="rId9" Type="http://schemas.microsoft.com/office/2007/relationships/hdphoto" Target="../media/hdphoto1.wdp"/><Relationship Id="rId14" Type="http://schemas.openxmlformats.org/officeDocument/2006/relationships/chart" Target="../charts/char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43A3AFFD-AC11-4530-A2BF-2AAF6D70132E}"/>
              </a:ext>
            </a:extLst>
          </p:cNvPr>
          <p:cNvSpPr/>
          <p:nvPr/>
        </p:nvSpPr>
        <p:spPr>
          <a:xfrm>
            <a:off x="2909428" y="1905000"/>
            <a:ext cx="3886200" cy="1676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>
              <a:solidFill>
                <a:srgbClr val="FF0000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718F7904-C0FA-4BAA-A5E2-CD0B4A1E3E1C}"/>
              </a:ext>
            </a:extLst>
          </p:cNvPr>
          <p:cNvSpPr/>
          <p:nvPr/>
        </p:nvSpPr>
        <p:spPr>
          <a:xfrm>
            <a:off x="76200" y="67574"/>
            <a:ext cx="6705600" cy="1752600"/>
          </a:xfrm>
          <a:prstGeom prst="rect">
            <a:avLst/>
          </a:prstGeom>
          <a:ln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10F7C726-7DDE-4877-B275-040B56BCCB7A}"/>
              </a:ext>
            </a:extLst>
          </p:cNvPr>
          <p:cNvSpPr/>
          <p:nvPr/>
        </p:nvSpPr>
        <p:spPr>
          <a:xfrm>
            <a:off x="76200" y="1905000"/>
            <a:ext cx="2743200" cy="1676400"/>
          </a:xfrm>
          <a:prstGeom prst="rect">
            <a:avLst/>
          </a:prstGeom>
          <a:solidFill>
            <a:srgbClr val="9999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1" name="officeArt object">
            <a:extLst>
              <a:ext uri="{FF2B5EF4-FFF2-40B4-BE49-F238E27FC236}">
                <a16:creationId xmlns:a16="http://schemas.microsoft.com/office/drawing/2014/main" xmlns="" id="{42D45F43-89B8-4FED-8238-3B3F98EED926}"/>
              </a:ext>
            </a:extLst>
          </p:cNvPr>
          <p:cNvSpPr/>
          <p:nvPr/>
        </p:nvSpPr>
        <p:spPr>
          <a:xfrm>
            <a:off x="76200" y="3657600"/>
            <a:ext cx="4953000" cy="1769110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endParaRPr lang="en-US">
              <a:solidFill>
                <a:srgbClr val="FF0000"/>
              </a:solidFill>
            </a:endParaRPr>
          </a:p>
        </p:txBody>
      </p:sp>
      <p:sp>
        <p:nvSpPr>
          <p:cNvPr id="12" name="officeArt object">
            <a:extLst>
              <a:ext uri="{FF2B5EF4-FFF2-40B4-BE49-F238E27FC236}">
                <a16:creationId xmlns:a16="http://schemas.microsoft.com/office/drawing/2014/main" xmlns="" id="{B33B1EF4-36B4-4910-A573-BE3398DFA256}"/>
              </a:ext>
            </a:extLst>
          </p:cNvPr>
          <p:cNvSpPr/>
          <p:nvPr/>
        </p:nvSpPr>
        <p:spPr>
          <a:xfrm>
            <a:off x="5104734" y="3659789"/>
            <a:ext cx="1676400" cy="176974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 algn="ctr"/>
            <a:r>
              <a:rPr lang="th-TH" sz="2800" b="1" dirty="0" smtClean="0">
                <a:solidFill>
                  <a:schemeClr val="bg1"/>
                </a:solidFill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ปัตตานี</a:t>
            </a:r>
            <a:endParaRPr lang="en-US" sz="2800" b="1" dirty="0">
              <a:ln>
                <a:noFill/>
              </a:ln>
              <a:solidFill>
                <a:schemeClr val="bg1"/>
              </a:solidFill>
              <a:effectLst/>
              <a:latin typeface="TH Chakra Petch" panose="02000506000000020004" pitchFamily="2" charset="-34"/>
              <a:ea typeface="Arial Unicode MS"/>
              <a:cs typeface="TH Chakra Petch" panose="02000506000000020004" pitchFamily="2" charset="-34"/>
            </a:endParaRP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dirty="0" smtClean="0">
                <a:ln>
                  <a:noFill/>
                </a:ln>
                <a:solidFill>
                  <a:schemeClr val="bg1"/>
                </a:solidFill>
                <a:effectLst/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In</a:t>
            </a:r>
            <a:r>
              <a:rPr lang="en-US" dirty="0" smtClean="0">
                <a:solidFill>
                  <a:schemeClr val="bg1"/>
                </a:solidFill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fographic</a:t>
            </a:r>
            <a:endParaRPr lang="en-US" dirty="0">
              <a:solidFill>
                <a:schemeClr val="bg1"/>
              </a:solidFill>
              <a:latin typeface="TH Chakra Petch" panose="02000506000000020004" pitchFamily="2" charset="-34"/>
              <a:ea typeface="Arial Unicode MS"/>
              <a:cs typeface="TH Chakra Petch" panose="02000506000000020004" pitchFamily="2" charset="-34"/>
            </a:endParaRP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th-TH" sz="2000" b="1" dirty="0">
                <a:solidFill>
                  <a:schemeClr val="bg1"/>
                </a:solidFill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ข้อมูลพื้นฐานจังหวัด</a:t>
            </a:r>
            <a:endParaRPr lang="en-US" sz="2000" b="1" dirty="0">
              <a:ln>
                <a:noFill/>
              </a:ln>
              <a:solidFill>
                <a:schemeClr val="bg1"/>
              </a:solidFill>
              <a:effectLst/>
              <a:latin typeface="TH Chakra Petch" panose="02000506000000020004" pitchFamily="2" charset="-34"/>
              <a:ea typeface="Arial Unicode MS"/>
              <a:cs typeface="TH Chakra Petch" panose="02000506000000020004" pitchFamily="2" charset="-34"/>
            </a:endParaRPr>
          </a:p>
        </p:txBody>
      </p:sp>
      <p:sp>
        <p:nvSpPr>
          <p:cNvPr id="16" name="officeArt object">
            <a:extLst>
              <a:ext uri="{FF2B5EF4-FFF2-40B4-BE49-F238E27FC236}">
                <a16:creationId xmlns:a16="http://schemas.microsoft.com/office/drawing/2014/main" xmlns="" id="{DA0690A9-A8EC-4D46-A609-EEE11B685E0E}"/>
              </a:ext>
            </a:extLst>
          </p:cNvPr>
          <p:cNvSpPr/>
          <p:nvPr/>
        </p:nvSpPr>
        <p:spPr>
          <a:xfrm>
            <a:off x="152400" y="5029200"/>
            <a:ext cx="4796790" cy="343535"/>
          </a:xfrm>
          <a:prstGeom prst="rect">
            <a:avLst/>
          </a:prstGeom>
          <a:solidFill>
            <a:srgbClr val="474747"/>
          </a:solidFill>
          <a:ln w="12700" cap="flat">
            <a:noFill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th-TH" sz="1400" dirty="0">
                <a:ln>
                  <a:noFill/>
                </a:ln>
                <a:solidFill>
                  <a:schemeClr val="bg1"/>
                </a:solidFill>
                <a:effectLst/>
                <a:latin typeface="Helvetica Neue"/>
                <a:ea typeface="Arial Unicode MS"/>
                <a:cs typeface="TH Chakra Petch" panose="02000506000000020004" pitchFamily="2" charset="-34"/>
              </a:rPr>
              <a:t>ประสิทธิภาพการผลิตสินค้าเกษตรด้านพืช (กก./ไร่)</a:t>
            </a:r>
            <a:endParaRPr lang="en-US" sz="1400" dirty="0">
              <a:ln>
                <a:noFill/>
              </a:ln>
              <a:solidFill>
                <a:schemeClr val="bg1"/>
              </a:solidFill>
              <a:effectLst/>
              <a:latin typeface="Helvetica Neue"/>
              <a:ea typeface="Arial Unicode MS"/>
              <a:cs typeface="Arial Unicode MS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xmlns="" id="{3DA67E3B-1F52-4A3E-88D4-86FB835C6543}"/>
              </a:ext>
            </a:extLst>
          </p:cNvPr>
          <p:cNvSpPr/>
          <p:nvPr/>
        </p:nvSpPr>
        <p:spPr>
          <a:xfrm>
            <a:off x="144780" y="1981200"/>
            <a:ext cx="2580412" cy="1524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597AA2DD-5D8A-45DF-9698-7E83FB3845CD}"/>
              </a:ext>
            </a:extLst>
          </p:cNvPr>
          <p:cNvSpPr txBox="1"/>
          <p:nvPr/>
        </p:nvSpPr>
        <p:spPr>
          <a:xfrm>
            <a:off x="148491" y="1925625"/>
            <a:ext cx="2597173" cy="1631216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600" b="1" dirty="0"/>
              <a:t>GPP</a:t>
            </a:r>
            <a:r>
              <a:rPr lang="en-US" sz="1400" b="1" dirty="0"/>
              <a:t> </a:t>
            </a:r>
            <a:r>
              <a:rPr lang="th-TH" sz="1400" dirty="0"/>
              <a:t>มูลค่า </a:t>
            </a:r>
            <a:r>
              <a:rPr lang="th-TH" sz="1400" dirty="0" smtClean="0"/>
              <a:t>48,549 </a:t>
            </a:r>
            <a:r>
              <a:rPr lang="th-TH" sz="1400" dirty="0"/>
              <a:t>ล้านบาท (ปี </a:t>
            </a:r>
            <a:r>
              <a:rPr lang="th-TH" sz="1400" dirty="0" smtClean="0"/>
              <a:t>2561)</a:t>
            </a:r>
            <a:endParaRPr lang="en-US" sz="1400" dirty="0"/>
          </a:p>
          <a:p>
            <a:r>
              <a:rPr lang="th-TH" sz="1400" dirty="0"/>
              <a:t>จำนานประชากร </a:t>
            </a:r>
            <a:r>
              <a:rPr lang="th-TH" sz="1400" dirty="0" smtClean="0"/>
              <a:t>641,360 </a:t>
            </a:r>
            <a:r>
              <a:rPr lang="th-TH" sz="1400" dirty="0"/>
              <a:t>คน</a:t>
            </a:r>
            <a:endParaRPr lang="en-US" sz="1400" dirty="0"/>
          </a:p>
          <a:p>
            <a:r>
              <a:rPr lang="th-TH" sz="1400" dirty="0"/>
              <a:t>เป็นภาคการเกษตร 87,590 ครัวเรือน</a:t>
            </a:r>
            <a:endParaRPr lang="en-US" sz="1400" dirty="0"/>
          </a:p>
          <a:p>
            <a:r>
              <a:rPr lang="th-TH" sz="1400" dirty="0"/>
              <a:t>มีแรงงานภาคเกษตร 379,637 คน</a:t>
            </a:r>
            <a:endParaRPr lang="en-US" sz="1400" dirty="0"/>
          </a:p>
          <a:p>
            <a:r>
              <a:rPr lang="th-TH" sz="1400" dirty="0"/>
              <a:t>ปริมาณน้ำภาพรวมจังหวัด 972.932 ล้าน ลบ.ม.</a:t>
            </a:r>
            <a:endParaRPr lang="en-US" sz="1400" dirty="0"/>
          </a:p>
          <a:p>
            <a:r>
              <a:rPr lang="th-TH" sz="1400" dirty="0"/>
              <a:t>พื้นที่ชลประทาน 385,622 ไร่ (51.20</a:t>
            </a:r>
            <a:r>
              <a:rPr lang="en-US" sz="1400" dirty="0"/>
              <a:t>%</a:t>
            </a:r>
            <a:r>
              <a:rPr lang="th-TH" sz="1400" dirty="0"/>
              <a:t> ของพื้นที่เกษตรกรรม)</a:t>
            </a:r>
            <a:endParaRPr lang="en-US" sz="1400" dirty="0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xmlns="" id="{C9CD065D-6DF9-43A0-A469-A33B8C7A14F1}"/>
              </a:ext>
            </a:extLst>
          </p:cNvPr>
          <p:cNvSpPr/>
          <p:nvPr/>
        </p:nvSpPr>
        <p:spPr>
          <a:xfrm>
            <a:off x="3048000" y="2014076"/>
            <a:ext cx="1169015" cy="228600"/>
          </a:xfrm>
          <a:prstGeom prst="rect">
            <a:avLst/>
          </a:prstGeom>
          <a:solidFill>
            <a:srgbClr val="4747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400" dirty="0">
                <a:solidFill>
                  <a:schemeClr val="bg1"/>
                </a:solidFill>
              </a:rPr>
              <a:t>สินค้าเด่น/</a:t>
            </a:r>
            <a:r>
              <a:rPr lang="en-US" sz="1400" dirty="0">
                <a:solidFill>
                  <a:schemeClr val="bg1"/>
                </a:solidFill>
              </a:rPr>
              <a:t>GI</a:t>
            </a:r>
          </a:p>
        </p:txBody>
      </p:sp>
      <p:sp>
        <p:nvSpPr>
          <p:cNvPr id="40" name="officeArt object">
            <a:extLst>
              <a:ext uri="{FF2B5EF4-FFF2-40B4-BE49-F238E27FC236}">
                <a16:creationId xmlns:a16="http://schemas.microsoft.com/office/drawing/2014/main" xmlns="" id="{D54A3FD6-1F20-49F0-88D7-9974646C20EE}"/>
              </a:ext>
            </a:extLst>
          </p:cNvPr>
          <p:cNvSpPr/>
          <p:nvPr/>
        </p:nvSpPr>
        <p:spPr>
          <a:xfrm>
            <a:off x="76199" y="5502910"/>
            <a:ext cx="2255925" cy="4378504"/>
          </a:xfrm>
          <a:prstGeom prst="rect">
            <a:avLst/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/>
          <a:lstStyle/>
          <a:p>
            <a:endParaRPr lang="en-US">
              <a:solidFill>
                <a:srgbClr val="FF0000"/>
              </a:solidFill>
            </a:endParaRPr>
          </a:p>
        </p:txBody>
      </p:sp>
      <p:sp>
        <p:nvSpPr>
          <p:cNvPr id="41" name="officeArt object">
            <a:extLst>
              <a:ext uri="{FF2B5EF4-FFF2-40B4-BE49-F238E27FC236}">
                <a16:creationId xmlns:a16="http://schemas.microsoft.com/office/drawing/2014/main" xmlns="" id="{6041CDDF-2729-48B3-9A24-C255B54BCE3A}"/>
              </a:ext>
            </a:extLst>
          </p:cNvPr>
          <p:cNvSpPr/>
          <p:nvPr/>
        </p:nvSpPr>
        <p:spPr>
          <a:xfrm>
            <a:off x="2354580" y="5486400"/>
            <a:ext cx="4427219" cy="1791335"/>
          </a:xfrm>
          <a:prstGeom prst="rect">
            <a:avLst/>
          </a:prstGeom>
          <a:solidFill>
            <a:schemeClr val="bg1">
              <a:lumMod val="85000"/>
            </a:schemeClr>
          </a:solidFill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endParaRPr lang="en-US">
              <a:solidFill>
                <a:srgbClr val="FF0000"/>
              </a:solidFill>
            </a:endParaRPr>
          </a:p>
        </p:txBody>
      </p:sp>
      <p:sp>
        <p:nvSpPr>
          <p:cNvPr id="48" name="officeArt object">
            <a:extLst>
              <a:ext uri="{FF2B5EF4-FFF2-40B4-BE49-F238E27FC236}">
                <a16:creationId xmlns:a16="http://schemas.microsoft.com/office/drawing/2014/main" xmlns="" id="{3E4C2232-D082-44C4-BE05-CFE924E92A90}"/>
              </a:ext>
            </a:extLst>
          </p:cNvPr>
          <p:cNvSpPr/>
          <p:nvPr/>
        </p:nvSpPr>
        <p:spPr>
          <a:xfrm>
            <a:off x="2355376" y="7253882"/>
            <a:ext cx="4448878" cy="2628265"/>
          </a:xfrm>
          <a:prstGeom prst="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>
              <a:solidFill>
                <a:srgbClr val="FF0000"/>
              </a:solidFill>
            </a:endParaRPr>
          </a:p>
        </p:txBody>
      </p:sp>
      <p:sp>
        <p:nvSpPr>
          <p:cNvPr id="58" name="officeArt object">
            <a:extLst>
              <a:ext uri="{FF2B5EF4-FFF2-40B4-BE49-F238E27FC236}">
                <a16:creationId xmlns:a16="http://schemas.microsoft.com/office/drawing/2014/main" xmlns="" id="{CC03C469-1A3D-4CD5-A69C-2962B9CBE979}"/>
              </a:ext>
            </a:extLst>
          </p:cNvPr>
          <p:cNvSpPr/>
          <p:nvPr/>
        </p:nvSpPr>
        <p:spPr>
          <a:xfrm>
            <a:off x="2411869" y="7313120"/>
            <a:ext cx="4349711" cy="244048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101600" tIns="101600" rIns="101600" bIns="101600" numCol="1" anchor="ctr">
            <a:noAutofit/>
          </a:bodyPr>
          <a:lstStyle/>
          <a:p>
            <a:r>
              <a:rPr lang="th-TH" sz="1000" b="1" dirty="0"/>
              <a:t>งบ </a:t>
            </a:r>
            <a:r>
              <a:rPr lang="en-US" sz="1000" b="1" dirty="0"/>
              <a:t>Function </a:t>
            </a:r>
            <a:r>
              <a:rPr lang="th-TH" sz="1000" b="1" dirty="0"/>
              <a:t>มีภารกิจสำคัญ </a:t>
            </a:r>
            <a:r>
              <a:rPr lang="th-TH" sz="1000" b="1" dirty="0" smtClean="0"/>
              <a:t>คือ</a:t>
            </a:r>
          </a:p>
          <a:p>
            <a:pPr lvl="0"/>
            <a:r>
              <a:rPr lang="th-TH" sz="1000" dirty="0"/>
              <a:t>ระบบส่งเสริมการเกษตรแบบแปลงใหญ่ เป้าหมาย 154 แปลง </a:t>
            </a:r>
            <a:r>
              <a:rPr lang="th-TH" sz="1000" dirty="0" smtClean="0"/>
              <a:t>(ข้าว </a:t>
            </a:r>
            <a:r>
              <a:rPr lang="th-TH" sz="1000" dirty="0"/>
              <a:t>48 แปลง ยางพารา </a:t>
            </a:r>
            <a:r>
              <a:rPr lang="th-TH" sz="1000" dirty="0" smtClean="0"/>
              <a:t>21 แปลง </a:t>
            </a:r>
            <a:r>
              <a:rPr lang="th-TH" sz="1000" dirty="0"/>
              <a:t>ปาล์มน้ำมัน 16 แปลง มะพร้าวแก่ 17 แปลง พืชผัก 15 แปลง ทุเรียน 8 แปลง ลองกอง 6 แปลง มังคุด 6 แปลง มะพร้าว 2 แปลง สละอินโด 2 แปลง นาเกลือ 2 แปลง ส้มโอ 1 แปลง กล้วย 1 แปลง แตงโม 1 แปลง ไม้ดอก 1 แปลง ถั่วเขียน 1 แปลง ปศุสัตว์ 4 แปลง ประมง 2 </a:t>
            </a:r>
            <a:r>
              <a:rPr lang="th-TH" sz="1000" dirty="0" smtClean="0"/>
              <a:t>แปลง) </a:t>
            </a:r>
            <a:r>
              <a:rPr lang="th-TH" sz="1000" dirty="0"/>
              <a:t>ส่วนในปี 2564 ดำเนินการเพิ่มเติมอีก 20 แปลง</a:t>
            </a:r>
            <a:endParaRPr lang="en-US" sz="1000" dirty="0"/>
          </a:p>
          <a:p>
            <a:r>
              <a:rPr lang="th-TH" sz="1000" dirty="0" smtClean="0"/>
              <a:t>ผลสำเร็จที่</a:t>
            </a:r>
            <a:r>
              <a:rPr lang="th-TH" sz="1000" dirty="0"/>
              <a:t>สำคัญ แปลงใหญ่แปลงเดิมสามารถลดต้นทุนการผลิตพืชเศรษฐกิจสำคัญ (ข้าว ยางพารา ปาล์มน้ำมัน ทุเรียน มะพร้าว) เฉลี่ยร้อยละ 10.89 สามารถเพิ่มผลผลิต เฉลี่ยร้อยละ 22.16 ด้านปศุสัตว์แปลงใหญ่แพะ สามารถลดต้นทุนการผลิต ร้อยละ 15 สามารถเพิ่มผลผลิตลูกแพะ จาก 1.2 ตัว/แม่/ปี เป็น 1.5 ตัว/แม่/ปี แปลงใหญ่ไก่ ส่งเสริมให้เกษตรกรผสมอาหารข้นสำเร็จรูป+ข้าวต้มสุก+รำ เพื่อลดต้นทุน และเพิ่มผลผลิต โดยใช้ตู้ฟักไข่แทนแม่</a:t>
            </a:r>
            <a:r>
              <a:rPr lang="th-TH" sz="1000" dirty="0" smtClean="0"/>
              <a:t>พันธุ์ใน</a:t>
            </a:r>
            <a:r>
              <a:rPr lang="th-TH" sz="1000" dirty="0"/>
              <a:t>การฟัก </a:t>
            </a:r>
            <a:r>
              <a:rPr lang="th-TH" sz="1000" dirty="0" smtClean="0"/>
              <a:t>เพิ่มผลผลิต</a:t>
            </a:r>
            <a:r>
              <a:rPr lang="th-TH" sz="1000" dirty="0"/>
              <a:t>เฉลี่ย 194 ตัว/เดือน คิดเป็นร้อยละ 20</a:t>
            </a:r>
            <a:endParaRPr lang="en-US" sz="900" dirty="0"/>
          </a:p>
          <a:p>
            <a:r>
              <a:rPr lang="th-TH" sz="1000" b="1" dirty="0" smtClean="0"/>
              <a:t>งบ</a:t>
            </a:r>
            <a:r>
              <a:rPr lang="th-TH" sz="1000" b="1" dirty="0"/>
              <a:t>จังหวัด/กลุ่ม</a:t>
            </a:r>
            <a:r>
              <a:rPr lang="th-TH" sz="1000" b="1" dirty="0" smtClean="0"/>
              <a:t>จังหวัด</a:t>
            </a:r>
          </a:p>
          <a:p>
            <a:r>
              <a:rPr lang="th-TH" sz="1000" dirty="0" smtClean="0"/>
              <a:t>     โครงการงบจังหวัด จำนวน 7 โครงการ งบประมาณ 105,949,900 บาท ซึ่งมีโครงการที่สำคัญ คือ โครงการพัฒนาศักยภาพพื้นที่เพื่อยกระดับรายได้การเกษตร และโครงการเพิ่มประสิทธิภาพการบริหารจัดการน้ำเพื่อการเกษตรและส่งเสริมอาชีพของชุมชน</a:t>
            </a:r>
            <a:endParaRPr lang="th-TH" sz="1000" dirty="0"/>
          </a:p>
          <a:p>
            <a:r>
              <a:rPr lang="th-TH" sz="1000" dirty="0" smtClean="0"/>
              <a:t>     โครงการงบกลุ่มจังหวัด จำนวน 3 โครงการ งบประมาณ 25,522,680 บาท ได้แก่ โครงการคันกั้นน้ำกอตอรานอ โครงการเพิ่มประสิทธิภาพการผลิตไม้คุณภาพ และโครงการส่งเสริมการเลี้ยงและแปรรูปปศุสัตว์เพื่อความมั่นคงชายแดนใต้</a:t>
            </a:r>
            <a:endParaRPr lang="en-US" sz="1000" dirty="0"/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xmlns="" id="{1F6898A9-FFBD-4395-AB39-8D6701CF83C6}"/>
              </a:ext>
            </a:extLst>
          </p:cNvPr>
          <p:cNvSpPr/>
          <p:nvPr/>
        </p:nvSpPr>
        <p:spPr>
          <a:xfrm>
            <a:off x="152400" y="5426710"/>
            <a:ext cx="2057400" cy="206883"/>
          </a:xfrm>
          <a:prstGeom prst="rect">
            <a:avLst/>
          </a:prstGeom>
          <a:solidFill>
            <a:srgbClr val="4747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200" b="1" dirty="0">
                <a:solidFill>
                  <a:schemeClr val="bg1"/>
                </a:solidFill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ปริมาณสินค้าเกษตรที่ได้รับรองมาตรฐาน</a:t>
            </a:r>
            <a:endParaRPr lang="en-US" sz="1200" b="1" dirty="0">
              <a:solidFill>
                <a:schemeClr val="bg1"/>
              </a:solidFill>
              <a:latin typeface="TH Chakra Petch" panose="02000506000000020004" pitchFamily="2" charset="-34"/>
              <a:ea typeface="Arial Unicode MS"/>
              <a:cs typeface="TH Chakra Petch" panose="02000506000000020004" pitchFamily="2" charset="-34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xmlns="" id="{1F6898A9-FFBD-4395-AB39-8D6701CF83C6}"/>
              </a:ext>
            </a:extLst>
          </p:cNvPr>
          <p:cNvSpPr/>
          <p:nvPr/>
        </p:nvSpPr>
        <p:spPr>
          <a:xfrm>
            <a:off x="184423" y="7386170"/>
            <a:ext cx="2057400" cy="152400"/>
          </a:xfrm>
          <a:prstGeom prst="rect">
            <a:avLst/>
          </a:prstGeom>
          <a:solidFill>
            <a:srgbClr val="4747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200" b="1" dirty="0">
                <a:solidFill>
                  <a:schemeClr val="bg1"/>
                </a:solidFill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ภัยพิบัติด้านเกษตร</a:t>
            </a:r>
            <a:endParaRPr lang="en-US" sz="1200" b="1" dirty="0">
              <a:solidFill>
                <a:schemeClr val="bg1"/>
              </a:solidFill>
              <a:latin typeface="TH Chakra Petch" panose="02000506000000020004" pitchFamily="2" charset="-34"/>
              <a:ea typeface="Arial Unicode MS"/>
              <a:cs typeface="TH Chakra Petch" panose="02000506000000020004" pitchFamily="2" charset="-34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8573" y="7478903"/>
            <a:ext cx="2280622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/>
            <a:r>
              <a:rPr lang="th-TH" sz="700" dirty="0" smtClean="0"/>
              <a:t>-</a:t>
            </a:r>
            <a:r>
              <a:rPr lang="th-TH" sz="700" u="sng" dirty="0" smtClean="0"/>
              <a:t>พื้นที่เสี่ยงอุทกภัยจังหวัดปัตตานี </a:t>
            </a:r>
            <a:r>
              <a:rPr lang="th-TH" sz="700" dirty="0"/>
              <a:t>จากสถานการณ์ฝนตกหนักต่อเนื่องช่วงเดือนพฤศจิกายน - ธันวาคม 2563 และช่วงช่วงวันที่ 3 - 6 ม.ค. 2564 พื้นที่ลุ่มน้ำปัตตานีมีฝนตกอย่างต่อเนื่อง ทำให้เกิดน้ำท่วมขังและน้ำล้นตลิ่ง ซึ่งเป็นภัยพิบัติกรณีฉุกเฉินและก่อให้เกิดความเสียหาย ต่อชีวิต ทรัพย์สิน บ้านเรือน พื้นที่การเกษตร  ประมง ปศุสัตว์ และสิ่งสาธารณประโยชน์  จังหวัดจึงได้ประกาศเขตให้ความช่วยเหลือผู้ประสบภัยพิบัติกรณีฉุกเฉิน เหตุอุทกภัย ในพื้นที่  อำเภอ ตำบล หมู่บ้าน ชุมชน  ปัจจุบันภัยดังกล่าวได้สิ้นสุดลง</a:t>
            </a:r>
            <a:r>
              <a:rPr lang="th-TH" sz="700" dirty="0" smtClean="0"/>
              <a:t>แล้ว</a:t>
            </a:r>
          </a:p>
          <a:p>
            <a:pPr algn="thaiDist"/>
            <a:r>
              <a:rPr lang="th-TH" sz="700" u="sng" dirty="0" smtClean="0"/>
              <a:t>สถานการณ์ปัจจุบัน</a:t>
            </a:r>
            <a:r>
              <a:rPr lang="th-TH" sz="700" dirty="0"/>
              <a:t>ได้ประกาศสิ้นสุดสถานการณ์ภัยพิบัติกรณีฉุกเฉินเหตุอุทกภัย เมื่อวันที่ 29 มกราคม 2564 สรุปความเสียหาย ดังนี้	</a:t>
            </a:r>
          </a:p>
          <a:p>
            <a:pPr algn="thaiDist"/>
            <a:r>
              <a:rPr lang="th-TH" sz="700" dirty="0" smtClean="0"/>
              <a:t>1.</a:t>
            </a:r>
            <a:r>
              <a:rPr lang="th-TH" sz="700" dirty="0"/>
              <a:t>ด้านพืช เกษตรกรได้รับความเสียหาย จำนวน </a:t>
            </a:r>
            <a:r>
              <a:rPr lang="th-TH" sz="700" dirty="0" smtClean="0"/>
              <a:t>449 </a:t>
            </a:r>
            <a:r>
              <a:rPr lang="th-TH" sz="700" dirty="0"/>
              <a:t>ราย พื้นที่ได้รับความเสียหายทั้งหมด </a:t>
            </a:r>
            <a:r>
              <a:rPr lang="th-TH" sz="700" dirty="0" smtClean="0"/>
              <a:t>783.25 </a:t>
            </a:r>
            <a:r>
              <a:rPr lang="th-TH" sz="700" dirty="0"/>
              <a:t>ไร่  งบประมาณให้ความช่วยเหลือ </a:t>
            </a:r>
            <a:r>
              <a:rPr lang="th-TH" sz="700" dirty="0" smtClean="0"/>
              <a:t>1,243,397 </a:t>
            </a:r>
            <a:r>
              <a:rPr lang="th-TH" sz="700" dirty="0"/>
              <a:t>บาท</a:t>
            </a:r>
          </a:p>
          <a:p>
            <a:pPr algn="thaiDist"/>
            <a:r>
              <a:rPr lang="th-TH" sz="700" dirty="0" smtClean="0"/>
              <a:t>2</a:t>
            </a:r>
            <a:r>
              <a:rPr lang="th-TH" sz="700" dirty="0"/>
              <a:t>. ด้านประมง เกษตรกรได้รับความเสียหาย จำนวน </a:t>
            </a:r>
            <a:r>
              <a:rPr lang="th-TH" sz="700" dirty="0" smtClean="0"/>
              <a:t>323 </a:t>
            </a:r>
            <a:r>
              <a:rPr lang="th-TH" sz="700" dirty="0"/>
              <a:t>ราย พื้นที่ได้รับความเสียหายสัตว์น้ำเลี้ยงบ่อดิน จำนวน </a:t>
            </a:r>
            <a:r>
              <a:rPr lang="th-TH" sz="700" dirty="0" smtClean="0"/>
              <a:t>162.95 </a:t>
            </a:r>
            <a:r>
              <a:rPr lang="th-TH" sz="700" dirty="0"/>
              <a:t>ไร่ สัตว์น้ำเลี้ยงในกระชัง จำนวน 6,000 ตารางเมตร งบประมาณให้ความช่วยเหลือ </a:t>
            </a:r>
            <a:r>
              <a:rPr lang="th-TH" sz="700" dirty="0" smtClean="0"/>
              <a:t>2,580,997.85 บาท </a:t>
            </a:r>
          </a:p>
          <a:p>
            <a:pPr algn="thaiDist"/>
            <a:r>
              <a:rPr lang="th-TH" sz="700" dirty="0" smtClean="0"/>
              <a:t>3. </a:t>
            </a:r>
            <a:r>
              <a:rPr lang="th-TH" sz="700" dirty="0"/>
              <a:t>ด้านปศุสัตว์ สัตว์ที่ได้รับความเสียหาย </a:t>
            </a:r>
            <a:r>
              <a:rPr lang="th-TH" sz="700" dirty="0" smtClean="0"/>
              <a:t>จำนวน 228 ราย สัตว์ที่ได้รับความเสียหายจำนวน 2,822 </a:t>
            </a:r>
            <a:r>
              <a:rPr lang="th-TH" sz="700" dirty="0"/>
              <a:t>ตัว </a:t>
            </a:r>
            <a:r>
              <a:rPr lang="th-TH" sz="700" dirty="0" smtClean="0"/>
              <a:t>งบประมาณ</a:t>
            </a:r>
            <a:r>
              <a:rPr lang="th-TH" sz="700" dirty="0"/>
              <a:t>ให้ความช่วยเหลือ 2,081,975 บาท	</a:t>
            </a:r>
          </a:p>
          <a:p>
            <a:pPr algn="thaiDist"/>
            <a:r>
              <a:rPr lang="th-TH" sz="700" dirty="0" smtClean="0"/>
              <a:t> -</a:t>
            </a:r>
            <a:r>
              <a:rPr lang="th-TH" sz="700" u="sng" dirty="0" smtClean="0"/>
              <a:t>โรคระบาด</a:t>
            </a:r>
            <a:r>
              <a:rPr lang="th-TH" sz="700" dirty="0" smtClean="0"/>
              <a:t> </a:t>
            </a:r>
            <a:r>
              <a:rPr lang="th-TH" sz="700" u="sng" dirty="0" smtClean="0"/>
              <a:t>โรค</a:t>
            </a:r>
            <a:r>
              <a:rPr lang="th-TH" sz="700" u="sng" dirty="0"/>
              <a:t>ใบร่วงชนิดใหม่</a:t>
            </a:r>
            <a:r>
              <a:rPr lang="th-TH" sz="700" u="sng" dirty="0" smtClean="0"/>
              <a:t>ยางพารา</a:t>
            </a:r>
            <a:r>
              <a:rPr lang="th-TH" sz="700" dirty="0" smtClean="0"/>
              <a:t> </a:t>
            </a:r>
            <a:r>
              <a:rPr lang="th-TH" sz="700" dirty="0"/>
              <a:t> พบพื้นที่การระบาดของโรคใบร่วงในยางพารา ในพื้นที่ </a:t>
            </a:r>
            <a:r>
              <a:rPr lang="th-TH" sz="700" dirty="0" smtClean="0"/>
              <a:t>6 </a:t>
            </a:r>
            <a:r>
              <a:rPr lang="th-TH" sz="700" dirty="0"/>
              <a:t>อำเภอ ได้แก่ มายอ ยะรัง โคกโพธิ์ หนองจิก แม่ลาน และทุ่งยางแดง มีเกษตรกรได้รับผลกระทบ </a:t>
            </a:r>
            <a:r>
              <a:rPr lang="th-TH" sz="700" dirty="0" smtClean="0"/>
              <a:t>649 </a:t>
            </a:r>
            <a:r>
              <a:rPr lang="th-TH" sz="700" dirty="0"/>
              <a:t>ราย พื้นที่ </a:t>
            </a:r>
            <a:r>
              <a:rPr lang="th-TH" sz="700" dirty="0" smtClean="0"/>
              <a:t>6,312 </a:t>
            </a:r>
            <a:r>
              <a:rPr lang="th-TH" sz="700" dirty="0"/>
              <a:t>ไร่ </a:t>
            </a:r>
            <a:endParaRPr lang="th-TH" sz="700" dirty="0" smtClean="0"/>
          </a:p>
          <a:p>
            <a:pPr algn="thaiDist"/>
            <a:r>
              <a:rPr lang="th-TH" sz="700" u="sng" dirty="0" smtClean="0"/>
              <a:t>มะพร้าว</a:t>
            </a:r>
            <a:r>
              <a:rPr lang="th-TH" sz="700" u="sng" dirty="0"/>
              <a:t>หนอนหัวดำ</a:t>
            </a:r>
            <a:r>
              <a:rPr lang="th-TH" sz="700" u="sng" dirty="0" smtClean="0"/>
              <a:t>มะพร้าว </a:t>
            </a:r>
            <a:r>
              <a:rPr lang="th-TH" sz="700" dirty="0" smtClean="0"/>
              <a:t>พบ</a:t>
            </a:r>
            <a:r>
              <a:rPr lang="th-TH" sz="700" dirty="0"/>
              <a:t>การระบาดในพื้นที่ </a:t>
            </a:r>
            <a:r>
              <a:rPr lang="th-TH" sz="700" dirty="0" smtClean="0"/>
              <a:t>4 </a:t>
            </a:r>
            <a:r>
              <a:rPr lang="th-TH" sz="700" dirty="0"/>
              <a:t>อำเภอ ได้แก่ </a:t>
            </a:r>
            <a:r>
              <a:rPr lang="th-TH" sz="700" dirty="0" smtClean="0"/>
              <a:t>ปะ</a:t>
            </a:r>
            <a:r>
              <a:rPr lang="th-TH" sz="700" dirty="0"/>
              <a:t>นา</a:t>
            </a:r>
            <a:r>
              <a:rPr lang="th-TH" sz="700" dirty="0" err="1"/>
              <a:t>เระ</a:t>
            </a:r>
            <a:r>
              <a:rPr lang="th-TH" sz="700" dirty="0"/>
              <a:t> ยะหริ่ง ไม้แก่น </a:t>
            </a:r>
            <a:r>
              <a:rPr lang="th-TH" sz="700" dirty="0" smtClean="0"/>
              <a:t>และโคก</a:t>
            </a:r>
            <a:r>
              <a:rPr lang="th-TH" sz="700" dirty="0"/>
              <a:t>โพธิ์ </a:t>
            </a:r>
            <a:r>
              <a:rPr lang="th-TH" sz="700" dirty="0" smtClean="0"/>
              <a:t>ปัจจุบันไม่พบกระระบาดแล้ว หรือมีเพียงเล็กน้อยแล้ว                           </a:t>
            </a:r>
            <a:r>
              <a:rPr lang="th-TH" sz="700" dirty="0" smtClean="0"/>
              <a:t>		                </a:t>
            </a:r>
            <a:r>
              <a:rPr lang="th-TH" sz="700" b="1" dirty="0" smtClean="0">
                <a:solidFill>
                  <a:srgbClr val="474747"/>
                </a:solidFill>
              </a:rPr>
              <a:t>(ข้อมูล ณ </a:t>
            </a:r>
            <a:r>
              <a:rPr lang="th-TH" sz="700" b="1" smtClean="0">
                <a:solidFill>
                  <a:srgbClr val="474747"/>
                </a:solidFill>
              </a:rPr>
              <a:t>30 เมษายน </a:t>
            </a:r>
            <a:r>
              <a:rPr lang="th-TH" sz="700" b="1" dirty="0" smtClean="0">
                <a:solidFill>
                  <a:srgbClr val="474747"/>
                </a:solidFill>
              </a:rPr>
              <a:t>2564)</a:t>
            </a:r>
            <a:endParaRPr lang="th-TH" sz="700" b="1" dirty="0">
              <a:solidFill>
                <a:srgbClr val="474747"/>
              </a:solidFill>
            </a:endParaRPr>
          </a:p>
        </p:txBody>
      </p:sp>
      <p:sp>
        <p:nvSpPr>
          <p:cNvPr id="6" name="AutoShape 4" descr="data:image/jpeg;base64,/9j/4AAQSkZJRgABAQAAAQABAAD/2wCEAAkGBxMTEhUTEhMWFRUXGCAbGBgYGCAeGxoeHRwaGhsiGx4gHiggHh0lHSIeIjEiJSkrLy4uICAzODMtNygtLisBCgoKDg0OGxAQGy8lICYwNTA1MTAvLS81NS8wLy0vLTIvLy8tLy0vLS01Ny0uLS0tLS8tLS0tLS0tLTUtLS0tLf/AABEIAREAuQMBIgACEQEDEQH/xAAbAAACAwEBAQAAAAAAAAAAAAAEBQIDBgABB//EAFAQAAIBAgQEAwQGBQgIBAUFAAECEQMhAAQSMQUiQVETYXEGMoGRFCNCUqGxYsHR4fAVM1NykpPS8RY0Q1RzgrLTJKKzwmOkw9TiBzVVg5T/xAAaAQACAwEBAAAAAAAAAAAAAAACAwEEBQAG/8QAMREAAgIBAwIDBwQDAAMAAAAAAQIAEQMSITEEQVFx8BMiMmGBkcEFobHxM9HhFCNC/9oADAMBAAIRAxEAPwDWulaKRVlVVXmQFpYRbSZEX6RfrtiqlnBT1+H706nVRMk7FrbmPekTHUDA3jtWWVIpjUJ1ztNxynlYjqJja4xCrTSkwo0i3i+/BgtpnvsRJgTf0xTsgWvb19ZkRiEeutOoxKVNQZqUQzAfZqEEkr6WNulsQzWZpeKtEiKgEgIQoCzfmF9M9I+G2BatapXXRXBWGgAFRPYg3n0B8jImeq8TSUpHQSzRqFgDBJBInSYHTfywRdW+c6zB85kal/pDhqbyAx9wDoCBHS0mL3tsCDXzCmilMMVcCSVsB1MRqI7de+Dk4fKuGPjqdgLqix7pU+8BuGgkztYYI4bTYKjZUmpTkDUSNOidLGn1LL0BGkx6THsyDY7/AGkqLlNZNFcVUc1S6iRNpX3tIRbG4mxPuz5zPiZnxHE5Z15LqS4P2WMFbes2j4M/ARahrpUJcqKbCpIEAlhCgAht7gbdDipMu+Yp1Qo8CqZXxHvVQ9CFgcp3EkSDcC4wxlLE1GBJTRNBXpoaKGs8qChkAhSSXeNSTBAMSZgdcV/RaqO8jXTYDRoZvq4nWGlgak2IME9I7sM7pC0su1PS9QkKqwEJUajeOUACbie04Co8Lqq7LWBeiY0qCXjfVqmNQNosSNsSy1Qr6zqMW5rOfUA5QALuh1RTa99C303nYLfuNz1dNSu9VzWQHSSIeDuoSIYHyU7b2wC61HQvlaZqJJiCNB5iCQT5ztafjg1MpTBFQ1AXpmAz2I1CCNNonyAJgdsLOQ80RW0LRJ0OJ1arGnUAppMBmUDxJ+4GJAI2ggnHucWnl6WkTWWmP5sS1UAmZJEzE7sBbck7lUWNdmokNSCgcxQjxdU3p6ugiCCDv2gmvNMmRpCmvNTTZQSag1NN9ywk3YxAuZ6sCkrTbztBg2Z4fUq6GVkSmLmkjHS46cwFvgt+vkEaS1GalQQ+IhXXpIUKDMSQDOx6GO2HWa4FUdlaUsSSijSryPt76iDcTbe15ExUVyaaAGpRhX5tBSbhZSTcXgWiOuyjiZj7wnaIkTg7+HGZ0lDOotJSJ5eUGxiOYjfrjqnBcwADQU6WMszHmjuoBJ+BE/ljQUsgBSK50+LdtTsPqyCTp5QdKwsC43G5xY6VV0eCWFMEa9QBOiP9mLtMx73TYHBjAOCIeiZt+FshL+LLsIKsGJgdkgEeoHaceJmH0GlULUQxKgAQzA7MpPuz6SPI4e56mqsa1JiaxXSQVZiQDMFAJWCegG/nhdlUfMqVzM0mbUppggGOhBiSSL222Oxx3swrWLuATUpy2cXLaVXTVlgkA3BMDn30jpq7nbFWZDeLdB4ZB+r6BpkMCdzEjYYIaKZSlZzqFNQh1f3g+wttzP7TMzwUlg7aCgW9ECEBmdU9TFoIA626nZozgwPMWAJWNTSksh0kkwFIExaZI8reeFfg5772W+TY02RdKyMcuPDMlQ5lRqW1lU/WAHuYPngP+SeI/wC8Zf8AsNhJxk7g19LgxPQoqyqWbwyrBtNotcq5i4Ox29OmDMvWpms4SjTB0gl1Y+nK4EztYRHylVpBZWqVGLKSQe9ouqwG722gHF3j+I9h7oEFtmnqo6R1xGLPpFVFi+JcJfxFr1CyTa5ChY2cTfrzEREE49z3D6fg01p6mQsoHLyqhtq1EcygXm9rzgMKqKRXOuWjybVZV0T8Nvjg181VWotMgqoW7GCUA91QBIv3O0YAZFN6hd/aRxtCKeV8NkaVKFdMNpNOx3HYnve3TBGQzrurHK6UksAxnQGB5vq4hhN5EE98A1aqozVNXjO4BiZZSB9hVHUdABJFzi1PFqU6dSmRT1Q5gmXBiQQYCtp63Iw1TR2Jr1tOBjmvUAenUbWuY0MEE6g6nSW5VI1KDFyFI8pva2darrpFRQYDkqHdiR71MSDY2Kk/MEEqM5WXWhGsVlQ2LBmCnrLkjSSO/Qxjqeaq1abCqfDJlQU6g7HUZAbyG3fDWyBWqM1xiM2tBVSolN2YqGanHvDd6v2qYm+ozBIEyRJdGjVLMaoLUSAUVKjEqb6tcwXU2I97qIjdXR4s9NKdNV8VYC+KCYEDdzpiW8iZJ+OCKFJ0c61D0mAimgsrfaYgmGBEfHpc4gOLh65ZVzEUnfIhquktyKBp1TzgElYIMys7giAdqxw5qtQVKlQFqU6WaOUMIaVGmJHe9hfF1TNI1F6uRRdQB0EEJTdltpYbnbTJW3QjHZihQqmm9So+tLqWYgybfzZ5GB/qkTEXAweoAUYeoCE5TiXjO1EaeSJYqWV5m9MmAQNibwZHSTCpmkyFEK5Loo3JLVDJ3YfaPdp84sce5fMmq7UagKKoBWoUAFQmRCB5grF7dQRAx0JkaRJZnVZLEkmqZO7R78TEkCFHlhgIIhydfhbM6uGAQTqooYV52LHYkdBABkzNorzbKRVGWpA5ikm2rTpbSTTV9JvO4FxfpOFftnmvolJKrITSLFKlGk2kNrVo1GxsfugHvI2+acF9rq+Xcmm0rPU3IBMAk7kAxJwD5VQ0Zo9J+nZeoQ5F7fvNNx3j5zGTWuKpqGk5XNUCCimm5iGX7ynReZBJIi0bThfHGrrSeiZotIqO0TTOmQLb3gSRaRvNvj/G88a1VqyoR4oJrLTspMiSBeAQF1TMsJ6xgr2H9pXydUw2qk26+Q2MW5h8Oo9E+19+aWX9K19P7ophuB+P9T6DXzKLxhVVyWOWIYnmBM6hAEXKgWHYWw6NNs1RKuTQZwwKKR4iQY969wYMiIkXx8nyvtGH4wM0BymqBex06fDvFvd33/XjSJ7TDNcRqvTrLl6dOiFV3EW10y83sWJKg3i1pwWsG9+8pdV+muAu3CWfPwm1r1lpeFQZJZ+WmouG0jUZmNMATf4EnHiZWoKpNTS6aeWnOpkM3MuQCCI8x5g2uzOcpLFN6ZV2MoqxqaOqkHpNzIibxOACrio3j+5C+FDExIOoVSPPvIjqcEdKgm5hGgYTma6ujvlAalQSBpsrMLEMWsDNiRcfCMK//Gf0WY+dLB9fP0sujGmpbRc0UWbsZYgD3bnUZtvhn4z/ANLS/sn/ALmBrFkGoGTSnmYRkpeIiuqeJBK6ILQbEybRtvv2x7WoO1qihUEaIVSf0ixuFIttA/VS+aBGmTFMwCBYTsNQ7xt5eWJ0a7kMlU9IUBoBH4G43xW1pwe48zKwni+HQQ6R4zXABHMSTB1N7sDrI2893i8Mqa0JKlSIZAWAP3SHDMQBewEHCvJ1HpKmimGQFU5wQKS7auhaNoA7XwTmKLVKgYMrU4IemECrP3rlpbpfy7YYqrQYc9vn5w7veDvlENSqKCsGDw0kR4kdWJJJiJK3jzEAatk6pCksaTTNUAgCeo1fbHmD8Ri/McQquhq0NIIMLJiSlvdFvKbY6rllYqWqmbuAwjnkQYsTMmB8sQVUE6f5ktW0lSytM1UREVqrU9WsSFYAgGW0xIMco1b4O+hP4VRK76KZnmp7aTvqaNQYX5gFGxt0GbiRI8JqQGgAy6Eh5n3QSpt133GKaecSlT1V/rE1WLjU0G4XTflGw67TNzgaQOK5r1vIJEbJyikyI1ZTHPDKoUjlLKZLAj7o84AuIFYclnpvRIhUUqAjCdVmYAyCJ2iNr4EfNvT8MUR4aAywsYQCB4a3iLCNgOh6HzT1+Kms1GQAtDVFImQGUWWD20nzwwb7KfXnCDDmQDk0C+TplxJsxAVjMNY8yneIABO9jjyslEVEfUwqISUapaJBU8pCiCDFgPXEHqVczTd1C5epcA6Q1RStvemAeumDbrfAD+GKlOnVUmqAfDZTz2HMdRjT57TMXxJVSBQ3nFo7yvGDVdqUaNIgkpIqSN0kxHQyDf8AG7LcRp5SkqOeSdKszSzFjYNO7EmJnfthAUqgstUxTgFSAHN51eJK2i3zN8DahSpkUNVYHppmRN+ZrsBvPNthg90SdRj/ANp+GNm6fgmadEglgBrdWEGmQAbKDuoJmwtfHynO+xOdpuRTRa4E81I7X2ZWgq3dYtje0q9UMD4sqR7qswVux16mYR2FvLrjwZ1QH+j6VYt9YZATXAB1RJLQBJG9rziu2RHBY9vpNHpP1TP0w0puD2M+WVfHpkipRcRuHRhH4fji/I0/E+7qJsHMExvpM+95Hy3nG5z3EidLM0uv2afugqelpItt18sK+IcapPJzWl7/AGrm22lWUifPz3xV9soNLvPQYP1HNk3bHX1/EzPEchUHMFAMnUFF58xsPkPTCkyCQfiMbRvaOgwCmmwEcrlRpBvAK7Ff39sK+LcLVx4lJk9NQg9OUkyfzwYtvOavT9Tq2cVN37A+0H0oE5i9WmTocCXhhsBckCL2tK413DqfjeIKgamQxAWwZ1tzXkhWBi0EXvO3w32a4q+VzCMbAGGB+6d+vx+GPr4zj5mmoZjQLSBpH1lMg2IbURexsBKmxvOHo685Bc8n+tdIMGfUo91v57/7hFRaeUNKkCBstMffP3TJ96JOryO1gTvo5/3ej/a//DC/MlDUFBRTD2aEhnMH3tRggg9W79Zxf4df/wCL8qH7cNRCC1DvMWZs1lprNJWZTcMCI7biQ4npb8cc4oN9VXdKlaLgQN9go2+HlfHmSpsy1DQ009K6QoqEmZMXgbi4ENvck4BzawtNmXXUkAkEkAjqSLLPw9MKSgbI27f3AodoRlMzVpuqyNJklrT5CAx/ibY9zlWmjO4bX9rTAlSBsgg2Pa2B6mUqTznkjZYmT5/aEeXzxy0ytJlpaqtODa5Oo3hWgACZ+NvIL9o3C8eu/aCVjCsajKGTStRrkb7x7wsJj8evXHtJRUKka2rU/dk6iAbHlFgD3t64Co5doSor6RI1UxJEdRqB5fX8sEZNEFap4RMhRruCZJOkSTtE3Bn0xFOd79fWSBGDUqrtocBCGgKwu47qZiewuQcQrUKSJTQfWNq8OZBeoT9+0qT1MFfPYY6nUL0DSzGtAwYELU5YmFIeNU9YY3NsGV+LJNPLqtNjVMBwp0conmEEA2AAk+uHoF0lfX0MIjtAnyhDoakrTCldOpmckkReJ07iF6x54Y5TwKauaAJLkFkCswZlAUDWAdLEAC5IFrC+Fmdo1Vqujs7DSCFWdNPfVcGWB/gDqtpZ3w6U5dSQWLC40MTZjM6j+uPjgRl0Npr14GdVGaSrljXo0nJFM8pKqBI2LUne57qSAL9OmK62WQ1DTorpqqmrSIGgbBiQYIMECJJvI3wBm9VTQ3i2+0OUBwB7paJAmD12jrjzhGfXURSUgqbsCFEkTuJ1DrsRiH6nfYGv4hBY0oJAb6c0QTBQkJoge+wjm3mY6RhVVYAJ4CEIORTpgU1ExJkApFrX2vg6lm6RVkzpWoWMMwnwyze7pSTBiALTO2JcU42tN4VS4Kkl3plbiIXTyyzTvAFjY4ZlOtNRIocwwpbYcxJxHLHUr1DrMQEX3TBEMRe42ufSIOKKlGbsoA7A27DUNtgNz03wRlwAGZvU6enWB/HrgUZqSbRe0dfT8pxgZ+qL+U3Om6YYx8/GBcS4eopuwSDB3m5j7v8Al8eudqfQvo6lKR8fZnLtMggEwTpuLwAN/LG0uRJ6gg/EGf2YxHtBkjQqBImnUVtJvYg2+K/ivcjD+gzaiUJ3mp0+nULJu52WzVLRpLDSRF0lgL2B2gEm5BiTgrhXC0IZBVXzWobN6Lc9NzH4YylGoVa+4mQbbfv6YZcFq/XaFZlWCFKnSxO4MzMkgDe1saQmiVG4QUZ9H9nvY/LFlNWv4iC/htTYDrANRgNQ2tHTzM6bjXDA0io5A3XRCgCbXA1eqzpN7EYxvAM9T+ipWvaRUuzPqBgQZLGRBgdzjROKjmkWYeGlyASS6noWPQNFo2n0xIclSOPn6/qeM/Uc7vlK5CbU1JtmQ1QZc6fEVZBEjQpIEjTcSY5J6eQxd9Dr/wC9n+wf+5j3x6QYBVOoC3hqBHleB8D8rYG/lDiX9BlP7bf4cPTHqHxVUyyZXm8rUqUAQEpU6k8oEEqZ31CVtBMHqRthdm8yVfwwwp0agClz7ogddjc2EE3jaRgtKaCm/ifWUwTqVgWInuoBkD8APLBFDWTBVjTk6mJBZRGy2OoE7gknaMdQYhj6/wBQ9jM6tAmqKaVS6kTDUyqAATyybT3x7Tz7aVWiqAO0qFK6LsZIMgzvY2nDwLQpu+klhZz1LaZJAAFu2kC5j4253h/iUlrUERdRDgi7ENciGACMZ+BHxxPsQ19qke6YIMk+sVC7PpJKjTAIO2oAAmL32GJNWFQEaTTZTpDGQTN4FxI+WL6eV0NqVSagGn7TctiQRJgT/BxAZbxqTBU+jwYjTqIjYxIGk7wenTpgFx3sNvP8QQRxAqtBBS/8Q+vXySbqey6RsY6Afji3I5ti0QxpmQztHLHS4iT3Ij1wlbgNSnWHiV7apRYJLmJIX848vLBGQzVfLOqJRf3hBC6pDk3Wb26gzGI9nXzr1sJYoARvmaVFGZmJCldTB9JCgW5AAFBI+yAJid8RpcOapy0KZVJ1BmuNJILQvugkSRteJxOnmqWVUq5AZ2LFnI1eYPYdLWG3Scc+ersFeidNMA6lJEDpyXIibGdrQNyDYajq7yKueNlytcVdc6ZUByLmx92FYMB187g2xRm+INU1OKbK0xe3NbcQZW4vAJ8seVcyaNdqssW90zsNN7D3Rv5Ta+Itn6jjxKYGp4Ks0AEbk6ZnbaYwrUdx2+ciqMJ4dQoGnNQr41iSwMhxBlQbGD1GFHFs2WqAFpC7kDc/u2+eGdY048UKCUMKzSZ1qQ0SbWmYjYYzVMk6nN4IAHcnb9fyxS696RcazT/T8ALHIe0aVs5pypJA1u0AdgsEz53AwsytYnmmw/D9+Bc0IgGTzGexMiT+eOy2x7EjGc+6j5TaXGFU/OOTmCF7gfP+L4ur5almaTI4BF/UHuPPCKo25B3M/jg3J5nQxE79RivpK+8vM4pttzMfm+DkVKi6hKt1sSpAKmPOb9oPxGB01FYdYbt/FxjbcaVahpxZipDEGNUX/KLdp3jGL4nljTqQe28evljfRg+MOJr9I5YAmfRPYzKrTovVqDSr1XCH72yhR1kkGB8cN2puKnuulFVM6oJm0QbgLBN+/bHZCll6WWSabM4UNoMhlcjVK9rzcfHEOHZ3MvINNkSAAdywvMSItbpN8MKKFs9/rPB9dkGbO7juZUhp0mZl2JLFQZZjA2FyTbbvgj/SX9B/mv8Aiwtq5L6O2pndkdgImTJMLA36/wCUThn/ACev3PxGBGYYOe/ialMpKGmmrocu0GxKPLbx9YNW0XJ+d8Sq0zTKh6hSnpMICRJJ98Me3b88Q4nTqU6QTQ6klU5bggGOYTYEbn1sTgfM5aq9SWnQPsgEmO3SE+BOHMwRrP7+vXjJuzU9XMJR8RkK6WOtiOZiQLzBmbbb/lgHO8eKlQzsiFpcrufhAAvBne2LvpSIrLRXUsHlSN5vHQQZJBv+WJcTyfiImgU4Uc/3iPiCIm2xnC9Rvbb1xIABMvyMa/ERwxqKBq5ixAOx6jfqcW5bx6iOAwptJAJhiIO2oWgjy6jfAuXpaahISC4EKvMSAIA8vTbyxCtmzoX/AGdVhZIuFnmBAIAMT6H0wKsVo8ecFqjys9HlQKEq7rC6mgWJEAyLwfW8Ti1841TVSkoiwpLLBqTeUBO3S43BwnSuspUAVGOxJ1EiL7w0T1xDN8eNRSoXQVBAaDMjcrIHMOm429MP/wDIFHVsJAAhb5IKFRxJ2JqcxcSd7XbYfuGLfoDPXAAimVMMx2INhAO5k3np13wK5laZdSSkEswlg0bxB3vcYYZbijFWXQFQCdTCzAzMXERHWfhgVzK71vXrj8wtZgbrSosy1yKig+J4jAQgsumY2B2NzfynFb5Nlhqasyk81QhdSqZO25XpfbyiMFcKzlJUPjQ8ggVGQDWHJAEgbxy+fxwS3EQssFKJ1YiCxvaJBMASTG1rnD3Va1HiMTU7aViPiGVUNvLWUmbXuABsABN/PyGF2T5mqAbAkCepML+UnDcNLAMLsflO5/L8cKKLRULbA3HxmPzx5vM+py09JhUImmC1Z5gegP5AYozXuCO8fgcGVfdH9Uz8SR+zAOWb3QR1/dgF8ZdWDjMQvxGL6VaWv1kYpKCPjf1/ynBiUgLHYXB9MG1CMNQnNZYGgG2ZWkEG47YZVuBUqgpVVR3aVg1CuiDBYhVuzAXCnthVRPKyk2MEYacPz1Xw6aiy6iNTGACJgDvJtfy9MWegzaNSHcGZv6lly48NoxG/7GPFy9FGVvEHiCQHc2j7QIkCT85GI0801RToMBWZAWFtVuZR1HYkj9eB+G5FzVqPLbDcjznRaJ7z2GBnz6rSNSkuoG8t/NtfcjcmOsfHGjQZbGw7EmeYBsw2tWFNAKgUMeVnI/nH6wBeesb9pjFMp99vm37cU1TTqpTrAliDEF9QTpMHae1t8e+HV+6P4+OK3UYCWtb9eQkgS8cT8LLJSAEpCQokROm/QW3No88V5l2Vg9TS1NVKhJJhjsSeoj7MW6b4TtWNOqAz1GDHl1am1Nt9rmB73IO4jbF9Cmxqa6oKqCQFZdzO07R2gGL4ujOxpTx4/wDJBUiWfS6KoxChlANkXqdwI93v+zHLWK6RRmAI8NAVmb6mOqTHr16wMDlwi1FQalJmEg9b3BiAfPvi+lwtlcEsTG6CwuPUgnz2xWBOM2P++Rg3IZfPQXKIC5MkqZh4A+0ZUgQNsX5+oXqU2hVaxeZ1iReDA5xt+rbEKFUr43hqINtKwZYdyYhun548pZapVZOYoxvA2a0adXbzA/Zg/ag7E7n7yeTtCuI0qMoyESFK6iSSbzEk2AMmNhJwtr0SaPjK4KyJDCTANpUiJ7E4rq0/Aq1RUJZWgVNJ+spsLrOq21wAdptgnPamo09AUoxDM135WFjpjeY2B9DhhQatRFf1I0ngcwrhuYDFK5GoQwUzMA2NutrGbjri16hzCn6OWVkqSuoEKYsy9yh+E4t4VkmUsXOpyADAgAA2sLD92GlBlEXT0B/Dl6/HFYdVpXTj+5/eXsfQE+8+0qXhY0q+YKwsOZJ0hlhpEmAARO2AMvXGaPjgFaCkpTBsWgnnjsSARO2he5knN0fH5XJ8LVBAt4hBsvkgPzg9sW5upOpaYAC8q9rWYj4mPgcNz9QSh1TQw4Fx/DzF/E1ClnO8NA7WthI4iSItEA9OVcF8ZrjWaY2KEj8DgCompCdmAmO8AzjDY7zRxrtvB/FuyEWPu+W0/iB8sBM07H+P3H88XKZQEG4MjzsLepEfEHvgeow1avszMeR3/G3yw5VltRJZRpZlbrcev+UjBVVZAg9PzwLXse8xf+Ph8MefSIjpaDiGUk2IVE7y+q2lb9L/ADxpeCcXpimtHw0qHTrLH3RJ2/rX2xiqhZyFW5Y6QO5JAAxs+HZI1NdOmi0vDKlyT1KxGoWJIEW+PbF3o8JskC5k/rDhcapfe5LigNOWWqhvIpsg0qsCVEk+ZmfWAME1qvhoGYK1OqdKhwAoD/aEkEgb9e8xgc8KBQ+M4BY7hiKbAEiINpjv1FrYjlaJNXw6gNVakjmQ6FjaZg6o20mI7dby4nsav+faeeAUw+hkAj0qiMYVCouLCRMQu8Df1xf/AKTUf6U/MftwFmcv4VcEc9MwpXTKC3vKLlT3N9h8KfAP9PQ/vB+3DUZhYG8FoZW00gtNmGZbUAAZZgehYsSQP0id+l8A8RSpUGo6SoWaaybPsdTdPKNr32xGhQpJTV65ZpsUmXMm1h0mCTsOvXHU3cMA1kB2BIO5kNAA7de+OZ9ia289zF2altZ6VKmo0gsbAJcKzHcxaBvGAnplaiqtRnBFrLo1COkz3Bm19sGHMLTUB48IHSqLCxqNlAPn2xJFH1nitNGBoCCYJMyxtvtEWKmLxhYGvjb+T/E695mqjqrMASeYmKduveIKg9d/ywxzdYApNYA/apwZ2G5ECb7RO2GGbyVIfVBBWUwIW2nUwElt1EwTN8V5PgChmRnFVJ6KdYcRFyACukss/wAAGwAAu20bjQ5DSiNRnCgINPTTKg3UaXG1h0YbfnNolkskwEUgVB2kGY8huPw/XhpTyrX1MEC3u06J2ibDsBbF2W8J5gmoTuSYHqeoHlitkVslBya7dr/M18OBMe4FnxiZeHnodQ7CTJ/j1xZ7s+6sWtufj/H6sOKVNSpakV09WO3nF7/j8cKM2qhpLEn7I/WfQYqZcQxKCh3/AG+8tq2o0YGMybEfZvA2F4HyA/E4nQeRAtCam9WaT+JOOrncp9pDfvH+WFq1GLOD9wgnzDKf1HFFsjk+9HhQRtIVqYdAWF7we1v34AzVTQOW+ChW92dtj5A2xS1EGR2wtTvvxHqK5i6nw9mPJ7rXHl5euLRw2peVN+3XsfLsfyw+4bTSnZjN9/PofLDWpWEAgDe/kf2HBN1RHEM5CDPnOaBpnQ20cp8uny2+HlgfOCxxuuM8LSqm0Qfip/ZjD8SlGKsLj8cW+nzDJxzH43DT3gYD16YYwoJYm3RTG9t4xvstmVakwUa3BkAbGOjHYR23EnGP9hcsGq1WZZCpFwD7xnbvAO040j5dPCY0lqVBJIWiAVMkgiR1G57wQIONbDjawyjx/ieZ/Wcl9Rp8BPTWR0SnUDOyw6iIphhDBZAAYgjfB1Ljy14C09LRqdSYjp2JM+Y/VgbNUQz0w1blpn+bBgEERFhJGxuWFsSrCWJVtISxCgCOsEkwfke8YblLmwD2+37zKNCEZNiFc14gs2jquntGzED70k4F+g5T9D5LhVl6prwpqEJcuaRjSQSIBNwes+sY0HjU/v8A8f2sKxs55avX0kapnaXEGQMdJKksWLE3PXQOs/d+UYrp1wW5X0L1Ukm/k5uI7GfXGkagHplWARzqUHUGAvYsJ6R8LjCvN8ONICmKmq41AKBqIIlSYkT0Ex07Yt+xZFtjfz/EWZb9MWnQIoSy0xBUxAY3bmJvvqjm3t2woyebLvGYk0RYspnvYEWPpGGAyxaqadBA1OqZZdlTuTa0dBubAY0PB/Z3L5ZyRqqPZuaIToAAABP6UE736YLM4IA8I7BgOSzB+BcL0qSSVpXK6zJKmTeenxvhrTr0xyorbXaCFA7kz16dTbB2Y0EQQHPYgHCXiGstOrp8B1kfDGb1LDH7wFm5r9NiVRQkK1QfdsPdVbsfMk98Tz2bJXwVYKI5hEW/VOB6YIJgEtE9yTOlZ/E/LEXowzagTJEHvc/sxSOZwL7mXNIl+YzjLoRICKsQBbqf1YH8fU4ZrnTHp2+OLHBJuPtLqPkSwHpjuJ8mpltbVHc6iAPQb/DCcup7a9ttpII47yFeoNHNIIsoB2A/diitdQsQbACOpPU+Uk4p+kKwBm5JE9CAOb5/lB749zWd0LLQVBYmN+W37/jiu+Nid4weAk6+XAAVVusgn71zOBHYbi9uaO/S3pYjFFbiQllBi0Cf0gL/AI4E+ngMYi5v6wT+f5YEYnPIjlUydSve91+0Ow7+o2w5yZgQTN4J8olTjPV2BuLHYYv4bmQpKTJMhD6bfhb44J8WpdoxtxNMpFw3aP48j+rGK9qaUEE99P7MbAoQtJj9rdew3WPnPxwNx7hmoBQOZhTaCNmRuf0sfwwfTdO6PqPq4pM6qwiT2KyoK6apKI7E6riyyDsRbf4STbDuvm0oKgpFWUtpRQTMyYEKYCzaTbpvgB+HU6avTrHmAOkCbrJ3lisRHToThNlaNMMOaojIC2/KYEEmNS9RbrO2PQDViFVvPKdTmGbMz+Jj3McU1V16Jp5lBJViY3tqYi/S3n0k1OjFVJ06yI09X2Qkn5SbdemKKFLxefxECsORwJAOxDE+cQDGInhaKAzOaro2sBQSTce507dgMRjLk3z64+UUos7xlwf2LqtT8WVpGdhzGBurHbysMW/QB97/AMr/ALMaLPVqgRZXSqMDU5dWunuVY2A+RFomCcUfy3kO1H5U/wBuLww4gKMY6JEeQ4g5gimArg/Z5pJuGGo8xve8+c3mKhqAh6avqMQsLImd2JJI6xaJIwFToUwlQKRTpgx3FS08pEmJ3ABPfA/s9WVUDqhVbxO0uRq3ANgPxOCz5NABMHBi9o2maYFKSolNVBZwsgQQIMkn8MW5QE1KlUmzkBF8lkA/MnGa4XmDVZKc38IVCTv9YzT8hfBacaU+K4slOUT4WEfL8sYzZSzFm+n25m+MWkaVjfMZsrIUyTafzwMq8wE2P7Y/j0wFwty+kkwCOvc7/Lb4YubMQ0m5J2HYdsUMjFhqPEaoo1NdkKImCBMfsxPMZZbyoPmcZ3I8SMBWNiBJ7QRJ/CcPaucDU5Bk2Hx06r4cuRGx7dohkYNcVcT4eI1ILkEfnfy6YBz6eNSJX31p3t1Ulj6iSu3fGiWqppn1/YDjMNmnpVHKQ1SkwBSY8SmzBLEmA5AABNtUdMdosiuDUYpP2mN4FxOk+kAaEO6nYTaVO4YC28H1vj3i9OrTUq45SQNQNmB5Z9TytHfHVc3w+qv19M0nUnUEWDOx1AjkM7xeRfHNxagKGhE1ogtKknr7zFeUdyseWDcWeDz3H5l+t7qAZmuSw7kR/wCY/qjFBq36T18+v6xiouXYsO8dotaPx/DA2arQSepPy2P7MSMfaWBtGVbP+7edJP64/AAYjkTqqLvvA/K/7sKixMnp0xovZjhxd1Y2BFz+j1+eOKBRFu4VZ9By2XGmmYki8nr0A9PL0xT7R1NNEGmoaszKqT3mbx0sfmMEMzFhDaQq2HQeZ8+g+JxmPaLiTalQIdIIGs9GEEbiO2x7dcXMYUGp5/qchVL7yxqNFpWsrs5hmYGIftG1jcEzOJ5OijVPo6AFpBDyVt5kAgGxsPP4qKas7eKwckW5pAJJBFjuRt13+GGWRY1IFFlsphi3Ip2tEkQekRbbEhgzihMTmSr5CqpZGqqaNQ20iBaTE/fHc9vXHuXcUtFOn77wviKJLDeXaLWkTO+Kc1L0TTqS1SIcCwDCJgCPXEMjm1L/AFurUbqzE6Bp3kyIidrnbDmb3iBC3MO4n9MqU/CVtCMtlBa5B+0dlSD7kiSu4Bvkv9Gc79+p/HwxqeF8XFWtVR1B5fq2kw4vzBhy2PXfaxMxd/JX6Cf3x/xYNnYgc/T87RoYgbzN1s+W5Ki6V3gMYJ9FsfiPhjWcborRylPTNhqMmSSYi897b9cZupkNOipVVgajBUJI0tc6Qo8u5AnDXjuebwaiPNgVvFzEDuN4OFsxGM3xUtdFtkFRN7NVprM+2jLhQf6vL+354X0M3NKnSG7MSfPYftxd7L1SGcuNKlWA/wCYg7fDfzxV7MZSampxamSI85M/K+M/LWnynoVI1MZrp8PQgOySfWMD1s4upDMAMB8CdP78CZqqzsY3OFGfzksydyir8NWr8YxRH/sJA4nKnFxzluIBWpkmAxgk9JU4acFzZqU9jqIi3dRb/PCDOMs6ZulbSfQqWH68Xex+dIepItqYCP0W/KPzwJxUvlDIGmxNbwTOFtK9zJ9BDH8vxwq9oQKoZ1OlhTCuR1BJIPe0A/E/HuEVfq30kyView+1+Ej59sX8L0ywJkzpI/RAQD8ScAuYoteEAqNRafN8/Ur+NNZi2qOeQCY7nqQOp6emC6eTnUUaxBHMokHuTMz8MbHivBFeiwKgrspX3lZbbdtj3vjIZDgBJDVXYICdRVdTAATtIn/PGgub2nJoxi5BpluZ4E9JaaSSzTrJ2AWJI8oIHf5xjPVawYQimNZaTvEAL6dT8cfQPGp1KiICXGgBieqzBFupggjvhlxP2fppRbw6arbYARbDde7FRdSrh6hgqjIdz/ufM6HD3qGWso6df3Y33srp0MzWMaVA6fwLfPCQZfw2Ij+P3Y0HA6XImncksT8YGEtmthtxDybqbhoz3LUaCAg5vNosB+HzGElTPO1OsNNtOssepheUW96B07Ye8bqpSWnQ6sC1rlojcb8xJv8AonGXoZ0kOvuahFwGkqpAHkJti+MJVRr/AK+k891uUO+kcCEsgMs1Q6QAwUnSoJF+txeevwxZT4stOmVo0g4ZtLWhBPMCCBNrnltbzxTla9NMqDVE1KgIBaCCAIMCethsOuF5qMKa00EzBiwMi4IuIE7lvLBadBVr3/avKUhzUdMj+Nqd1YLBIWIcHad5uO52w1yZo1WZDpZRZlIA0jeJJgjrAB6YylGuwrKas1NChtKyQoILcwtqYA3623MY1fswqVRUKsnKAT906hIMECY8oO18WcRs+MLgwjhvC0CkLRRCxJszBSL6RchTO5gfDCf/AEYq/wC75T+9P+HGt8IvT+qZXKiy7AkQesmNryRtfCr+U6n/AMD+8T/HhuVlWtj9B/yFVxLkMiCgd3RjTO0A+JC8pLGJYtuD1xm8/m6jIVdiVmdLGWU7n8Tt+JwwpKqUnZmemWg04aGYgAkEajpIVpsb7TMDCyvmGZjrupuCZk+p6ziiwOkr4/vC6dzjyBoFwfOqrnV7pJB9GVgf1YY8DzRVavUzfzifzthFlcqW1DraPxn8MNODKRQqzvrC/r/IHFLOoKEeU9VjA114xqakU3qFo5CF8zIxnxntdRbQEPzvefPGvz/Cw+TQmQFUM0EAmReCbAmTHfbzxPK5Og9NK4BBKRraAYAF26SIImTE+mF4UpNVcxGbrBifcXE/D6Jqcx941WLT1mm0H5zifAGGpwWB51JjpqXRuY+6Nu+JZ/Noj61UEIdLEGzWYCD1iTc3wkOpaeqnu9QqP+Vldfyj4nHFNVjxlrC/tBdV8pvuCA06RMSwAAPdmJRf1ti3IZbS6sT/ALOD6qy6vzB+OCuHKHNLSeUQ5HdgIUHb3f14N4jlgmV1KIdWj4MVU79wFPwxVTAcgb5AmKyZKbzMDqnwS/UTJEdDZiPTlOKqQph2YAaSQY6EMIMftxfnnnw27ghvwB/CMCUxq5d9wbR90g/Gx+eEq9PtAItd4NmOHeHUlNRYkkH7MHTqM7iwJi8E9RjR0Yajp6xf5YR5SszMwFgI0XImBBJ9RPwww1lEkCCVK8xiDeMamJirymGDfiZ6uFJYteS8R5Xw19m0UU9jIUR6zM/OMJ/op0gIZ0iXdh0JYQJ28juZ6bYLqZpqOVYr778iRvJB284k/DC8S3mEs5XAxmZ/2u4k/wBKcDUCvKkiAQuxBI6m++Bq9E1KYZHlwJqBZBTmIsYuGtt1PmMCU1rOxWprcg6WDCNOkXtsCAAZw3zIdy75fTpkuyg6H3J66TCiwtbz3xsM97TzrkXcXVipCR70Q3XYn4C28+WL8szKew6QLsf0unwxz8XD04qNDgDS7aZvFiRc/wBYYBo5ldRZqhKD3oEEX9BP8b4U6bgwCpMd1KaUwRUfQCszEoJ5gI3EG0LNjthzkHpDwtR1IIAOg262bWp0gm6GYBiL4WMq6WLKwKxFRwQCe8qCSdjB274d+z3EIc0naWtBcEbSCrGCNOnYtaQPLDNNNv8Av3nVH3DstKgMFchGYGimlG7aXgBX25ZBwV4lP+krf3qf4sJeH5ELWqiVWmD9XUUpamw1AaBykfZusyCQbThboy/389/dD/Fh5sAAC/t+Zx+UzvGKCLXpUy7uujTMS2rUwZr2JLSYj3dI7YKzHB6S0YzFRtUsA6oSR7pBgXYRFjESe2JcSoPTrO1VE0M4WA7MRKsVgqRK2BjcKVEYo4+xo6NFXMIyLpH1krKgE6hHNqJYb9NumKbIzN9Z28U+zxpliuq3SYEx+7DLM5aGlRuZI72Kz8AcZpa7O5qaJGrUYGkE9fT5Y19CuKiBgCrDobbYDLgNGbKdRTBodw/iq+JSpMBpNGn1IJOlSw7baheL/jdxSi2lhT0eCwIQg6Srht3FuQ9xERc8wlNRywZDA50O+3KZM/C/zx2XD5r/AMOXVTMhrhpW4sBD+lu82xGPZNB+kXmUHJrFV3/3Je0aCmfCq0lWsIqFqZmm5PMZ1HVBveSZ6YE4NkX8FWam2lK5MspgrpBBvaJkeuCK9LwarFgrObqHnSATEx9q8kAGBHU7CUq9Vqg1u5QlbTYAhl5VFlva3fCM1EHt67zS6QnYLwd7P4m39msyoSnqEe4b7xU1KCf7I+eDPaetFAp95A4PmHUH5DCnNZTRl0qKYbw9LD4KyR5gxbyOJ+2GaFTKUaq3+sCWOwqLN/RlK/DABGCMvci/p3kCnyAjxkMvmgz6Y7sZ2ut/xAOBqOaJqybR3+Qkd4xVVJC0nG7CPUwCoPqQB88L1zQ1vGx0/gRM/DGeFoR2m+JoqtYI5O5LACL+v6sEFFpmKg1AxMm3Q2i8dI7xeMZ/hWZ1tr1AaDIU+9PvEkCwHx2B9cNMvmKZdmvGoBmIME+U9gJJgbD1xoYVG5YDf1cpZ0JIAvb1X9QXjlEAgU5TUSWX7KhWZF9TC/AR8QeK1SMuo1AiRfcSBfoRsTjQZ1UEKRNMA6esLEn/AJYiD027Yy/HuKaVpqSHAUFiQC2oyDv3B6Rtvh/sffJv1/2VMmUjDoPMnwjLu7FkVDAAmJ1MDqQG5UpIJIJmQv6OBeGcKNQihmX8KoshXCwdN2bUbArHNO/MR6MeGZlBSNX3EQABhYz5R96Yjr5TYHjGap+AzpTbSUWKitddbAHVuFJK6SZIJ2N8ODXM3eW+0Hs9RoijQpeJWq1I8MgC6jcROxPNPQdgplY/C6mWrFWWm2kDUrHUmoj3DG8SJi0zvF9VwnMNVpZc5LKtTqFGQO/NoClZZSY941GOrYXAHNhFmmK1HVqi1vDqFajhyASIneTvImek9cS6ELai5xu6nZJaodldRpSmChC6lXUNIuOZkM3iSLmLEFzw1C9J/GqAMJYqJACjUyPAgvTAvpiDaWEYrfP0xTusqnOpZBCm4hd1kiVmetuuFeU8NhUMEU1hUseUs51JpJ6EnbeTMHFjG9DxhD5zQcRzNPJhqmX0k1DuoA0kjVAAlY8p2PWLJP8AS3OfdX+yMNeF556lI1FFNqYWPBZQdWgjUdNpcE6r/etOG/8AKNP+hof2T+zFZm1H3SF84s0ZnqmQZ69F1ZlprVLVEce7pWxksLGNlBiZ6HHntBmfFy+YdCHWmyqxIgamIgfM9LiQcN+G66hNUrrpsrKaXusdO8yNipkEHqcL83xLLPSKVsuNCVNbUqRuxCjQ1a2kyN2MXAIBPuuWyu/M5Rqq5jkteSUtEgathYzq8xN/267LUV8KnUVJDi202MXAsDbGZSuauc10aaZcvBAGirTWRuF0KEtBNmMze842OXymeFVUzDqQGBaoqVBeJVWMeGVNhAYQSL7gvdiRVSzekxJxLWJAQjyAM98C08owIhKit0LKR0mQ3Qg/54d8WzDis9JayUQt3qNTMkTuJIABsBvscZ9+CmuGejXasWUjU/KSZgLcnlImxI9N8IyYl0FgYa9Qe+00mR4fTqeIxY1C9NBFuTl6HebGwFz+AGar5cVfB0MunkJVTzQBIXUwgiN+pj1xPJfSFRx4jEkyagB1KIPU3JBJiRv3Agm5Xi6Zh4ZCTRE63UiAOksJnriu2JHxmzvCx9S2Nw3IHhI5TJ1npVXWo6gLIUE3A5fQGxEdNvMyr5ZlyTJO7I4m2kgKV9BOvDfxjTpmBKMQYseov+EzIvG9zir2jzdOqNCsfDqLpKwdSNsCZFx6HqcRoXTq4IEtYOoZzEPHMwBltSGyty+kjT8QpA9Zxn2zau5YEBiRrHSbc3oRc+Y88NM9SK5WrRa9VV1LH2gN47nGNek6AMwKmIg2J67bxEX2xWXEGszVxMAu80mQ4iKcKgknr1JuJI/IfnjX8HyS1U52sLkT1vM4x3AuDVAVeosEiRq6eZGNjUrCgjEseZTYgRZfSZ3m+04bgxDXvxKXV5T/APMVcQrvJs+iRpChiIkAMY8zOFdA0C1QV6LltMpB0K0SRM2BI6i3pBONA1JoFY01IdVgpIOwsL7E/lhbx6pSqIrDQpA0lZI0hpvI1LIuInaY3gtB0txMbLkLNvM+M2xqqoplaR94AjQBILMWNpUbaoiD3MlZbjtTLhqNAoaM2JuaitzGIOx1e6Zj1wqp8TTLuyoutybsCIWJICqVYESepPoME+LTzVJ6tYaWptvqHMrg7mJC6hsO5OLAHjC07cTb8f8AaFzkxUypG4VoUa9LAz0MGVWZE4wVJeXUymBElnNgY79ekemG/Bs3QNGtT+iuKWjWCKmpWNKKrLzQy6wkauknB/8A+o1fLKcstNNIejDKkXQEeGRJ95TMG89Z2xOPfZjFKtGoP7K1XqEErNNLF5+zB1BTadJM9duh309TK5ZWepWSmgZSARckiNMm5LjlYEAGSt2BGAfY7KHMUmUE6KaldFRNMsJFwHPlPx7wPOG/SEhaiVUKVFBVyUWqpkaBDsNSr7rAkELpnpiQunftD5McZv2bqVQKdQLTy5IWkS6+KkLCkMCRVVgLhubrPKAEf+g1L+nzn9yf2Y2/EuC0cwiGvT1AG19hqDE8rQRuRcxN5IGE38p8L/8A5HMf3z/4cOOME2Vv6wKEV082glCbbmKglYPLqsIEfxtg7L5GnVGoMWLRuRp2gadBK22tPW+EGWDrK16Yps5Or9I3JYQYAiTfYj0wwyeapX0WWIIYQdQJEgtaRF9zcAKb4oqSrUB94gA8CabM0itJ1KU6g08lNqexAMwV5j32JHfGc4jxB2E5cNmKmhGZX92mg0hwqwJYwZNyJgYY0M9RCS+iqukAvpmB2OljpXUZkagJa18A8Uy5VxmadNdCK2kLW+qWYW5IHMbgg8w2tMG2X1cRooCyZmM1xb6WlShWpq7MpegwsabKOWTf6s7EmwnzwJluA16VYU1rAIRpapTuBO4EnUpMgdPe6g4Y0M03itTooPrdwNKDSZiCY0iJMiO98eVaGYVtXgONbXQ1JFtMMoQx5ydo7YBHJWjvCVjVQviXCUuWzD02k6SZaZAlYFzYbDzN74JorUoJSapUUU4INTUNdOBqkhl06Rbubiw2I2cSpXbWWUaWhafpGpugsbmZ6W64E4px5KfiU3ol2EANygGbkExPbuJGwxyBGbYcQgrFQDvGPDsxRr5pglQ1ajdYsB0Ib7gEdbnvh7xI0qJ0hQxjfotwLD4zfGe9n8kuWoVcyKgepVspA2MGFk3MXvAwsy3FWrVHqVAAdIA+6dNhM9ScRkoLqqXcSBTVyzjlRjDLuBLKfuE6b+RP6sKq3CRTemyiNShxfaCRuSZuJ6egxHK5+r44erpDNYwQywREdRHljSZ/Ik5MFRzUWmO6NCnoNjpJM2g4rBdLESw+U6IV9IZhR1nmqAmdtmVdvUk499qKzFKaIiuyrraW0i37b+l/LA+YzC6aQ0j3Qom1hG0388ZitmlrZ1adW4JKAECAwJiT3m3a4w9as7dpUdrXaR49x7NltNT6pCkBUEIBYGDMkHzJwvyrVBT1JTNSWuBJGxvy3HzwLmvq2anWFxAKkz5jbb8MWVsxTTSiggWJkbE38/XDXUGhFhRWwjWnl6xcNTyqMqwIqBum0GR+K/PBnHaOYaiahVTmahUutOQFSkGC+8xksTsDeIwq4TpDhuR11AMeaT5yICgdO5tBvg/M8eIqnLmnTqBKih3qyoBnSSSDbmnmOqN4OOYkHYTqN7SzhPCTSzaVTyXB0hwoIJCtBPvIRqEC6tAMSCWGY4tl2r08uaBzVanpphnQSdAJjk5y2qSblRfl640qUa1MMrUyqDmBBWpTdSBdDomDMXI2MxaaRwpdDsz0FWpIPiBVcSpT31IqmVJtrG5EwcJDENvE6wWowng3EuSrTAKVlE+C5ErKzDaZm+m8+6RsQQKMlm1qZf3S/iVQAGU0/DZtAenHUa0JDbgk9QCU3DcnSyrF6Tq66vsG4Eyo3Y7WAOw7740mcziqqudMs2kW5pOmFW3vBrnbCmy0Ciydu0jw+HZRVNWgyqamgSHqkFFVm0gzAXSwA+6YgsMNv5Vo/fzn/wDjqf8A2+F1DKKHFUKxkk6GF6bDWNTNJLMb8pDQDAAGKvpOZ/oE+dP/AAYtK+04kHtM8c5Wouz0zOqudKueUhjcATKgG02Mj5sstmEqpWTMMlFCQzLTYgOQDqUgzvawMmDi5Jd1NrqHYEXUmYAix5tMkEbkd8JOKBwTlquXJpsoCuBMupHumLAMSIbeD8Vo5F34xPxdo39ncmtRyXoAUSjAkRE206CRMxJmLRucO85k6KiAJVyOUksm/YEAQdjaL9zOP4dwyvlgzJUXXVpytNRJtfUoZlUxPS1xfGt4dW160cMKYAC1AYJiQSIPSBYki/fB6VPMh9jsZksxSpajoJgSGJ97eSIAAUAzYCOvXFVU0yw8MUw7CCR7zKttmmREibeuCfapFR2qBStNm0MVViGYgEQIgAywifs2GA8tmRRFNgqsSR4bT9na4np2sd52wjHqBa+DON8w/JZVjFNFLgFzIttokbgAiwEC97Yhm+NeF4mXrU3IZYIuNQYSSCLgbicUpmK1aoVRYcsZANoEGWIPnb9WGebyDVWYMsP95iWZoIkgAgtvckRfcYPGwUnSLhg7biY6vUePDWVpIeQbn7RM+Qnc4Ho5F0ktUAUwQRMbgX5TIiYgTMWw749R8KgQKb0lFSGLCS1hpJayx1AFpA3N8Z6kWUqsqUkX1jTBj3iJ/LDQ5NgiWkZox4eoVg7FKikGVZWuLRpYAMrTNxG3XbG+4ZVovSbRUDKRpdHHOA0LDGQGX9KNugvjC1apBUMqqJ3DAm3YC0evywZw5aTQJWm0RJJYPBnqY1GYt064SG37QGdmHvRtnHoOQW08haCZAOoQd9vysO+FZJBLZXLiS2pitVNTbTqMEgMBcQD5zODsnWCK9PlrMpURUUNrptAEAixUiGPUAntjzh2QYoSlFTVLE6BUK6UnuYGkdgDuBJ2wam4KppG8z3GuA0nfxVQ05Euu6hgbw09bHaPO8YnluGUSxIpvVcczsWimqgXAA3MbEk/AWw8OWqVHOXUIqxdUA5ApBJSREk8sTB5vPBWWpsg5Ueu2ofYCsOvMytI6bkD1wSEtuYYY94q4r7OaM4mkM1FWp1AT7saVa24ueu+F9PJVdLaxoqJWLMCJ1Q61JMbrzMJmPdvfH0ZssfE+tdnZKK6qSNrpojalAkIpJkeZFum4WRSm5b61C0hTDASpXe43sFj1I7Y59amlqCMp4MXZTNzDqnhggKtNtQGlRy6A3LYXMATPaIJp5Z3CmZKaqjeGBrcr7iKf9mbnmUajYCN8UZzLtQzDZaiKj0nAZi06QAJJXoSAItYmRF5HvClrhIoqA+sBw8EMLAgmDA/GB6YEkqQp3iyKyBhKKxYkmrEBgj1RU59diWhjEAAqCbCSLm4nnMzTV6VZswvho411fCugJinCmndmWZZVIGnAeeyNVajKRUYGC1YkkMWmT5LMjSJMLcduoKSpHKVYAMGUNIMQGBBtMDyOEs4Bogw2eu0Ye0bF8kTSYsrlWA1KikKo1MSJYguA9yTYwb4wOsf0yf26v+DG04vliBRpUppmsxUREMg0LUUM06YVi2nY6SIkjGI0Zr7v/wAvS/7eLS0QKjse62J9JquKLc5ugVTHYQGteO99oxOtxMME0omYJ0uKetZCnqZEE722MNfpir2qz71Vq01nxDEgKCsFVSWJFpMaYMhvKxWcPpmmUcI6u3IFkHT0uwsYAtN++0YrtSnX6+0qBRV3NIeDo2dXMGmoqNS0qWYyCCVELqKhdMQQOpI3OBMtVr0kdaiFmptpUeIJZRILFiQPhbFLcUUaySV0NBDG6ncgzNyNiCBtthJxnjJYtQUqymSHXVIuQu52ww5795v2gMC0YiuamTYLXVSVeVBB18zHmIt4h1GAsDYX3GFytJ2Jp8ovJJMabxbr8h2w4y+VcAO6oE2EsWLehnTvaAJEjvhhwPhwrZhyDphDpC2Oq1iYuCJMDtfzWxBFkwrppdwHI1yxgjVIBYG6iCCeYR26dCLSMEcX4bUoVPpGt2mFR7BrySpRRbm69z54O4FwynSrMHeprJOmBKMAoYn70iSsgRv64L4qKRFJKtRiCSqEadWrSTPMYWwNzhYFbDvI1VxM3Qr1KlULVClTAc1YYAd4J6eRBE+uKeHcHqr4hKUtE6gqaCfVtHKAAe5+GCcpw1kqrTp0HHiGBMNH9YjlB7HbtO+NJk4Qrq0nWNJWwOoABwYlZB+YO9rs0gKb+8PVS1Uy2S4S5Wq7LAUEQU1GY2BAJibllHYAEnEc1SNIU2o6WZiTpKsZYkyEUrIvPMY2iRBxqM5VzC1kemQtIA6wzQgUdxEknoZAEbd6+GVnqLK1Kbqobn1zcnnKseo2ENAExthmMoRa7mSMgq6iBM85aDS8N1EsALR5zDTt0w3zHEEoUDTSoq1SWIMjUEJ1AAkcoJ7iAI7YRpmwXZ2bXFhIGojmgaxvtsZiDETGKc5nKbEXQGYGuQJgEBTdgPjBJ9cKFjKWBjAou4y4RXpoOZxriTpaZHY6b6doggfMz7X9oiIppBvI2EgBjAULy95BvtjJ1M8QIWANx8b+k+eG/splSRUzZE+Fy0/0qhEAfiB/zeWOXK4NLtBLWYXwvigNOpTFNVQU9LuNkWTpB16lPMTpSLk2GKOEvT8BwApqMwKgatSAx9o7wAeu+89RvAV1WhSYeGh1OSIDvEFt5I3RQNhqPXBmUzJpkBRTSTGprxPWbAfInzwRycBoF0I44Xlx4oItp2JGprddi23bpjQnOuNKOAGkgaSYF4XmgAdB6yBMXRZHIam1U69Gs8DUpLKYt3APlePXFVatU0Faq6KqsWVQCe0qgvqO0R0B9RADKLEWBvHNTjywKdPSSzHXJt+kxi4MwNr4Sce4BUDNU8KpWpAFh4fMxk21UxvAi4WN9tsD8RfTmKmoBAZIGkq0aZlOh3vPX4YeIalIKxrMFjUGdhrPktgb78wYGPeHWUzNZ1C40al3if8AlvKtSWqaRByxgMOUh7EKUGy2HW0emEf+mr/74/8AYX/t41vtX/4ilTquFKByKqFTRq1CUKBVIYliZJAE6rDvNn0Ph33m/tHFh3GxMeuTxEW57/Wan9VP+unhl7M7Vf8Ajt/1HHuOwkfCPrKx/wAcK/2J/wCL/wDUOMVxb+aP9Zfyx2OwOSAvxCUe038xl/V/zGG/s1t//V+zHY7Cey+cI/manhH87U/qYzvtL/qg/rr+T47HYYvwjyP4kLyI09n/APZf83/SMLOFfzT/APFH/pjHY7BH4PoZI+KM+Of6pX/4D/8AS2FeT/1VvR/+rHY7Cui/wL5mT4ecScW3X0/Xhdnf9Xf/AJv/AG47HYbj+My4nfzidNsb7hv/AO2J/wAVv/fj3HYlPjb6xDcmBUf5yp/yf9C4V5v+dH9dcdjsUz/kMUfihPBf55vRv+gY1/C/epeh/JsdjsWV4kH44t4h/Op/Vpf+lVwv45/NVv6o/wCrHY7HH4vpD7iLs5/q3Df6jf8AtxrMdjsNy9vKOn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>
              <a:solidFill>
                <a:srgbClr val="FF0000"/>
              </a:solidFill>
            </a:endParaRPr>
          </a:p>
        </p:txBody>
      </p:sp>
      <p:graphicFrame>
        <p:nvGraphicFramePr>
          <p:cNvPr id="14" name="Chart 13"/>
          <p:cNvGraphicFramePr/>
          <p:nvPr>
            <p:extLst>
              <p:ext uri="{D42A27DB-BD31-4B8C-83A1-F6EECF244321}">
                <p14:modId xmlns:p14="http://schemas.microsoft.com/office/powerpoint/2010/main" val="3361999991"/>
              </p:ext>
            </p:extLst>
          </p:nvPr>
        </p:nvGraphicFramePr>
        <p:xfrm>
          <a:off x="136147" y="3664889"/>
          <a:ext cx="1638300" cy="12881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9" name="Chart 48"/>
          <p:cNvGraphicFramePr/>
          <p:nvPr>
            <p:extLst>
              <p:ext uri="{D42A27DB-BD31-4B8C-83A1-F6EECF244321}">
                <p14:modId xmlns:p14="http://schemas.microsoft.com/office/powerpoint/2010/main" val="1918379280"/>
              </p:ext>
            </p:extLst>
          </p:nvPr>
        </p:nvGraphicFramePr>
        <p:xfrm>
          <a:off x="3353654" y="3651637"/>
          <a:ext cx="1638300" cy="13013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23" name="Chart 22"/>
          <p:cNvGraphicFramePr/>
          <p:nvPr>
            <p:extLst>
              <p:ext uri="{D42A27DB-BD31-4B8C-83A1-F6EECF244321}">
                <p14:modId xmlns:p14="http://schemas.microsoft.com/office/powerpoint/2010/main" val="997202657"/>
              </p:ext>
            </p:extLst>
          </p:nvPr>
        </p:nvGraphicFramePr>
        <p:xfrm>
          <a:off x="2474927" y="5457811"/>
          <a:ext cx="4096283" cy="18782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4" name="TextBox 23"/>
          <p:cNvSpPr txBox="1"/>
          <p:nvPr/>
        </p:nvSpPr>
        <p:spPr>
          <a:xfrm>
            <a:off x="6126164" y="5619932"/>
            <a:ext cx="64312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100" dirty="0"/>
              <a:t>หน่วย</a:t>
            </a:r>
            <a:r>
              <a:rPr lang="en-US" sz="1100" dirty="0"/>
              <a:t>: </a:t>
            </a:r>
            <a:r>
              <a:rPr lang="th-TH" sz="1100" dirty="0" smtClean="0"/>
              <a:t>บาท</a:t>
            </a:r>
            <a:endParaRPr lang="th-TH" sz="1100" dirty="0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xmlns="" id="{1F6898A9-FFBD-4395-AB39-8D6701CF83C6}"/>
              </a:ext>
            </a:extLst>
          </p:cNvPr>
          <p:cNvSpPr/>
          <p:nvPr/>
        </p:nvSpPr>
        <p:spPr>
          <a:xfrm>
            <a:off x="617780" y="1553690"/>
            <a:ext cx="1707110" cy="226103"/>
          </a:xfrm>
          <a:prstGeom prst="rect">
            <a:avLst/>
          </a:prstGeom>
          <a:solidFill>
            <a:srgbClr val="4747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200" b="1" dirty="0">
                <a:solidFill>
                  <a:schemeClr val="bg1"/>
                </a:solidFill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พื้นที่เกษตรกรรมรวม </a:t>
            </a:r>
            <a:r>
              <a:rPr lang="th-TH" sz="1200" b="1" dirty="0" smtClean="0">
                <a:solidFill>
                  <a:schemeClr val="bg1"/>
                </a:solidFill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1,212,723 ไร่</a:t>
            </a:r>
            <a:endParaRPr lang="en-US" sz="1200" b="1" dirty="0">
              <a:solidFill>
                <a:schemeClr val="bg1"/>
              </a:solidFill>
              <a:latin typeface="TH Chakra Petch" panose="02000506000000020004" pitchFamily="2" charset="-34"/>
              <a:ea typeface="Arial Unicode MS"/>
              <a:cs typeface="TH Chakra Petch" panose="02000506000000020004" pitchFamily="2" charset="-34"/>
            </a:endParaRPr>
          </a:p>
        </p:txBody>
      </p:sp>
      <p:sp>
        <p:nvSpPr>
          <p:cNvPr id="50" name="officeArt object">
            <a:extLst>
              <a:ext uri="{FF2B5EF4-FFF2-40B4-BE49-F238E27FC236}">
                <a16:creationId xmlns:a16="http://schemas.microsoft.com/office/drawing/2014/main" xmlns="" id="{366BAB66-BAAD-4520-A159-707A0107661D}"/>
              </a:ext>
            </a:extLst>
          </p:cNvPr>
          <p:cNvSpPr/>
          <p:nvPr/>
        </p:nvSpPr>
        <p:spPr>
          <a:xfrm>
            <a:off x="2399579" y="6910811"/>
            <a:ext cx="4246980" cy="350520"/>
          </a:xfrm>
          <a:prstGeom prst="rect">
            <a:avLst/>
          </a:prstGeom>
          <a:solidFill>
            <a:srgbClr val="5C5C5C"/>
          </a:solidFill>
          <a:ln w="12700" cap="flat">
            <a:noFill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algn="ctr"/>
            <a:r>
              <a:rPr lang="th-TH" sz="1600" b="1" dirty="0">
                <a:ln>
                  <a:noFill/>
                </a:ln>
                <a:solidFill>
                  <a:schemeClr val="bg1"/>
                </a:solidFill>
                <a:effectLst/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ปี</a:t>
            </a:r>
            <a:r>
              <a:rPr lang="en-US" sz="1600" b="1" dirty="0">
                <a:ln>
                  <a:noFill/>
                </a:ln>
                <a:solidFill>
                  <a:schemeClr val="bg1"/>
                </a:solidFill>
                <a:effectLst/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 </a:t>
            </a:r>
            <a:r>
              <a:rPr lang="en-US" sz="1600" b="1" dirty="0" smtClean="0">
                <a:ln>
                  <a:noFill/>
                </a:ln>
                <a:solidFill>
                  <a:schemeClr val="bg1"/>
                </a:solidFill>
                <a:effectLst/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64 </a:t>
            </a:r>
            <a:r>
              <a:rPr lang="th-TH" sz="1600" b="1" dirty="0">
                <a:ln>
                  <a:noFill/>
                </a:ln>
                <a:solidFill>
                  <a:schemeClr val="bg1"/>
                </a:solidFill>
                <a:effectLst/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มีงบประมาณเพื่อการพัฒนาการเกษตร </a:t>
            </a:r>
            <a:r>
              <a:rPr lang="th-TH" sz="1600" b="1" dirty="0">
                <a:solidFill>
                  <a:schemeClr val="bg1"/>
                </a:solidFill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รวม </a:t>
            </a:r>
            <a:r>
              <a:rPr lang="th-TH" sz="1600" b="1" dirty="0" smtClean="0">
                <a:solidFill>
                  <a:schemeClr val="bg1"/>
                </a:solidFill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570,381,323 </a:t>
            </a:r>
            <a:r>
              <a:rPr lang="th-TH" sz="1600" b="1" dirty="0" smtClean="0">
                <a:solidFill>
                  <a:schemeClr val="bg1"/>
                </a:solidFill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บาท</a:t>
            </a:r>
            <a:endParaRPr lang="en-US" sz="1600" b="1" dirty="0">
              <a:ln>
                <a:noFill/>
              </a:ln>
              <a:solidFill>
                <a:schemeClr val="bg1"/>
              </a:solidFill>
              <a:effectLst/>
              <a:latin typeface="TH Chakra Petch" panose="02000506000000020004" pitchFamily="2" charset="-34"/>
              <a:ea typeface="Arial Unicode MS"/>
              <a:cs typeface="TH Chakra Petch" panose="02000506000000020004" pitchFamily="2" charset="-34"/>
            </a:endParaRPr>
          </a:p>
        </p:txBody>
      </p:sp>
      <p:graphicFrame>
        <p:nvGraphicFramePr>
          <p:cNvPr id="43" name="Chart 42"/>
          <p:cNvGraphicFramePr/>
          <p:nvPr>
            <p:extLst>
              <p:ext uri="{D42A27DB-BD31-4B8C-83A1-F6EECF244321}">
                <p14:modId xmlns:p14="http://schemas.microsoft.com/office/powerpoint/2010/main" val="3475217502"/>
              </p:ext>
            </p:extLst>
          </p:nvPr>
        </p:nvGraphicFramePr>
        <p:xfrm>
          <a:off x="148561" y="6374281"/>
          <a:ext cx="2070779" cy="11155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5" name="Rectangle 4"/>
          <p:cNvSpPr/>
          <p:nvPr/>
        </p:nvSpPr>
        <p:spPr>
          <a:xfrm>
            <a:off x="2918054" y="2180272"/>
            <a:ext cx="1554677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000" b="1" dirty="0"/>
              <a:t>ส้มโอปูโก   </a:t>
            </a:r>
            <a:endParaRPr lang="en-US" sz="1000" dirty="0"/>
          </a:p>
          <a:p>
            <a:r>
              <a:rPr lang="th-TH" sz="1000" dirty="0"/>
              <a:t>ผลกลมมีจุก ผิวผลมีขมนิ่มคล้ายกำมะหยี่ เนื้อมีสีชมพูอมแดง รสชาติหวาน หอม เนื้อนิ่มและเป็นผลไม้ที่ปลูกง่าย ไม่ต้องดูแลรักษาเป็น</a:t>
            </a:r>
            <a:r>
              <a:rPr lang="th-TH" sz="1000" dirty="0" smtClean="0"/>
              <a:t>พิเศษ </a:t>
            </a:r>
          </a:p>
          <a:p>
            <a:r>
              <a:rPr lang="th-TH" sz="1000" b="1" dirty="0" smtClean="0"/>
              <a:t>ลูกหยี</a:t>
            </a:r>
          </a:p>
          <a:p>
            <a:r>
              <a:rPr lang="th-TH" sz="1000" dirty="0"/>
              <a:t>เมื่อสุกเปลือกจะเป็นสีดำ เนื้อในสีน้ำตาล ขนาดผลโตเต็มที่เท่าปลายนิ้วชี้ รสหวานอมเปรี้ยว</a:t>
            </a:r>
            <a:endParaRPr lang="en-US" sz="1000" dirty="0"/>
          </a:p>
        </p:txBody>
      </p:sp>
      <p:graphicFrame>
        <p:nvGraphicFramePr>
          <p:cNvPr id="37" name="Chart 36"/>
          <p:cNvGraphicFramePr/>
          <p:nvPr>
            <p:extLst>
              <p:ext uri="{D42A27DB-BD31-4B8C-83A1-F6EECF244321}">
                <p14:modId xmlns:p14="http://schemas.microsoft.com/office/powerpoint/2010/main" val="4049801734"/>
              </p:ext>
            </p:extLst>
          </p:nvPr>
        </p:nvGraphicFramePr>
        <p:xfrm>
          <a:off x="168771" y="5502910"/>
          <a:ext cx="2070779" cy="11155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38" name="Rectangle 4"/>
          <p:cNvSpPr/>
          <p:nvPr/>
        </p:nvSpPr>
        <p:spPr>
          <a:xfrm>
            <a:off x="5410200" y="1959946"/>
            <a:ext cx="1394054" cy="16773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000" b="1" dirty="0" smtClean="0"/>
              <a:t>ทุเรียน</a:t>
            </a:r>
            <a:r>
              <a:rPr lang="th-TH" sz="1000" b="1" dirty="0"/>
              <a:t>ทรายขาว</a:t>
            </a:r>
            <a:endParaRPr lang="en-US" sz="1000" dirty="0"/>
          </a:p>
          <a:p>
            <a:r>
              <a:rPr lang="th-TH" sz="1000" dirty="0"/>
              <a:t>พันธุ์หมอนทอง มีขนาดใหญ่ ก้านขั้วแข็ง มีลักษณะทรงกลม ยาวรี ผิวเปลือก หนาแข็ง มีหนามแหลมยาว ผลอ่อนมีสีเขียว ผลสุกมีสีน้ำตาลปนเขียว เปลือกบาง เนื้อมีสีทองสวยเรียบเนียน/เนื้อแห้ง รสชาติกลมกล่อม หวานนุ่ม แป้งน้อย </a:t>
            </a:r>
            <a:r>
              <a:rPr lang="th-TH" sz="1000" b="1" dirty="0"/>
              <a:t>ติดอันดับทุเรียนคุณภาพ 1 ใน 5 ที่อร่อยที่สุดในประเทศ</a:t>
            </a:r>
            <a:endParaRPr lang="en-US" sz="1000" dirty="0"/>
          </a:p>
        </p:txBody>
      </p:sp>
      <p:graphicFrame>
        <p:nvGraphicFramePr>
          <p:cNvPr id="39" name="Chart 13"/>
          <p:cNvGraphicFramePr/>
          <p:nvPr>
            <p:extLst>
              <p:ext uri="{D42A27DB-BD31-4B8C-83A1-F6EECF244321}">
                <p14:modId xmlns:p14="http://schemas.microsoft.com/office/powerpoint/2010/main" val="4084192482"/>
              </p:ext>
            </p:extLst>
          </p:nvPr>
        </p:nvGraphicFramePr>
        <p:xfrm>
          <a:off x="1728153" y="3657600"/>
          <a:ext cx="1624647" cy="1295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pic>
        <p:nvPicPr>
          <p:cNvPr id="46" name="รูปภาพ 45" descr="C:\Users\moac\Desktop\59410101002220180830122836.jpg"/>
          <p:cNvPicPr/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4545" r="96970">
                        <a14:backgroundMark x1="59394" y1="30667" x2="86667" y2="428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8941" y="2303898"/>
            <a:ext cx="459791" cy="702204"/>
          </a:xfrm>
          <a:prstGeom prst="rect">
            <a:avLst/>
          </a:prstGeom>
          <a:noFill/>
          <a:ln>
            <a:noFill/>
          </a:ln>
        </p:spPr>
      </p:pic>
      <p:pic>
        <p:nvPicPr>
          <p:cNvPr id="47" name="รูปภาพ 46" descr="C:\Users\moac\Desktop\59410101002220180830122836.jpg"/>
          <p:cNvPicPr/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4545" r="96970">
                        <a14:backgroundMark x1="59394" y1="30667" x2="86667" y2="428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8226" y="2260188"/>
            <a:ext cx="482336" cy="793442"/>
          </a:xfrm>
          <a:prstGeom prst="rect">
            <a:avLst/>
          </a:prstGeom>
          <a:noFill/>
          <a:ln>
            <a:noFill/>
          </a:ln>
        </p:spPr>
      </p:pic>
      <p:pic>
        <p:nvPicPr>
          <p:cNvPr id="51" name="รูปภาพ 50" descr="C:\Users\moac\Desktop\59410021002120180831151946.jpg"/>
          <p:cNvPicPr/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5667" b="98167" l="6974" r="95268">
                        <a14:foregroundMark x1="16563" y1="26000" x2="36364" y2="57667"/>
                        <a14:foregroundMark x1="13574" y1="27500" x2="32877" y2="18000"/>
                        <a14:foregroundMark x1="13076" y1="29333" x2="11955" y2="47667"/>
                        <a14:foregroundMark x1="30386" y1="64000" x2="46700" y2="56000"/>
                        <a14:foregroundMark x1="38356" y1="45000" x2="57036" y2="63333"/>
                        <a14:foregroundMark x1="37360" y1="43333" x2="49813" y2="47000"/>
                        <a14:foregroundMark x1="26152" y1="53667" x2="22416" y2="68333"/>
                        <a14:foregroundMark x1="29763" y1="82667" x2="42590" y2="87167"/>
                        <a14:foregroundMark x1="23039" y1="75167" x2="30137" y2="85000"/>
                        <a14:foregroundMark x1="75467" y1="28833" x2="77958" y2="33667"/>
                        <a14:foregroundMark x1="79078" y1="78333" x2="81818" y2="81833"/>
                        <a14:backgroundMark x1="61644" y1="52667" x2="64633" y2="55833"/>
                        <a14:backgroundMark x1="55168" y1="28667" x2="65006" y2="52333"/>
                        <a14:backgroundMark x1="55168" y1="25833" x2="67621" y2="46667"/>
                        <a14:backgroundMark x1="53923" y1="21500" x2="70237" y2="35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130" t="15551" r="41383" b="1380"/>
          <a:stretch/>
        </p:blipFill>
        <p:spPr bwMode="auto">
          <a:xfrm rot="18795325">
            <a:off x="4470790" y="2529286"/>
            <a:ext cx="447493" cy="70540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รูปภาพ 2"/>
          <p:cNvPicPr>
            <a:picLocks noChangeAspect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5400" b="92800" l="4800" r="9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4846" y="1924199"/>
            <a:ext cx="576728" cy="576728"/>
          </a:xfrm>
          <a:prstGeom prst="rect">
            <a:avLst/>
          </a:prstGeom>
        </p:spPr>
      </p:pic>
      <p:graphicFrame>
        <p:nvGraphicFramePr>
          <p:cNvPr id="44" name="แผนภูมิ 4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02550375"/>
              </p:ext>
            </p:extLst>
          </p:nvPr>
        </p:nvGraphicFramePr>
        <p:xfrm>
          <a:off x="14835" y="92075"/>
          <a:ext cx="2804565" cy="16877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4"/>
          </a:graphicData>
        </a:graphic>
      </p:graphicFrame>
      <p:graphicFrame>
        <p:nvGraphicFramePr>
          <p:cNvPr id="45" name="แผนภูมิ 4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83280849"/>
              </p:ext>
            </p:extLst>
          </p:nvPr>
        </p:nvGraphicFramePr>
        <p:xfrm>
          <a:off x="4587004" y="67574"/>
          <a:ext cx="2233306" cy="17122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5"/>
          </a:graphicData>
        </a:graphic>
      </p:graphicFrame>
      <p:graphicFrame>
        <p:nvGraphicFramePr>
          <p:cNvPr id="52" name="แผนภูมิ 5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735414"/>
              </p:ext>
            </p:extLst>
          </p:nvPr>
        </p:nvGraphicFramePr>
        <p:xfrm>
          <a:off x="2668697" y="67574"/>
          <a:ext cx="2208103" cy="1752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6"/>
          </a:graphicData>
        </a:graphic>
      </p:graphicFrame>
      <p:pic>
        <p:nvPicPr>
          <p:cNvPr id="7" name="รูปภาพ 6"/>
          <p:cNvPicPr>
            <a:picLocks noChangeAspect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110"/>
          <a:stretch/>
        </p:blipFill>
        <p:spPr>
          <a:xfrm>
            <a:off x="4481357" y="3114512"/>
            <a:ext cx="433310" cy="461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8544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Green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Custom 2">
      <a:majorFont>
        <a:latin typeface="TH Chakra Petch"/>
        <a:ea typeface=""/>
        <a:cs typeface="TH Chakra Petch"/>
      </a:majorFont>
      <a:minorFont>
        <a:latin typeface="TH Chakra Petch"/>
        <a:ea typeface=""/>
        <a:cs typeface="TH Chakra Petch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4025</TotalTime>
  <Words>749</Words>
  <Application>Microsoft Office PowerPoint</Application>
  <PresentationFormat>กระดาษ A4 (210x297 มม.)</PresentationFormat>
  <Paragraphs>71</Paragraphs>
  <Slides>1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5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</vt:i4>
      </vt:variant>
    </vt:vector>
  </HeadingPairs>
  <TitlesOfParts>
    <vt:vector size="7" baseType="lpstr">
      <vt:lpstr>Arial Unicode MS</vt:lpstr>
      <vt:lpstr>Angsana New</vt:lpstr>
      <vt:lpstr>Arial</vt:lpstr>
      <vt:lpstr>Helvetica Neue</vt:lpstr>
      <vt:lpstr>TH Chakra Petch</vt:lpstr>
      <vt:lpstr>Office Theme</vt:lpstr>
      <vt:lpstr>งานนำเสนอ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Thitaphat</dc:creator>
  <cp:lastModifiedBy>moac</cp:lastModifiedBy>
  <cp:revision>352</cp:revision>
  <cp:lastPrinted>2021-05-05T04:46:10Z</cp:lastPrinted>
  <dcterms:created xsi:type="dcterms:W3CDTF">2019-07-31T14:04:36Z</dcterms:created>
  <dcterms:modified xsi:type="dcterms:W3CDTF">2021-05-05T04:46:14Z</dcterms:modified>
</cp:coreProperties>
</file>