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1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CCECFF"/>
    <a:srgbClr val="FFFFC1"/>
    <a:srgbClr val="FFA7A7"/>
    <a:srgbClr val="E6D5F3"/>
    <a:srgbClr val="E6005D"/>
    <a:srgbClr val="27BF44"/>
    <a:srgbClr val="FF3399"/>
    <a:srgbClr val="A7190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02" d="100"/>
          <a:sy n="202" d="100"/>
        </p:scale>
        <p:origin x="504" y="-783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1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535,500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13334717.43</c:v>
                </c:pt>
                <c:pt idx="1">
                  <c:v>535500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293828235</c:v>
                </c:pt>
                <c:pt idx="1">
                  <c:v>3026600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5696"/>
        <c:axId val="-745142224"/>
        <c:axId val="0"/>
      </c:bar3DChart>
      <c:catAx>
        <c:axId val="-7451356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2224"/>
        <c:crosses val="autoZero"/>
        <c:auto val="1"/>
        <c:lblAlgn val="ctr"/>
        <c:lblOffset val="100"/>
        <c:noMultiLvlLbl val="0"/>
      </c:catAx>
      <c:valAx>
        <c:axId val="-745142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5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1200.2612999999999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509.96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176857772346805"/>
          <c:y val="0.39886082705651354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159.5</c:v>
                </c:pt>
                <c:pt idx="1">
                  <c:v>53.5</c:v>
                </c:pt>
                <c:pt idx="2">
                  <c:v>15.25</c:v>
                </c:pt>
                <c:pt idx="3">
                  <c:v>10.25</c:v>
                </c:pt>
                <c:pt idx="4">
                  <c:v>1</c:v>
                </c:pt>
                <c:pt idx="5">
                  <c:v>1.62</c:v>
                </c:pt>
                <c:pt idx="6">
                  <c:v>0</c:v>
                </c:pt>
                <c:pt idx="7">
                  <c:v>10.5</c:v>
                </c:pt>
                <c:pt idx="8">
                  <c:v>75.816000000000003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710364709358504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461.93</c:v>
                </c:pt>
                <c:pt idx="1">
                  <c:v>33.93</c:v>
                </c:pt>
                <c:pt idx="2">
                  <c:v>0.15</c:v>
                </c:pt>
                <c:pt idx="3">
                  <c:v>11.38</c:v>
                </c:pt>
                <c:pt idx="4">
                  <c:v>2.57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4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950.48299999999995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327.43599999999998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6040749139"/>
          <c:y val="0.4478036429640848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8.652583651594084E-2"/>
                  <c:y val="7.0839746399339501E-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106182</c:v>
                </c:pt>
                <c:pt idx="1">
                  <c:v>36839</c:v>
                </c:pt>
                <c:pt idx="2">
                  <c:v>464158</c:v>
                </c:pt>
                <c:pt idx="3">
                  <c:v>8834</c:v>
                </c:pt>
                <c:pt idx="4">
                  <c:v>11543</c:v>
                </c:pt>
                <c:pt idx="5">
                  <c:v>66636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231754439022114"/>
          <c:y val="7.0211928213114697E-4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(ตัน)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4.7184869736900073E-2"/>
                  <c:y val="1.014801439904630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0.2402847708425391"/>
                  <c:y val="-8.1000222924773027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0.21557991108971347"/>
                  <c:y val="-6.43441958495460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2.5648139030158886E-2"/>
                  <c:y val="-9.16793961778535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5.2016667728167751E-2"/>
                  <c:y val="0.1069147205950012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-2.2847388605661136E-2"/>
                  <c:y val="-5.97683096642201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14930095386360334"/>
                  <c:y val="-2.6640839519052406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81997.03</c:v>
                </c:pt>
                <c:pt idx="1">
                  <c:v>4152.12</c:v>
                </c:pt>
                <c:pt idx="2">
                  <c:v>4554.58</c:v>
                </c:pt>
                <c:pt idx="3">
                  <c:v>60407</c:v>
                </c:pt>
                <c:pt idx="4">
                  <c:v>1251.54</c:v>
                </c:pt>
                <c:pt idx="5">
                  <c:v>1857.02</c:v>
                </c:pt>
                <c:pt idx="6">
                  <c:v>30483.69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3.3472236971460102E-2"/>
          <c:y val="4.61656966792194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Lbls>
            <c:dLbl>
              <c:idx val="0"/>
              <c:layout>
                <c:manualLayout>
                  <c:x val="-0.23153138412469521"/>
                  <c:y val="3.623188405797101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8.1035984443643308E-2"/>
                  <c:y val="-4.34782608695652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 </a:t>
                    </a:r>
                    <a:fld id="{0739648B-2312-4485-88D5-A493DC69312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21601194483172262"/>
                  <c:y val="-7.0745463882232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C37BC1A0-162E-4D4E-B380-DEFDAC17063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-0.15049539968105194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9969581880754944"/>
                  <c:y val="0.1014495606527444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431B3FB9-089B-44C2-9AF8-AE9F49BD86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0.12734226126858234"/>
                  <c:y val="0.23188405797101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1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E8030C55-A2E0-41C8-AFDD-C514497663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736508169457273E-2"/>
                  <c:y val="-2.898579253680259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8D592277-F285-4CAA-8A26-E5EF57A5E5F7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07441136102"/>
                      <c:h val="0.278115942028985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-4.0517992221821675E-2"/>
                  <c:y val="9.42028985507245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9.8400838252995435E-2"/>
                  <c:y val="0.246376811594202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0.27783766094963419"/>
                  <c:y val="6.52173913043478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เป็ดเทศ</c:v>
                </c:pt>
                <c:pt idx="9">
                  <c:v>เป็ดไข่</c:v>
                </c:pt>
              </c:strCache>
            </c:strRef>
          </c:cat>
          <c:val>
            <c:numRef>
              <c:f>Sheet1!$B$2:$B$11</c:f>
              <c:numCache>
                <c:formatCode>_-* #,##0_-;\-* #,##0_-;_-* "-"??_-;_-@_-</c:formatCode>
                <c:ptCount val="10"/>
                <c:pt idx="0">
                  <c:v>73952</c:v>
                </c:pt>
                <c:pt idx="1">
                  <c:v>56</c:v>
                </c:pt>
                <c:pt idx="2">
                  <c:v>1319</c:v>
                </c:pt>
                <c:pt idx="3">
                  <c:v>51664</c:v>
                </c:pt>
                <c:pt idx="4">
                  <c:v>17280</c:v>
                </c:pt>
                <c:pt idx="5">
                  <c:v>4521</c:v>
                </c:pt>
                <c:pt idx="6">
                  <c:v>764076</c:v>
                </c:pt>
                <c:pt idx="7">
                  <c:v>367696</c:v>
                </c:pt>
                <c:pt idx="8">
                  <c:v>238231</c:v>
                </c:pt>
                <c:pt idx="9">
                  <c:v>50282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0.70542</cdr:x>
      <cdr:y>0.33647</cdr:y>
    </cdr:from>
    <cdr:to>
      <cdr:x>0.87991</cdr:x>
      <cdr:y>0.47181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871274" y="528165"/>
          <a:ext cx="462870" cy="21244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0.02943</cdr:x>
      <cdr:y>0.34556</cdr:y>
    </cdr:from>
    <cdr:to>
      <cdr:x>0.19292</cdr:x>
      <cdr:y>0.48341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77171" y="589595"/>
          <a:ext cx="428679" cy="2352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0.67299</cdr:x>
      <cdr:y>0.25885</cdr:y>
    </cdr:from>
    <cdr:to>
      <cdr:x>0.96475</cdr:x>
      <cdr:y>0.51623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97662" y="408730"/>
          <a:ext cx="692629" cy="406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0.1165</cdr:x>
      <cdr:y>0.81139</cdr:y>
    </cdr:from>
    <cdr:to>
      <cdr:x>0.3514</cdr:x>
      <cdr:y>0.95313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296187" y="1281187"/>
          <a:ext cx="597195" cy="22380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0.48598</cdr:x>
      <cdr:y>0.09636</cdr:y>
    </cdr:from>
    <cdr:to>
      <cdr:x>0.70342</cdr:x>
      <cdr:y>0.24651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274277" y="164407"/>
          <a:ext cx="570144" cy="25619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0.10385</cdr:x>
      <cdr:y>0.5781</cdr:y>
    </cdr:from>
    <cdr:to>
      <cdr:x>0.37713</cdr:x>
      <cdr:y>0.7461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294224" y="912826"/>
          <a:ext cx="774264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0.70095</cdr:x>
      <cdr:y>0.6815</cdr:y>
    </cdr:from>
    <cdr:to>
      <cdr:x>0.92008</cdr:x>
      <cdr:y>0.80715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1664041" y="1076094"/>
          <a:ext cx="520220" cy="1984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0.04066</cdr:x>
      <cdr:y>0.08713</cdr:y>
    </cdr:from>
    <cdr:to>
      <cdr:x>0.26155</cdr:x>
      <cdr:y>0.22498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96525" y="137579"/>
          <a:ext cx="524385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28 กุมภาพันธ์ 2568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730,686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82,839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343,715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863.42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0894" y="7697237"/>
            <a:ext cx="3684942" cy="2167045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งบประมาณ ปี 2568 หน่วยงานในสังกัดกระทรวงเกษตรและสหกรณ์ของจังหวัดปัตตานี ได้รับงบประมาณจำนวน 276 โครงการ  งบประมาณรวม  296,854,835 บาท  เบิกจ่ายแล้ว 13,870,217.43 บาท คิดเป็นร้อยละ 4.67  (ข้อมูลตามรายงานผลความก้าวหน้าการดำเนินงานตามแผนปฏิบัติการด้านการเกษตรและสหกรณ์จังหวัด ปี 2568 ไตรมาส 1) แบ่งเป็น 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3.1 งบประมาณของส่วนราชการต้นสังกัด (</a:t>
            </a:r>
            <a:r>
              <a:rPr lang="en-US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Function Base) 273 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 งบประมาณ 293,828,235 บาท  เบิกจ่ายแล้ว 13,334,717.43 บาท  คิดเป็นร้อยละ 4.54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3.2 งบประมาณจังหวัด/กลุ่มจังหวัด (</a:t>
            </a:r>
            <a:r>
              <a:rPr lang="en-US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จำนวน 3 โครงการ งบประมาณรวม 3,026,600 บาท  เบิกจ่ายแล้ว 535,500 บาท  คิดเป็นร้อยละ 17.69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2 โครงการ งบประมาณรวม 1,525,100 บาท  ได้แก่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1) โครงการขยายพื้นที่แปลงปลูกหญ้าเลี้ยงสัตว์  รับผิดชอบโดย สำนักงานปศุสัตว์จังหวัดปัตตานี งบประมาณ 861,000 บาท  เบิกจ่ายแล้ว 535,500 บาท  คิดเป็นร้อยละ 62.20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2) โครงการการผลิตผักร่วมเลี้ยงปลาในระบบอ</a:t>
            </a:r>
            <a:r>
              <a:rPr lang="th-TH" sz="85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ควา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โปน</a:t>
            </a:r>
            <a:r>
              <a:rPr lang="th-TH" sz="85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ิกส์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แบบอัจฉริยะเพื่อความมั่นงคงทางด้านอาหารกลางวันในโรงเรียนจังหวัดปัตตานี รับผิดชอบโดย สำนักงานเกษตรจังหวัดปัตตานี งบประมาณ 989,600 บาท เบิกจ่ายแล้ว - บาท  คิดเป็นร้อยละ -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1 โครงการ ได้แก่ โครงการพัฒนาไม้ผลที่มีศักยภาพในกลุ่มจังหวัดภาคใต้ชายแดนสู่เกษตรมูลค่าสูง รับผิดชอบโดย สำนักงานเกษตรจังหวัดปัตตานี  งบประมาณ 1,877,500 บาท  เบิกจ่ายแล้ว - บาท  คิดเป็นร้อยละ - 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56473" cy="1769715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</a:t>
            </a:r>
            <a:r>
              <a:rPr lang="th-TH" sz="8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</a:t>
            </a:r>
          </a:p>
          <a:p>
            <a:pPr lvl="0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 พื้นที่การระบาดของโรค จำนวน 11 อำเภอ รวมทั้งสิ้น 107,184 ไร่ เกษตรกร 19,529 ราย </a:t>
            </a:r>
          </a:p>
          <a:p>
            <a:pPr lvl="0">
              <a:defRPr/>
            </a:pPr>
            <a:r>
              <a:rPr lang="th-TH" sz="8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ราคายางที่ตกต่ำ ทำให้เกษตรกรในพื้นที่ส่วนใหญ่ขาดความเอาใจใส่ในการดูแลสวนยาง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สภาพอากาศที่เปลี่ยนแปลงบ่อย ในพื้นที่มีฝนตกฉุกยาวนานกว่าปกติ ซึ่งเป็นสาเหตุที่ทำ 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		                     (***ข้อมูล ณ วันที่ 28 กุมภาพันธ์ 2568***)</a:t>
            </a:r>
            <a:endParaRPr lang="th-TH" sz="80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70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</a:t>
            </a:r>
            <a:r>
              <a:rPr kumimoji="0" lang="th-TH" sz="1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เกษตรกรรม 811,513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832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296,854,835 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170" y="2342582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826" y="2303898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7655" y="2529286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946" y="1937711"/>
            <a:ext cx="548772" cy="54877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731888" y="3113320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790952696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196917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3 ราย พื้นที่ 2-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-  ราย พื้นที่ -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2926237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469 ราย พื้นที่ 2,150.7443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264 ราย พื้นที่ 837.396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2567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681,100,143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143,579,491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21.08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EE2DD317-2386-430A-BA74-2A1DBE854931}"/>
              </a:ext>
            </a:extLst>
          </p:cNvPr>
          <p:cNvSpPr txBox="1"/>
          <p:nvPr/>
        </p:nvSpPr>
        <p:spPr>
          <a:xfrm>
            <a:off x="542803" y="639900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989B1">
                    <a:lumMod val="75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50,600 ล้านบาท (ปี 2565)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6584745"/>
              </p:ext>
            </p:extLst>
          </p:nvPr>
        </p:nvGraphicFramePr>
        <p:xfrm>
          <a:off x="-288837" y="7245299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84908" y="7259017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84804" y="737020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3 ราย 2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7084539"/>
              </p:ext>
            </p:extLst>
          </p:nvPr>
        </p:nvGraphicFramePr>
        <p:xfrm>
          <a:off x="1271692" y="718183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3" name="กล่องข้อความ 72">
            <a:extLst>
              <a:ext uri="{FF2B5EF4-FFF2-40B4-BE49-F238E27FC236}">
                <a16:creationId xmlns:a16="http://schemas.microsoft.com/office/drawing/2014/main" id="{72E3C5BE-8FE7-40E7-83E4-137A370208CC}"/>
              </a:ext>
            </a:extLst>
          </p:cNvPr>
          <p:cNvSpPr txBox="1"/>
          <p:nvPr/>
        </p:nvSpPr>
        <p:spPr>
          <a:xfrm>
            <a:off x="1812231" y="7396668"/>
            <a:ext cx="101021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148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</a:t>
            </a: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,200.2613 ไร่</a:t>
            </a: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04A12A-CEB2-4A4E-90FB-ABC059646EB1}"/>
              </a:ext>
            </a:extLst>
          </p:cNvPr>
          <p:cNvSpPr txBox="1"/>
          <p:nvPr/>
        </p:nvSpPr>
        <p:spPr>
          <a:xfrm>
            <a:off x="2057400" y="7214188"/>
            <a:ext cx="85311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84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509.960 ไร่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2090160" y="70385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46857"/>
              </p:ext>
            </p:extLst>
          </p:nvPr>
        </p:nvGraphicFramePr>
        <p:xfrm>
          <a:off x="150384" y="6389551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0EE5AF1C-CE6A-4DF8-B03F-59C4F21C08B8}"/>
              </a:ext>
            </a:extLst>
          </p:cNvPr>
          <p:cNvSpPr txBox="1"/>
          <p:nvPr/>
        </p:nvSpPr>
        <p:spPr>
          <a:xfrm>
            <a:off x="549718" y="655145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5930793"/>
              </p:ext>
            </p:extLst>
          </p:nvPr>
        </p:nvGraphicFramePr>
        <p:xfrm>
          <a:off x="2972357" y="5617846"/>
          <a:ext cx="2056844" cy="12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7117708"/>
              </p:ext>
            </p:extLst>
          </p:nvPr>
        </p:nvGraphicFramePr>
        <p:xfrm>
          <a:off x="3020230" y="6647520"/>
          <a:ext cx="2211659" cy="1047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106896" y="6678411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6554592"/>
              </p:ext>
            </p:extLst>
          </p:nvPr>
        </p:nvGraphicFramePr>
        <p:xfrm>
          <a:off x="1348265" y="623689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4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903953" y="6371114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180 ราย 327.436 ไร่</a:t>
            </a:r>
          </a:p>
        </p:txBody>
      </p:sp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3253992"/>
              </p:ext>
            </p:extLst>
          </p:nvPr>
        </p:nvGraphicFramePr>
        <p:xfrm>
          <a:off x="433858" y="7271134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759694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sp>
        <p:nvSpPr>
          <p:cNvPr id="86" name="กล่องข้อความ 85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946414" y="7372939"/>
            <a:ext cx="788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87" name="กล่องข้อความ 86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939230" y="7235338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90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865155" y="6568152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621 ราย 950.483 ไร่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1045644964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7712047"/>
              </p:ext>
            </p:extLst>
          </p:nvPr>
        </p:nvGraphicFramePr>
        <p:xfrm>
          <a:off x="2261232" y="134637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72288340"/>
              </p:ext>
            </p:extLst>
          </p:nvPr>
        </p:nvGraphicFramePr>
        <p:xfrm>
          <a:off x="4542171" y="92075"/>
          <a:ext cx="2253458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8653</TotalTime>
  <Words>860</Words>
  <Application>Microsoft Office PowerPoint</Application>
  <PresentationFormat>กระดาษ A4 (210x297 มม.)</PresentationFormat>
  <Paragraphs>120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739</cp:revision>
  <cp:lastPrinted>2024-11-06T04:38:16Z</cp:lastPrinted>
  <dcterms:created xsi:type="dcterms:W3CDTF">2019-07-31T14:04:36Z</dcterms:created>
  <dcterms:modified xsi:type="dcterms:W3CDTF">2025-03-04T05:39:38Z</dcterms:modified>
</cp:coreProperties>
</file>