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1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CCECFF"/>
    <a:srgbClr val="FFFFC1"/>
    <a:srgbClr val="FFA7A7"/>
    <a:srgbClr val="E6D5F3"/>
    <a:srgbClr val="E6005D"/>
    <a:srgbClr val="27BF44"/>
    <a:srgbClr val="FF3399"/>
    <a:srgbClr val="A7190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26" d="100"/>
          <a:sy n="226" d="100"/>
        </p:scale>
        <p:origin x="570" y="-430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1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535,500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104780687</c:v>
                </c:pt>
                <c:pt idx="1">
                  <c:v>108396367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370701429</c:v>
                </c:pt>
                <c:pt idx="1">
                  <c:v>375826929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5696"/>
        <c:axId val="-745142224"/>
        <c:axId val="0"/>
      </c:bar3DChart>
      <c:catAx>
        <c:axId val="-7451356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2224"/>
        <c:crosses val="autoZero"/>
        <c:auto val="1"/>
        <c:lblAlgn val="ctr"/>
        <c:lblOffset val="100"/>
        <c:noMultiLvlLbl val="0"/>
      </c:catAx>
      <c:valAx>
        <c:axId val="-745142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5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1200.2612999999999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722.06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176857772346805"/>
          <c:y val="0.39886082705651354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159.5</c:v>
                </c:pt>
                <c:pt idx="1">
                  <c:v>395.85</c:v>
                </c:pt>
                <c:pt idx="2">
                  <c:v>23</c:v>
                </c:pt>
                <c:pt idx="3">
                  <c:v>38.950000000000003</c:v>
                </c:pt>
                <c:pt idx="4">
                  <c:v>1</c:v>
                </c:pt>
                <c:pt idx="5">
                  <c:v>2.62</c:v>
                </c:pt>
                <c:pt idx="6">
                  <c:v>17.25</c:v>
                </c:pt>
                <c:pt idx="7">
                  <c:v>79.5</c:v>
                </c:pt>
                <c:pt idx="8">
                  <c:v>107.896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710364709358504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655.66</c:v>
                </c:pt>
                <c:pt idx="1">
                  <c:v>46.01</c:v>
                </c:pt>
                <c:pt idx="2">
                  <c:v>3</c:v>
                </c:pt>
                <c:pt idx="3">
                  <c:v>8.35</c:v>
                </c:pt>
                <c:pt idx="4">
                  <c:v>9</c:v>
                </c:pt>
                <c:pt idx="5">
                  <c:v>0</c:v>
                </c:pt>
                <c:pt idx="6">
                  <c:v>0.04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950.48299999999995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825.56600000000003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6040749139"/>
          <c:y val="0.4478036429640848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8.652583651594084E-2"/>
                  <c:y val="7.0839746399339501E-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78251</c:v>
                </c:pt>
                <c:pt idx="1">
                  <c:v>39264</c:v>
                </c:pt>
                <c:pt idx="2">
                  <c:v>431413</c:v>
                </c:pt>
                <c:pt idx="3">
                  <c:v>8690</c:v>
                </c:pt>
                <c:pt idx="4">
                  <c:v>12014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(ตัน)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4.7184869736900073E-2"/>
                  <c:y val="1.014801439904630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0.2402847708425391"/>
                  <c:y val="-8.1000222924773027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0.21557991108971347"/>
                  <c:y val="-6.43441958495460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2.0445026746424556E-2"/>
                  <c:y val="-4.34212492906939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5.2016667728167751E-2"/>
                  <c:y val="0.1069147205950012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-2.2847388605661136E-2"/>
                  <c:y val="-5.97683096642201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19092506125846875"/>
                  <c:y val="-2.66401436851491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2756.4</c:v>
                </c:pt>
                <c:pt idx="2">
                  <c:v>3574.77</c:v>
                </c:pt>
                <c:pt idx="3">
                  <c:v>48382</c:v>
                </c:pt>
                <c:pt idx="4">
                  <c:v>2549.06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3.3472236971460102E-2"/>
          <c:y val="4.61656966792194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Lbls>
            <c:dLbl>
              <c:idx val="0"/>
              <c:layout>
                <c:manualLayout>
                  <c:x val="-0.23153138412469521"/>
                  <c:y val="3.623188405797101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8.1035984443643308E-2"/>
                  <c:y val="-4.34782608695652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 </a:t>
                    </a:r>
                    <a:fld id="{0739648B-2312-4485-88D5-A493DC69312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21601194483172262"/>
                  <c:y val="-7.0745463882232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C37BC1A0-162E-4D4E-B380-DEFDAC17063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-0.15049539968105194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9969581880754944"/>
                  <c:y val="0.1014495606527444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431B3FB9-089B-44C2-9AF8-AE9F49BD86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0.12734226126858234"/>
                  <c:y val="0.23188405797101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1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E8030C55-A2E0-41C8-AFDD-C514497663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736508169457273E-2"/>
                  <c:y val="-2.898579253680259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8D592277-F285-4CAA-8A26-E5EF57A5E5F7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07441136102"/>
                      <c:h val="0.278115942028985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-4.0517992221821675E-2"/>
                  <c:y val="9.42028985507245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9.8400838252995435E-2"/>
                  <c:y val="0.246376811594202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0.27783766094963419"/>
                  <c:y val="6.52173913043478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เป็ดเทศ</c:v>
                </c:pt>
                <c:pt idx="9">
                  <c:v>เป็ดไข่</c:v>
                </c:pt>
              </c:strCache>
            </c:strRef>
          </c:cat>
          <c:val>
            <c:numRef>
              <c:f>Sheet1!$B$2:$B$11</c:f>
              <c:numCache>
                <c:formatCode>_-* #,##0_-;\-* #,##0_-;_-* "-"??_-;_-@_-</c:formatCode>
                <c:ptCount val="10"/>
                <c:pt idx="0">
                  <c:v>73952</c:v>
                </c:pt>
                <c:pt idx="1">
                  <c:v>56</c:v>
                </c:pt>
                <c:pt idx="2">
                  <c:v>1319</c:v>
                </c:pt>
                <c:pt idx="3">
                  <c:v>51664</c:v>
                </c:pt>
                <c:pt idx="4">
                  <c:v>17280</c:v>
                </c:pt>
                <c:pt idx="5">
                  <c:v>4521</c:v>
                </c:pt>
                <c:pt idx="6">
                  <c:v>764076</c:v>
                </c:pt>
                <c:pt idx="7">
                  <c:v>367696</c:v>
                </c:pt>
                <c:pt idx="8">
                  <c:v>238231</c:v>
                </c:pt>
                <c:pt idx="9">
                  <c:v>50282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0.70427</cdr:x>
      <cdr:y>0.27116</cdr:y>
    </cdr:from>
    <cdr:to>
      <cdr:x>0.87876</cdr:x>
      <cdr:y>0.4065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868222" y="425650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0.05804</cdr:x>
      <cdr:y>0.26923</cdr:y>
    </cdr:from>
    <cdr:to>
      <cdr:x>0.22153</cdr:x>
      <cdr:y>0.40708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41663" y="425116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0.70824</cdr:x>
      <cdr:y>0.61393</cdr:y>
    </cdr:from>
    <cdr:to>
      <cdr:x>1</cdr:x>
      <cdr:y>0.87131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728734" y="969400"/>
          <a:ext cx="712153" cy="4064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0.0034</cdr:x>
      <cdr:y>0.71911</cdr:y>
    </cdr:from>
    <cdr:to>
      <cdr:x>0.2383</cdr:x>
      <cdr:y>0.86085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8296" y="1135481"/>
          <a:ext cx="573365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0.56693</cdr:x>
      <cdr:y>0.10846</cdr:y>
    </cdr:from>
    <cdr:to>
      <cdr:x>0.78437</cdr:x>
      <cdr:y>0.25861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383816" y="171264"/>
          <a:ext cx="530747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0.10385</cdr:x>
      <cdr:y>0.5781</cdr:y>
    </cdr:from>
    <cdr:to>
      <cdr:x>0.37713</cdr:x>
      <cdr:y>0.7461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294224" y="912826"/>
          <a:ext cx="774264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0.4316</cdr:x>
      <cdr:y>0.85412</cdr:y>
    </cdr:from>
    <cdr:to>
      <cdr:x>0.65073</cdr:x>
      <cdr:y>0.97977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1053486" y="1348657"/>
          <a:ext cx="534871" cy="1984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0.15625</cdr:y>
    </cdr:from>
    <cdr:to>
      <cdr:x>0.22089</cdr:x>
      <cdr:y>0.2941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-2261232" y="246724"/>
          <a:ext cx="539168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30 พฤษภาคม 2568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739,402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79,694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341,339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72952" y="7696200"/>
            <a:ext cx="3684942" cy="218978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1. งบประมาณ ปี 2568 หน่วยงานในสังกัดกระทรวงเกษตรและสหกรณ์ของจังหวัดปัตตานี ได้รับงบประมาณจำนวน 258 โครงการ  งบประมาณรวม 375,826,929 บาท  เบิกจ่ายแล้ว 108,396,367 บาท คิดเป็นร้อยละ  28.84 (ข้อมูลตามรายงานผลความก้าวหน้าการดำเนินงานตามแผนปฏิบัติการด้านการเกษตรและสหกรณ์จังหวัด ปี 2568 ไตรมาส 2) แบ่งเป็น 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3.1 งบประมาณของส่วนราชการต้นสังกัด (</a:t>
            </a:r>
            <a:r>
              <a:rPr lang="en-US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Function Base) 255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 งบประมาณ 370,701,429 บาท  เบิกจ่ายแล้ว  104,780,687 บาท  คิดเป็นร้อยละ 28.27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3.2 งบประมาณจังหวัด/กลุ่มจังหวัด (</a:t>
            </a:r>
            <a:r>
              <a:rPr lang="en-US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จำนวน 3 โครงการ งบประมาณรวม 5,125,500 บาท  เบิกจ่ายแล้ว  3,615,680 บาท  คิดเป็นร้อยละ 70.54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2 โครงการ งบประมาณรวม 2,411,200 บาท  ได้แก่   1. โครงการขับเคลื่อนและต่อยอดโครงการพัฒนาพื้นที่พรุ</a:t>
            </a:r>
            <a:r>
              <a:rPr lang="th-TH" sz="650" b="1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(1.1) ขยายพื้นที่แปลงปลูกหญ้าเลี้ยงสัตว์  รับผิดชอบโดย สำนักงานปศุสัตว์จังหวัดปัตตานี งบประมาณ 861,000 บาท  เบิกจ่ายแล้ว 763,000 บาท  คิดเป็นร้อยละ 88.62  (1.2 )ส่งเสริม/สนับสนุนการใช้ปุ๋ยอินทรีย์คุณภาพสูง เพื่อลดการใช้ปุ๋ยเคมีในกลุ่มผู้ปลูกพืชผัก/ผลไม้/มะพร้าว/ปาล์มน้ำมัน  รับผิดชอบโดย สถานีพัฒนาที่ดินปัตตานี งบประมาณ 624,000 บาท  เบิกจ่ายแล้ว 624,000 คิดเป็นร้อยละ 100  (1.3) โรงเรียนชาวนาตามหลักปรัชญาของเศรษฐกิจอเพียง  รับผิดชอบโดย ศูนย์วิจัยข้าวปัตตานี งบประมาณ 119,800 บาท  อยู่ระหว่างดำเนินการ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2. โครงการขับเคลื่อนและต่อยอดโครงการพัฒนาพื้นที่บ้านกูแบสีราอันเนื่องมาจากพระราชดำริ   (2.1) พัฒนาศักยภาพการบริหารจัดการแหล่งน้ำชุมชนแบบมีส่วนร่วม  รับผิดชอบโดย สำนักงานประมงจังหวัดปัตตานี งบประมาณ 62,600 บาท  เบิกจ่ายแล้ว  9,100 บาท  คิดเป็นร้อยละ 14.54   (2.2) ส่งเสริม/สนับสนุนการใช้ปุ๋ยอินทรีย์คุณภาพสูง เพื่อลดการใช้ปุ๋ยเคมีในกลุ่มผู้ปลูกพืชผัก/ผลไม้/มะพร้าว/ปาล์มน้ำมัน  รับผิดชอบโดย สถานีพัฒนาที่ดินปัตตานี งบประมาณ 624,000 บาท  เบิกจ่ายแล้ว 624,000 คิดเป็นร้อยละ 100  (2.3) โรงเรียนชาวนาตามหลักปรัชญาของเศรษฐกิจอเพียง  รับผิดชอบโดย ศูนย์วิจัยข้าวปัตตานี งบประมาณ 119,800 บาท  อยู่ระหว่างดำเนินการ โครงการงบกลุ่มจังหวัด จำนวน 1 โครงการ งบประมาณ  2,714,300 บาท  ได้แก่ พัฒนาไม้ผลที่มีศักยภาพในกลุ่มจังหวัดภาคใต้ชายแดนสู่เกษตรมูลค่าสูง  รับผิดชอบโดย สำนักงานเกษตรจังหวัดปัตตานี  ประกอบด้วยกิจกรรมดังนี้  (1.1) พัฒนาศักยภาพการผลิต การแปรรูป การบริหารจัดการผลผลิตทุเรียน ลองกอง มังคุด การตรวจรับรอง </a:t>
            </a:r>
            <a:r>
              <a:rPr lang="en-US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GAP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และการตลาดออนไลน์  รับผิดชอบโดย สำนักงานเกษตรจังหวัดปัตตานี งบประมาณ 1,877,500 บาท  เบิกจ่ายแล้ว 876,780 บาท  คิดเป็นร้อยละ 46.70 (1.2) พัฒนาศักยภาพแปลงเรียนรู้ต้นแบบและส่งเสริมการใช้นวัตกรรมการวิเคราะห์และปรับปรุงดินเพื่อเพิ่มศักยภาพการผลิตทุเรียน มังคุด ลองกอง  รับผิดชอบโดย สถานีพัฒนาที่ดินปัตตานี งบประมาณ  718,800 บาท  เบิกจ่ายแล้ว 718,800 บาท คิดเป็นร้อยละ 100  (1.3) ตรวจรับรองมาตรฐานพืช </a:t>
            </a:r>
            <a:r>
              <a:rPr lang="en-US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GAP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รับผิดชอบโดย ศูนย์วิจัยและพัฒนาการเกษตรปัตตานี งบประมาณ 118,000 บาท  อยู่ระหว่างดำเนินการ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56473" cy="1792798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การระบาดของโรคในพืช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โรคใบร่วงชนิดใหม่ในยางพารา พื้นที่การระบาดของโรค จำนวน 11 อำเภอ รวมทั้งสิ้น 9,194 ไร่ เกษตรกร 1,429 ราย 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โรคศัตรูพืชอื่นๆ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- มะพร้าว จำนวน 200 ไร่ โดยได้สนับสนุนแตนเบียน 200 ตัว/ไร่ ให้เกษตรกรในพื้นที่อำเภอโคกโพธิ์ และอำเภอหนองจิก - ใบร่วงยางพารา โดยได้สนับสนุนเชื้อไตรโค</a:t>
            </a:r>
            <a:r>
              <a:rPr lang="th-TH" sz="650" b="1" dirty="0" err="1">
                <a:solidFill>
                  <a:prstClr val="black"/>
                </a:solidFill>
                <a:latin typeface="Angsana New" panose="02020603050405020304" pitchFamily="18" charset="-34"/>
              </a:rPr>
              <a:t>เดอร์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มาให้แก่เกษตรกรในพื้นที่ประสบโรค - รากเน่าโนเน่าในทุเรียน จำนวน 27 ไร่ เบื้องต้นเจ้าหน้าที่ได้ลงพื้นที่ แนะนำ ติดตามการบริหารความเสี่ยงในพื้นที่ และประชาสัมพันธ์สร้างการรับรู้ให้กับเกษตรกร และอาสาสมัครเกษตรหมู่บ้าน 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โรคระบาดด้านประมง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- การเตรียมรับมือสถานการณ์ภัยแล้ง มีการประชาสัมพันธ์ให้เกษตรกรผู้เลี้ยงสัตว์น้ำ จับสัตว์น้ำที่ได้ขนาดจำหน่าย เพื่อเตรียมรับมือภัยแล้งที่อาจจะเกิดขึ้น และให้สำนักงานเกษตรอำเภอ ร่วมจัดทำแผนเตรียมรับมือสถานการณ์ภัยแล้งกับหน่วยงานระดับอำเภอ - โรคระบาดด้านประมง ยังไม่ได้รับรายงานในพื้นที่</a:t>
            </a:r>
          </a:p>
          <a:p>
            <a:pPr lvl="0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โรคระบาดด้านปศุสัตว์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- ประชาสัมพันธ์สร้างการรับรู้ให้เกษตรกรในพื้นที่จังหวัดปัตตานี รู้ถึงพิษภัยของโรคพิษสุนัขบ้า รักษาไม่หาย แต่ป้องกันได้ - โรคระบาดด้านปศุสัตว์ ยังไม่ได้รับรายงานในพื้นที่</a:t>
            </a:r>
          </a:p>
          <a:p>
            <a:pPr lvl="0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 2. ราคายางที่ตกต่ำ ทำให้เกษตรกรในพื้นที่ส่วนใหญ่ขาดความเอาใจใส่ในการดูแลสวนยาง เพราะเกษตรกรคิดว่าไม่คุ้มกับการลงทุน 3. แปลงยางส่วนใหญ่เป็นยางต้นสูง ทำให้การเลือกใช้วิธีดูแลรักษาได้ไม่หลากหลาย เนื่องจากขาดแคลนเครื่องมือที่จะใช้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		                     (*** ข้อมูล ณ วันที่ 30 พฤษภาคม 2568***)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797,032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832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375,826,929 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2370456798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196917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3 ราย พื้นที่ 2-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-  ราย พื้นที่ -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2926237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469 ราย พื้นที่ 2,150.7443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571 ราย พื้นที่ 1,547.626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2567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681,100,143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143,579,491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21.08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EE2DD317-2386-430A-BA74-2A1DBE854931}"/>
              </a:ext>
            </a:extLst>
          </p:cNvPr>
          <p:cNvSpPr txBox="1"/>
          <p:nvPr/>
        </p:nvSpPr>
        <p:spPr>
          <a:xfrm>
            <a:off x="542803" y="639900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989B1">
                    <a:lumMod val="75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54,281 ล้านบาท (ปี 2566)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6584745"/>
              </p:ext>
            </p:extLst>
          </p:nvPr>
        </p:nvGraphicFramePr>
        <p:xfrm>
          <a:off x="-288837" y="7245299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84908" y="7259017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84804" y="737020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3 ราย 2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2641355"/>
              </p:ext>
            </p:extLst>
          </p:nvPr>
        </p:nvGraphicFramePr>
        <p:xfrm>
          <a:off x="1271692" y="718183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3" name="กล่องข้อความ 72">
            <a:extLst>
              <a:ext uri="{FF2B5EF4-FFF2-40B4-BE49-F238E27FC236}">
                <a16:creationId xmlns:a16="http://schemas.microsoft.com/office/drawing/2014/main" id="{72E3C5BE-8FE7-40E7-83E4-137A370208CC}"/>
              </a:ext>
            </a:extLst>
          </p:cNvPr>
          <p:cNvSpPr txBox="1"/>
          <p:nvPr/>
        </p:nvSpPr>
        <p:spPr>
          <a:xfrm>
            <a:off x="1812231" y="7396668"/>
            <a:ext cx="85311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113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</a:t>
            </a: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722.06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ไร่</a:t>
            </a: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04A12A-CEB2-4A4E-90FB-ABC059646EB1}"/>
              </a:ext>
            </a:extLst>
          </p:cNvPr>
          <p:cNvSpPr txBox="1"/>
          <p:nvPr/>
        </p:nvSpPr>
        <p:spPr>
          <a:xfrm>
            <a:off x="2057400" y="7214188"/>
            <a:ext cx="85311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97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668.655 ไร่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2090160" y="70385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46857"/>
              </p:ext>
            </p:extLst>
          </p:nvPr>
        </p:nvGraphicFramePr>
        <p:xfrm>
          <a:off x="150384" y="6389551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0EE5AF1C-CE6A-4DF8-B03F-59C4F21C08B8}"/>
              </a:ext>
            </a:extLst>
          </p:cNvPr>
          <p:cNvSpPr txBox="1"/>
          <p:nvPr/>
        </p:nvSpPr>
        <p:spPr>
          <a:xfrm>
            <a:off x="549718" y="655145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0627908"/>
              </p:ext>
            </p:extLst>
          </p:nvPr>
        </p:nvGraphicFramePr>
        <p:xfrm>
          <a:off x="2972357" y="5617846"/>
          <a:ext cx="2056844" cy="12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7192376"/>
              </p:ext>
            </p:extLst>
          </p:nvPr>
        </p:nvGraphicFramePr>
        <p:xfrm>
          <a:off x="3020230" y="6647520"/>
          <a:ext cx="2211659" cy="1047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106896" y="6678411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9238592"/>
              </p:ext>
            </p:extLst>
          </p:nvPr>
        </p:nvGraphicFramePr>
        <p:xfrm>
          <a:off x="1348265" y="623689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4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903953" y="6371114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458 ราย 825.566 ไร่</a:t>
            </a:r>
          </a:p>
        </p:txBody>
      </p:sp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3253992"/>
              </p:ext>
            </p:extLst>
          </p:nvPr>
        </p:nvGraphicFramePr>
        <p:xfrm>
          <a:off x="433858" y="7271134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759694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sp>
        <p:nvSpPr>
          <p:cNvPr id="86" name="กล่องข้อความ 85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946414" y="7372939"/>
            <a:ext cx="788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87" name="กล่องข้อความ 86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939230" y="7235338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90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865155" y="6568152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621 ราย 950.483 ไร่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1569485119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127940"/>
              </p:ext>
            </p:extLst>
          </p:nvPr>
        </p:nvGraphicFramePr>
        <p:xfrm>
          <a:off x="2261232" y="134637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550843"/>
              </p:ext>
            </p:extLst>
          </p:nvPr>
        </p:nvGraphicFramePr>
        <p:xfrm>
          <a:off x="4542171" y="92075"/>
          <a:ext cx="2253458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8818</TotalTime>
  <Words>1305</Words>
  <Application>Microsoft Office PowerPoint</Application>
  <PresentationFormat>กระดาษ A4 (210x297 มม.)</PresentationFormat>
  <Paragraphs>119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746</cp:revision>
  <cp:lastPrinted>2024-11-06T04:38:16Z</cp:lastPrinted>
  <dcterms:created xsi:type="dcterms:W3CDTF">2019-07-31T14:04:36Z</dcterms:created>
  <dcterms:modified xsi:type="dcterms:W3CDTF">2025-06-06T04:19:30Z</dcterms:modified>
</cp:coreProperties>
</file>