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7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5F3"/>
    <a:srgbClr val="A71901"/>
    <a:srgbClr val="CCCCFF"/>
    <a:srgbClr val="CC9900"/>
    <a:srgbClr val="FFA7A7"/>
    <a:srgbClr val="FF3399"/>
    <a:srgbClr val="CCECFF"/>
    <a:srgbClr val="FFFFC1"/>
    <a:srgbClr val="E6005D"/>
    <a:srgbClr val="27B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214" d="100"/>
          <a:sy n="214" d="100"/>
        </p:scale>
        <p:origin x="336" y="43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1,042,000.00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#,##0.00_);_(* \(#,##0.00\);_(* "-"??_);_(@_)</c:formatCode>
                <c:ptCount val="2"/>
                <c:pt idx="0">
                  <c:v>88413950.370000005</c:v>
                </c:pt>
                <c:pt idx="1">
                  <c:v>86419345.849999994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1,959,200.00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544171198</c:v>
                </c:pt>
                <c:pt idx="1">
                  <c:v>151330586.25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615810553051"/>
          <c:y val="2.9604772244304255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480.94619999999998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120</c:v>
                </c:pt>
                <c:pt idx="1">
                  <c:v>10.5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2.4849999999999999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385.92</c:v>
                </c:pt>
                <c:pt idx="1">
                  <c:v>83.098100000000002</c:v>
                </c:pt>
                <c:pt idx="2">
                  <c:v>8</c:v>
                </c:pt>
                <c:pt idx="3">
                  <c:v>1.95</c:v>
                </c:pt>
                <c:pt idx="4">
                  <c:v>0</c:v>
                </c:pt>
                <c:pt idx="5">
                  <c:v>0.31309999999999999</c:v>
                </c:pt>
                <c:pt idx="6">
                  <c:v>1.665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133.98500000000001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7597791639"/>
          <c:y val="0.5089821628485489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-4.4381213247338775E-3"/>
                  <c:y val="0.1274743392418481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78465</c:v>
                </c:pt>
                <c:pt idx="1">
                  <c:v>34019</c:v>
                </c:pt>
                <c:pt idx="2">
                  <c:v>394695</c:v>
                </c:pt>
                <c:pt idx="3">
                  <c:v>8989</c:v>
                </c:pt>
                <c:pt idx="4">
                  <c:v>13067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sng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(ไร่)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-4.1441287531950477E-2"/>
                  <c:y val="9.0578071802042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4.1362422758611933E-2"/>
                  <c:y val="-8.043024481193402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-6.5383403656129935E-2"/>
                  <c:y val="-0.196568985084306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3.6049600001966497E-2"/>
                  <c:y val="-8.3636371696660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3.4889980568539224E-2"/>
                  <c:y val="3.452769080333985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0.13324357088222438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40945217865472672"/>
                  <c:y val="2.9508083556258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44</c:v>
                </c:pt>
                <c:pt idx="2">
                  <c:v>3486</c:v>
                </c:pt>
                <c:pt idx="3">
                  <c:v>48382</c:v>
                </c:pt>
                <c:pt idx="4">
                  <c:v>691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2.808470634550951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BEFB-4E6B-BF78-DA3B7B9F508F}"/>
              </c:ext>
            </c:extLst>
          </c:dPt>
          <c:dPt>
            <c:idx val="1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967C-41D7-8A71-4EE8B0353EA8}"/>
              </c:ext>
            </c:extLst>
          </c:dPt>
          <c:dPt>
            <c:idx val="12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967C-41D7-8A71-4EE8B0353EA8}"/>
              </c:ext>
            </c:extLst>
          </c:dPt>
          <c:dLbls>
            <c:dLbl>
              <c:idx val="0"/>
              <c:layout>
                <c:manualLayout>
                  <c:x val="-4.2962363388152007E-2"/>
                  <c:y val="-3.28362949338629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2.177135327711471E-2"/>
                  <c:y val="-0.1263602931979085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0739648B-2312-4485-88D5-A493DC693123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15135947932018387"/>
                  <c:y val="-7.857912786783252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C37BC1A0-162E-4D4E-B380-DEFDAC17063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0.2428057386097047"/>
                  <c:y val="-6.90683602736196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6535156153885955"/>
                  <c:y val="0.163610980890361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431B3FB9-089B-44C2-9AF8-AE9F49BD86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8.9628232507192776E-2"/>
                  <c:y val="0.16281587897918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0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E8030C55-A2E0-41C8-AFDD-C514497663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20183639583147E-3"/>
                  <c:y val="8.84308865005617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8D592277-F285-4CAA-8A26-E5EF57A5E5F7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20637393278"/>
                      <c:h val="0.1952339568339063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7.9712339843527949E-3"/>
                  <c:y val="3.35383992890853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8.0815331241043495E-2"/>
                  <c:y val="0.2072050808208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47819A-F3B6-4452-BEC0-0AAD49D68489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0C1AA6C4-AD36-41CD-B162-30324A26799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7.1494205477115894E-2"/>
                  <c:y val="0.11050937643779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B6378C7-299B-450D-8991-F59F3D4B073D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DDC932BD-0BD2-4E0B-A786-D63F3F60588D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dLbl>
              <c:idx val="10"/>
              <c:layout>
                <c:manualLayout>
                  <c:x val="-0.1185291524868638"/>
                  <c:y val="-1.38136720547238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E618EF3-6739-4A44-93D5-2EC6EDE9DAB7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CA574C31-6009-45C9-A81D-4DFBCDC22C1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BEFB-4E6B-BF78-DA3B7B9F508F}"/>
                </c:ext>
              </c:extLst>
            </c:dLbl>
            <c:dLbl>
              <c:idx val="11"/>
              <c:layout>
                <c:manualLayout>
                  <c:x val="-4.5921349925717773E-2"/>
                  <c:y val="-2.2694666726127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967C-41D7-8A71-4EE8B0353EA8}"/>
                </c:ext>
              </c:extLst>
            </c:dLbl>
            <c:dLbl>
              <c:idx val="12"/>
              <c:layout>
                <c:manualLayout>
                  <c:x val="-9.4656176370021369E-2"/>
                  <c:y val="9.96270308545224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05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05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967C-41D7-8A71-4EE8B0353EA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Sheet1!$A$2:$A$14</c:f>
              <c:strCache>
                <c:ptCount val="13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ไก่ไข่</c:v>
                </c:pt>
                <c:pt idx="9">
                  <c:v>ไก่ลูกผสม</c:v>
                </c:pt>
                <c:pt idx="10">
                  <c:v>เป็ดเนื้อ</c:v>
                </c:pt>
                <c:pt idx="11">
                  <c:v>เป็ดเทศ</c:v>
                </c:pt>
                <c:pt idx="12">
                  <c:v>เป็ดไข่</c:v>
                </c:pt>
              </c:strCache>
            </c:strRef>
          </c:cat>
          <c:val>
            <c:numRef>
              <c:f>Sheet1!$B$2:$B$14</c:f>
              <c:numCache>
                <c:formatCode>_-* #,##0_-;\-* #,##0_-;_-* "-"??_-;_-@_-</c:formatCode>
                <c:ptCount val="13"/>
                <c:pt idx="0">
                  <c:v>78313</c:v>
                </c:pt>
                <c:pt idx="1">
                  <c:v>25</c:v>
                </c:pt>
                <c:pt idx="2">
                  <c:v>1541</c:v>
                </c:pt>
                <c:pt idx="3">
                  <c:v>50475</c:v>
                </c:pt>
                <c:pt idx="4">
                  <c:v>16888</c:v>
                </c:pt>
                <c:pt idx="5">
                  <c:v>4477</c:v>
                </c:pt>
                <c:pt idx="6">
                  <c:v>755059</c:v>
                </c:pt>
                <c:pt idx="7">
                  <c:v>442574</c:v>
                </c:pt>
                <c:pt idx="8">
                  <c:v>64580</c:v>
                </c:pt>
                <c:pt idx="9">
                  <c:v>13822</c:v>
                </c:pt>
                <c:pt idx="10">
                  <c:v>13840</c:v>
                </c:pt>
                <c:pt idx="11">
                  <c:v>230457</c:v>
                </c:pt>
                <c:pt idx="12">
                  <c:v>49571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73-4EF0-A882-58B4297C26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A7190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73-4EF0-A882-58B4297C26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EA87-43B8-B607-8D37AC0D1B9C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6-EA87-43B8-B607-8D37AC0D1B9C}"/>
              </c:ext>
            </c:extLst>
          </c:dPt>
          <c:dPt>
            <c:idx val="5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E2A-4C1E-BD90-D6FD52E7D3FE}"/>
              </c:ext>
            </c:extLst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E2A-4C1E-BD90-D6FD52E7D3FE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87-43B8-B607-8D37AC0D1B9C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87-43B8-B607-8D37AC0D1B9C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87-43B8-B607-8D37AC0D1B9C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A87-43B8-B607-8D37AC0D1B9C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A87-43B8-B607-8D37AC0D1B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5"/>
                <c:pt idx="0">
                  <c:v>สัตว์ปีก</c:v>
                </c:pt>
                <c:pt idx="1">
                  <c:v>สุกร</c:v>
                </c:pt>
                <c:pt idx="2">
                  <c:v>โคนม</c:v>
                </c:pt>
                <c:pt idx="3">
                  <c:v>แพะ</c:v>
                </c:pt>
                <c:pt idx="4">
                  <c:v>ผึ่งชั้นโรง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29</c:v>
                </c:pt>
                <c:pt idx="1">
                  <c:v>14</c:v>
                </c:pt>
                <c:pt idx="2">
                  <c:v>9</c:v>
                </c:pt>
                <c:pt idx="3">
                  <c:v>175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A87-43B8-B607-8D37AC0D1B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0.11888</cdr:x>
      <cdr:y>0.77345</cdr:y>
    </cdr:from>
    <cdr:to>
      <cdr:x>0.6007</cdr:x>
      <cdr:y>0.86267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174214" y="1734284"/>
          <a:ext cx="706080" cy="20005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104 ราย 480.9462 ไร่</a:t>
          </a:r>
        </a:p>
      </cdr:txBody>
    </cdr:sp>
  </cdr:relSizeAnchor>
  <cdr:relSizeAnchor xmlns:cdr="http://schemas.openxmlformats.org/drawingml/2006/chartDrawing">
    <cdr:from>
      <cdr:x>0.60128</cdr:x>
      <cdr:y>0.60214</cdr:y>
    </cdr:from>
    <cdr:to>
      <cdr:x>1</cdr:x>
      <cdr:y>0.71538</cdr:y>
    </cdr:to>
    <cdr:sp macro="" textlink="">
      <cdr:nvSpPr>
        <cdr:cNvPr id="2" name="กล่องข้อความ 80">
          <a:extLst xmlns:a="http://schemas.openxmlformats.org/drawingml/2006/main">
            <a:ext uri="{FF2B5EF4-FFF2-40B4-BE49-F238E27FC236}">
              <a16:creationId xmlns:a16="http://schemas.microsoft.com/office/drawing/2014/main" id="{4E05CAAE-D387-442D-83B7-E59C53130029}"/>
            </a:ext>
          </a:extLst>
        </cdr:cNvPr>
        <cdr:cNvSpPr txBox="1"/>
      </cdr:nvSpPr>
      <cdr:spPr>
        <a:xfrm xmlns:a="http://schemas.openxmlformats.org/drawingml/2006/main">
          <a:off x="881138" y="1350164"/>
          <a:ext cx="584306" cy="25391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ปศุสัตว์</a:t>
          </a:r>
        </a:p>
      </cdr:txBody>
    </cdr:sp>
  </cdr:relSizeAnchor>
  <cdr:relSizeAnchor xmlns:cdr="http://schemas.openxmlformats.org/drawingml/2006/chartDrawing">
    <cdr:from>
      <cdr:x>0.59948</cdr:x>
      <cdr:y>0.70909</cdr:y>
    </cdr:from>
    <cdr:to>
      <cdr:x>0.94266</cdr:x>
      <cdr:y>0.79831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04096CC0-C176-4778-D451-41847DE265A2}"/>
            </a:ext>
          </a:extLst>
        </cdr:cNvPr>
        <cdr:cNvSpPr txBox="1"/>
      </cdr:nvSpPr>
      <cdr:spPr>
        <a:xfrm xmlns:a="http://schemas.openxmlformats.org/drawingml/2006/main">
          <a:off x="878507" y="1589975"/>
          <a:ext cx="502909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0.93051</cdr:x>
      <cdr:y>0.31943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66223" y="36860"/>
          <a:ext cx="727542" cy="1984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7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 ราย 1,014.68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0.25139</cdr:x>
      <cdr:y>0.18356</cdr:y>
    </cdr:from>
    <cdr:to>
      <cdr:x>0.76025</cdr:x>
      <cdr:y>0.39112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70960" y="190529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  <cdr:relSizeAnchor xmlns:cdr="http://schemas.openxmlformats.org/drawingml/2006/chartDrawing">
    <cdr:from>
      <cdr:x>0.28248</cdr:x>
      <cdr:y>0.36022</cdr:y>
    </cdr:from>
    <cdr:to>
      <cdr:x>0.79135</cdr:x>
      <cdr:y>0.56778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45145B48-B8CC-2DEF-12F0-7A2FD50692E5}"/>
            </a:ext>
          </a:extLst>
        </cdr:cNvPr>
        <cdr:cNvSpPr txBox="1"/>
      </cdr:nvSpPr>
      <cdr:spPr>
        <a:xfrm xmlns:a="http://schemas.openxmlformats.org/drawingml/2006/main">
          <a:off x="416849" y="373885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36 ราย 133.9850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0.59671</cdr:x>
      <cdr:y>0.32819</cdr:y>
    </cdr:from>
    <cdr:to>
      <cdr:x>0.7712</cdr:x>
      <cdr:y>0.46353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82895" y="515161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0.1896</cdr:y>
    </cdr:from>
    <cdr:to>
      <cdr:x>0.16349</cdr:x>
      <cdr:y>0.32745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-2261232" y="299373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0.57816</cdr:x>
      <cdr:y>0.63907</cdr:y>
    </cdr:from>
    <cdr:to>
      <cdr:x>0.86992</cdr:x>
      <cdr:y>0.8071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411229" y="1009100"/>
          <a:ext cx="712153" cy="2653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0.74156</cdr:y>
    </cdr:from>
    <cdr:to>
      <cdr:x>0.2349</cdr:x>
      <cdr:y>0.8833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-2233473" y="1170931"/>
          <a:ext cx="573364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0.42234</cdr:x>
      <cdr:y>0.08932</cdr:y>
    </cdr:from>
    <cdr:to>
      <cdr:x>0.7171</cdr:x>
      <cdr:y>0.23947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030874" y="141037"/>
          <a:ext cx="719476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0.3846</cdr:y>
    </cdr:from>
    <cdr:to>
      <cdr:x>0.27328</cdr:x>
      <cdr:y>0.5526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-2233473" y="607281"/>
          <a:ext cx="667046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0.56137</cdr:y>
    </cdr:from>
    <cdr:to>
      <cdr:x>0.21913</cdr:x>
      <cdr:y>0.68702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-2233473" y="886410"/>
          <a:ext cx="534871" cy="198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0.11415</cdr:x>
      <cdr:y>0.11596</cdr:y>
    </cdr:from>
    <cdr:to>
      <cdr:x>0.33504</cdr:x>
      <cdr:y>0.25381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278623" y="183104"/>
          <a:ext cx="539167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0.34421</cdr:x>
      <cdr:y>0.18414</cdr:y>
    </cdr:from>
    <cdr:to>
      <cdr:x>0.86488</cdr:x>
      <cdr:y>0.45762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3CEA5E8A-F2FA-A24B-6616-DE9D7B5B0B3D}"/>
            </a:ext>
          </a:extLst>
        </cdr:cNvPr>
        <cdr:cNvSpPr txBox="1"/>
      </cdr:nvSpPr>
      <cdr:spPr>
        <a:xfrm xmlns:a="http://schemas.openxmlformats.org/drawingml/2006/main">
          <a:off x="387666" y="129523"/>
          <a:ext cx="586401" cy="1923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8 ราย 232.00 ไร่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26" Type="http://schemas.openxmlformats.org/officeDocument/2006/relationships/chart" Target="../charts/chart18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5" Type="http://schemas.openxmlformats.org/officeDocument/2006/relationships/chart" Target="../charts/chart17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66307" y="3656902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27 พฤษภาคม 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743,602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80,780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351,645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96858" y="7696200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งบประมาณ ปี 2569 หน่วยงานในสังกัดกระทรวงเกษตรและสหกรณ์ของจังหวัดปัตตานี  ได้รับงบประมาณจำนวน 328 โครงการ  งบประมาณรวม 701,000,784.25 บาท  เบิกจ่ายแล้ว 177,352,996.22 บาท คิดเป็นร้อยละ  25.30 แบ่งเป็น (3.1) งบประมาณของส่วนราชการต้นสังกัด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282 โครงการ งบประมาณ  544,171,198.00 บาท  เบิกจ่ายแล้ว 88,413,950.37 บาท   คิดเป็นร้อยละ 16.25 (3.2) งบประมาณจังหวัด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5 โครงการ งบประมาณรวม 1,959,200.00 บาท  เบิกจ่ายแล้ว 1,042,000.00บาท  คิดเป็นร้อยละ 53.18 (3.3) งบประมาณ กลุ่มจังหวัด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9 โครงการ งบประมาณรวม 3,539,800.00 บาท  เบิกจ่ายแล้ว 1,477,700.00บาท  คิดเป็นร้อยละ 41.75 (3.4) งบประมาณอื่นๆ จำนวน 32 โครงการ งบประมาณรวม 151,330,586.25 บาท  เบิกจ่ายแล้ว 86,419,345.85 บาท  คิดเป็นร้อยละ 57.11</a:t>
            </a:r>
          </a:p>
          <a:p>
            <a:pPr lvl="0" algn="thaiDist">
              <a:defRPr/>
            </a:pP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5 โครงการ งบประมาณรวม 1,959,200.00 บาท ได้แก่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1.โครงการต่อยอดโครงการอันเนื่องมาจากพระราชดำริและกิจกรรมเฉลิมพระเกียรติสถาบันหลักของชาติ   2.โครงการขับเคลื่อนและต่อยอดโครงกาพัฒนาพื้นที่พรุ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 3.โครงการต่อยอดโครงการอันเนื่องมาจากพระราชดำริ             และกิจกรรมเฉลิมพระเกียรติสถาบันหลักของชาติ  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</a:t>
            </a: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โครงการงบกลุ่มจังหวัด จำนวน 9 โครงการ งบประมาณ  3,539,800.00  บาท  ได้แก่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ยกระดับไม้ผลที่มีศักยภาพของกลุ่มจังหวัดภาคใต้ชายแดนสู่เกษตรมูลค่าสูงที่เป็นมิตรต่อสิ่งแวดล้อมอย่างยั่งยืน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2.กิจกรรมส่งเสริมการใช้นวัตกรรมการวิเคราะห์และปรับปรุงดินเพื่อเพิ่มศักยภาพการผลิตไม้ผลอ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ัต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ลักษณ์ในพื้นที่ภาคใต้ชายแดน (ทุเรียน ลองกอง และมังคุด)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3.โครงการพัฒนาไม้ผลที่มีศักยภาพในกลุ่มจังหวัดภาคใต้ชายแดนสู่เกษตรมูลค่าสูง  กิจกรรมการตรวจรับรองมาตรฐานพืช 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GAP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ในพื้นที่กลุ่มจังหวัดภาคใต้</a:t>
            </a:r>
            <a:r>
              <a:rPr lang="th-TH" sz="80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ชายแดน                                               </a:t>
            </a:r>
            <a:r>
              <a:rPr lang="th-TH" sz="80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      </a:t>
            </a:r>
            <a:r>
              <a:rPr kumimoji="0" lang="th-TH" sz="800" b="1" i="0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</a:t>
            </a:r>
            <a:r>
              <a:rPr kumimoji="0" lang="th-TH" sz="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(*** ข้อมูล ณ วันที่ 27 พฤษภาคม 2569***)</a:t>
            </a: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1" y="8077200"/>
            <a:ext cx="2947960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ไม่พบพื้นที่การระบาดของโรคใบร่วงชนิดใหม่ในยางพารา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3,191 ราย 6,521.795 ไร่ วงเงินการช่วยเหลือ 14,823,003.84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             วงเงินการช่วยเหลือ 23,338,540.50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11 อำเภอ 83 ตำบล 1,413 ราย วงเงินการช่วยเหลือ 16,042,236.66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          (*** ข้อมูล ณ วันที่ 27 พฤษภาคม 2569***)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791,999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701,000,784.25 ล้านบาท เบิกจ่ายแล้ว 177,352,996.22 บาท คิดเป็นร้อยละ 25.30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</a:t>
            </a: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422275557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2  ราย พื้นที่ 1.25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3757078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148 ราย พื้นที่ 846.9312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918637"/>
              </p:ext>
            </p:extLst>
          </p:nvPr>
        </p:nvGraphicFramePr>
        <p:xfrm>
          <a:off x="1239716" y="7254359"/>
          <a:ext cx="1175450" cy="736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55,343 ล้านบาท (ปี 2567)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1673491" y="70389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7892193"/>
              </p:ext>
            </p:extLst>
          </p:nvPr>
        </p:nvGraphicFramePr>
        <p:xfrm>
          <a:off x="116312" y="6367967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6994053"/>
              </p:ext>
            </p:extLst>
          </p:nvPr>
        </p:nvGraphicFramePr>
        <p:xfrm>
          <a:off x="2807258" y="5341930"/>
          <a:ext cx="2319159" cy="976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6981330"/>
              </p:ext>
            </p:extLst>
          </p:nvPr>
        </p:nvGraphicFramePr>
        <p:xfrm>
          <a:off x="2921249" y="6120372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12132" y="614687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8875409"/>
              </p:ext>
            </p:extLst>
          </p:nvPr>
        </p:nvGraphicFramePr>
        <p:xfrm>
          <a:off x="1577105" y="6264323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2857890"/>
              </p:ext>
            </p:extLst>
          </p:nvPr>
        </p:nvGraphicFramePr>
        <p:xfrm>
          <a:off x="493327" y="7229219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3266312381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1325686"/>
              </p:ext>
            </p:extLst>
          </p:nvPr>
        </p:nvGraphicFramePr>
        <p:xfrm>
          <a:off x="2288362" y="136225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816629"/>
              </p:ext>
            </p:extLst>
          </p:nvPr>
        </p:nvGraphicFramePr>
        <p:xfrm>
          <a:off x="4438403" y="92075"/>
          <a:ext cx="2357226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7985387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A590008B-DF47-3C97-2F54-202C6AAC51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6363203"/>
              </p:ext>
            </p:extLst>
          </p:nvPr>
        </p:nvGraphicFramePr>
        <p:xfrm>
          <a:off x="2011652" y="7265100"/>
          <a:ext cx="1126239" cy="703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 ราย 1.25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FF41D482-87E0-B0C5-2B51-247364567783}"/>
              </a:ext>
            </a:extLst>
          </p:cNvPr>
          <p:cNvSpPr txBox="1"/>
          <p:nvPr/>
        </p:nvSpPr>
        <p:spPr>
          <a:xfrm>
            <a:off x="3043870" y="6902978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ปศุสัตว์</a:t>
            </a:r>
          </a:p>
        </p:txBody>
      </p:sp>
      <p:graphicFrame>
        <p:nvGraphicFramePr>
          <p:cNvPr id="23" name="แผนภูมิ 22">
            <a:extLst>
              <a:ext uri="{FF2B5EF4-FFF2-40B4-BE49-F238E27FC236}">
                <a16:creationId xmlns:a16="http://schemas.microsoft.com/office/drawing/2014/main" id="{B9C99607-7113-F5FE-47BC-8915B561D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2840807"/>
              </p:ext>
            </p:extLst>
          </p:nvPr>
        </p:nvGraphicFramePr>
        <p:xfrm>
          <a:off x="2999504" y="6874494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9649</TotalTime>
  <Words>1033</Words>
  <Application>Microsoft Office PowerPoint</Application>
  <PresentationFormat>กระดาษ A4 (210x297 มม.)</PresentationFormat>
  <Paragraphs>140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786</cp:revision>
  <cp:lastPrinted>2026-04-03T09:05:32Z</cp:lastPrinted>
  <dcterms:created xsi:type="dcterms:W3CDTF">2019-07-31T14:04:36Z</dcterms:created>
  <dcterms:modified xsi:type="dcterms:W3CDTF">2026-05-27T05:06:43Z</dcterms:modified>
</cp:coreProperties>
</file>