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7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6D5F3"/>
    <a:srgbClr val="A71901"/>
    <a:srgbClr val="CC9900"/>
    <a:srgbClr val="FFA7A7"/>
    <a:srgbClr val="FF3399"/>
    <a:srgbClr val="CCECFF"/>
    <a:srgbClr val="FFFFC1"/>
    <a:srgbClr val="E6005D"/>
    <a:srgbClr val="27B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178" d="100"/>
          <a:sy n="178" d="100"/>
        </p:scale>
        <p:origin x="1008" y="-622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1,042,000.00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142796672.22</c:v>
                </c:pt>
                <c:pt idx="1">
                  <c:v>32805440.27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1,959,200.00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564461774.99000001</c:v>
                </c:pt>
                <c:pt idx="1">
                  <c:v>159584802.25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1661151048534602"/>
          <c:y val="2.9605182773685366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805.69010000000003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120</c:v>
                </c:pt>
                <c:pt idx="1">
                  <c:v>91.25</c:v>
                </c:pt>
                <c:pt idx="2">
                  <c:v>0</c:v>
                </c:pt>
                <c:pt idx="3">
                  <c:v>4</c:v>
                </c:pt>
                <c:pt idx="4">
                  <c:v>1</c:v>
                </c:pt>
                <c:pt idx="5">
                  <c:v>3.61</c:v>
                </c:pt>
                <c:pt idx="6">
                  <c:v>0.5</c:v>
                </c:pt>
                <c:pt idx="7">
                  <c:v>0.5</c:v>
                </c:pt>
                <c:pt idx="8">
                  <c:v>234.88800000000001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1541.08</c:v>
                </c:pt>
                <c:pt idx="1">
                  <c:v>102.86060000000001</c:v>
                </c:pt>
                <c:pt idx="2">
                  <c:v>0</c:v>
                </c:pt>
                <c:pt idx="3">
                  <c:v>11.35</c:v>
                </c:pt>
                <c:pt idx="4">
                  <c:v>0</c:v>
                </c:pt>
                <c:pt idx="5">
                  <c:v>0.249</c:v>
                </c:pt>
                <c:pt idx="6">
                  <c:v>1.2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599.99800000000005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78465</c:v>
                </c:pt>
                <c:pt idx="1">
                  <c:v>34019</c:v>
                </c:pt>
                <c:pt idx="2">
                  <c:v>394695</c:v>
                </c:pt>
                <c:pt idx="3">
                  <c:v>8989</c:v>
                </c:pt>
                <c:pt idx="4">
                  <c:v>13067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44</c:v>
                </c:pt>
                <c:pt idx="2">
                  <c:v>3486</c:v>
                </c:pt>
                <c:pt idx="3">
                  <c:v>48382</c:v>
                </c:pt>
                <c:pt idx="4">
                  <c:v>691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73-4EF0-A882-58B4297C26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A7190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73-4EF0-A882-58B4297C2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A87-43B8-B607-8D37AC0D1B9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EA87-43B8-B607-8D37AC0D1B9C}"/>
              </c:ext>
            </c:extLst>
          </c:dPt>
          <c:dPt>
            <c:idx val="5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2A-4C1E-BD90-D6FD52E7D3FE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2A-4C1E-BD90-D6FD52E7D3FE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7-43B8-B607-8D37AC0D1B9C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7-43B8-B607-8D37AC0D1B9C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87-43B8-B607-8D37AC0D1B9C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7-43B8-B607-8D37AC0D1B9C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A87-43B8-B607-8D37AC0D1B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5"/>
                <c:pt idx="0">
                  <c:v>สัตว์ปีก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แพะ</c:v>
                </c:pt>
                <c:pt idx="4">
                  <c:v>ผึ่งชั้นโรง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29</c:v>
                </c:pt>
                <c:pt idx="1">
                  <c:v>14</c:v>
                </c:pt>
                <c:pt idx="2">
                  <c:v>9</c:v>
                </c:pt>
                <c:pt idx="3">
                  <c:v>175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A87-43B8-B607-8D37AC0D1B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0.60128</cdr:x>
      <cdr:y>0.60214</cdr:y>
    </cdr:from>
    <cdr:to>
      <cdr:x>1</cdr:x>
      <cdr:y>0.71538</cdr:y>
    </cdr:to>
    <cdr:sp macro="" textlink="">
      <cdr:nvSpPr>
        <cdr:cNvPr id="2" name="กล่องข้อความ 80">
          <a:extLst xmlns:a="http://schemas.openxmlformats.org/drawingml/2006/main">
            <a:ext uri="{FF2B5EF4-FFF2-40B4-BE49-F238E27FC236}">
              <a16:creationId xmlns:a16="http://schemas.microsoft.com/office/drawing/2014/main" id="{4E05CAAE-D387-442D-83B7-E59C53130029}"/>
            </a:ext>
          </a:extLst>
        </cdr:cNvPr>
        <cdr:cNvSpPr txBox="1"/>
      </cdr:nvSpPr>
      <cdr:spPr>
        <a:xfrm xmlns:a="http://schemas.openxmlformats.org/drawingml/2006/main">
          <a:off x="881138" y="1350164"/>
          <a:ext cx="584306" cy="2539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ปศุสัตว์</a:t>
          </a:r>
        </a:p>
      </cdr:txBody>
    </cdr:sp>
  </cdr:relSizeAnchor>
  <cdr:relSizeAnchor xmlns:cdr="http://schemas.openxmlformats.org/drawingml/2006/chartDrawing">
    <cdr:from>
      <cdr:x>0.59948</cdr:x>
      <cdr:y>0.70909</cdr:y>
    </cdr:from>
    <cdr:to>
      <cdr:x>0.94266</cdr:x>
      <cdr:y>0.79831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04096CC0-C176-4778-D451-41847DE265A2}"/>
            </a:ext>
          </a:extLst>
        </cdr:cNvPr>
        <cdr:cNvSpPr txBox="1"/>
      </cdr:nvSpPr>
      <cdr:spPr>
        <a:xfrm xmlns:a="http://schemas.openxmlformats.org/drawingml/2006/main">
          <a:off x="878507" y="1589975"/>
          <a:ext cx="502909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0.15383</cdr:x>
      <cdr:y>0.80319</cdr:y>
    </cdr:from>
    <cdr:to>
      <cdr:x>0.6815</cdr:x>
      <cdr:y>0.89241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225435" y="1800968"/>
          <a:ext cx="773261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179 ราย 1,656.7396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0.93051</cdr:x>
      <cdr:y>0.31943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223" y="36860"/>
          <a:ext cx="727542" cy="1984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 ราย 1,014.68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0.56778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9" y="373885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387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599.998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0.34421</cdr:x>
      <cdr:y>0.18414</cdr:y>
    </cdr:from>
    <cdr:to>
      <cdr:x>0.86488</cdr:x>
      <cdr:y>0.45762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3CEA5E8A-F2FA-A24B-6616-DE9D7B5B0B3D}"/>
            </a:ext>
          </a:extLst>
        </cdr:cNvPr>
        <cdr:cNvSpPr txBox="1"/>
      </cdr:nvSpPr>
      <cdr:spPr>
        <a:xfrm xmlns:a="http://schemas.openxmlformats.org/drawingml/2006/main">
          <a:off x="387666" y="129523"/>
          <a:ext cx="586401" cy="1923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8 ราย 232.00 ไร่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26" Type="http://schemas.openxmlformats.org/officeDocument/2006/relationships/chart" Target="../charts/chart18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5" Type="http://schemas.openxmlformats.org/officeDocument/2006/relationships/chart" Target="../charts/chart17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31 กรกฎาคม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743,602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80,780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351,645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96858" y="7696200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งบประมาณ ปี 2569 หน่วยงานในสังกัดกระทรวงเกษตรและสหกรณ์ของจังหวัดปัตตานี  ได้รับงบประมาณจำนวน 328 โครงการ  งบประมาณรวม 724,046,577.24 บาท  เบิกจ่ายแล้ว 175,602,112.49 บาท คิดเป็นร้อยละ  24.25 แบ่งเป็น  3.1 งบประมาณของส่วนราชการต้นสังกัด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278 โครงการ งบประมาณ  564,461,774.99 บาท  เบิกจ่ายแล้ว 142,796,672.22 บาท  คิดเป็นร้อยละ 25.3 (3.2) งบประมาณจังหวัด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6 โครงการ งบประมาณรวม 1,990,580.00 บาท เบิกจ่ายแล้ว 622,000.00 บาท  คิดเป็นร้อยละ 31.25 (3.3) งบประมาณ กลุ่มจังหวัด (</a:t>
            </a:r>
            <a:r>
              <a:rPr lang="en-US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</a:t>
            </a:r>
            <a:r>
              <a:rPr lang="en-US" sz="800" dirty="0" err="1">
                <a:solidFill>
                  <a:srgbClr val="CCCCFF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..</a:t>
            </a:r>
            <a:r>
              <a:rPr lang="en-US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Base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)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จำนวน 9 โครงการ งบประมาณรวม3,499,800.00 บาท  เบิกจ่ายแล้ว 336,600.00 บาท  คิดเป็นร้อยละ 41.75 (3.4) งบประมาณอื่นๆ จำนวน 35 โครงการ งบประมาณรวม 154,094,422.25 บาท เบิกจ่ายแล้ว 31,846,840.27 บาท  คิดเป็นร้อยละ 20.67</a:t>
            </a:r>
          </a:p>
          <a:p>
            <a:pPr lvl="0" algn="thaiDist">
              <a:defRPr/>
            </a:pP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6 โครงการ งบประมาณรวม 1,990,580.00  บาท ได้แก่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 2.โครงการขับเคลื่อนและต่อยอดโครงกาพัฒนาพื้นที่พรุ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 3.โครงการต่อยอดโครงการอันเนื่องมาจากพระราชดำริ             และกิจกรรมเฉลิมพระเกียรติสถาบันหลักของชาติ  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</a:t>
            </a: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โครงการงบกลุ่มจังหวัด จำนวน 9 โครงการ งบประมาณ  3,499,800.00 บาท  ได้แก่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ยกระดับไม้ผลที่มีศักยภาพของกลุ่มจังหวัดภาคใต้ชายแดนสู่เกษตรมูลค่าสูงที่เป็นมิตรต่อสิ่งแวดล้อมอย่างยั่งยืน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2.กิจกรรมส่งเสริมการใช้นวัตกรรมการวิเคราะห์และปรับปรุงดินเพื่อเพิ่มศักยภาพการผลิตไม้ผลอ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ลักษณ์ในพื้นที่ภาคใต้ชายแดน (ทุเรียน ลองกอง และมังคุด)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3.โครงการพัฒนาไม้ผลที่มีศักยภาพในกลุ่มจังหวัดภาคใต้ชายแดนสู่เกษตรมูลค่าสูง  กิจกรรมการตรวจรับรองมาตรฐานพืช 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GAP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ในพื้นที่กลุ่มจังหวัดภาคใต้ชายแดน                                               </a:t>
            </a:r>
            <a:r>
              <a:rPr lang="th-TH" sz="8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</a:t>
            </a:r>
            <a:r>
              <a:rPr kumimoji="0" lang="th-TH" sz="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(*** ข้อมูล ณ วันที่ 3</a:t>
            </a:r>
            <a:r>
              <a:rPr lang="th-TH" sz="800" b="1" dirty="0">
                <a:solidFill>
                  <a:prstClr val="black"/>
                </a:solidFill>
                <a:latin typeface="Angsana New" panose="02020603050405020304" pitchFamily="18" charset="-34"/>
                <a:cs typeface="TH Chakra Petch"/>
              </a:rPr>
              <a:t>0</a:t>
            </a:r>
            <a:r>
              <a:rPr kumimoji="0" lang="th-TH" sz="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มิถุนายน 2569***)</a:t>
            </a: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1" y="8077200"/>
            <a:ext cx="2947960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ไม่พบพื้นที่การระบาดของโรคใบร่วงชนิดใหม่ในยางพารา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            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          (*** ข้อมูล ณ วันที่ 31 กรกฎาคม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791,999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724,046,577.24 ล้านบาท เบิกจ่ายแล้ว 175,602,112.49 บาท คิดเป็นร้อยละ 24.25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</a:t>
            </a: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2997532618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2  ราย พื้นที่ 1.25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3001782"/>
              </p:ext>
            </p:extLst>
          </p:nvPr>
        </p:nvGraphicFramePr>
        <p:xfrm>
          <a:off x="1591281" y="5659970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574 ราย พื้นที่ 2,488.7376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5292410"/>
              </p:ext>
            </p:extLst>
          </p:nvPr>
        </p:nvGraphicFramePr>
        <p:xfrm>
          <a:off x="1260488" y="7307105"/>
          <a:ext cx="1175450" cy="736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55,343 ล้านบาท (ปี 2567)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32483" y="6117988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1673491" y="70389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4683315"/>
              </p:ext>
            </p:extLst>
          </p:nvPr>
        </p:nvGraphicFramePr>
        <p:xfrm>
          <a:off x="110691" y="6386993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6596047"/>
              </p:ext>
            </p:extLst>
          </p:nvPr>
        </p:nvGraphicFramePr>
        <p:xfrm>
          <a:off x="2807258" y="5341930"/>
          <a:ext cx="2319159" cy="976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978599" y="5461805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843739"/>
              </p:ext>
            </p:extLst>
          </p:nvPr>
        </p:nvGraphicFramePr>
        <p:xfrm>
          <a:off x="2932116" y="6143276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12132" y="614687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0772551"/>
              </p:ext>
            </p:extLst>
          </p:nvPr>
        </p:nvGraphicFramePr>
        <p:xfrm>
          <a:off x="1529618" y="6218708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2857890"/>
              </p:ext>
            </p:extLst>
          </p:nvPr>
        </p:nvGraphicFramePr>
        <p:xfrm>
          <a:off x="493327" y="7229219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3266312381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325686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7985387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A590008B-DF47-3C97-2F54-202C6AAC5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7430387"/>
              </p:ext>
            </p:extLst>
          </p:nvPr>
        </p:nvGraphicFramePr>
        <p:xfrm>
          <a:off x="2117544" y="7257642"/>
          <a:ext cx="1126239" cy="703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 ราย 1.25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F41D482-87E0-B0C5-2B51-247364567783}"/>
              </a:ext>
            </a:extLst>
          </p:cNvPr>
          <p:cNvSpPr txBox="1"/>
          <p:nvPr/>
        </p:nvSpPr>
        <p:spPr>
          <a:xfrm>
            <a:off x="3043870" y="6902978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ปศุสัตว์</a:t>
            </a:r>
          </a:p>
        </p:txBody>
      </p:sp>
      <p:graphicFrame>
        <p:nvGraphicFramePr>
          <p:cNvPr id="23" name="แผนภูมิ 22">
            <a:extLst>
              <a:ext uri="{FF2B5EF4-FFF2-40B4-BE49-F238E27FC236}">
                <a16:creationId xmlns:a16="http://schemas.microsoft.com/office/drawing/2014/main" id="{B9C99607-7113-F5FE-47BC-8915B561D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3321834"/>
              </p:ext>
            </p:extLst>
          </p:nvPr>
        </p:nvGraphicFramePr>
        <p:xfrm>
          <a:off x="3033357" y="6838533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9730</TotalTime>
  <Words>1032</Words>
  <Application>Microsoft Office PowerPoint</Application>
  <PresentationFormat>กระดาษ A4 (210x297 มม.)</PresentationFormat>
  <Paragraphs>140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795</cp:revision>
  <cp:lastPrinted>2026-08-05T04:16:17Z</cp:lastPrinted>
  <dcterms:created xsi:type="dcterms:W3CDTF">2019-07-31T14:04:36Z</dcterms:created>
  <dcterms:modified xsi:type="dcterms:W3CDTF">2026-08-05T04:31:01Z</dcterms:modified>
</cp:coreProperties>
</file>