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drawings/drawing2.xml" ContentType="application/vnd.openxmlformats-officedocument.drawingml.chartshapes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drawings/drawing3.xml" ContentType="application/vnd.openxmlformats-officedocument.drawingml.chartshapes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drawings/drawing4.xml" ContentType="application/vnd.openxmlformats-officedocument.drawingml.chartshapes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drawings/drawing5.xml" ContentType="application/vnd.openxmlformats-officedocument.drawingml.chartshapes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drawings/drawing6.xml" ContentType="application/vnd.openxmlformats-officedocument.drawingml.chartshapes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drawings/drawing7.xml" ContentType="application/vnd.openxmlformats-officedocument.drawingml.chartshapes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E6D5F3"/>
    <a:srgbClr val="A71901"/>
    <a:srgbClr val="CC9900"/>
    <a:srgbClr val="FFA7A7"/>
    <a:srgbClr val="FF3399"/>
    <a:srgbClr val="CCECFF"/>
    <a:srgbClr val="FFFFC1"/>
    <a:srgbClr val="E6005D"/>
    <a:srgbClr val="27BF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454" autoAdjust="0"/>
  </p:normalViewPr>
  <p:slideViewPr>
    <p:cSldViewPr showGuides="1">
      <p:cViewPr>
        <p:scale>
          <a:sx n="196" d="100"/>
          <a:sy n="196" d="100"/>
        </p:scale>
        <p:origin x="600" y="-582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chartUserShapes" Target="../drawings/drawing2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chartUserShapes" Target="../drawings/drawing3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8.xlsx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9.xlsx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0.xlsx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chartUserShapes" Target="../drawings/drawing4.xm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1.xlsx"/><Relationship Id="rId2" Type="http://schemas.microsoft.com/office/2011/relationships/chartColorStyle" Target="colors12.xml"/><Relationship Id="rId1" Type="http://schemas.microsoft.com/office/2011/relationships/chartStyle" Target="style12.xm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2.xlsx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chartUserShapes" Target="../drawings/drawing5.xm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3.xlsx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chartUserShapes" Target="../drawings/drawing6.xm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4.xlsx"/><Relationship Id="rId2" Type="http://schemas.microsoft.com/office/2011/relationships/chartColorStyle" Target="colors15.xml"/><Relationship Id="rId1" Type="http://schemas.microsoft.com/office/2011/relationships/chartStyle" Target="style15.xm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5.xlsx"/><Relationship Id="rId2" Type="http://schemas.microsoft.com/office/2011/relationships/chartColorStyle" Target="colors16.xml"/><Relationship Id="rId1" Type="http://schemas.microsoft.com/office/2011/relationships/chartStyle" Target="style16.xm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6.xlsx"/><Relationship Id="rId2" Type="http://schemas.microsoft.com/office/2011/relationships/chartColorStyle" Target="colors17.xml"/><Relationship Id="rId1" Type="http://schemas.microsoft.com/office/2011/relationships/chartStyle" Target="style17.xml"/><Relationship Id="rId4" Type="http://schemas.openxmlformats.org/officeDocument/2006/relationships/chartUserShapes" Target="../drawings/drawing7.xm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7.xlsx"/><Relationship Id="rId2" Type="http://schemas.microsoft.com/office/2011/relationships/chartColorStyle" Target="colors18.xml"/><Relationship Id="rId1" Type="http://schemas.microsoft.com/office/2011/relationships/chartStyle" Target="style18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6010052248748317"/>
          <c:w val="0.89958128919798008"/>
          <c:h val="0.5108977461213363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4.6902496357670312E-2"/>
                  <c:y val="-6.60645360506407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502-4682-AC43-073B4E1246E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6.2536661810227087E-2"/>
                  <c:y val="-1.96078431372549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AAC-4D86-AFD7-E93B8A08F9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 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214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9040"/>
        <c:axId val="-789005440"/>
        <c:axId val="0"/>
      </c:bar3DChart>
      <c:catAx>
        <c:axId val="-7890190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05440"/>
        <c:crosses val="autoZero"/>
        <c:auto val="1"/>
        <c:lblAlgn val="ctr"/>
        <c:lblOffset val="100"/>
        <c:noMultiLvlLbl val="0"/>
      </c:catAx>
      <c:valAx>
        <c:axId val="-7890054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90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</c:legendEntry>
      <c:layout>
        <c:manualLayout>
          <c:xMode val="edge"/>
          <c:yMode val="edge"/>
          <c:x val="1.1084253994867807E-2"/>
          <c:y val="7.5961093098656873E-4"/>
          <c:w val="0.97783087649193945"/>
          <c:h val="0.224730585147444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3652040105023573"/>
          <c:y val="0.10299435291360513"/>
          <c:w val="0.56258474908244993"/>
          <c:h val="0.6734854357353686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4.8827598905604015E-2"/>
                  <c:y val="1.81296872409522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65705781037854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C731-465E-A4C0-48DDD64EF9D7}"/>
                </c:ext>
              </c:extLst>
            </c:dLbl>
            <c:dLbl>
              <c:idx val="1"/>
              <c:layout>
                <c:manualLayout>
                  <c:x val="3.7996442255935965E-2"/>
                  <c:y val="-1.9054288537119546E-2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1,042,000.00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0765493802205653"/>
                      <c:h val="0.1093737692300190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1-C731-465E-A4C0-48DDD64EF9D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_(* #,##0.00_);_(* \(#,##0.00\);_(* "-"??_);_(@_)</c:formatCode>
                <c:ptCount val="2"/>
                <c:pt idx="0">
                  <c:v>142796672.22</c:v>
                </c:pt>
                <c:pt idx="1">
                  <c:v>32805440.27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2D-4536-86CA-E19EB2B765A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2B60-4056-92DF-7D7827C7762D}"/>
              </c:ext>
            </c:extLst>
          </c:dPt>
          <c:dPt>
            <c:idx val="1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0-2B60-4056-92DF-7D7827C7762D}"/>
              </c:ext>
            </c:extLst>
          </c:dPt>
          <c:dLbls>
            <c:dLbl>
              <c:idx val="0"/>
              <c:layout>
                <c:manualLayout>
                  <c:x val="8.533048142575933E-2"/>
                  <c:y val="-0.1333822703106585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548115001820797"/>
                      <c:h val="0.19016554301665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B60-4056-92DF-7D7827C7762D}"/>
                </c:ext>
              </c:extLst>
            </c:dLbl>
            <c:dLbl>
              <c:idx val="1"/>
              <c:layout>
                <c:manualLayout>
                  <c:x val="9.8680225533445118E-2"/>
                  <c:y val="-9.5269567226579574E-3"/>
                </c:manualLayout>
              </c:layout>
              <c:tx>
                <c:rich>
                  <a:bodyPr/>
                  <a:lstStyle/>
                  <a:p>
                    <a:r>
                      <a:rPr lang="en-US" dirty="0"/>
                      <a:t>1,959,200.00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623362701661328"/>
                      <c:h val="0.19016554301665331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0-2B60-4056-92DF-7D7827C7762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8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 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_(* #,##0.00_);_(* \(#,##0.00\);_(* "-"??_);_(@_)</c:formatCode>
                <c:ptCount val="2"/>
                <c:pt idx="0">
                  <c:v>564461774.99000001</c:v>
                </c:pt>
                <c:pt idx="1">
                  <c:v>159584802.25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D2D-4536-86CA-E19EB2B765A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3"/>
        <c:gapDepth val="144"/>
        <c:shape val="box"/>
        <c:axId val="-789016864"/>
        <c:axId val="-789014688"/>
        <c:axId val="0"/>
      </c:bar3DChart>
      <c:catAx>
        <c:axId val="-7890168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5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-789014688"/>
        <c:crosses val="autoZero"/>
        <c:auto val="1"/>
        <c:lblAlgn val="ctr"/>
        <c:lblOffset val="100"/>
        <c:noMultiLvlLbl val="0"/>
      </c:catAx>
      <c:valAx>
        <c:axId val="-78901468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_(* #,##0.00_);_(* \(#,##0.00\);_(* &quot;-&quot;??_);_(@_)" sourceLinked="1"/>
        <c:majorTickMark val="out"/>
        <c:minorTickMark val="none"/>
        <c:tickLblPos val="nextTo"/>
        <c:crossAx val="-7890168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800"/>
      </a:pPr>
      <a:endParaRPr lang="th-TH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63364463161E-2"/>
          <c:y val="0.27981905286112763"/>
          <c:w val="0.89958128919798008"/>
          <c:h val="0.4654808475356549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5529305324706954E-17"/>
                  <c:y val="1.266816291453134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C5B8-4453-BD97-25FED3C9A02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5B8-4453-BD97-25FED3C9A02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-9.859398762994849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BDF-49B0-BE63-9554B6C4318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5B8-4453-BD97-25FED3C9A02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18496"/>
        <c:axId val="-789010336"/>
        <c:axId val="0"/>
      </c:bar3DChart>
      <c:catAx>
        <c:axId val="-7890184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0336"/>
        <c:crosses val="autoZero"/>
        <c:auto val="1"/>
        <c:lblAlgn val="ctr"/>
        <c:lblOffset val="100"/>
        <c:noMultiLvlLbl val="0"/>
      </c:catAx>
      <c:valAx>
        <c:axId val="-7890103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84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8816456082524579E-3"/>
          <c:y val="0"/>
          <c:w val="0.98936641640725154"/>
          <c:h val="0.2177079459767054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788672768718807"/>
          <c:y val="0.23662108539402754"/>
          <c:w val="0.72834547174900799"/>
          <c:h val="0.15622638045121359"/>
        </c:manualLayout>
      </c:layout>
      <c:bar3DChart>
        <c:barDir val="bar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89013056"/>
        <c:axId val="-789006528"/>
        <c:axId val="0"/>
      </c:bar3DChart>
      <c:catAx>
        <c:axId val="-7890130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89006528"/>
        <c:crosses val="autoZero"/>
        <c:auto val="1"/>
        <c:lblAlgn val="ctr"/>
        <c:lblOffset val="100"/>
        <c:noMultiLvlLbl val="0"/>
      </c:catAx>
      <c:valAx>
        <c:axId val="-78900652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305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2938069621535803"/>
          <c:y val="0.40751743390091549"/>
          <c:w val="0.67537040686403993"/>
          <c:h val="6.610978009754428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1">
                  <a:lumMod val="95000"/>
                  <a:lumOff val="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CCECFF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0209355401009938E-2"/>
          <c:y val="0.20879705073711374"/>
          <c:w val="0.89958128919798008"/>
          <c:h val="0.5622012178717057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-3.8765793810658098E-3"/>
                  <c:y val="2.0071263744243536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197" b="1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Angsana New" panose="02020603050405020304" pitchFamily="18" charset="-34"/>
                      <a:ea typeface="+mn-ea"/>
                      <a:cs typeface="Angsana New" panose="02020603050405020304" pitchFamily="18" charset="-34"/>
                    </a:defRPr>
                  </a:pPr>
                  <a:endParaRPr lang="th-TH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956-472D-B163-4BDDF948C72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2368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956-472D-B163-4BDDF948C72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3.1007751937984426E-2"/>
                  <c:y val="2.508139542925356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21E-4F71-8282-EA42E7E2948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ปาล์มน้ำมัน  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2942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956-472D-B163-4BDDF948C72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-789020128"/>
        <c:axId val="-789014144"/>
        <c:axId val="0"/>
      </c:bar3DChart>
      <c:catAx>
        <c:axId val="-7890201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4144"/>
        <c:crosses val="autoZero"/>
        <c:auto val="1"/>
        <c:lblAlgn val="ctr"/>
        <c:lblOffset val="100"/>
        <c:noMultiLvlLbl val="0"/>
      </c:catAx>
      <c:valAx>
        <c:axId val="-789014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#,##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/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201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4070683025086979E-3"/>
          <c:y val="1.5097248039171233E-2"/>
          <c:w val="0.9925929316974913"/>
          <c:h val="0.1944238463826003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75000"/>
                  <a:lumOff val="25000"/>
                </a:schemeClr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3903745213054883"/>
          <c:y val="0.17459129998704945"/>
          <c:w val="0.70248226047479057"/>
          <c:h val="0.66560635900585507"/>
        </c:manualLayout>
      </c:layout>
      <c:bar3DChart>
        <c:barDir val="col"/>
        <c:grouping val="clustered"/>
        <c:varyColors val="0"/>
        <c:dLbls>
          <c:showLegendKey val="0"/>
          <c:showVal val="0"/>
          <c:showCatName val="0"/>
          <c:showSerName val="0"/>
          <c:showPercent val="0"/>
          <c:showBubbleSize val="0"/>
        </c:dLbls>
        <c:gapWidth val="50"/>
        <c:gapDepth val="115"/>
        <c:shape val="box"/>
        <c:axId val="-789011968"/>
        <c:axId val="-789016320"/>
        <c:axId val="0"/>
      </c:bar3DChart>
      <c:catAx>
        <c:axId val="-7890119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89016320"/>
        <c:crosses val="autoZero"/>
        <c:auto val="1"/>
        <c:lblAlgn val="ctr"/>
        <c:lblOffset val="100"/>
        <c:noMultiLvlLbl val="0"/>
      </c:catAx>
      <c:valAx>
        <c:axId val="-7890163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89011968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rgbClr val="FDD7F2"/>
    </a:solidFill>
    <a:ln>
      <a:noFill/>
    </a:ln>
    <a:effectLst/>
  </c:spPr>
  <c:txPr>
    <a:bodyPr/>
    <a:lstStyle/>
    <a:p>
      <a:pPr>
        <a:defRPr sz="900" b="1">
          <a:solidFill>
            <a:schemeClr val="tx1">
              <a:lumMod val="95000"/>
              <a:lumOff val="5000"/>
            </a:schemeClr>
          </a:solidFill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1661151048534602"/>
          <c:y val="2.9605182773685366E-2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1821.4405999999999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66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ประมง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1014.68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7120"/>
        <c:axId val="-745141680"/>
        <c:axId val="0"/>
      </c:bar3DChart>
      <c:catAx>
        <c:axId val="-74514712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1680"/>
        <c:crosses val="autoZero"/>
        <c:auto val="1"/>
        <c:lblAlgn val="ctr"/>
        <c:lblOffset val="100"/>
        <c:noMultiLvlLbl val="0"/>
      </c:catAx>
      <c:valAx>
        <c:axId val="-74514168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71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982339900179054"/>
          <c:y val="0.38662512307962071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958953488048181"/>
          <c:y val="1.5832393510887485E-2"/>
          <c:w val="0.7956735965374937"/>
          <c:h val="0.4387097480832420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CC99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BA3-4CB2-91D0-DDC9B478A44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BA3-4CB2-91D0-DDC9B478A44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4608"/>
        <c:axId val="-745148208"/>
        <c:axId val="0"/>
      </c:bar3DChart>
      <c:catAx>
        <c:axId val="-745134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8208"/>
        <c:crosses val="autoZero"/>
        <c:auto val="1"/>
        <c:lblAlgn val="ctr"/>
        <c:lblOffset val="100"/>
        <c:noMultiLvlLbl val="0"/>
      </c:catAx>
      <c:valAx>
        <c:axId val="-7451482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342784326218541"/>
          <c:y val="0.42668107205077699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1935859015073579"/>
          <c:y val="0.2540021569585324"/>
          <c:w val="0.87621283630004076"/>
          <c:h val="0.3969786716160344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026-4646-AC56-E440D53760D6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7026-4646-AC56-E440D53760D6}"/>
              </c:ext>
            </c:extLst>
          </c:dPt>
          <c:dPt>
            <c:idx val="3"/>
            <c:invertIfNegative val="0"/>
            <c:bubble3D val="0"/>
            <c:spPr>
              <a:solidFill>
                <a:srgbClr val="FF3399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7026-4646-AC56-E440D53760D6}"/>
              </c:ext>
            </c:extLst>
          </c:dPt>
          <c:dPt>
            <c:idx val="4"/>
            <c:invertIfNegative val="0"/>
            <c:bubble3D val="0"/>
            <c:spPr>
              <a:solidFill>
                <a:srgbClr val="0070C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9-7026-4646-AC56-E440D53760D6}"/>
              </c:ext>
            </c:extLst>
          </c:dPt>
          <c:dPt>
            <c:idx val="5"/>
            <c:invertIfNegative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B-7026-4646-AC56-E440D53760D6}"/>
              </c:ext>
            </c:extLst>
          </c:dPt>
          <c:dPt>
            <c:idx val="6"/>
            <c:invertIfNegative val="0"/>
            <c:bubble3D val="0"/>
            <c:spPr>
              <a:solidFill>
                <a:srgbClr val="00206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D-7026-4646-AC56-E440D53760D6}"/>
              </c:ext>
            </c:extLst>
          </c:dPt>
          <c:dPt>
            <c:idx val="7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7026-4646-AC56-E440D53760D6}"/>
              </c:ext>
            </c:extLst>
          </c:dPt>
          <c:dPt>
            <c:idx val="8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F-241B-4C87-9322-27862DA91F3A}"/>
              </c:ext>
            </c:extLst>
          </c:dPt>
          <c:dLbls>
            <c:dLbl>
              <c:idx val="8"/>
              <c:layout>
                <c:manualLayout>
                  <c:x val="2.4698032519724279E-2"/>
                  <c:y val="4.5423846185966198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241B-4C87-9322-27862DA91F3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Sheet1!$A$2:$A$11</c:f>
              <c:strCache>
                <c:ptCount val="9"/>
                <c:pt idx="0">
                  <c:v>ข้าว</c:v>
                </c:pt>
                <c:pt idx="1">
                  <c:v>ทุเรียน</c:v>
                </c:pt>
                <c:pt idx="2">
                  <c:v>ลองกอง</c:v>
                </c:pt>
                <c:pt idx="3">
                  <c:v>มังคุด</c:v>
                </c:pt>
                <c:pt idx="4">
                  <c:v>หน่อไม้ฝั่ง</c:v>
                </c:pt>
                <c:pt idx="5">
                  <c:v>คะน้า</c:v>
                </c:pt>
                <c:pt idx="6">
                  <c:v>ส้มโอ</c:v>
                </c:pt>
                <c:pt idx="7">
                  <c:v>มะพร้าว</c:v>
                </c:pt>
                <c:pt idx="8">
                  <c:v>อื่นๆพืชไร่/พืชผัก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120</c:v>
                </c:pt>
                <c:pt idx="1">
                  <c:v>112.25</c:v>
                </c:pt>
                <c:pt idx="2">
                  <c:v>0</c:v>
                </c:pt>
                <c:pt idx="3">
                  <c:v>4</c:v>
                </c:pt>
                <c:pt idx="4">
                  <c:v>1</c:v>
                </c:pt>
                <c:pt idx="5">
                  <c:v>4.1399999999999997</c:v>
                </c:pt>
                <c:pt idx="6">
                  <c:v>0.5</c:v>
                </c:pt>
                <c:pt idx="7">
                  <c:v>228.25</c:v>
                </c:pt>
                <c:pt idx="8">
                  <c:v>261.29300000000001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4400"/>
        <c:axId val="-745137328"/>
        <c:axId val="0"/>
      </c:bar3DChart>
      <c:catAx>
        <c:axId val="-7451444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7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37328"/>
        <c:crosses val="autoZero"/>
        <c:auto val="1"/>
        <c:lblAlgn val="ctr"/>
        <c:lblOffset val="100"/>
        <c:noMultiLvlLbl val="0"/>
      </c:catAx>
      <c:valAx>
        <c:axId val="-7451373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4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247828856355605E-2"/>
          <c:y val="0.23418069287437623"/>
          <c:w val="0.88385697530083196"/>
          <c:h val="0.384849659819767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7860-4472-A96B-7F5F656AAC22}"/>
              </c:ext>
            </c:extLst>
          </c:dPt>
          <c:dPt>
            <c:idx val="9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3-D697-430D-92A5-6910F38C36C9}"/>
              </c:ext>
            </c:extLst>
          </c:dPt>
          <c:dPt>
            <c:idx val="10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D697-430D-92A5-6910F38C36C9}"/>
              </c:ext>
            </c:extLst>
          </c:dPt>
          <c:dLbls>
            <c:dLbl>
              <c:idx val="0"/>
              <c:layout>
                <c:manualLayout>
                  <c:x val="0"/>
                  <c:y val="3.63864875292715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860-4472-A96B-7F5F656AAC22}"/>
                </c:ext>
              </c:extLst>
            </c:dLbl>
            <c:dLbl>
              <c:idx val="1"/>
              <c:layout>
                <c:manualLayout>
                  <c:x val="5.7422957155691462E-3"/>
                  <c:y val="1.2128829176423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EEA-4838-B6E4-CE1FADE6A1B0}"/>
                </c:ext>
              </c:extLst>
            </c:dLbl>
            <c:dLbl>
              <c:idx val="2"/>
              <c:layout>
                <c:manualLayout>
                  <c:x val="1.14845914311382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7B4-4B60-983F-13F2DB74C85B}"/>
                </c:ext>
              </c:extLst>
            </c:dLbl>
            <c:dLbl>
              <c:idx val="3"/>
              <c:layout>
                <c:manualLayout>
                  <c:x val="1.1484591431138344E-2"/>
                  <c:y val="-5.558982488020862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7B4-4B60-983F-13F2DB74C85B}"/>
                </c:ext>
              </c:extLst>
            </c:dLbl>
            <c:dLbl>
              <c:idx val="4"/>
              <c:layout>
                <c:manualLayout>
                  <c:x val="1.148459143113823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16E-496B-8632-4AA7DF1F878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9"/>
                <c:pt idx="0">
                  <c:v>กุ้งทะเล</c:v>
                </c:pt>
                <c:pt idx="1">
                  <c:v>ปลากะพง</c:v>
                </c:pt>
                <c:pt idx="2">
                  <c:v>ปลสลิด</c:v>
                </c:pt>
                <c:pt idx="3">
                  <c:v>ปลาดุกรัสเซีย</c:v>
                </c:pt>
                <c:pt idx="4">
                  <c:v>ปลาตะเพียนขาว</c:v>
                </c:pt>
                <c:pt idx="5">
                  <c:v>ปลากดเหลือง</c:v>
                </c:pt>
                <c:pt idx="6">
                  <c:v>ปลานิลแดง</c:v>
                </c:pt>
                <c:pt idx="7">
                  <c:v>ปลาบึก</c:v>
                </c:pt>
                <c:pt idx="8">
                  <c:v>ปลาสวยงามอื่นๆ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1718.58</c:v>
                </c:pt>
                <c:pt idx="1">
                  <c:v>102.86060000000001</c:v>
                </c:pt>
                <c:pt idx="2">
                  <c:v>7.52</c:v>
                </c:pt>
                <c:pt idx="3">
                  <c:v>9.68</c:v>
                </c:pt>
                <c:pt idx="4">
                  <c:v>0</c:v>
                </c:pt>
                <c:pt idx="5">
                  <c:v>0</c:v>
                </c:pt>
                <c:pt idx="6">
                  <c:v>1.2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E74-484F-ABB4-143F300FFE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6576"/>
        <c:axId val="-745149296"/>
        <c:axId val="0"/>
      </c:bar3DChart>
      <c:catAx>
        <c:axId val="-74514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9296"/>
        <c:crosses val="autoZero"/>
        <c:auto val="1"/>
        <c:lblAlgn val="ctr"/>
        <c:lblOffset val="100"/>
        <c:noMultiLvlLbl val="0"/>
      </c:catAx>
      <c:valAx>
        <c:axId val="-745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6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 w="6350" cap="flat" cmpd="sng" algn="ctr">
          <a:solidFill>
            <a:schemeClr val="tx1">
              <a:tint val="75000"/>
            </a:schemeClr>
          </a:solidFill>
          <a:prstDash val="solid"/>
          <a:round/>
        </a:ln>
        <a:effectLst/>
        <a:sp3d contourW="6350">
          <a:contourClr>
            <a:schemeClr val="tx1">
              <a:tint val="75000"/>
            </a:schemeClr>
          </a:contourClr>
        </a:sp3d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22741591220158605"/>
          <c:y val="0.13972595876856791"/>
          <c:w val="0.7725838418944694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E6005D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731.43299999999999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74-47EC-A00D-E79BDC5F7EB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พืชและข้าว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1128.4970000000001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74-47EC-A00D-E79BDC5F7E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5488"/>
        <c:axId val="-745136784"/>
        <c:axId val="0"/>
      </c:bar3DChart>
      <c:catAx>
        <c:axId val="-7451454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6784"/>
        <c:crosses val="autoZero"/>
        <c:auto val="1"/>
        <c:lblAlgn val="ctr"/>
        <c:lblOffset val="100"/>
        <c:noMultiLvlLbl val="0"/>
      </c:catAx>
      <c:valAx>
        <c:axId val="-7451367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5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5455947597791639"/>
          <c:y val="0.50898216284854891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1" i="0" u="none" strike="noStrike" kern="1200" baseline="0">
              <a:solidFill>
                <a:schemeClr val="tx1"/>
              </a:solidFill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6350" cap="flat" cmpd="sng" algn="ctr">
      <a:noFill/>
      <a:prstDash val="solid"/>
      <a:miter lim="800000"/>
    </a:ln>
    <a:effectLst/>
  </c:spPr>
  <c:txPr>
    <a:bodyPr/>
    <a:lstStyle/>
    <a:p>
      <a:pPr>
        <a:defRPr sz="1800"/>
      </a:pPr>
      <a:endParaRPr lang="th-TH"/>
    </a:p>
  </c:txPr>
  <c:externalData r:id="rId3">
    <c:autoUpdate val="0"/>
  </c:externalData>
  <c:userShapes r:id="rId4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F5-4E10-A646-D846E25B297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พืชผัก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F5-4E10-A646-D846E25B29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0048"/>
        <c:axId val="-745138960"/>
        <c:axId val="0"/>
      </c:bar3DChart>
      <c:catAx>
        <c:axId val="-74514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8960"/>
        <c:crosses val="autoZero"/>
        <c:auto val="1"/>
        <c:lblAlgn val="ctr"/>
        <c:lblOffset val="100"/>
        <c:noMultiLvlLbl val="0"/>
      </c:catAx>
      <c:valAx>
        <c:axId val="-7451389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31062741943865535"/>
          <c:y val="8.3362980797632748E-3"/>
        </c:manualLayout>
      </c:layout>
      <c:overlay val="0"/>
      <c:spPr>
        <a:solidFill>
          <a:srgbClr val="FFA7A7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0B1A-46F6-9E44-A7998A1815F5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0B1A-46F6-9E44-A7998A1815F5}"/>
              </c:ext>
            </c:extLst>
          </c:dPt>
          <c:dPt>
            <c:idx val="2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0B1A-46F6-9E44-A7998A1815F5}"/>
              </c:ext>
            </c:extLst>
          </c:dPt>
          <c:dPt>
            <c:idx val="3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0B1A-46F6-9E44-A7998A1815F5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4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0B1A-46F6-9E44-A7998A1815F5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0B1A-46F6-9E44-A7998A1815F5}"/>
              </c:ext>
            </c:extLst>
          </c:dPt>
          <c:dLbls>
            <c:dLbl>
              <c:idx val="0"/>
              <c:layout>
                <c:manualLayout>
                  <c:x val="8.3115657713015226E-2"/>
                  <c:y val="2.1979592488984272E-2"/>
                </c:manualLayout>
              </c:layout>
              <c:tx>
                <c:rich>
                  <a:bodyPr/>
                  <a:lstStyle/>
                  <a:p>
                    <a:fld id="{03FE78B1-BA6A-4871-9D2C-3256BE8FE634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0B1A-46F6-9E44-A7998A1815F5}"/>
                </c:ext>
              </c:extLst>
            </c:dLbl>
            <c:dLbl>
              <c:idx val="1"/>
              <c:layout>
                <c:manualLayout>
                  <c:x val="-4.4381213247338775E-3"/>
                  <c:y val="0.12747433924184812"/>
                </c:manualLayout>
              </c:layout>
              <c:tx>
                <c:rich>
                  <a:bodyPr/>
                  <a:lstStyle/>
                  <a:p>
                    <a:fld id="{0CBCEA54-275E-49FF-80B2-3EB4EA1EDBE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0B1A-46F6-9E44-A7998A1815F5}"/>
                </c:ext>
              </c:extLst>
            </c:dLbl>
            <c:dLbl>
              <c:idx val="2"/>
              <c:layout>
                <c:manualLayout>
                  <c:x val="-0.23569475541700444"/>
                  <c:y val="-9.3816539840838195E-2"/>
                </c:manualLayout>
              </c:layout>
              <c:tx>
                <c:rich>
                  <a:bodyPr/>
                  <a:lstStyle/>
                  <a:p>
                    <a:fld id="{14D61EE4-225E-4FC5-BAC8-8F30B805244D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0B1A-46F6-9E44-A7998A1815F5}"/>
                </c:ext>
              </c:extLst>
            </c:dLbl>
            <c:dLbl>
              <c:idx val="3"/>
              <c:layout>
                <c:manualLayout>
                  <c:x val="-6.6118155133489301E-2"/>
                  <c:y val="0.14106823147166003"/>
                </c:manualLayout>
              </c:layout>
              <c:tx>
                <c:rich>
                  <a:bodyPr/>
                  <a:lstStyle/>
                  <a:p>
                    <a:fld id="{00A7A299-E57C-4FBA-83A1-A76561143556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0B1A-46F6-9E44-A7998A1815F5}"/>
                </c:ext>
              </c:extLst>
            </c:dLbl>
            <c:dLbl>
              <c:idx val="4"/>
              <c:layout>
                <c:manualLayout>
                  <c:x val="-0.14550536924922111"/>
                  <c:y val="3.5095950035910033E-3"/>
                </c:manualLayout>
              </c:layout>
              <c:tx>
                <c:rich>
                  <a:bodyPr/>
                  <a:lstStyle/>
                  <a:p>
                    <a:fld id="{B7EA29BF-0DD9-4139-9613-A5434078CB67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0B1A-46F6-9E44-A7998A1815F5}"/>
                </c:ext>
              </c:extLst>
            </c:dLbl>
            <c:dLbl>
              <c:idx val="5"/>
              <c:layout>
                <c:manualLayout>
                  <c:x val="-1.9933563476817451E-2"/>
                  <c:y val="3.0241613304138971E-2"/>
                </c:manualLayout>
              </c:layout>
              <c:tx>
                <c:rich>
                  <a:bodyPr/>
                  <a:lstStyle/>
                  <a:p>
                    <a:fld id="{30E9F3A3-9DB2-4FB5-96D1-C6755151E271}" type="VALUE">
                      <a:rPr lang="en-US" smtClean="0"/>
                      <a:pPr/>
                      <a:t>[VALUE]</a:t>
                    </a:fld>
                    <a:endParaRPr lang="th-TH"/>
                  </a:p>
                </c:rich>
              </c:tx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0B1A-46F6-9E44-A7998A1815F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Sheet1!$A$2:$A$7</c:f>
              <c:strCache>
                <c:ptCount val="6"/>
                <c:pt idx="0">
                  <c:v>ข้าว</c:v>
                </c:pt>
                <c:pt idx="1">
                  <c:v>ไม้ผล</c:v>
                </c:pt>
                <c:pt idx="2">
                  <c:v>ไม้ยืนต้น</c:v>
                </c:pt>
                <c:pt idx="3">
                  <c:v>พืชไร่</c:v>
                </c:pt>
                <c:pt idx="4">
                  <c:v>พืชผัก</c:v>
                </c:pt>
                <c:pt idx="5">
                  <c:v>เนื้อที่ทำการเกษตรอื่นๆ</c:v>
                </c:pt>
              </c:strCache>
            </c:strRef>
          </c:cat>
          <c:val>
            <c:numRef>
              <c:f>Sheet1!$B$2:$B$7</c:f>
              <c:numCache>
                <c:formatCode>_-* #,##0_-;\-* #,##0_-;_-* "-"??_-;_-@_-</c:formatCode>
                <c:ptCount val="6"/>
                <c:pt idx="0">
                  <c:v>78465</c:v>
                </c:pt>
                <c:pt idx="1">
                  <c:v>34019</c:v>
                </c:pt>
                <c:pt idx="2">
                  <c:v>394695</c:v>
                </c:pt>
                <c:pt idx="3">
                  <c:v>8989</c:v>
                </c:pt>
                <c:pt idx="4">
                  <c:v>13067</c:v>
                </c:pt>
                <c:pt idx="5">
                  <c:v>61149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0B1A-46F6-9E44-A7998A1815F5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200" b="1" i="0" u="sng" strike="noStrike" kern="1200" baseline="0">
                <a:solidFill>
                  <a:schemeClr val="tx1"/>
                </a:solidFill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defRPr>
            </a:pPr>
            <a:r>
              <a:rPr lang="th-TH" dirty="0"/>
              <a:t>พืชเศรษฐกิจที่สำคัญ (ตัน)</a:t>
            </a:r>
          </a:p>
        </c:rich>
      </c:tx>
      <c:layout>
        <c:manualLayout>
          <c:xMode val="edge"/>
          <c:yMode val="edge"/>
          <c:x val="0.32231766566825915"/>
          <c:y val="8.7453641780155661E-3"/>
        </c:manualLayout>
      </c:layout>
      <c:overlay val="0"/>
      <c:spPr>
        <a:solidFill>
          <a:srgbClr val="FFFF00"/>
        </a:solidFill>
        <a:ln>
          <a:solidFill>
            <a:srgbClr val="E6D5F3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sng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พืชเศรษฐกิจที่สำคัญ (ไร่)</c:v>
                </c:pt>
              </c:strCache>
            </c:strRef>
          </c:tx>
          <c:dPt>
            <c:idx val="0"/>
            <c:bubble3D val="0"/>
            <c:spPr>
              <a:solidFill>
                <a:srgbClr val="27BF44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489-4DDE-8F5C-1FA41011A3B3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489-4DDE-8F5C-1FA41011A3B3}"/>
              </c:ext>
            </c:extLst>
          </c:dPt>
          <c:dPt>
            <c:idx val="2"/>
            <c:bubble3D val="0"/>
            <c:spPr>
              <a:solidFill>
                <a:srgbClr val="FFFF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489-4DDE-8F5C-1FA41011A3B3}"/>
              </c:ext>
            </c:extLst>
          </c:dPt>
          <c:dPt>
            <c:idx val="3"/>
            <c:bubble3D val="0"/>
            <c:spPr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489-4DDE-8F5C-1FA41011A3B3}"/>
              </c:ext>
            </c:extLst>
          </c:dPt>
          <c:dPt>
            <c:idx val="4"/>
            <c:bubble3D val="0"/>
            <c:spPr>
              <a:solidFill>
                <a:srgbClr val="00B0F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489-4DDE-8F5C-1FA41011A3B3}"/>
              </c:ext>
            </c:extLst>
          </c:dPt>
          <c:dPt>
            <c:idx val="5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1489-4DDE-8F5C-1FA41011A3B3}"/>
              </c:ext>
            </c:extLst>
          </c:dPt>
          <c:dPt>
            <c:idx val="6"/>
            <c:bubble3D val="0"/>
            <c:spPr>
              <a:solidFill>
                <a:srgbClr val="E6005D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1489-4DDE-8F5C-1FA41011A3B3}"/>
              </c:ext>
            </c:extLst>
          </c:dPt>
          <c:dLbls>
            <c:dLbl>
              <c:idx val="0"/>
              <c:layout>
                <c:manualLayout>
                  <c:x val="-4.1441287531950477E-2"/>
                  <c:y val="9.0578071802042651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3FE78B1-BA6A-4871-9D2C-3256BE8FE63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220821245680775"/>
                      <c:h val="0.2655794017509727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489-4DDE-8F5C-1FA41011A3B3}"/>
                </c:ext>
              </c:extLst>
            </c:dLbl>
            <c:dLbl>
              <c:idx val="1"/>
              <c:layout>
                <c:manualLayout>
                  <c:x val="-4.1362422758611933E-2"/>
                  <c:y val="-8.0430244811934021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CBCEA54-275E-49FF-80B2-3EB4EA1EDBE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915653771069338"/>
                      <c:h val="0.2070434346136390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489-4DDE-8F5C-1FA41011A3B3}"/>
                </c:ext>
              </c:extLst>
            </c:dLbl>
            <c:dLbl>
              <c:idx val="2"/>
              <c:layout>
                <c:manualLayout>
                  <c:x val="-6.5383403656129935E-2"/>
                  <c:y val="-0.19656898508430617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14D61EE4-225E-4FC5-BAC8-8F30B805244D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39544859888811"/>
                      <c:h val="0.15423481071660183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489-4DDE-8F5C-1FA41011A3B3}"/>
                </c:ext>
              </c:extLst>
            </c:dLbl>
            <c:dLbl>
              <c:idx val="3"/>
              <c:layout>
                <c:manualLayout>
                  <c:x val="-3.6049600001966497E-2"/>
                  <c:y val="-8.363637169666017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F91BB1B3-37ED-46C7-BECE-F4436EA19A84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413459503225115"/>
                      <c:h val="0.1837025228356332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489-4DDE-8F5C-1FA41011A3B3}"/>
                </c:ext>
              </c:extLst>
            </c:dLbl>
            <c:dLbl>
              <c:idx val="4"/>
              <c:layout>
                <c:manualLayout>
                  <c:x val="-3.4889980568539224E-2"/>
                  <c:y val="3.4527690803339853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00A7A299-E57C-4FBA-83A1-A76561143556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621903578204689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489-4DDE-8F5C-1FA41011A3B3}"/>
                </c:ext>
              </c:extLst>
            </c:dLbl>
            <c:dLbl>
              <c:idx val="5"/>
              <c:layout>
                <c:manualLayout>
                  <c:x val="0.13324357088222438"/>
                  <c:y val="0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B7EA29BF-0DD9-4139-9613-A5434078CB67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9027763093102338"/>
                      <c:h val="0.30433221364299612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1489-4DDE-8F5C-1FA41011A3B3}"/>
                </c:ext>
              </c:extLst>
            </c:dLbl>
            <c:dLbl>
              <c:idx val="6"/>
              <c:layout>
                <c:manualLayout>
                  <c:x val="0.40945217865472672"/>
                  <c:y val="2.950808355625810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defRPr>
                    </a:pPr>
                    <a:fld id="{30E9F3A3-9DB2-4FB5-96D1-C6755151E271}" type="VALUE">
                      <a:rPr lang="en-US" smtClean="0"/>
                      <a:pPr>
                        <a:defRPr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defRPr>
                      </a:pPr>
                      <a:t>[VALUE]</a:t>
                    </a:fld>
                    <a:endParaRPr lang="th-TH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PSK" panose="020B0500040200020003" pitchFamily="34" charset="-34"/>
                      <a:ea typeface="+mn-ea"/>
                      <a:cs typeface="TH SarabunPSK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6015691942432972"/>
                      <c:h val="0.1834960808097281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1489-4DDE-8F5C-1FA41011A3B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TH SarabunPSK" panose="020B0500040200020003" pitchFamily="34" charset="-34"/>
                    <a:ea typeface="+mn-ea"/>
                    <a:cs typeface="TH SarabunPSK" panose="020B0500040200020003" pitchFamily="34" charset="-34"/>
                  </a:defRPr>
                </a:pPr>
                <a:endParaRPr lang="th-TH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6350" cap="flat" cmpd="sng" algn="ctr">
                  <a:solidFill>
                    <a:schemeClr val="dk1"/>
                  </a:solidFill>
                  <a:prstDash val="solid"/>
                  <a:miter lim="800000"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ยางพารา</c:v>
                </c:pt>
                <c:pt idx="1">
                  <c:v>ลองกอง</c:v>
                </c:pt>
                <c:pt idx="2">
                  <c:v>ทุเรียน</c:v>
                </c:pt>
                <c:pt idx="3">
                  <c:v>ปาล์มน้ำมัน</c:v>
                </c:pt>
                <c:pt idx="4">
                  <c:v>มังคุด</c:v>
                </c:pt>
                <c:pt idx="5">
                  <c:v>ส้มโอ</c:v>
                </c:pt>
                <c:pt idx="6">
                  <c:v>มะพร้าวแก่</c:v>
                </c:pt>
              </c:strCache>
            </c:strRef>
          </c:cat>
          <c:val>
            <c:numRef>
              <c:f>Sheet1!$B$2:$B$8</c:f>
              <c:numCache>
                <c:formatCode>_(* #,##0.00_);_(* \(#,##0.00\);_(* "-"??_);_(@_)</c:formatCode>
                <c:ptCount val="7"/>
                <c:pt idx="0">
                  <c:v>128594.5</c:v>
                </c:pt>
                <c:pt idx="1">
                  <c:v>44</c:v>
                </c:pt>
                <c:pt idx="2">
                  <c:v>3486</c:v>
                </c:pt>
                <c:pt idx="3">
                  <c:v>48382</c:v>
                </c:pt>
                <c:pt idx="4">
                  <c:v>691</c:v>
                </c:pt>
                <c:pt idx="5">
                  <c:v>1714.22</c:v>
                </c:pt>
                <c:pt idx="6">
                  <c:v>28983.15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1489-4DDE-8F5C-1FA41011A3B3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  <c:userShapes r:id="rId4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1400" u="sng" dirty="0">
                <a:solidFill>
                  <a:schemeClr val="tx1"/>
                </a:solidFill>
                <a:highlight>
                  <a:srgbClr val="FFFF00"/>
                </a:highlight>
              </a:rPr>
              <a:t>สัตว์เศรษฐกิจที่สำคัญ (ตัว)</a:t>
            </a:r>
          </a:p>
        </c:rich>
      </c:tx>
      <c:layout>
        <c:manualLayout>
          <c:xMode val="edge"/>
          <c:yMode val="edge"/>
          <c:x val="2.8084706345509511E-2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สัตว์เศรษฐกิจที่สำคัญ (ตัว)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8-15AF-4EAD-AA96-1B0B94A200A0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15AF-4EAD-AA96-1B0B94A200A0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A-15AF-4EAD-AA96-1B0B94A200A0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4-15AF-4EAD-AA96-1B0B94A200A0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15AF-4EAD-AA96-1B0B94A200A0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15AF-4EAD-AA96-1B0B94A200A0}"/>
              </c:ext>
            </c:extLst>
          </c:dPt>
          <c:dPt>
            <c:idx val="6"/>
            <c:bubble3D val="0"/>
            <c:spPr>
              <a:solidFill>
                <a:srgbClr val="CC990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15AF-4EAD-AA96-1B0B94A200A0}"/>
              </c:ext>
            </c:extLst>
          </c:dPt>
          <c:dPt>
            <c:idx val="7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15AF-4EAD-AA96-1B0B94A200A0}"/>
              </c:ext>
            </c:extLst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6-15AF-4EAD-AA96-1B0B94A200A0}"/>
              </c:ext>
            </c:extLst>
          </c:dPt>
          <c:dPt>
            <c:idx val="9"/>
            <c:bubble3D val="0"/>
            <c:spPr>
              <a:solidFill>
                <a:schemeClr val="accent4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15AF-4EAD-AA96-1B0B94A200A0}"/>
              </c:ext>
            </c:extLst>
          </c:dPt>
          <c:dPt>
            <c:idx val="10"/>
            <c:bubble3D val="0"/>
            <c:spPr>
              <a:solidFill>
                <a:schemeClr val="accent5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4-BEFB-4E6B-BF78-DA3B7B9F508F}"/>
              </c:ext>
            </c:extLst>
          </c:dPt>
          <c:dPt>
            <c:idx val="11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7-967C-41D7-8A71-4EE8B0353EA8}"/>
              </c:ext>
            </c:extLst>
          </c:dPt>
          <c:dPt>
            <c:idx val="12"/>
            <c:bubble3D val="0"/>
            <c:spPr>
              <a:solidFill>
                <a:srgbClr val="FFFFC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19-967C-41D7-8A71-4EE8B0353EA8}"/>
              </c:ext>
            </c:extLst>
          </c:dPt>
          <c:dLbls>
            <c:dLbl>
              <c:idx val="0"/>
              <c:layout>
                <c:manualLayout>
                  <c:x val="-4.2962363388152007E-2"/>
                  <c:y val="-3.283629493386297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FCB259F-FB44-43F9-92A4-4C971818A2B4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36EE4CA8-95F6-480A-8BF3-C219C8AF020E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/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8-15AF-4EAD-AA96-1B0B94A200A0}"/>
                </c:ext>
              </c:extLst>
            </c:dLbl>
            <c:dLbl>
              <c:idx val="1"/>
              <c:layout>
                <c:manualLayout>
                  <c:x val="2.177135327711471E-2"/>
                  <c:y val="-0.12636029319790859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8F6227D0-5FC8-43CF-8BE0-EA8780CDFF6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0739648B-2312-4485-88D5-A493DC693123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15AF-4EAD-AA96-1B0B94A200A0}"/>
                </c:ext>
              </c:extLst>
            </c:dLbl>
            <c:dLbl>
              <c:idx val="2"/>
              <c:layout>
                <c:manualLayout>
                  <c:x val="0.15135947932018387"/>
                  <c:y val="-7.857912786783252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B261848-A907-4861-8FE9-761F2354D4A6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C37BC1A0-162E-4D4E-B380-DEFDAC17063A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399288177724948"/>
                      <c:h val="0.21514492753623185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15AF-4EAD-AA96-1B0B94A200A0}"/>
                </c:ext>
              </c:extLst>
            </c:dLbl>
            <c:dLbl>
              <c:idx val="3"/>
              <c:layout>
                <c:manualLayout>
                  <c:x val="0.2428057386097047"/>
                  <c:y val="-6.906836027361963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372F9D0A-374B-4A3D-A60E-B13DC9E45E48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8CB158F3-5A8A-4C77-A6A8-2E8565FC36C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4-15AF-4EAD-AA96-1B0B94A200A0}"/>
                </c:ext>
              </c:extLst>
            </c:dLbl>
            <c:dLbl>
              <c:idx val="4"/>
              <c:layout>
                <c:manualLayout>
                  <c:x val="0.16535156153885955"/>
                  <c:y val="0.1636109808903618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490F773-FD08-4A75-9CD8-E178AB323F8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431B3FB9-089B-44C2-9AF8-AE9F49BD86F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1735008684705756"/>
                      <c:h val="0.23536231884057968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15AF-4EAD-AA96-1B0B94A200A0}"/>
                </c:ext>
              </c:extLst>
            </c:dLbl>
            <c:dLbl>
              <c:idx val="5"/>
              <c:layout>
                <c:manualLayout>
                  <c:x val="8.9628232507192776E-2"/>
                  <c:y val="0.1628158789791804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696976A-D916-4B2A-827F-FF73C9DAC06D}" type="CATEGORYNAME">
                      <a:rPr lang="th-TH" sz="1000" dirty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E8030C55-A2E0-41C8-AFDD-C514497663FF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15AF-4EAD-AA96-1B0B94A200A0}"/>
                </c:ext>
              </c:extLst>
            </c:dLbl>
            <c:dLbl>
              <c:idx val="6"/>
              <c:layout>
                <c:manualLayout>
                  <c:x val="-1.20183639583147E-3"/>
                  <c:y val="8.8430886500561787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7E7B542C-94E3-4EFC-8D35-E9ED7F6D84FB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/>
                      <a:t>, </a:t>
                    </a:r>
                    <a:fld id="{8D592277-F285-4CAA-8A26-E5EF57A5E5F7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sz="1100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2490520637393278"/>
                      <c:h val="0.19523395683390637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15AF-4EAD-AA96-1B0B94A200A0}"/>
                </c:ext>
              </c:extLst>
            </c:dLbl>
            <c:dLbl>
              <c:idx val="7"/>
              <c:layout>
                <c:manualLayout>
                  <c:x val="7.9712339843527949E-3"/>
                  <c:y val="3.3538399289085349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EC3568C-5868-43B5-B90D-67372D875C67}" type="CATEGORYNAME">
                      <a:rPr lang="th-TH" sz="110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F7B0DC6D-82F0-4154-8821-AF4D57677E5D}" type="VALUE">
                      <a:rPr lang="th-TH" sz="11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>
                        <a:solidFill>
                          <a:schemeClr val="tx1"/>
                        </a:solidFill>
                      </a:rPr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15AF-4EAD-AA96-1B0B94A200A0}"/>
                </c:ext>
              </c:extLst>
            </c:dLbl>
            <c:dLbl>
              <c:idx val="8"/>
              <c:layout>
                <c:manualLayout>
                  <c:x val="-8.0815331241043495E-2"/>
                  <c:y val="0.2072050808208584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847819A-F3B6-4452-BEC0-0AAD49D68489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0C1AA6C4-AD36-41CD-B162-30324A267996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6-15AF-4EAD-AA96-1B0B94A200A0}"/>
                </c:ext>
              </c:extLst>
            </c:dLbl>
            <c:dLbl>
              <c:idx val="9"/>
              <c:layout>
                <c:manualLayout>
                  <c:x val="-7.1494205477115894E-2"/>
                  <c:y val="0.1105093764377911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6B6378C7-299B-450D-8991-F59F3D4B073D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DDC932BD-0BD2-4E0B-A786-D63F3F60588D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15AF-4EAD-AA96-1B0B94A200A0}"/>
                </c:ext>
              </c:extLst>
            </c:dLbl>
            <c:dLbl>
              <c:idx val="10"/>
              <c:layout>
                <c:manualLayout>
                  <c:x val="-0.1185291524868638"/>
                  <c:y val="-1.381367205472389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E618EF3-6739-4A44-93D5-2EC6EDE9DAB7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CA574C31-6009-45C9-A81D-4DFBCDC22C16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4-BEFB-4E6B-BF78-DA3B7B9F508F}"/>
                </c:ext>
              </c:extLst>
            </c:dLbl>
            <c:dLbl>
              <c:idx val="11"/>
              <c:layout>
                <c:manualLayout>
                  <c:x val="-4.5921349925717773E-2"/>
                  <c:y val="-2.2694666726127133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54813A1-BA3B-4367-A86F-4AC46BA0A8FA}" type="CATEGORYNAME">
                      <a:rPr lang="th-TH" sz="100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000" baseline="0" dirty="0">
                        <a:solidFill>
                          <a:schemeClr val="tx1"/>
                        </a:solidFill>
                      </a:rPr>
                      <a:t>, </a:t>
                    </a:r>
                    <a:fld id="{1176EA03-69A5-4CA3-8566-25B37B3AD4DA}" type="VALUE">
                      <a:rPr lang="th-TH" sz="100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endParaRPr lang="th-TH" sz="1000" baseline="0" dirty="0">
                      <a:solidFill>
                        <a:schemeClr val="tx1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129985274057044"/>
                      <c:h val="0.31184811137738216"/>
                    </c:manualLayout>
                  </c15:layout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7-967C-41D7-8A71-4EE8B0353EA8}"/>
                </c:ext>
              </c:extLst>
            </c:dLbl>
            <c:dLbl>
              <c:idx val="12"/>
              <c:layout>
                <c:manualLayout>
                  <c:x val="-9.4656176370021369E-2"/>
                  <c:y val="9.9627030854522458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33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AAA6FC7-9DD3-494B-89C6-A2C81FC738D2}" type="CATEGORYNAME">
                      <a:rPr lang="th-TH" sz="105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[ชื่อประเภท]</a:t>
                    </a:fld>
                    <a:r>
                      <a:rPr lang="th-TH" sz="1100" baseline="0" dirty="0">
                        <a:solidFill>
                          <a:schemeClr val="tx1"/>
                        </a:solidFill>
                      </a:rPr>
                      <a:t>,</a:t>
                    </a:r>
                    <a:r>
                      <a:rPr lang="th-TH" baseline="0" dirty="0"/>
                      <a:t> </a:t>
                    </a:r>
                    <a:fld id="{A3E6489F-03CF-4A41-9A11-775DCE739773}" type="VALUE">
                      <a:rPr lang="th-TH" sz="1050" baseline="0" smtClean="0">
                        <a:solidFill>
                          <a:schemeClr val="tx1"/>
                        </a:solidFill>
                      </a:rPr>
                      <a:pPr>
                        <a:defRPr>
                          <a:solidFill>
                            <a:schemeClr val="accent1"/>
                          </a:solidFill>
                        </a:defRPr>
                      </a:pPr>
                      <a:t>[VALUE]</a:t>
                    </a:fld>
                    <a:r>
                      <a:rPr lang="th-TH" baseline="0" dirty="0"/>
                      <a:t> 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33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19-967C-41D7-8A71-4EE8B0353EA8}"/>
                </c:ext>
              </c:extLst>
            </c:dLbl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Sheet1!$A$2:$A$14</c:f>
              <c:strCache>
                <c:ptCount val="13"/>
                <c:pt idx="0">
                  <c:v>โคเนื้อ</c:v>
                </c:pt>
                <c:pt idx="1">
                  <c:v>โคนม</c:v>
                </c:pt>
                <c:pt idx="2">
                  <c:v>กระบือ</c:v>
                </c:pt>
                <c:pt idx="3">
                  <c:v>แพะ</c:v>
                </c:pt>
                <c:pt idx="4">
                  <c:v>แกะ</c:v>
                </c:pt>
                <c:pt idx="5">
                  <c:v>สุกร</c:v>
                </c:pt>
                <c:pt idx="6">
                  <c:v>ไก่พื้นเมือง</c:v>
                </c:pt>
                <c:pt idx="7">
                  <c:v>ไก่เนื้อ</c:v>
                </c:pt>
                <c:pt idx="8">
                  <c:v>ไก่ไข่</c:v>
                </c:pt>
                <c:pt idx="9">
                  <c:v>ไก่ลูกผสม</c:v>
                </c:pt>
                <c:pt idx="10">
                  <c:v>เป็ดเนื้อ</c:v>
                </c:pt>
                <c:pt idx="11">
                  <c:v>เป็ดเทศ</c:v>
                </c:pt>
                <c:pt idx="12">
                  <c:v>เป็ดไข่</c:v>
                </c:pt>
              </c:strCache>
            </c:strRef>
          </c:cat>
          <c:val>
            <c:numRef>
              <c:f>Sheet1!$B$2:$B$14</c:f>
              <c:numCache>
                <c:formatCode>_-* #,##0_-;\-* #,##0_-;_-* "-"??_-;_-@_-</c:formatCode>
                <c:ptCount val="13"/>
                <c:pt idx="0">
                  <c:v>78313</c:v>
                </c:pt>
                <c:pt idx="1">
                  <c:v>25</c:v>
                </c:pt>
                <c:pt idx="2">
                  <c:v>1541</c:v>
                </c:pt>
                <c:pt idx="3">
                  <c:v>50475</c:v>
                </c:pt>
                <c:pt idx="4">
                  <c:v>16888</c:v>
                </c:pt>
                <c:pt idx="5">
                  <c:v>4477</c:v>
                </c:pt>
                <c:pt idx="6">
                  <c:v>755059</c:v>
                </c:pt>
                <c:pt idx="7">
                  <c:v>442574</c:v>
                </c:pt>
                <c:pt idx="8">
                  <c:v>64580</c:v>
                </c:pt>
                <c:pt idx="9">
                  <c:v>13822</c:v>
                </c:pt>
                <c:pt idx="10">
                  <c:v>13840</c:v>
                </c:pt>
                <c:pt idx="11">
                  <c:v>230457</c:v>
                </c:pt>
                <c:pt idx="12">
                  <c:v>49571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5AF-4EAD-AA96-1B0B94A200A0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9958953488048181"/>
          <c:y val="1.5832393510887485E-2"/>
          <c:w val="0.7956735965374937"/>
          <c:h val="0.43870974808324203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1.25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19C-4977-9CEA-4464151EAB23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FF3399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0.75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19C-4977-9CEA-4464151EAB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34608"/>
        <c:axId val="-745148208"/>
        <c:axId val="0"/>
      </c:bar3DChart>
      <c:catAx>
        <c:axId val="-74513460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48208"/>
        <c:crosses val="autoZero"/>
        <c:auto val="1"/>
        <c:lblAlgn val="ctr"/>
        <c:lblOffset val="100"/>
        <c:noMultiLvlLbl val="0"/>
      </c:catAx>
      <c:valAx>
        <c:axId val="-7451482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3460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8666080427503637"/>
          <c:y val="0.41195722869985313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3008728903635447"/>
          <c:y val="2.9604772244304255E-2"/>
          <c:w val="0.61208924325259739"/>
          <c:h val="0.39697867161603445"/>
        </c:manualLayout>
      </c:layout>
      <c:bar3D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ปศุสัตว์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223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173-4EF0-A882-58B4297C26D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2568</c:v>
                </c:pt>
              </c:strCache>
            </c:strRef>
          </c:tx>
          <c:spPr>
            <a:solidFill>
              <a:srgbClr val="A71901"/>
            </a:solidFill>
            <a:ln>
              <a:noFill/>
            </a:ln>
            <a:effectLst/>
            <a:sp3d/>
          </c:spPr>
          <c:invertIfNegative val="0"/>
          <c:cat>
            <c:strRef>
              <c:f>Sheet1!$A$2</c:f>
              <c:strCache>
                <c:ptCount val="1"/>
                <c:pt idx="0">
                  <c:v>ปศุสัตว์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173-4EF0-A882-58B4297C26D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gapDepth val="10"/>
        <c:shape val="box"/>
        <c:axId val="-745140048"/>
        <c:axId val="-745138960"/>
        <c:axId val="0"/>
      </c:bar3DChart>
      <c:catAx>
        <c:axId val="-74514004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745138960"/>
        <c:crosses val="autoZero"/>
        <c:auto val="1"/>
        <c:lblAlgn val="ctr"/>
        <c:lblOffset val="100"/>
        <c:noMultiLvlLbl val="0"/>
      </c:catAx>
      <c:valAx>
        <c:axId val="-7451389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7451400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23801882233178923"/>
          <c:y val="0.39886089813800657"/>
          <c:w val="0.61324618638945128"/>
          <c:h val="0.2672937894347395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00" b="1" i="0" u="none" strike="noStrike" kern="1200" baseline="0">
              <a:solidFill>
                <a:schemeClr val="tx1"/>
              </a:solidFill>
              <a:effectLst/>
              <a:latin typeface="Angsana New" panose="02020603050405020304" pitchFamily="18" charset="-34"/>
              <a:ea typeface="+mn-ea"/>
              <a:cs typeface="Angsana New" panose="02020603050405020304" pitchFamily="18" charset="-34"/>
            </a:defRPr>
          </a:pPr>
          <a:endParaRPr lang="th-TH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900" b="1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ngsana New" panose="02020603050405020304" pitchFamily="18" charset="-34"/>
          <a:cs typeface="Angsana New" panose="02020603050405020304" pitchFamily="18" charset="-34"/>
        </a:defRPr>
      </a:pPr>
      <a:endParaRPr lang="th-TH"/>
    </a:p>
  </c:txPr>
  <c:externalData r:id="rId3">
    <c:autoUpdate val="0"/>
  </c:externalData>
  <c:userShapes r:id="rId4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247828856355605E-2"/>
          <c:y val="0.23418069287437623"/>
          <c:w val="0.88385697530083196"/>
          <c:h val="0.3848496598197674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2569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  <a:sp3d/>
          </c:spPr>
          <c:invertIfNegative val="0"/>
          <c:dPt>
            <c:idx val="0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1-EA87-43B8-B607-8D37AC0D1B9C}"/>
              </c:ext>
            </c:extLst>
          </c:dPt>
          <c:dPt>
            <c:idx val="1"/>
            <c:invertIfNegative val="0"/>
            <c:bubble3D val="0"/>
            <c:spPr>
              <a:solidFill>
                <a:srgbClr val="FFC00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6-EA87-43B8-B607-8D37AC0D1B9C}"/>
              </c:ext>
            </c:extLst>
          </c:dPt>
          <c:dPt>
            <c:idx val="5"/>
            <c:invertIfNegative val="0"/>
            <c:bubble3D val="0"/>
            <c:spPr>
              <a:solidFill>
                <a:srgbClr val="FFA7A7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5-5E2A-4C1E-BD90-D6FD52E7D3FE}"/>
              </c:ext>
            </c:extLst>
          </c:dPt>
          <c:dPt>
            <c:idx val="6"/>
            <c:invertIfNegative val="0"/>
            <c:bubble3D val="0"/>
            <c:spPr>
              <a:solidFill>
                <a:srgbClr val="7030A0"/>
              </a:soli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  <a:sp3d/>
            </c:spPr>
            <c:extLst>
              <c:ext xmlns:c16="http://schemas.microsoft.com/office/drawing/2014/chart" uri="{C3380CC4-5D6E-409C-BE32-E72D297353CC}">
                <c16:uniqueId val="{00000007-5E2A-4C1E-BD90-D6FD52E7D3FE}"/>
              </c:ext>
            </c:extLst>
          </c:dPt>
          <c:dLbls>
            <c:dLbl>
              <c:idx val="0"/>
              <c:layout>
                <c:manualLayout>
                  <c:x val="0"/>
                  <c:y val="3.638648752927154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A87-43B8-B607-8D37AC0D1B9C}"/>
                </c:ext>
              </c:extLst>
            </c:dLbl>
            <c:dLbl>
              <c:idx val="1"/>
              <c:layout>
                <c:manualLayout>
                  <c:x val="5.7422957155691462E-3"/>
                  <c:y val="1.212882917642384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A87-43B8-B607-8D37AC0D1B9C}"/>
                </c:ext>
              </c:extLst>
            </c:dLbl>
            <c:dLbl>
              <c:idx val="2"/>
              <c:layout>
                <c:manualLayout>
                  <c:x val="1.148459143113829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A87-43B8-B607-8D37AC0D1B9C}"/>
                </c:ext>
              </c:extLst>
            </c:dLbl>
            <c:dLbl>
              <c:idx val="3"/>
              <c:layout>
                <c:manualLayout>
                  <c:x val="1.1484591431138344E-2"/>
                  <c:y val="-5.5589824880208626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EA87-43B8-B607-8D37AC0D1B9C}"/>
                </c:ext>
              </c:extLst>
            </c:dLbl>
            <c:dLbl>
              <c:idx val="4"/>
              <c:layout>
                <c:manualLayout>
                  <c:x val="1.1484591431138239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EA87-43B8-B607-8D37AC0D1B9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7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Angsana New" panose="02020603050405020304" pitchFamily="18" charset="-34"/>
                    <a:ea typeface="+mn-ea"/>
                    <a:cs typeface="Angsana New" panose="02020603050405020304" pitchFamily="18" charset="-34"/>
                  </a:defRPr>
                </a:pPr>
                <a:endParaRPr lang="th-TH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5"/>
                <c:pt idx="0">
                  <c:v>สัตว์ปีก</c:v>
                </c:pt>
                <c:pt idx="1">
                  <c:v>สุกร</c:v>
                </c:pt>
                <c:pt idx="2">
                  <c:v>โคนม</c:v>
                </c:pt>
                <c:pt idx="3">
                  <c:v>แพะ</c:v>
                </c:pt>
                <c:pt idx="4">
                  <c:v>ผึ่งชั้นโรง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29</c:v>
                </c:pt>
                <c:pt idx="1">
                  <c:v>14</c:v>
                </c:pt>
                <c:pt idx="2">
                  <c:v>0</c:v>
                </c:pt>
                <c:pt idx="3">
                  <c:v>175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EA87-43B8-B607-8D37AC0D1B9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-745146576"/>
        <c:axId val="-745149296"/>
        <c:axId val="0"/>
      </c:bar3DChart>
      <c:catAx>
        <c:axId val="-7451465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9296"/>
        <c:crosses val="autoZero"/>
        <c:auto val="1"/>
        <c:lblAlgn val="ctr"/>
        <c:lblOffset val="100"/>
        <c:noMultiLvlLbl val="0"/>
      </c:catAx>
      <c:valAx>
        <c:axId val="-7451492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defRPr>
            </a:pPr>
            <a:endParaRPr lang="th-TH"/>
          </a:p>
        </c:txPr>
        <c:crossAx val="-7451465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th-TH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105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3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15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6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7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8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0.27344</cdr:x>
      <cdr:y>0.32699</cdr:y>
    </cdr:from>
    <cdr:to>
      <cdr:x>0.77423</cdr:x>
      <cdr:y>0.423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91284" y="733732"/>
          <a:ext cx="716635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0.26804</cdr:x>
      <cdr:y>0.3987</cdr:y>
    </cdr:from>
    <cdr:to>
      <cdr:x>0.76883</cdr:x>
      <cdr:y>0.49471</cdr:y>
    </cdr:to>
    <cdr:sp macro="" textlink="">
      <cdr:nvSpPr>
        <cdr:cNvPr id="3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83558" y="894641"/>
          <a:ext cx="716635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0.60241</cdr:x>
      <cdr:y>0.76831</cdr:y>
    </cdr:from>
    <cdr:to>
      <cdr:x>0.95385</cdr:x>
      <cdr:y>0.86432</cdr:y>
    </cdr:to>
    <cdr:sp macro="" textlink="">
      <cdr:nvSpPr>
        <cdr:cNvPr id="4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862050" y="1724018"/>
          <a:ext cx="502898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  <cdr:relSizeAnchor xmlns:cdr="http://schemas.openxmlformats.org/drawingml/2006/chartDrawing">
    <cdr:from>
      <cdr:x>0.60359</cdr:x>
      <cdr:y>0.70042</cdr:y>
    </cdr:from>
    <cdr:to>
      <cdr:x>0.94092</cdr:x>
      <cdr:y>0.79643</cdr:y>
    </cdr:to>
    <cdr:sp macro="" textlink="">
      <cdr:nvSpPr>
        <cdr:cNvPr id="5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C33AEFB1-7FDD-7937-13CD-4280D41C552C}"/>
            </a:ext>
          </a:extLst>
        </cdr:cNvPr>
        <cdr:cNvSpPr txBox="1"/>
      </cdr:nvSpPr>
      <cdr:spPr>
        <a:xfrm xmlns:a="http://schemas.openxmlformats.org/drawingml/2006/main">
          <a:off x="863730" y="1571672"/>
          <a:ext cx="482717" cy="215444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0.60128</cdr:x>
      <cdr:y>0.60214</cdr:y>
    </cdr:from>
    <cdr:to>
      <cdr:x>1</cdr:x>
      <cdr:y>0.71538</cdr:y>
    </cdr:to>
    <cdr:sp macro="" textlink="">
      <cdr:nvSpPr>
        <cdr:cNvPr id="2" name="กล่องข้อความ 80">
          <a:extLst xmlns:a="http://schemas.openxmlformats.org/drawingml/2006/main">
            <a:ext uri="{FF2B5EF4-FFF2-40B4-BE49-F238E27FC236}">
              <a16:creationId xmlns:a16="http://schemas.microsoft.com/office/drawing/2014/main" id="{4E05CAAE-D387-442D-83B7-E59C53130029}"/>
            </a:ext>
          </a:extLst>
        </cdr:cNvPr>
        <cdr:cNvSpPr txBox="1"/>
      </cdr:nvSpPr>
      <cdr:spPr>
        <a:xfrm xmlns:a="http://schemas.openxmlformats.org/drawingml/2006/main">
          <a:off x="881138" y="1350164"/>
          <a:ext cx="584306" cy="25391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sz="105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gsana New" panose="02020603050405020304" pitchFamily="18" charset="-34"/>
              <a:cs typeface="Angsana New" panose="02020603050405020304" pitchFamily="18" charset="-34"/>
            </a:rPr>
            <a:t>ปศุสัตว์</a:t>
          </a:r>
        </a:p>
      </cdr:txBody>
    </cdr:sp>
  </cdr:relSizeAnchor>
  <cdr:relSizeAnchor xmlns:cdr="http://schemas.openxmlformats.org/drawingml/2006/chartDrawing">
    <cdr:from>
      <cdr:x>0.59948</cdr:x>
      <cdr:y>0.70909</cdr:y>
    </cdr:from>
    <cdr:to>
      <cdr:x>0.94266</cdr:x>
      <cdr:y>0.79831</cdr:y>
    </cdr:to>
    <cdr:sp macro="" textlink="">
      <cdr:nvSpPr>
        <cdr:cNvPr id="4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04096CC0-C176-4778-D451-41847DE265A2}"/>
            </a:ext>
          </a:extLst>
        </cdr:cNvPr>
        <cdr:cNvSpPr txBox="1"/>
      </cdr:nvSpPr>
      <cdr:spPr>
        <a:xfrm xmlns:a="http://schemas.openxmlformats.org/drawingml/2006/main">
          <a:off x="878507" y="1589975"/>
          <a:ext cx="502909" cy="200055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0 ราย 0 ไร่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0.31156</cdr:x>
      <cdr:y>0.05004</cdr:y>
    </cdr:from>
    <cdr:to>
      <cdr:x>0.93051</cdr:x>
      <cdr:y>0.31943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5FB79916-0F03-4510-84EC-450983E2B737}"/>
            </a:ext>
          </a:extLst>
        </cdr:cNvPr>
        <cdr:cNvSpPr txBox="1"/>
      </cdr:nvSpPr>
      <cdr:spPr>
        <a:xfrm xmlns:a="http://schemas.openxmlformats.org/drawingml/2006/main">
          <a:off x="366223" y="36860"/>
          <a:ext cx="727542" cy="198432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700" b="1" dirty="0">
              <a:latin typeface="Angsana New" panose="02020603050405020304" pitchFamily="18" charset="-34"/>
              <a:cs typeface="Angsana New" panose="02020603050405020304" pitchFamily="18" charset="-34"/>
            </a:rPr>
            <a:t>155</a:t>
          </a: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cs typeface="Angsana New" panose="02020603050405020304" pitchFamily="18" charset="-34"/>
            </a:rPr>
            <a:t> ราย 1,014.68 ไร่</a:t>
          </a:r>
        </a:p>
      </cdr:txBody>
    </cdr:sp>
  </cdr:relSizeAnchor>
  <cdr:relSizeAnchor xmlns:cdr="http://schemas.openxmlformats.org/drawingml/2006/chartDrawing">
    <cdr:from>
      <cdr:x>0.45542</cdr:x>
      <cdr:y>0.36392</cdr:y>
    </cdr:from>
    <cdr:to>
      <cdr:x>0.88169</cdr:x>
      <cdr:y>0.5657</cdr:y>
    </cdr:to>
    <cdr:sp macro="" textlink="">
      <cdr:nvSpPr>
        <cdr:cNvPr id="3" name="สี่เหลี่ยมผืนผ้า 2">
          <a:extLst xmlns:a="http://schemas.openxmlformats.org/drawingml/2006/main">
            <a:ext uri="{FF2B5EF4-FFF2-40B4-BE49-F238E27FC236}">
              <a16:creationId xmlns:a16="http://schemas.microsoft.com/office/drawing/2014/main" id="{F26EAD06-9A73-B001-145F-934B5020EB08}"/>
            </a:ext>
          </a:extLst>
        </cdr:cNvPr>
        <cdr:cNvSpPr/>
      </cdr:nvSpPr>
      <cdr:spPr>
        <a:xfrm xmlns:a="http://schemas.openxmlformats.org/drawingml/2006/main">
          <a:off x="535322" y="268064"/>
          <a:ext cx="501063" cy="14862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15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th-TH" kern="1200"/>
        </a:p>
      </cdr:txBody>
    </cdr:sp>
  </cdr:relSizeAnchor>
  <cdr:relSizeAnchor xmlns:cdr="http://schemas.openxmlformats.org/drawingml/2006/chartDrawing">
    <cdr:from>
      <cdr:x>0.28024</cdr:x>
      <cdr:y>0.19715</cdr:y>
    </cdr:from>
    <cdr:to>
      <cdr:x>0.89919</cdr:x>
      <cdr:y>0.46654</cdr:y>
    </cdr:to>
    <cdr:sp macro="" textlink="">
      <cdr:nvSpPr>
        <cdr:cNvPr id="4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FC334F2E-4E23-41A2-2773-049B28BE7AC6}"/>
            </a:ext>
          </a:extLst>
        </cdr:cNvPr>
        <cdr:cNvSpPr txBox="1"/>
      </cdr:nvSpPr>
      <cdr:spPr>
        <a:xfrm xmlns:a="http://schemas.openxmlformats.org/drawingml/2006/main">
          <a:off x="329411" y="145223"/>
          <a:ext cx="727545" cy="198431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7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ngsana New" panose="02020603050405020304" pitchFamily="18" charset="-34"/>
              <a:cs typeface="Angsana New" panose="02020603050405020304" pitchFamily="18" charset="-34"/>
            </a:rPr>
            <a:t>185 ราย 1,821.4406 ไร่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0.25139</cdr:x>
      <cdr:y>0.18356</cdr:y>
    </cdr:from>
    <cdr:to>
      <cdr:x>0.76025</cdr:x>
      <cdr:y>0.39112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71D5F72D-CE69-0BC7-4D40-66454ACC9030}"/>
            </a:ext>
          </a:extLst>
        </cdr:cNvPr>
        <cdr:cNvSpPr txBox="1"/>
      </cdr:nvSpPr>
      <cdr:spPr>
        <a:xfrm xmlns:a="http://schemas.openxmlformats.org/drawingml/2006/main">
          <a:off x="370960" y="190529"/>
          <a:ext cx="750920" cy="21543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800" b="1" dirty="0">
              <a:latin typeface="Angsana New" panose="02020603050405020304" pitchFamily="18" charset="-34"/>
              <a:cs typeface="Angsana New" panose="02020603050405020304" pitchFamily="18" charset="-34"/>
            </a:rPr>
            <a:t>690</a:t>
          </a: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 ราย 1,12.497 ไร่</a:t>
          </a:r>
        </a:p>
      </cdr:txBody>
    </cdr:sp>
  </cdr:relSizeAnchor>
  <cdr:relSizeAnchor xmlns:cdr="http://schemas.openxmlformats.org/drawingml/2006/chartDrawing">
    <cdr:from>
      <cdr:x>0.28248</cdr:x>
      <cdr:y>0.36022</cdr:y>
    </cdr:from>
    <cdr:to>
      <cdr:x>0.79135</cdr:x>
      <cdr:y>0.56778</cdr:y>
    </cdr:to>
    <cdr:sp macro="" textlink="">
      <cdr:nvSpPr>
        <cdr:cNvPr id="3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45145B48-B8CC-2DEF-12F0-7A2FD50692E5}"/>
            </a:ext>
          </a:extLst>
        </cdr:cNvPr>
        <cdr:cNvSpPr txBox="1"/>
      </cdr:nvSpPr>
      <cdr:spPr>
        <a:xfrm xmlns:a="http://schemas.openxmlformats.org/drawingml/2006/main">
          <a:off x="416849" y="373885"/>
          <a:ext cx="750920" cy="21543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453 ราย 731.433 ไร่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0.6751</cdr:x>
      <cdr:y>0.0762</cdr:y>
    </cdr:from>
    <cdr:to>
      <cdr:x>0.81975</cdr:x>
      <cdr:y>0.21405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1790832" y="119613"/>
          <a:ext cx="383713" cy="21638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ข้าว,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0.59671</cdr:x>
      <cdr:y>0.32819</cdr:y>
    </cdr:from>
    <cdr:to>
      <cdr:x>0.7712</cdr:x>
      <cdr:y>0.46353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582895" y="515161"/>
          <a:ext cx="462869" cy="21244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ไม้ผล,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0.07439</cdr:x>
      <cdr:y>0.64953</cdr:y>
    </cdr:from>
    <cdr:to>
      <cdr:x>0.32049</cdr:x>
      <cdr:y>0.79127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197334" y="1019577"/>
          <a:ext cx="652829" cy="22249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ไม้ยืนต้น,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0.02854</cdr:x>
      <cdr:y>0.34779</cdr:y>
    </cdr:from>
    <cdr:to>
      <cdr:x>0.21053</cdr:x>
      <cdr:y>0.46638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76633" y="576739"/>
          <a:ext cx="488770" cy="196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พืชไร่,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0.1584</cdr:x>
      <cdr:y>0.10248</cdr:y>
    </cdr:from>
    <cdr:to>
      <cdr:x>0.59092</cdr:x>
      <cdr:y>0.27048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420182" y="160860"/>
          <a:ext cx="1147345" cy="26371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เนื้อที่ทำการเกษตรอื่นๆ,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0.03025</cdr:x>
      <cdr:y>0.1094</cdr:y>
    </cdr:from>
    <cdr:to>
      <cdr:x>0.20882</cdr:x>
      <cdr:y>0.23505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81241" y="181419"/>
          <a:ext cx="479554" cy="2083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พืชผัก,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</cdr:x>
      <cdr:y>0.1896</cdr:y>
    </cdr:from>
    <cdr:to>
      <cdr:x>0.16349</cdr:x>
      <cdr:y>0.32745</cdr:y>
    </cdr:to>
    <cdr:sp macro="" textlink="">
      <cdr:nvSpPr>
        <cdr:cNvPr id="2" name="สี่เหลี่ยมผืนผ้า 1"/>
        <cdr:cNvSpPr/>
      </cdr:nvSpPr>
      <cdr:spPr>
        <a:xfrm xmlns:a="http://schemas.openxmlformats.org/drawingml/2006/main">
          <a:off x="-2261232" y="299373"/>
          <a:ext cx="399061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มังคุด,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0.57816</cdr:x>
      <cdr:y>0.63907</cdr:y>
    </cdr:from>
    <cdr:to>
      <cdr:x>0.86992</cdr:x>
      <cdr:y>0.8071</cdr:y>
    </cdr:to>
    <cdr:sp macro="" textlink="">
      <cdr:nvSpPr>
        <cdr:cNvPr id="3" name="สี่เหลี่ยมผืนผ้า 2"/>
        <cdr:cNvSpPr/>
      </cdr:nvSpPr>
      <cdr:spPr>
        <a:xfrm xmlns:a="http://schemas.openxmlformats.org/drawingml/2006/main">
          <a:off x="1411229" y="1009100"/>
          <a:ext cx="712153" cy="26532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ยางพารา,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0.74156</cdr:y>
    </cdr:from>
    <cdr:to>
      <cdr:x>0.2349</cdr:x>
      <cdr:y>0.8833</cdr:y>
    </cdr:to>
    <cdr:sp macro="" textlink="">
      <cdr:nvSpPr>
        <cdr:cNvPr id="4" name="สี่เหลี่ยมผืนผ้า 3"/>
        <cdr:cNvSpPr/>
      </cdr:nvSpPr>
      <cdr:spPr>
        <a:xfrm xmlns:a="http://schemas.openxmlformats.org/drawingml/2006/main">
          <a:off x="-2233473" y="1170931"/>
          <a:ext cx="573364" cy="223809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latin typeface="TH SarabunPSK" panose="020B0500040200020003" pitchFamily="34" charset="-34"/>
              <a:cs typeface="+mj-cs"/>
            </a:rPr>
            <a:t>ลองกอง,</a:t>
          </a:r>
        </a:p>
      </cdr:txBody>
    </cdr:sp>
  </cdr:relSizeAnchor>
  <cdr:relSizeAnchor xmlns:cdr="http://schemas.openxmlformats.org/drawingml/2006/chartDrawing">
    <cdr:from>
      <cdr:x>0.42234</cdr:x>
      <cdr:y>0.08932</cdr:y>
    </cdr:from>
    <cdr:to>
      <cdr:x>0.7171</cdr:x>
      <cdr:y>0.23947</cdr:y>
    </cdr:to>
    <cdr:sp macro="" textlink="">
      <cdr:nvSpPr>
        <cdr:cNvPr id="5" name="สี่เหลี่ยมผืนผ้า 4"/>
        <cdr:cNvSpPr/>
      </cdr:nvSpPr>
      <cdr:spPr>
        <a:xfrm xmlns:a="http://schemas.openxmlformats.org/drawingml/2006/main">
          <a:off x="1030874" y="141037"/>
          <a:ext cx="719476" cy="23708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มะพร้าว,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0.3846</cdr:y>
    </cdr:from>
    <cdr:to>
      <cdr:x>0.27328</cdr:x>
      <cdr:y>0.5526</cdr:y>
    </cdr:to>
    <cdr:sp macro="" textlink="">
      <cdr:nvSpPr>
        <cdr:cNvPr id="6" name="สี่เหลี่ยมผืนผ้า 5"/>
        <cdr:cNvSpPr/>
      </cdr:nvSpPr>
      <cdr:spPr>
        <a:xfrm xmlns:a="http://schemas.openxmlformats.org/drawingml/2006/main">
          <a:off x="-2233473" y="607281"/>
          <a:ext cx="667046" cy="26527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ปาล์มน้ำมัน,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</cdr:x>
      <cdr:y>0.56137</cdr:y>
    </cdr:from>
    <cdr:to>
      <cdr:x>0.21913</cdr:x>
      <cdr:y>0.68702</cdr:y>
    </cdr:to>
    <cdr:sp macro="" textlink="">
      <cdr:nvSpPr>
        <cdr:cNvPr id="7" name="สี่เหลี่ยมผืนผ้า 6"/>
        <cdr:cNvSpPr/>
      </cdr:nvSpPr>
      <cdr:spPr>
        <a:xfrm xmlns:a="http://schemas.openxmlformats.org/drawingml/2006/main">
          <a:off x="-2233473" y="886410"/>
          <a:ext cx="534871" cy="198403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ทุเรียน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  <cdr:relSizeAnchor xmlns:cdr="http://schemas.openxmlformats.org/drawingml/2006/chartDrawing">
    <cdr:from>
      <cdr:x>0.11415</cdr:x>
      <cdr:y>0.11596</cdr:y>
    </cdr:from>
    <cdr:to>
      <cdr:x>0.33504</cdr:x>
      <cdr:y>0.25381</cdr:y>
    </cdr:to>
    <cdr:sp macro="" textlink="">
      <cdr:nvSpPr>
        <cdr:cNvPr id="8" name="สี่เหลี่ยมผืนผ้า 7"/>
        <cdr:cNvSpPr/>
      </cdr:nvSpPr>
      <cdr:spPr>
        <a:xfrm xmlns:a="http://schemas.openxmlformats.org/drawingml/2006/main">
          <a:off x="278623" y="183104"/>
          <a:ext cx="539167" cy="21766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th-TH" b="1" dirty="0">
              <a:ln w="0">
                <a:noFill/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H SarabunPSK" panose="020B0500040200020003" pitchFamily="34" charset="-34"/>
              <a:cs typeface="+mj-cs"/>
            </a:rPr>
            <a:t>ส้มโอ</a:t>
          </a:r>
          <a:endParaRPr lang="th-TH" b="1" dirty="0">
            <a:ln w="0">
              <a:noFill/>
            </a:ln>
            <a:solidFill>
              <a:schemeClr val="tx1"/>
            </a:solidFill>
            <a:latin typeface="TH SarabunPSK" panose="020B0500040200020003" pitchFamily="34" charset="-34"/>
            <a:cs typeface="+mj-cs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0.34421</cdr:x>
      <cdr:y>0.18414</cdr:y>
    </cdr:from>
    <cdr:to>
      <cdr:x>0.86488</cdr:x>
      <cdr:y>0.45762</cdr:y>
    </cdr:to>
    <cdr:sp macro="" textlink="">
      <cdr:nvSpPr>
        <cdr:cNvPr id="2" name="กล่องข้อความ 68">
          <a:extLst xmlns:a="http://schemas.openxmlformats.org/drawingml/2006/main">
            <a:ext uri="{FF2B5EF4-FFF2-40B4-BE49-F238E27FC236}">
              <a16:creationId xmlns:a16="http://schemas.microsoft.com/office/drawing/2014/main" id="{3CEA5E8A-F2FA-A24B-6616-DE9D7B5B0B3D}"/>
            </a:ext>
          </a:extLst>
        </cdr:cNvPr>
        <cdr:cNvSpPr txBox="1"/>
      </cdr:nvSpPr>
      <cdr:spPr>
        <a:xfrm xmlns:a="http://schemas.openxmlformats.org/drawingml/2006/main">
          <a:off x="387666" y="129523"/>
          <a:ext cx="586401" cy="19236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indent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marL="0" marR="0" lvl="0" indent="0" algn="l" defTabSz="4572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th-TH" sz="650" b="1" dirty="0">
              <a:latin typeface="Angsana New" panose="02020603050405020304" pitchFamily="18" charset="-34"/>
              <a:cs typeface="Angsana New" panose="02020603050405020304" pitchFamily="18" charset="-34"/>
            </a:rPr>
            <a:t>7</a:t>
          </a:r>
          <a:r>
            <a:rPr kumimoji="0" lang="th-TH" sz="65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rPr>
            <a:t> ราย 223.00 ไร่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t>9/2/2026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chart" Target="../charts/chart5.xml"/><Relationship Id="rId18" Type="http://schemas.openxmlformats.org/officeDocument/2006/relationships/chart" Target="../charts/chart10.xml"/><Relationship Id="rId26" Type="http://schemas.openxmlformats.org/officeDocument/2006/relationships/chart" Target="../charts/chart18.xml"/><Relationship Id="rId3" Type="http://schemas.openxmlformats.org/officeDocument/2006/relationships/image" Target="../media/image1.png"/><Relationship Id="rId21" Type="http://schemas.openxmlformats.org/officeDocument/2006/relationships/chart" Target="../charts/chart13.xml"/><Relationship Id="rId7" Type="http://schemas.openxmlformats.org/officeDocument/2006/relationships/image" Target="../media/image3.png"/><Relationship Id="rId12" Type="http://schemas.openxmlformats.org/officeDocument/2006/relationships/chart" Target="../charts/chart4.xml"/><Relationship Id="rId17" Type="http://schemas.openxmlformats.org/officeDocument/2006/relationships/chart" Target="../charts/chart9.xml"/><Relationship Id="rId25" Type="http://schemas.openxmlformats.org/officeDocument/2006/relationships/chart" Target="../charts/chart17.xml"/><Relationship Id="rId2" Type="http://schemas.openxmlformats.org/officeDocument/2006/relationships/chart" Target="../charts/chart1.xml"/><Relationship Id="rId16" Type="http://schemas.openxmlformats.org/officeDocument/2006/relationships/chart" Target="../charts/chart8.xml"/><Relationship Id="rId20" Type="http://schemas.openxmlformats.org/officeDocument/2006/relationships/chart" Target="../charts/chart1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chart" Target="../charts/chart3.xml"/><Relationship Id="rId24" Type="http://schemas.openxmlformats.org/officeDocument/2006/relationships/chart" Target="../charts/chart16.xml"/><Relationship Id="rId5" Type="http://schemas.openxmlformats.org/officeDocument/2006/relationships/image" Target="../media/image2.png"/><Relationship Id="rId15" Type="http://schemas.openxmlformats.org/officeDocument/2006/relationships/chart" Target="../charts/chart7.xml"/><Relationship Id="rId23" Type="http://schemas.openxmlformats.org/officeDocument/2006/relationships/chart" Target="../charts/chart15.xml"/><Relationship Id="rId10" Type="http://schemas.openxmlformats.org/officeDocument/2006/relationships/chart" Target="../charts/chart2.xml"/><Relationship Id="rId19" Type="http://schemas.openxmlformats.org/officeDocument/2006/relationships/chart" Target="../charts/chart11.xml"/><Relationship Id="rId4" Type="http://schemas.microsoft.com/office/2007/relationships/hdphoto" Target="../media/hdphoto1.wdp"/><Relationship Id="rId9" Type="http://schemas.openxmlformats.org/officeDocument/2006/relationships/image" Target="../media/image4.png"/><Relationship Id="rId14" Type="http://schemas.openxmlformats.org/officeDocument/2006/relationships/chart" Target="../charts/chart6.xml"/><Relationship Id="rId22" Type="http://schemas.openxmlformats.org/officeDocument/2006/relationships/chart" Target="../charts/char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43A3AFFD-AC11-4530-A2BF-2AAF6D70132E}"/>
              </a:ext>
            </a:extLst>
          </p:cNvPr>
          <p:cNvSpPr/>
          <p:nvPr/>
        </p:nvSpPr>
        <p:spPr>
          <a:xfrm>
            <a:off x="2909428" y="1905000"/>
            <a:ext cx="3886200" cy="1676400"/>
          </a:xfrm>
          <a:prstGeom prst="rect">
            <a:avLst/>
          </a:prstGeom>
          <a:solidFill>
            <a:srgbClr val="FFB9B9"/>
          </a:solidFill>
          <a:ln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67574"/>
            <a:ext cx="6705600" cy="1752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/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76200" y="1905000"/>
            <a:ext cx="2743200" cy="16764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66307" y="3656902"/>
            <a:ext cx="4953000" cy="173443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4734" y="3659789"/>
            <a:ext cx="1676400" cy="1732243"/>
          </a:xfrm>
          <a:prstGeom prst="rect">
            <a:avLst/>
          </a:prstGeom>
          <a:solidFill>
            <a:srgbClr val="E6005D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ปัตตานี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Infographic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ข้อมูลพื้นฐานจังหวัด</a:t>
            </a:r>
          </a:p>
          <a:p>
            <a:pPr lvl="0" algn="ctr">
              <a:lnSpc>
                <a:spcPct val="150000"/>
              </a:lnSpc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srgbClr val="C0CF3A">
                    <a:lumMod val="40000"/>
                    <a:lumOff val="60000"/>
                  </a:srgbClr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ข้อมูล ณ วันที่ 31 สิงหาคม 2569</a:t>
            </a:r>
            <a:endParaRPr kumimoji="0" lang="en-US" sz="1100" b="1" i="0" u="none" strike="noStrike" kern="1200" cap="none" spc="0" normalizeH="0" baseline="0" noProof="0" dirty="0">
              <a:ln>
                <a:noFill/>
              </a:ln>
              <a:solidFill>
                <a:srgbClr val="C0CF3A">
                  <a:lumMod val="40000"/>
                  <a:lumOff val="60000"/>
                </a:srgbClr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44780" y="1981200"/>
            <a:ext cx="2580412" cy="1524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110333" y="1962091"/>
            <a:ext cx="2676195" cy="1608133"/>
          </a:xfrm>
          <a:prstGeom prst="rect">
            <a:avLst/>
          </a:prstGeom>
          <a:solidFill>
            <a:srgbClr val="CCCCFF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49,555 ล้านบาท (ปี 2562)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</a:t>
            </a:r>
            <a:endParaRPr kumimoji="0" lang="en-US" sz="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จำนวนประชากร 743,602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ภาคการเกษตร 80,780 ครัวเรือน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แรงงานภาคเกษตร 351,645 คน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ปริมาณน้ำภาพรวมจังหวัด 986.750 ล้าน ลบ.ม.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- พื้นที่ชลประทาน 385,622 ไร่ (51.2</a:t>
            </a:r>
            <a:r>
              <a:rPr kumimoji="0" lang="en-US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%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ของพื้นที่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       เกษตรกรรม)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2978820" y="1962150"/>
            <a:ext cx="1169015" cy="2286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สินค้าเด่น/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GI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76199" y="5502910"/>
            <a:ext cx="2982656" cy="4372567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4953000" y="5486400"/>
            <a:ext cx="1828798" cy="2199296"/>
          </a:xfrm>
          <a:prstGeom prst="rect">
            <a:avLst/>
          </a:prstGeom>
          <a:solidFill>
            <a:srgbClr val="F1E2AB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8" name="officeArt object">
            <a:extLst>
              <a:ext uri="{FF2B5EF4-FFF2-40B4-BE49-F238E27FC236}">
                <a16:creationId xmlns:a16="http://schemas.microsoft.com/office/drawing/2014/main" id="{3E4C2232-D082-44C4-BE05-CFE924E92A90}"/>
              </a:ext>
            </a:extLst>
          </p:cNvPr>
          <p:cNvSpPr/>
          <p:nvPr/>
        </p:nvSpPr>
        <p:spPr>
          <a:xfrm>
            <a:off x="3058190" y="7685696"/>
            <a:ext cx="3722944" cy="2189781"/>
          </a:xfrm>
          <a:prstGeom prst="rect">
            <a:avLst/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58" name="officeArt object">
            <a:extLst>
              <a:ext uri="{FF2B5EF4-FFF2-40B4-BE49-F238E27FC236}">
                <a16:creationId xmlns:a16="http://schemas.microsoft.com/office/drawing/2014/main" id="{CC03C469-1A3D-4CD5-A69C-2962B9CBE979}"/>
              </a:ext>
            </a:extLst>
          </p:cNvPr>
          <p:cNvSpPr/>
          <p:nvPr/>
        </p:nvSpPr>
        <p:spPr>
          <a:xfrm>
            <a:off x="3096858" y="7696200"/>
            <a:ext cx="3684942" cy="2166291"/>
          </a:xfrm>
          <a:prstGeom prst="rect">
            <a:avLst/>
          </a:prstGeom>
          <a:solidFill>
            <a:srgbClr val="CCCCFF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101600" tIns="101600" rIns="101600" bIns="101600" numCol="1" anchor="ctr">
            <a:noAutofit/>
          </a:bodyPr>
          <a:lstStyle/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    </a:t>
            </a:r>
          </a:p>
          <a:p>
            <a:pPr lvl="0" algn="thaiDist">
              <a:defRPr/>
            </a:pPr>
            <a:r>
              <a:rPr lang="th-TH" sz="65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งบประมาณ ปี 2569 หน่วยงานในสังกัดกระทรวงเกษตรและสหกรณ์ของจังหวัดปัตตานี  ได้รับงบประมาณจำนวน 328 โครงการ  งบประมาณรวม 724,046,577.24 บาท  เบิกจ่ายแล้ว 175,602,112.49 บาท คิดเป็นร้อยละ  24.25 แบ่งเป็น  3.1 งบประมาณของส่วนราชการต้นสังกัด (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Function Base) 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278 โครงการ งบประมาณ  564,461,774.99 บาท  เบิกจ่ายแล้ว 142,796,672.22 บาท  คิดเป็นร้อยละ 25.3 (3.2) งบประมาณจังหวัด (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Area Base) 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จำนวน 6 โครงการ งบประมาณรวม 1,990,580.00 บาท เบิกจ่ายแล้ว 622,000.00 บาท  คิดเป็นร้อยละ 31.25 (3.3) งบประมาณ กลุ่มจังหวัด (</a:t>
            </a:r>
            <a:r>
              <a:rPr lang="en-US" sz="80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Area</a:t>
            </a:r>
            <a:r>
              <a:rPr lang="en-US" sz="800" dirty="0" err="1">
                <a:solidFill>
                  <a:srgbClr val="CCCCFF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..</a:t>
            </a:r>
            <a:r>
              <a:rPr lang="en-US" sz="80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Base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)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จำนวน 9 โครงการ งบประมาณรวม3,499,800.00 บาท  เบิกจ่ายแล้ว 336,600.00 บาท  คิดเป็นร้อยละ 9.61 (3.4) งบประมาณอื่นๆ จำนวน 35 โครงการ งบประมาณรวม 154,094,422.25 บาท เบิกจ่ายแล้ว 31,846,840.27 บาท  คิดเป็นร้อยละ 20.67</a:t>
            </a:r>
          </a:p>
          <a:p>
            <a:pPr lvl="0" algn="thaiDist">
              <a:defRPr/>
            </a:pPr>
            <a:r>
              <a:rPr lang="th-TH" sz="800" u="sng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โครงการงบจังหวัด จำนวน 6 โครงการ งบประมาณรวม 1,990,580.00  บาท ได้แก่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1.โครงการต่อยอดโครงการอันเนื่องมาจากพระราชดำริและกิจกรรมเฉลิมพระเกียรติสถาบันหลักของชาติ   2.โครงการขับเคลื่อนและต่อยอดโครงกาพัฒนาพื้นที่พรุ</a:t>
            </a:r>
            <a:r>
              <a:rPr lang="th-TH" sz="80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แฆแฆ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อันเนื่องมาจากพระราชดำริ   3.โครงการต่อยอดโครงการอันเนื่องมาจากพระราชดำริ             และกิจกรรมเฉลิมพระเกียรติสถาบันหลักของชาติ   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  </a:t>
            </a:r>
            <a:r>
              <a:rPr lang="th-TH" sz="800" u="sng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โครงการงบกลุ่มจังหวัด จำนวน 9 โครงการ งบประมาณ  3,499,800.00 บาท  ได้แก่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1.โครงการยกระดับไม้ผลที่มีศักยภาพของกลุ่มจังหวัดภาคใต้ชายแดนสู่เกษตรมูลค่าสูงที่เป็นมิตรต่อสิ่งแวดล้อมอย่างยั่งยืน 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 2.กิจกรรมส่งเสริมการใช้นวัตกรรมการวิเคราะห์และปรับปรุงดินเพื่อเพิ่มศักยภาพการผลิตไม้ผลอ</a:t>
            </a:r>
            <a:r>
              <a:rPr lang="th-TH" sz="800" dirty="0" err="1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ัต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ลักษณ์ในพื้นที่ภาคใต้ชายแดน (ทุเรียน ลองกอง และมังคุด) </a:t>
            </a:r>
          </a:p>
          <a:p>
            <a:pPr lvl="0" algn="thaiDist">
              <a:defRPr/>
            </a:pP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3.โครงการพัฒนาไม้ผลที่มีศักยภาพในกลุ่มจังหวัดภาคใต้ชายแดนสู่เกษตรมูลค่าสูง  กิจกรรมการตรวจรับรองมาตรฐานพืช </a:t>
            </a:r>
            <a:r>
              <a:rPr lang="en-US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GAP</a:t>
            </a:r>
            <a:r>
              <a:rPr lang="th-TH" sz="800" dirty="0">
                <a:solidFill>
                  <a:prstClr val="black"/>
                </a:solidFill>
                <a:latin typeface="+mj-lt"/>
                <a:ea typeface="Calibri" panose="020F0502020204030204" pitchFamily="34" charset="0"/>
                <a:cs typeface="Angsana New" panose="02020603050405020304" pitchFamily="18" charset="-34"/>
              </a:rPr>
              <a:t>ในพื้นที่กลุ่มจังหวัดภาคใต้ชายแดน                                               </a:t>
            </a:r>
            <a:r>
              <a:rPr lang="th-TH" sz="8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                             </a:t>
            </a:r>
            <a:r>
              <a:rPr kumimoji="0" lang="th-TH" sz="8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TH Chakra Petch"/>
              </a:rPr>
              <a:t> (*** ข้อมูล ณ วันที่ 31 สิงหาคม 2569***)</a:t>
            </a:r>
            <a:endParaRPr lang="th-TH" sz="80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80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lvl="0" algn="thaiDist">
              <a:defRPr/>
            </a:pPr>
            <a:endParaRPr lang="th-TH" sz="65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04663" y="5426405"/>
            <a:ext cx="2057400" cy="20688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ปริมาณสินค้าเกษตรที่ได้รับรองมาตรฐาน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5911" y="8077200"/>
            <a:ext cx="2947960" cy="1708160"/>
          </a:xfrm>
          <a:prstGeom prst="rect">
            <a:avLst/>
          </a:prstGeom>
          <a:solidFill>
            <a:srgbClr val="FFB9B9"/>
          </a:solidFill>
        </p:spPr>
        <p:txBody>
          <a:bodyPr wrap="square">
            <a:spAutoFit/>
          </a:bodyPr>
          <a:lstStyle/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โรคใบร่วงชนิดใหม่ในยางพารา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ไม่พบพื้นที่การระบาดของโรคใบร่วงชนิดใหม่ในยางพารา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รายงานข้อมูลความเสียหายด้านการเกษตร และการให้ความช่วยเหลือเกษตรกร ดังนี้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ด้านพืช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ได้รับความเสียหาย จำนวน 12 อำเภอ 104 ตำบล 3,191 ราย 6,521.795 ไร่ วงเงินการช่วยเหลือ 14,823,003.84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ด้านปศุสัตว์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ได้รับความเสียหาย จำนวน 12 อำเภอ 99 ตำบล 709 ราย 17,267 ตัว แปลงหญ้า 56 ไร่              วงเงินการช่วยเหลือ 23,338,540.50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ด้านประมง</a:t>
            </a: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ได้รับความเสียหาย จำนวน 11 อำเภอ 83 ตำบล 1,413 ราย วงเงินการช่วยเหลือ 16,042,236.66 บาท </a:t>
            </a:r>
          </a:p>
          <a:p>
            <a:pPr lvl="0" algn="thaiDist">
              <a:defRPr/>
            </a:pPr>
            <a:r>
              <a:rPr lang="th-TH" sz="700" b="1" u="sng" dirty="0">
                <a:solidFill>
                  <a:prstClr val="black"/>
                </a:solidFill>
                <a:latin typeface="Angsana New" panose="02020603050405020304" pitchFamily="18" charset="-34"/>
              </a:rPr>
              <a:t>ปัญหาและอุปสรรคในการดำเนินงาน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1. สภาพอากาศที่เปลี่ยนแปลงบ่อย ในพื้นที่มีฝนตกฉุกยาวนานกว่าปกติ ซึ่งเป็นสาเหตุ ที่ทำให้การแพร่ระบาดของโรคเป็นไปได้อย่างรวดเร็วมากยิ่งขึ้น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2. เกษตรกรในพื้นที่ส่วนใหญ่ขาดความเอาใจใส่ในการดูแลสวนยาง เพราะเกษตรกรคิดว่าไม่คุ้มกับการลงทุน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3. แปลงยางส่วนใหญ่เป็นยางต้นสูง ทำให้การเลือกใช้วิธีดูแลรักษาได้ไม่หลากหลาย เนื่องจาก ขาดแคลนเครื่องมือที่จะใช้ เช่น การป้องกันโรคด้วยการฉีดพ้นทางใบก็ไม่สามารถทำได้ เป็นต้น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                                                               </a:t>
            </a:r>
          </a:p>
          <a:p>
            <a:pPr lvl="0" algn="thaiDist">
              <a:defRPr/>
            </a:pPr>
            <a:r>
              <a:rPr lang="th-TH" sz="700" b="1" dirty="0">
                <a:solidFill>
                  <a:prstClr val="black"/>
                </a:solidFill>
                <a:latin typeface="Angsana New" panose="02020603050405020304" pitchFamily="18" charset="-34"/>
              </a:rPr>
              <a:t>                                                                           (*** ข้อมูล ณ วันที่ 31 สิงหาคม 2569***)</a:t>
            </a: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68166" y="62149"/>
            <a:ext cx="2718362" cy="234567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พื้นที่จังหวัดทั้งหมด 1,272,117 ไร่ (พื้นที่เกษตรกรรม 791,999 ไร่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)</a:t>
            </a:r>
          </a:p>
        </p:txBody>
      </p:sp>
      <p:sp>
        <p:nvSpPr>
          <p:cNvPr id="50" name="officeArt object">
            <a:extLst>
              <a:ext uri="{FF2B5EF4-FFF2-40B4-BE49-F238E27FC236}">
                <a16:creationId xmlns:a16="http://schemas.microsoft.com/office/drawing/2014/main" id="{366BAB66-BAAD-4520-A159-707A0107661D}"/>
              </a:ext>
            </a:extLst>
          </p:cNvPr>
          <p:cNvSpPr/>
          <p:nvPr/>
        </p:nvSpPr>
        <p:spPr>
          <a:xfrm>
            <a:off x="4952999" y="5491549"/>
            <a:ext cx="1842629" cy="202686"/>
          </a:xfrm>
          <a:prstGeom prst="rect">
            <a:avLst/>
          </a:prstGeom>
          <a:solidFill>
            <a:srgbClr val="FFC00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ปี</a:t>
            </a:r>
            <a:r>
              <a:rPr kumimoji="0" lang="en-US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2569 </a:t>
            </a:r>
            <a:r>
              <a:rPr kumimoji="0" lang="th-TH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มีงบประมาณเพื่อการพัฒนาการเกษตร รวม 724,046,577.24 ล้านบาท เบิกจ่ายแล้ว 175,602,112.49 บาท คิดเป็นร้อยละ 24.25</a:t>
            </a:r>
            <a:r>
              <a:rPr kumimoji="0" lang="en-US" sz="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%</a:t>
            </a:r>
          </a:p>
        </p:txBody>
      </p:sp>
      <p:sp>
        <p:nvSpPr>
          <p:cNvPr id="5" name="Rectangle 4"/>
          <p:cNvSpPr/>
          <p:nvPr/>
        </p:nvSpPr>
        <p:spPr>
          <a:xfrm>
            <a:off x="2918047" y="2155771"/>
            <a:ext cx="155467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ส้มโอปูโก  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ผลกลมมีจุก ผิวผลมีขมนิ่มคล้ายกำมะหยี่ เนื้อมีสีชมพูอมแดง รสชาติหวาน หอม เนื้อนิ่มและเป็นผลไม้ที่ปลูกง่าย ไม่ต้องดูแลรักษาเป็นพิเศษ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ลูกหยี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เมื่อสุกเปลือกจะเป็นสีดำ เนื้อในสีน้ำตาล ขนาดผลโตเต็มที่เท่าปลายนิ้วชี้ รสหวานอมเปรี้ยว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38" name="Rectangle 4"/>
          <p:cNvSpPr/>
          <p:nvPr/>
        </p:nvSpPr>
        <p:spPr>
          <a:xfrm>
            <a:off x="5271628" y="1959047"/>
            <a:ext cx="151212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ทุเรียนทรายขาว </a:t>
            </a:r>
            <a:endParaRPr kumimoji="0" lang="en-US" sz="10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พันธุ์หมอนทอง มีขนาดใหญ่ ก้านขั้วแข็ง มีลักษณะทรงกลม ยาวรี ผิวเปลือก หนาแข็ง มีหนามแหลมยาว ผลอ่อนมีสีเขียว ผลสุกมีสีน้ำตาลปนเขียว เปลือกบาง เนื้อมีสีทองสวยเรียบเนียน/เนื้อแห้ง รสชาติกลมกล่อม หวานนุ่ม แป้งน้อย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ติดอันดับทุเรียนคุณภาพ 1 ใน 5 ที่อร่อยที่สุดในประเทศ</a:t>
            </a:r>
            <a:endParaRPr kumimoji="0" lang="en-US" sz="10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39" name="Chart 13"/>
          <p:cNvGraphicFramePr/>
          <p:nvPr>
            <p:extLst>
              <p:ext uri="{D42A27DB-BD31-4B8C-83A1-F6EECF244321}">
                <p14:modId xmlns:p14="http://schemas.microsoft.com/office/powerpoint/2010/main" val="2741885556"/>
              </p:ext>
            </p:extLst>
          </p:nvPr>
        </p:nvGraphicFramePr>
        <p:xfrm>
          <a:off x="1742860" y="4051979"/>
          <a:ext cx="1624647" cy="1295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6" name="รูปภาพ 45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704" y="2008791"/>
            <a:ext cx="410830" cy="663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รูปภาพ 46" descr="C:\Users\moac\Desktop\59410101002220180830122836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4545" r="96970">
                        <a14:backgroundMark x1="59394" y1="30667" x2="86667" y2="42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27" y="1937005"/>
            <a:ext cx="430974" cy="7497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รูปภาพ 50" descr="C:\Users\moac\Desktop\59410021002120180831151946.jpg"/>
          <p:cNvPicPr/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667" b="98167" l="6974" r="95268">
                        <a14:foregroundMark x1="16563" y1="26000" x2="36364" y2="57667"/>
                        <a14:foregroundMark x1="13574" y1="27500" x2="32877" y2="18000"/>
                        <a14:foregroundMark x1="13076" y1="29333" x2="11955" y2="47667"/>
                        <a14:foregroundMark x1="30386" y1="64000" x2="46700" y2="56000"/>
                        <a14:foregroundMark x1="38356" y1="45000" x2="57036" y2="63333"/>
                        <a14:foregroundMark x1="37360" y1="43333" x2="49813" y2="47000"/>
                        <a14:foregroundMark x1="26152" y1="53667" x2="22416" y2="68333"/>
                        <a14:foregroundMark x1="29763" y1="82667" x2="42590" y2="87167"/>
                        <a14:foregroundMark x1="23039" y1="75167" x2="30137" y2="85000"/>
                        <a14:foregroundMark x1="75467" y1="28833" x2="77958" y2="33667"/>
                        <a14:foregroundMark x1="79078" y1="78333" x2="81818" y2="81833"/>
                        <a14:backgroundMark x1="61644" y1="52667" x2="64633" y2="55833"/>
                        <a14:backgroundMark x1="55168" y1="28667" x2="65006" y2="52333"/>
                        <a14:backgroundMark x1="55168" y1="25833" x2="67621" y2="46667"/>
                        <a14:backgroundMark x1="53923" y1="21500" x2="70237" y2="35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30" t="15551" r="41383" b="1380"/>
          <a:stretch/>
        </p:blipFill>
        <p:spPr bwMode="auto">
          <a:xfrm rot="18795325">
            <a:off x="4540614" y="2173342"/>
            <a:ext cx="447493" cy="7054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5400" b="92800" l="4800" r="9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5119" y="3083606"/>
            <a:ext cx="464623" cy="464623"/>
          </a:xfrm>
          <a:prstGeom prst="rect">
            <a:avLst/>
          </a:prstGeom>
        </p:spPr>
      </p:pic>
      <p:pic>
        <p:nvPicPr>
          <p:cNvPr id="7" name="รูปภาพ 6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10"/>
          <a:stretch/>
        </p:blipFill>
        <p:spPr>
          <a:xfrm>
            <a:off x="4438403" y="2817732"/>
            <a:ext cx="410830" cy="437367"/>
          </a:xfrm>
          <a:prstGeom prst="rect">
            <a:avLst/>
          </a:prstGeom>
        </p:spPr>
      </p:pic>
      <p:graphicFrame>
        <p:nvGraphicFramePr>
          <p:cNvPr id="43" name="Chart 22"/>
          <p:cNvGraphicFramePr/>
          <p:nvPr>
            <p:extLst>
              <p:ext uri="{D42A27DB-BD31-4B8C-83A1-F6EECF244321}">
                <p14:modId xmlns:p14="http://schemas.microsoft.com/office/powerpoint/2010/main" val="2997532618"/>
              </p:ext>
            </p:extLst>
          </p:nvPr>
        </p:nvGraphicFramePr>
        <p:xfrm>
          <a:off x="4542170" y="5763267"/>
          <a:ext cx="2194087" cy="1333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5BF2DD21-FC9D-488E-B823-8E3329020D18}"/>
              </a:ext>
            </a:extLst>
          </p:cNvPr>
          <p:cNvSpPr txBox="1"/>
          <p:nvPr/>
        </p:nvSpPr>
        <p:spPr>
          <a:xfrm>
            <a:off x="5142718" y="6969931"/>
            <a:ext cx="80502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งบจังหวัด/กลุ่มจังหวัด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070C2AF-5F8B-482D-9C2E-1EEF6A572516}"/>
              </a:ext>
            </a:extLst>
          </p:cNvPr>
          <p:cNvSpPr txBox="1"/>
          <p:nvPr/>
        </p:nvSpPr>
        <p:spPr>
          <a:xfrm>
            <a:off x="5918565" y="6969931"/>
            <a:ext cx="543739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งบ </a:t>
            </a:r>
            <a:r>
              <a:rPr kumimoji="0" lang="en-US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Function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F0F8E2CC-41E6-4654-A8EA-3EC980C625BB}"/>
              </a:ext>
            </a:extLst>
          </p:cNvPr>
          <p:cNvSpPr txBox="1"/>
          <p:nvPr/>
        </p:nvSpPr>
        <p:spPr>
          <a:xfrm>
            <a:off x="6424633" y="6975701"/>
            <a:ext cx="393056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เบิกจ่าย</a:t>
            </a:r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D1DF1A0D-FC45-43B0-8916-8075B6A71039}"/>
              </a:ext>
            </a:extLst>
          </p:cNvPr>
          <p:cNvSpPr/>
          <p:nvPr/>
        </p:nvSpPr>
        <p:spPr>
          <a:xfrm>
            <a:off x="5138559" y="7037835"/>
            <a:ext cx="72000" cy="720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909D0079-38AB-4098-850F-312A5DEA7F66}"/>
              </a:ext>
            </a:extLst>
          </p:cNvPr>
          <p:cNvSpPr/>
          <p:nvPr/>
        </p:nvSpPr>
        <p:spPr>
          <a:xfrm>
            <a:off x="5893412" y="7041653"/>
            <a:ext cx="72000" cy="72000"/>
          </a:xfrm>
          <a:prstGeom prst="rect">
            <a:avLst/>
          </a:prstGeom>
          <a:solidFill>
            <a:srgbClr val="128A0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2CC69B6C-478C-4235-81E7-7944F034C57F}"/>
              </a:ext>
            </a:extLst>
          </p:cNvPr>
          <p:cNvSpPr/>
          <p:nvPr/>
        </p:nvSpPr>
        <p:spPr>
          <a:xfrm>
            <a:off x="6418827" y="7047423"/>
            <a:ext cx="72000" cy="72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Chakra Petch"/>
              <a:ea typeface="+mn-ea"/>
              <a:cs typeface="TH Chakra Petch"/>
            </a:endParaRPr>
          </a:p>
        </p:txBody>
      </p:sp>
      <p:graphicFrame>
        <p:nvGraphicFramePr>
          <p:cNvPr id="64" name="Chart 13">
            <a:extLst>
              <a:ext uri="{FF2B5EF4-FFF2-40B4-BE49-F238E27FC236}">
                <a16:creationId xmlns:a16="http://schemas.microsoft.com/office/drawing/2014/main" id="{FFE9EDBA-2DDE-43DB-B46A-4E586A506D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9648694"/>
              </p:ext>
            </p:extLst>
          </p:nvPr>
        </p:nvGraphicFramePr>
        <p:xfrm>
          <a:off x="124455" y="4061789"/>
          <a:ext cx="1638300" cy="12881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66" name="แผนภูมิ 65">
            <a:extLst>
              <a:ext uri="{FF2B5EF4-FFF2-40B4-BE49-F238E27FC236}">
                <a16:creationId xmlns:a16="http://schemas.microsoft.com/office/drawing/2014/main" id="{F578C237-9337-4F67-8308-9DB07831D5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17260499"/>
              </p:ext>
            </p:extLst>
          </p:nvPr>
        </p:nvGraphicFramePr>
        <p:xfrm>
          <a:off x="110333" y="5689865"/>
          <a:ext cx="1430994" cy="22439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65" name="Chart 48"/>
          <p:cNvGraphicFramePr/>
          <p:nvPr>
            <p:extLst>
              <p:ext uri="{D42A27DB-BD31-4B8C-83A1-F6EECF244321}">
                <p14:modId xmlns:p14="http://schemas.microsoft.com/office/powerpoint/2010/main" val="1515249611"/>
              </p:ext>
            </p:extLst>
          </p:nvPr>
        </p:nvGraphicFramePr>
        <p:xfrm>
          <a:off x="3328685" y="4044254"/>
          <a:ext cx="1638300" cy="13013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sp>
        <p:nvSpPr>
          <p:cNvPr id="49" name="กล่องข้อความ 48">
            <a:extLst>
              <a:ext uri="{FF2B5EF4-FFF2-40B4-BE49-F238E27FC236}">
                <a16:creationId xmlns:a16="http://schemas.microsoft.com/office/drawing/2014/main" id="{66E4D149-3225-432B-BC30-8BBB0CB61BD2}"/>
              </a:ext>
            </a:extLst>
          </p:cNvPr>
          <p:cNvSpPr txBox="1"/>
          <p:nvPr/>
        </p:nvSpPr>
        <p:spPr>
          <a:xfrm>
            <a:off x="115056" y="5674080"/>
            <a:ext cx="1418307" cy="486223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เกษตรอินทรีย์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2 ราย พื้นที่ 0.75 ไร่  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2569 </a:t>
            </a:r>
            <a:r>
              <a:rPr kumimoji="0" lang="en-US" sz="86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lang="th-TH" sz="86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เกษตรกร 2  ราย พื้นที่ 1.25 ไร่</a:t>
            </a:r>
            <a:endParaRPr kumimoji="0" lang="th-TH" sz="86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graphicFrame>
        <p:nvGraphicFramePr>
          <p:cNvPr id="72" name="แผนภูมิ 71">
            <a:extLst>
              <a:ext uri="{FF2B5EF4-FFF2-40B4-BE49-F238E27FC236}">
                <a16:creationId xmlns:a16="http://schemas.microsoft.com/office/drawing/2014/main" id="{652240FF-DE73-4150-9605-D844442D8C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63832925"/>
              </p:ext>
            </p:extLst>
          </p:nvPr>
        </p:nvGraphicFramePr>
        <p:xfrm>
          <a:off x="1591281" y="5659970"/>
          <a:ext cx="1465444" cy="2242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53" name="กล่องข้อความ 52">
            <a:extLst>
              <a:ext uri="{FF2B5EF4-FFF2-40B4-BE49-F238E27FC236}">
                <a16:creationId xmlns:a16="http://schemas.microsoft.com/office/drawing/2014/main" id="{D296BE95-1E9B-429C-A373-7291A751CC9B}"/>
              </a:ext>
            </a:extLst>
          </p:cNvPr>
          <p:cNvSpPr txBox="1"/>
          <p:nvPr/>
        </p:nvSpPr>
        <p:spPr>
          <a:xfrm>
            <a:off x="1564472" y="5674081"/>
            <a:ext cx="1533238" cy="47775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solidFill>
              <a:srgbClr val="FF3399"/>
            </a:solidFill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GAP</a:t>
            </a:r>
            <a:endParaRPr kumimoji="0" lang="th-TH" sz="11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2568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845 ราย พื้นที่ 2,143.177  ไร่</a:t>
            </a:r>
          </a:p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2569 </a:t>
            </a:r>
            <a:r>
              <a:rPr kumimoji="0" lang="en-US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83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เกษตรกร  645 ราย พื้นที่ 2,775.8736 ไร่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5534" y="7902939"/>
            <a:ext cx="2982656" cy="169710"/>
          </a:xfrm>
          <a:prstGeom prst="rect">
            <a:avLst/>
          </a:prstGeom>
          <a:solidFill>
            <a:srgbClr val="A719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ภัยพิบัติด้านเกษตร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75534" y="3657601"/>
            <a:ext cx="4953666" cy="304800"/>
          </a:xfrm>
          <a:prstGeom prst="rect">
            <a:avLst/>
          </a:prstGeom>
          <a:solidFill>
            <a:srgbClr val="0070C0"/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ประสิทธิภาพการผลิตสินค้าเกษตรด้านพืช (กก./ไร่)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Arial Unicode MS"/>
              <a:cs typeface="Angsana New" panose="02020603050405020304" pitchFamily="18" charset="-34"/>
            </a:endParaRPr>
          </a:p>
        </p:txBody>
      </p:sp>
      <p:sp>
        <p:nvSpPr>
          <p:cNvPr id="54" name="officeArt object">
            <a:extLst>
              <a:ext uri="{FF2B5EF4-FFF2-40B4-BE49-F238E27FC236}">
                <a16:creationId xmlns:a16="http://schemas.microsoft.com/office/drawing/2014/main" id="{ED6D63A1-B4C7-45BF-B2A0-1D3CCB5BCE60}"/>
              </a:ext>
            </a:extLst>
          </p:cNvPr>
          <p:cNvSpPr/>
          <p:nvPr/>
        </p:nvSpPr>
        <p:spPr>
          <a:xfrm>
            <a:off x="4946250" y="7158356"/>
            <a:ext cx="1835550" cy="513779"/>
          </a:xfrm>
          <a:prstGeom prst="rect">
            <a:avLst/>
          </a:prstGeom>
          <a:solidFill>
            <a:schemeClr val="accent6">
              <a:lumMod val="75000"/>
            </a:scheme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lvl="0" algn="ctr"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งบประมาณปี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2568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ทั้งสิ้น 434,888,128</a:t>
            </a:r>
            <a:r>
              <a:rPr lang="th-TH" sz="900" b="1" dirty="0">
                <a:solidFill>
                  <a:prstClr val="white"/>
                </a:solidFill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บาท                       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เบิกจ่าย 434,888,128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บาท 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(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100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Arial Unicode MS"/>
                <a:cs typeface="Angsana New" panose="02020603050405020304" pitchFamily="18" charset="-34"/>
              </a:rPr>
              <a:t>%)</a:t>
            </a:r>
          </a:p>
        </p:txBody>
      </p:sp>
      <p:graphicFrame>
        <p:nvGraphicFramePr>
          <p:cNvPr id="80" name="แผนภูมิ 79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06894058"/>
              </p:ext>
            </p:extLst>
          </p:nvPr>
        </p:nvGraphicFramePr>
        <p:xfrm>
          <a:off x="1309574" y="7238280"/>
          <a:ext cx="1175450" cy="7365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5"/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133265" y="5697403"/>
            <a:ext cx="64312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หน่วย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: </a:t>
            </a: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บาท</a:t>
            </a: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id="{423D04C4-6B69-4CB3-81B7-0D287BE8A78D}"/>
              </a:ext>
            </a:extLst>
          </p:cNvPr>
          <p:cNvSpPr txBox="1"/>
          <p:nvPr/>
        </p:nvSpPr>
        <p:spPr>
          <a:xfrm>
            <a:off x="114196" y="1955027"/>
            <a:ext cx="1945492" cy="30008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GPP </a:t>
            </a:r>
            <a:r>
              <a:rPr kumimoji="0" lang="th-TH" sz="135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มูลค่า 55,343 ล้านบาท (ปี 2567)</a:t>
            </a:r>
            <a:endParaRPr kumimoji="0" lang="en-US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2032483" y="6117988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พืชและข้าว</a:t>
            </a:r>
          </a:p>
        </p:txBody>
      </p:sp>
      <p:sp>
        <p:nvSpPr>
          <p:cNvPr id="81" name="กล่องข้อความ 80">
            <a:extLst>
              <a:ext uri="{FF2B5EF4-FFF2-40B4-BE49-F238E27FC236}">
                <a16:creationId xmlns:a16="http://schemas.microsoft.com/office/drawing/2014/main" id="{4E05CAAE-D387-442D-83B7-E59C53130029}"/>
              </a:ext>
            </a:extLst>
          </p:cNvPr>
          <p:cNvSpPr txBox="1"/>
          <p:nvPr/>
        </p:nvSpPr>
        <p:spPr>
          <a:xfrm>
            <a:off x="1673491" y="7038911"/>
            <a:ext cx="58430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graphicFrame>
        <p:nvGraphicFramePr>
          <p:cNvPr id="63" name="แผนภูมิ 62">
            <a:extLst>
              <a:ext uri="{FF2B5EF4-FFF2-40B4-BE49-F238E27FC236}">
                <a16:creationId xmlns:a16="http://schemas.microsoft.com/office/drawing/2014/main" id="{D3A58F2E-24A9-4B2E-B719-82869BDA110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64683315"/>
              </p:ext>
            </p:extLst>
          </p:nvPr>
        </p:nvGraphicFramePr>
        <p:xfrm>
          <a:off x="110691" y="6386993"/>
          <a:ext cx="1435932" cy="922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6"/>
          </a:graphicData>
        </a:graphic>
      </p:graphicFrame>
      <p:sp>
        <p:nvSpPr>
          <p:cNvPr id="75" name="กล่องข้อความ 7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56810" y="704299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พืชผัก</a:t>
            </a:r>
          </a:p>
        </p:txBody>
      </p:sp>
      <p:sp>
        <p:nvSpPr>
          <p:cNvPr id="78" name="กล่องข้อความ 77">
            <a:extLst>
              <a:ext uri="{FF2B5EF4-FFF2-40B4-BE49-F238E27FC236}">
                <a16:creationId xmlns:a16="http://schemas.microsoft.com/office/drawing/2014/main" id="{ECDE6A42-9C53-4B99-BE62-15FC2B96597A}"/>
              </a:ext>
            </a:extLst>
          </p:cNvPr>
          <p:cNvSpPr txBox="1"/>
          <p:nvPr/>
        </p:nvSpPr>
        <p:spPr>
          <a:xfrm>
            <a:off x="454847" y="6168352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ข้าว</a:t>
            </a:r>
          </a:p>
        </p:txBody>
      </p:sp>
      <p:cxnSp>
        <p:nvCxnSpPr>
          <p:cNvPr id="18" name="ตัวเชื่อมต่อตรง 17">
            <a:extLst>
              <a:ext uri="{FF2B5EF4-FFF2-40B4-BE49-F238E27FC236}">
                <a16:creationId xmlns:a16="http://schemas.microsoft.com/office/drawing/2014/main" id="{EB4AF302-5D8C-4994-A983-EDFBBE91AF46}"/>
              </a:ext>
            </a:extLst>
          </p:cNvPr>
          <p:cNvCxnSpPr>
            <a:cxnSpLocks/>
          </p:cNvCxnSpPr>
          <p:nvPr/>
        </p:nvCxnSpPr>
        <p:spPr>
          <a:xfrm>
            <a:off x="110333" y="7060340"/>
            <a:ext cx="1450830" cy="0"/>
          </a:xfrm>
          <a:prstGeom prst="line">
            <a:avLst/>
          </a:prstGeom>
          <a:ln w="12700"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ตัวเชื่อมต่อตรง 81">
            <a:extLst>
              <a:ext uri="{FF2B5EF4-FFF2-40B4-BE49-F238E27FC236}">
                <a16:creationId xmlns:a16="http://schemas.microsoft.com/office/drawing/2014/main" id="{38D76EF3-9614-4053-BB2E-31EA639DCDF7}"/>
              </a:ext>
            </a:extLst>
          </p:cNvPr>
          <p:cNvCxnSpPr>
            <a:cxnSpLocks/>
          </p:cNvCxnSpPr>
          <p:nvPr/>
        </p:nvCxnSpPr>
        <p:spPr>
          <a:xfrm>
            <a:off x="1565586" y="7060340"/>
            <a:ext cx="1450830" cy="0"/>
          </a:xfrm>
          <a:prstGeom prst="line">
            <a:avLst/>
          </a:prstGeom>
          <a:ln w="12700">
            <a:solidFill>
              <a:srgbClr val="FF33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สี่เหลี่ยมผืนผ้า 13"/>
          <p:cNvSpPr/>
          <p:nvPr/>
        </p:nvSpPr>
        <p:spPr>
          <a:xfrm>
            <a:off x="3064661" y="5502911"/>
            <a:ext cx="1881589" cy="2158890"/>
          </a:xfrm>
          <a:prstGeom prst="rect">
            <a:avLst/>
          </a:prstGeom>
          <a:solidFill>
            <a:srgbClr val="E6D5F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aphicFrame>
        <p:nvGraphicFramePr>
          <p:cNvPr id="88" name="แผนภูมิ 87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62458294"/>
              </p:ext>
            </p:extLst>
          </p:nvPr>
        </p:nvGraphicFramePr>
        <p:xfrm>
          <a:off x="2807258" y="5341930"/>
          <a:ext cx="2319159" cy="9766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89" name="กล่องข้อความ 88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2978599" y="5461805"/>
            <a:ext cx="891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GAP </a:t>
            </a:r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ด้านพืชและด้านข้าว</a:t>
            </a:r>
          </a:p>
        </p:txBody>
      </p:sp>
      <p:graphicFrame>
        <p:nvGraphicFramePr>
          <p:cNvPr id="91" name="แผนภูมิ 90">
            <a:extLst>
              <a:ext uri="{FF2B5EF4-FFF2-40B4-BE49-F238E27FC236}">
                <a16:creationId xmlns:a16="http://schemas.microsoft.com/office/drawing/2014/main" id="{B05D76E9-EA7A-4239-A1A3-7781AC26CB2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59127830"/>
              </p:ext>
            </p:extLst>
          </p:nvPr>
        </p:nvGraphicFramePr>
        <p:xfrm>
          <a:off x="2932116" y="6143276"/>
          <a:ext cx="2339512" cy="9715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8"/>
          </a:graphicData>
        </a:graphic>
      </p:graphicFrame>
      <p:sp>
        <p:nvSpPr>
          <p:cNvPr id="93" name="กล่องข้อความ 92">
            <a:extLst>
              <a:ext uri="{FF2B5EF4-FFF2-40B4-BE49-F238E27FC236}">
                <a16:creationId xmlns:a16="http://schemas.microsoft.com/office/drawing/2014/main" id="{49B8D0AC-FE22-45AF-A3D9-C80AD6648B6E}"/>
              </a:ext>
            </a:extLst>
          </p:cNvPr>
          <p:cNvSpPr txBox="1"/>
          <p:nvPr/>
        </p:nvSpPr>
        <p:spPr>
          <a:xfrm>
            <a:off x="3012132" y="6146875"/>
            <a:ext cx="10711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ประมงชายฝั่งและประมงน้ำจืด</a:t>
            </a:r>
          </a:p>
        </p:txBody>
      </p:sp>
      <p:graphicFrame>
        <p:nvGraphicFramePr>
          <p:cNvPr id="83" name="แผนภูมิ 82">
            <a:extLst>
              <a:ext uri="{FF2B5EF4-FFF2-40B4-BE49-F238E27FC236}">
                <a16:creationId xmlns:a16="http://schemas.microsoft.com/office/drawing/2014/main" id="{589CEA8C-B4FA-4306-8492-238E11AF500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35545695"/>
              </p:ext>
            </p:extLst>
          </p:nvPr>
        </p:nvGraphicFramePr>
        <p:xfrm>
          <a:off x="1529618" y="6218708"/>
          <a:ext cx="1475663" cy="10379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graphicFrame>
        <p:nvGraphicFramePr>
          <p:cNvPr id="77" name="แผนภูมิ 76">
            <a:extLst>
              <a:ext uri="{FF2B5EF4-FFF2-40B4-BE49-F238E27FC236}">
                <a16:creationId xmlns:a16="http://schemas.microsoft.com/office/drawing/2014/main" id="{38955064-5ECD-411A-BB5C-CCA3969153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2857890"/>
              </p:ext>
            </p:extLst>
          </p:nvPr>
        </p:nvGraphicFramePr>
        <p:xfrm>
          <a:off x="493327" y="7229219"/>
          <a:ext cx="1228427" cy="8148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0"/>
          </a:graphicData>
        </a:graphic>
      </p:graphicFrame>
      <p:sp>
        <p:nvSpPr>
          <p:cNvPr id="85" name="กล่องข้อความ 84">
            <a:extLst>
              <a:ext uri="{FF2B5EF4-FFF2-40B4-BE49-F238E27FC236}">
                <a16:creationId xmlns:a16="http://schemas.microsoft.com/office/drawing/2014/main" id="{BE6EF99C-BE10-4B15-98B2-6FDE2942C154}"/>
              </a:ext>
            </a:extLst>
          </p:cNvPr>
          <p:cNvSpPr txBox="1"/>
          <p:nvPr/>
        </p:nvSpPr>
        <p:spPr>
          <a:xfrm>
            <a:off x="876820" y="7047664"/>
            <a:ext cx="70607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05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ประมง</a:t>
            </a:r>
          </a:p>
        </p:txBody>
      </p:sp>
      <p:graphicFrame>
        <p:nvGraphicFramePr>
          <p:cNvPr id="25" name="แผนภูมิ 24"/>
          <p:cNvGraphicFramePr/>
          <p:nvPr>
            <p:extLst>
              <p:ext uri="{D42A27DB-BD31-4B8C-83A1-F6EECF244321}">
                <p14:modId xmlns:p14="http://schemas.microsoft.com/office/powerpoint/2010/main" val="3266312381"/>
              </p:ext>
            </p:extLst>
          </p:nvPr>
        </p:nvGraphicFramePr>
        <p:xfrm>
          <a:off x="0" y="305901"/>
          <a:ext cx="2652699" cy="1569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1"/>
          </a:graphicData>
        </a:graphic>
      </p:graphicFrame>
      <p:graphicFrame>
        <p:nvGraphicFramePr>
          <p:cNvPr id="22" name="แผนภูมิ 21">
            <a:extLst>
              <a:ext uri="{FF2B5EF4-FFF2-40B4-BE49-F238E27FC236}">
                <a16:creationId xmlns:a16="http://schemas.microsoft.com/office/drawing/2014/main" id="{77381221-79BC-AAA1-2899-522F8385DF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41325686"/>
              </p:ext>
            </p:extLst>
          </p:nvPr>
        </p:nvGraphicFramePr>
        <p:xfrm>
          <a:off x="2288362" y="136225"/>
          <a:ext cx="2440887" cy="15790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2"/>
          </a:graphicData>
        </a:graphic>
      </p:graphicFrame>
      <p:graphicFrame>
        <p:nvGraphicFramePr>
          <p:cNvPr id="27" name="แผนภูมิ 26">
            <a:extLst>
              <a:ext uri="{FF2B5EF4-FFF2-40B4-BE49-F238E27FC236}">
                <a16:creationId xmlns:a16="http://schemas.microsoft.com/office/drawing/2014/main" id="{8CF1F8D2-52C7-8DD3-15BE-2E7B86EBEC2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54816629"/>
              </p:ext>
            </p:extLst>
          </p:nvPr>
        </p:nvGraphicFramePr>
        <p:xfrm>
          <a:off x="4438403" y="92075"/>
          <a:ext cx="2357226" cy="1838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3"/>
          </a:graphicData>
        </a:graphic>
      </p:graphicFrame>
      <p:graphicFrame>
        <p:nvGraphicFramePr>
          <p:cNvPr id="26" name="แผนภูมิ 25">
            <a:extLst>
              <a:ext uri="{FF2B5EF4-FFF2-40B4-BE49-F238E27FC236}">
                <a16:creationId xmlns:a16="http://schemas.microsoft.com/office/drawing/2014/main" id="{7670256E-E568-18C8-716C-35A01CFA0E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7985387"/>
              </p:ext>
            </p:extLst>
          </p:nvPr>
        </p:nvGraphicFramePr>
        <p:xfrm>
          <a:off x="-137352" y="7204984"/>
          <a:ext cx="1212247" cy="8625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4"/>
          </a:graphicData>
        </a:graphic>
      </p:graphicFrame>
      <p:graphicFrame>
        <p:nvGraphicFramePr>
          <p:cNvPr id="19" name="แผนภูมิ 18">
            <a:extLst>
              <a:ext uri="{FF2B5EF4-FFF2-40B4-BE49-F238E27FC236}">
                <a16:creationId xmlns:a16="http://schemas.microsoft.com/office/drawing/2014/main" id="{A590008B-DF47-3C97-2F54-202C6AAC51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89640464"/>
              </p:ext>
            </p:extLst>
          </p:nvPr>
        </p:nvGraphicFramePr>
        <p:xfrm>
          <a:off x="2105099" y="7231901"/>
          <a:ext cx="1126239" cy="7033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5"/>
          </a:graphicData>
        </a:graphic>
      </p:graphicFrame>
      <p:sp>
        <p:nvSpPr>
          <p:cNvPr id="69" name="กล่องข้อความ 68">
            <a:extLst>
              <a:ext uri="{FF2B5EF4-FFF2-40B4-BE49-F238E27FC236}">
                <a16:creationId xmlns:a16="http://schemas.microsoft.com/office/drawing/2014/main" id="{5FB79916-0F03-4510-84EC-450983E2B737}"/>
              </a:ext>
            </a:extLst>
          </p:cNvPr>
          <p:cNvSpPr txBox="1"/>
          <p:nvPr/>
        </p:nvSpPr>
        <p:spPr>
          <a:xfrm>
            <a:off x="195581" y="7394290"/>
            <a:ext cx="716635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ngsana New" panose="02020603050405020304" pitchFamily="18" charset="-34"/>
                <a:ea typeface="+mn-ea"/>
                <a:cs typeface="Angsana New" panose="02020603050405020304" pitchFamily="18" charset="-34"/>
              </a:rPr>
              <a:t>2 ราย 1.25 ไร่</a:t>
            </a:r>
          </a:p>
        </p:txBody>
      </p:sp>
      <p:sp>
        <p:nvSpPr>
          <p:cNvPr id="70" name="กล่องข้อความ 69">
            <a:extLst>
              <a:ext uri="{FF2B5EF4-FFF2-40B4-BE49-F238E27FC236}">
                <a16:creationId xmlns:a16="http://schemas.microsoft.com/office/drawing/2014/main" id="{FFDE9551-79E0-48F8-8384-BC5728C0B846}"/>
              </a:ext>
            </a:extLst>
          </p:cNvPr>
          <p:cNvSpPr txBox="1"/>
          <p:nvPr/>
        </p:nvSpPr>
        <p:spPr>
          <a:xfrm>
            <a:off x="195583" y="7234495"/>
            <a:ext cx="6703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800" b="1" dirty="0">
                <a:latin typeface="Angsana New" panose="02020603050405020304" pitchFamily="18" charset="-34"/>
                <a:cs typeface="Angsana New" panose="02020603050405020304" pitchFamily="18" charset="-34"/>
              </a:rPr>
              <a:t>2 ราย 0.75 ไร่</a:t>
            </a:r>
            <a:endParaRPr kumimoji="0" lang="th-TH" sz="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ngsana New" panose="02020603050405020304" pitchFamily="18" charset="-34"/>
              <a:ea typeface="+mn-ea"/>
              <a:cs typeface="Angsana New" panose="02020603050405020304" pitchFamily="18" charset="-34"/>
            </a:endParaRPr>
          </a:p>
        </p:txBody>
      </p:sp>
      <p:sp>
        <p:nvSpPr>
          <p:cNvPr id="21" name="กล่องข้อความ 20">
            <a:extLst>
              <a:ext uri="{FF2B5EF4-FFF2-40B4-BE49-F238E27FC236}">
                <a16:creationId xmlns:a16="http://schemas.microsoft.com/office/drawing/2014/main" id="{FF41D482-87E0-B0C5-2B51-247364567783}"/>
              </a:ext>
            </a:extLst>
          </p:cNvPr>
          <p:cNvSpPr txBox="1"/>
          <p:nvPr/>
        </p:nvSpPr>
        <p:spPr>
          <a:xfrm>
            <a:off x="3043870" y="6902978"/>
            <a:ext cx="10711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8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 New" panose="02020603050405020304" pitchFamily="18" charset="-34"/>
                <a:cs typeface="Angsana New" panose="02020603050405020304" pitchFamily="18" charset="-34"/>
              </a:rPr>
              <a:t>ปศุสัตว์</a:t>
            </a:r>
          </a:p>
        </p:txBody>
      </p:sp>
      <p:graphicFrame>
        <p:nvGraphicFramePr>
          <p:cNvPr id="23" name="แผนภูมิ 22">
            <a:extLst>
              <a:ext uri="{FF2B5EF4-FFF2-40B4-BE49-F238E27FC236}">
                <a16:creationId xmlns:a16="http://schemas.microsoft.com/office/drawing/2014/main" id="{B9C99607-7113-F5FE-47BC-8915B561DE5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85432931"/>
              </p:ext>
            </p:extLst>
          </p:nvPr>
        </p:nvGraphicFramePr>
        <p:xfrm>
          <a:off x="3033357" y="6838533"/>
          <a:ext cx="2339512" cy="9715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6"/>
          </a:graphicData>
        </a:graphic>
      </p:graphicFrame>
    </p:spTree>
    <p:extLst>
      <p:ext uri="{BB962C8B-B14F-4D97-AF65-F5344CB8AC3E}">
        <p14:creationId xmlns:p14="http://schemas.microsoft.com/office/powerpoint/2010/main" val="8926997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9754</TotalTime>
  <Words>1032</Words>
  <Application>Microsoft Office PowerPoint</Application>
  <PresentationFormat>กระดาษ A4 (210x297 มม.)</PresentationFormat>
  <Paragraphs>140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6" baseType="lpstr">
      <vt:lpstr>Angsana New</vt:lpstr>
      <vt:lpstr>Arial</vt:lpstr>
      <vt:lpstr>TH Chakra Petch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hp_e436cnv9@outlook.com</cp:lastModifiedBy>
  <cp:revision>799</cp:revision>
  <cp:lastPrinted>2026-08-05T04:16:17Z</cp:lastPrinted>
  <dcterms:created xsi:type="dcterms:W3CDTF">2019-07-31T14:04:36Z</dcterms:created>
  <dcterms:modified xsi:type="dcterms:W3CDTF">2026-09-02T04:18:24Z</dcterms:modified>
</cp:coreProperties>
</file>