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A7A7"/>
    <a:srgbClr val="E6D5F3"/>
    <a:srgbClr val="FF3399"/>
    <a:srgbClr val="CCCCFF"/>
    <a:srgbClr val="CCECFF"/>
    <a:srgbClr val="FFFFC1"/>
    <a:srgbClr val="E6005D"/>
    <a:srgbClr val="27BF44"/>
    <a:srgbClr val="A719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50" d="100"/>
          <a:sy n="250" d="100"/>
        </p:scale>
        <p:origin x="390" y="-84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44,825,500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>
                  <c:v>6315585.0599999996</c:v>
                </c:pt>
                <c:pt idx="1">
                  <c:v>632200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462000000.06</c:v>
                </c:pt>
                <c:pt idx="1">
                  <c:v>67821000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147.26400000000001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710364709358504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97.68</c:v>
                </c:pt>
                <c:pt idx="1">
                  <c:v>49.584000000000003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6040749139"/>
          <c:y val="0.4478036429640848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8.652583651594084E-2"/>
                  <c:y val="7.0839746399339501E-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78251</c:v>
                </c:pt>
                <c:pt idx="1">
                  <c:v>39264</c:v>
                </c:pt>
                <c:pt idx="2">
                  <c:v>431413</c:v>
                </c:pt>
                <c:pt idx="3">
                  <c:v>8690</c:v>
                </c:pt>
                <c:pt idx="4">
                  <c:v>12014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(ตัน)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4.7184869736900073E-2"/>
                  <c:y val="1.014801439904630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0.2402847708425391"/>
                  <c:y val="-8.1000222924773027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0.21557991108971347"/>
                  <c:y val="-6.43441958495460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2.0445026746424556E-2"/>
                  <c:y val="-4.34212492906939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5.2016667728167751E-2"/>
                  <c:y val="0.1069147205950012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-2.2847388605661136E-2"/>
                  <c:y val="-5.97683096642201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19092506125846875"/>
                  <c:y val="-2.66401436851491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2756.4</c:v>
                </c:pt>
                <c:pt idx="2">
                  <c:v>3574.77</c:v>
                </c:pt>
                <c:pt idx="3">
                  <c:v>48382</c:v>
                </c:pt>
                <c:pt idx="4">
                  <c:v>2549.06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3.3472236971460102E-2"/>
          <c:y val="4.61656966792194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Lbls>
            <c:dLbl>
              <c:idx val="0"/>
              <c:layout>
                <c:manualLayout>
                  <c:x val="-0.23153138412469521"/>
                  <c:y val="3.623188405797101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8.1035984443643308E-2"/>
                  <c:y val="-4.34782608695652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 </a:t>
                    </a:r>
                    <a:fld id="{0739648B-2312-4485-88D5-A493DC69312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21601194483172262"/>
                  <c:y val="-7.0745463882232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C37BC1A0-162E-4D4E-B380-DEFDAC17063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-0.15049539968105194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9969581880754944"/>
                  <c:y val="0.1014495606527444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431B3FB9-089B-44C2-9AF8-AE9F49BD86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0.12734226126858234"/>
                  <c:y val="0.23188405797101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1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E8030C55-A2E0-41C8-AFDD-C514497663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736508169457273E-2"/>
                  <c:y val="-2.898579253680259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8D592277-F285-4CAA-8A26-E5EF57A5E5F7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07441136102"/>
                      <c:h val="0.278115942028985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-4.0517992221821675E-2"/>
                  <c:y val="9.42028985507245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9.8400838252995435E-2"/>
                  <c:y val="0.246376811594202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0.27783766094963419"/>
                  <c:y val="6.52173913043478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เป็ดเทศ</c:v>
                </c:pt>
                <c:pt idx="9">
                  <c:v>เป็ดไข่</c:v>
                </c:pt>
              </c:strCache>
            </c:strRef>
          </c:cat>
          <c:val>
            <c:numRef>
              <c:f>Sheet1!$B$2:$B$11</c:f>
              <c:numCache>
                <c:formatCode>_-* #,##0_-;\-* #,##0_-;_-* "-"??_-;_-@_-</c:formatCode>
                <c:ptCount val="10"/>
                <c:pt idx="0">
                  <c:v>73952</c:v>
                </c:pt>
                <c:pt idx="1">
                  <c:v>56</c:v>
                </c:pt>
                <c:pt idx="2">
                  <c:v>1319</c:v>
                </c:pt>
                <c:pt idx="3">
                  <c:v>51664</c:v>
                </c:pt>
                <c:pt idx="4">
                  <c:v>17280</c:v>
                </c:pt>
                <c:pt idx="5">
                  <c:v>4521</c:v>
                </c:pt>
                <c:pt idx="6">
                  <c:v>764076</c:v>
                </c:pt>
                <c:pt idx="7">
                  <c:v>367696</c:v>
                </c:pt>
                <c:pt idx="8">
                  <c:v>238231</c:v>
                </c:pt>
                <c:pt idx="9">
                  <c:v>50282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0.25037</cdr:x>
      <cdr:y>0.42318</cdr:y>
    </cdr:from>
    <cdr:to>
      <cdr:x>0.7394</cdr:x>
      <cdr:y>0.51926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909" y="948885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0.25352</cdr:x>
      <cdr:y>0.78432</cdr:y>
    </cdr:from>
    <cdr:to>
      <cdr:x>0.74254</cdr:x>
      <cdr:y>0.8804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71520" y="1758654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30 ราย 147.264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0.74551</cdr:x>
      <cdr:y>0.25761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543578" y="51941"/>
          <a:ext cx="757132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0.26409</cdr:x>
      <cdr:y>0.1718</cdr:y>
    </cdr:from>
    <cdr:to>
      <cdr:x>0.77296</cdr:x>
      <cdr:y>0.37936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89706" y="178315"/>
          <a:ext cx="750916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0.70427</cdr:x>
      <cdr:y>0.27116</cdr:y>
    </cdr:from>
    <cdr:to>
      <cdr:x>0.87876</cdr:x>
      <cdr:y>0.4065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868222" y="425650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0.05804</cdr:x>
      <cdr:y>0.26923</cdr:y>
    </cdr:from>
    <cdr:to>
      <cdr:x>0.22153</cdr:x>
      <cdr:y>0.40708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41663" y="425116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0.70824</cdr:x>
      <cdr:y>0.61393</cdr:y>
    </cdr:from>
    <cdr:to>
      <cdr:x>1</cdr:x>
      <cdr:y>0.87131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728734" y="969400"/>
          <a:ext cx="712153" cy="4064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0.0034</cdr:x>
      <cdr:y>0.71911</cdr:y>
    </cdr:from>
    <cdr:to>
      <cdr:x>0.2383</cdr:x>
      <cdr:y>0.86085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8296" y="1135481"/>
          <a:ext cx="573365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0.56693</cdr:x>
      <cdr:y>0.10846</cdr:y>
    </cdr:from>
    <cdr:to>
      <cdr:x>0.78437</cdr:x>
      <cdr:y>0.25861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383816" y="171264"/>
          <a:ext cx="530747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0.10385</cdr:x>
      <cdr:y>0.5781</cdr:y>
    </cdr:from>
    <cdr:to>
      <cdr:x>0.37713</cdr:x>
      <cdr:y>0.7461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294224" y="912826"/>
          <a:ext cx="774264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0.4316</cdr:x>
      <cdr:y>0.85412</cdr:y>
    </cdr:from>
    <cdr:to>
      <cdr:x>0.65073</cdr:x>
      <cdr:y>0.97977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1053486" y="1348657"/>
          <a:ext cx="534871" cy="1984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0.15625</cdr:y>
    </cdr:from>
    <cdr:to>
      <cdr:x>0.22089</cdr:x>
      <cdr:y>0.2941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-2261232" y="246724"/>
          <a:ext cx="539168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5 มกราคม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739,402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79,694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341,339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78566" y="7672135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   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งบประมาณ ปี 2569 หน่วยงานในสังกัดกระทรวงเกษตรและสหกรณ์ของจังหวัดปัตตานี ได้รับงบประมาณ จำนวน 303 โครงการ งบประมาณรวม 529.88 ล้านบาท  เบิกจ่ายแล้ว 26.33 ล้านบาท คิดเป็นร้อยละ 4.97 แบ่งเป็น 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 งบประมาณของส่วนราชการต้นสังกัด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300 โครงการ งบประมาณ  462.06 ล้านบาท  เบิกจ่ายแล้ว 6,315,585.06 บาท                คิดเป็นร้อยละ 2.26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2. งบประมาณจังหวัด/กลุ่มจังหวัด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3 โครงการ งบประมาณรวม 67,821,000 บาท เบิกจ่ายแล้ว 632,200 บาท คิดเป็นร้อยละ 1.31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- โครงการงบจังหวัด จำนวน 2 โครงการ งบประมาณรวม 64,281,200 บาท ประกอบด้วย   1.โครงการต่อยอดโครงการอันเนื่องมาจากพระราชดำริและกิจกรรมเฉลิมพระเกียรติสถาบันหลักของชาติ  งบประมาณ 1,141,200 บาท  เบิกจ่ายแล้ว 632,200 บาท  คิดเป็นร้อยละ 41.66    2. โครงการปรับปรุงและพัฒนาโครงสร้างพื้นฐานเพื่อรองรับการผลิตภาคเกษตรกรรม รับผิดชอบโดยโครงการส่งน้ำและบำรุงรักษาปัตตานี  งบประมาณ 63,140,000 บาท เบิกจ่ายแล้ว - บาท  คิดเป็นร้อยละ 0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-โครงการงบกลุ่มจังหวัด จำนวน 1 โครงการ คือ 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งบประมาณ  3,539,800 บาท  เบิกจ่ายแล้ว 1,230,900 บาท  คิดเป็นร้อยละ 34.77 ประกอบด้วยกิจกรรมย่อย ดังนี้ (1) ยกระดับศักยภาพการผลิต การแปรรูป และการบริหารจัดการผลผลิตทุเรียนให้ได้มาตรฐานตลอดห่วงโซ่คุณค่าการผลิต งบประมาณ 1,230,800 บาท  เบิกจ่ายแล้ว 258,300 คิดเป็นร้อยละ 20.99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(2) พัฒนาศักยภาพการผลิต การแปรรูป และการบริหารจัดการผลผลิตลองกองให้ได้มาตรฐานตลอดห่วงโซ่คุณค่าการผลิต งบประมาณ 820,800 บาท  เบิกจ่ายแล้ว 165,400 คิดเป็นร้อยละ 20.15 (3) ยกระดับศักยภาพการผลิต การแปรรูป และการบริหารจัดการผลผลิตมังคุดให้ได้มาตรฐานตลอดห่วงโซ่คุณค่าการผลิต งบประมาณ 722,200 บาท  เบิกจ่ายแล้ว 630,000 คิดเป็นร้อยละ 87.23 (4) สนับสนุนการตรวจรับรองมาตรฐานพืช </a:t>
            </a:r>
            <a:r>
              <a:rPr lang="en-US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GAP </a:t>
            </a: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งบประมาณ 124,200 บาท  เบิกจ่ายแล้ว 44,200 คิดเป็นร้อยละ 35.59 (5) ส่งเสริมการพัฒนาสำหรับช่องทางการตลาดออนไลน์ งบประมาณ 96,400 บาท เบิกจ่ายแล้ว 70,800 คิดเป็นร้อยละ 73.44 (6) ยกระดับการผลิตไม้ผลอ</a:t>
            </a:r>
            <a:r>
              <a:rPr lang="th-TH" sz="70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ลักษณ์พื้นถิ่น งบประมาณ 425,700 บาท  เบิกจ่ายแล้ว 55,200 คิดเป็นร้อยละ 12.97 (7) พัฒนาระบบน้ำเพื่อการเกษตรในแปลงไม้ผลอ</a:t>
            </a:r>
            <a:r>
              <a:rPr lang="th-TH" sz="70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ลักษณ์ งบประมาณ 119,700 บาท  เบิกจ่ายแล้ว 7,000                                     คิดเป็นร้อยละ 5.85                                                                                                                                  </a:t>
            </a:r>
            <a:r>
              <a:rPr kumimoji="0" lang="th-TH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5 มกราคม 2569***)</a:t>
            </a: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81669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พื้นที่การระบาดของโรค จำนวน 11 อำเภอ รวมทั้งสิ้น 34,909.68 ไร่ เกษตรกร 5,019 ราย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3,189 ราย 6,517.795 ไร่ วงเงินการช่วยเหลือ 14,806,811.84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วงเงินการช่วยเหลือ 23,338,550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11 อำเภอ 83 ตำบล 1,413 ราย วงเงินการช่วยเหลือ 16,042,235.66 บาท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(*** ข้อมูล ณ วันที่ 30 ธันวาคม 2568***)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797,032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529.88 ล้านบาท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2461123613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0  ราย พื้นที่ 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3966174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30 ราย พื้นที่ 147.264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556565"/>
              </p:ext>
            </p:extLst>
          </p:nvPr>
        </p:nvGraphicFramePr>
        <p:xfrm>
          <a:off x="1315183" y="7219333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54,281 ล้านบาท (ปี 2566)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2090160" y="70385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7443454"/>
              </p:ext>
            </p:extLst>
          </p:nvPr>
        </p:nvGraphicFramePr>
        <p:xfrm>
          <a:off x="106507" y="6392135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6169641"/>
              </p:ext>
            </p:extLst>
          </p:nvPr>
        </p:nvGraphicFramePr>
        <p:xfrm>
          <a:off x="2972357" y="5617846"/>
          <a:ext cx="2056844" cy="12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1369643"/>
              </p:ext>
            </p:extLst>
          </p:nvPr>
        </p:nvGraphicFramePr>
        <p:xfrm>
          <a:off x="3020230" y="6647520"/>
          <a:ext cx="2211659" cy="1047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71514" y="666489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0224567"/>
              </p:ext>
            </p:extLst>
          </p:nvPr>
        </p:nvGraphicFramePr>
        <p:xfrm>
          <a:off x="1451787" y="6284741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0581293"/>
              </p:ext>
            </p:extLst>
          </p:nvPr>
        </p:nvGraphicFramePr>
        <p:xfrm>
          <a:off x="504663" y="7233166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1569485119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127940"/>
              </p:ext>
            </p:extLst>
          </p:nvPr>
        </p:nvGraphicFramePr>
        <p:xfrm>
          <a:off x="2261232" y="134637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550843"/>
              </p:ext>
            </p:extLst>
          </p:nvPr>
        </p:nvGraphicFramePr>
        <p:xfrm>
          <a:off x="4542171" y="92075"/>
          <a:ext cx="2253458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234853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 ราย 0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9318</TotalTime>
  <Words>1125</Words>
  <Application>Microsoft Office PowerPoint</Application>
  <PresentationFormat>กระดาษ A4 (210x297 มม.)</PresentationFormat>
  <Paragraphs>126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773</cp:revision>
  <cp:lastPrinted>2025-10-06T05:01:52Z</cp:lastPrinted>
  <dcterms:created xsi:type="dcterms:W3CDTF">2019-07-31T14:04:36Z</dcterms:created>
  <dcterms:modified xsi:type="dcterms:W3CDTF">2026-01-08T03:53:03Z</dcterms:modified>
</cp:coreProperties>
</file>