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FA7A7"/>
    <a:srgbClr val="E6D5F3"/>
    <a:srgbClr val="FF3399"/>
    <a:srgbClr val="CCCCFF"/>
    <a:srgbClr val="CCECFF"/>
    <a:srgbClr val="FFFFC1"/>
    <a:srgbClr val="E6005D"/>
    <a:srgbClr val="27BF44"/>
    <a:srgbClr val="A719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214" d="100"/>
          <a:sy n="214" d="100"/>
        </p:scale>
        <p:origin x="222" y="-418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18,525,143.79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#,##0.00_);_(* \(#,##0.00\);_(* "-"??_);_(@_)</c:formatCode>
                <c:ptCount val="2"/>
                <c:pt idx="0">
                  <c:v>18334829.09</c:v>
                </c:pt>
                <c:pt idx="1">
                  <c:v>18525143.789999999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372003392.00999999</c:v>
                </c:pt>
                <c:pt idx="1">
                  <c:v>156829586.25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.00_);_(* \(#,##0.00\);_(* &quot;-&quot;??_);_(@_)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615810553051"/>
          <c:y val="2.9604772244304255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147.26400000000001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82339900179054"/>
          <c:y val="0.3866251230796207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0</c:v>
                </c:pt>
                <c:pt idx="1">
                  <c:v>5.5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0.52500000000000002</c:v>
                </c:pt>
                <c:pt idx="6">
                  <c:v>0</c:v>
                </c:pt>
                <c:pt idx="7">
                  <c:v>0</c:v>
                </c:pt>
                <c:pt idx="8">
                  <c:v>10.592000000000001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710364709358504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60-4472-A96B-7F5F656AAC22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97.68</c:v>
                </c:pt>
                <c:pt idx="1">
                  <c:v>49.584000000000003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16.617000000000001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7597791639"/>
          <c:y val="0.5089821628485489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-4.4381213247338775E-3"/>
                  <c:y val="0.1274743392418481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78251</c:v>
                </c:pt>
                <c:pt idx="1">
                  <c:v>39264</c:v>
                </c:pt>
                <c:pt idx="2">
                  <c:v>431413</c:v>
                </c:pt>
                <c:pt idx="3">
                  <c:v>8690</c:v>
                </c:pt>
                <c:pt idx="4">
                  <c:v>12014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sng" strike="noStrike" kern="120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/>
              <a:t>พืชเศรษฐกิจที่สำคัญ (ตัน)</a:t>
            </a:r>
          </a:p>
        </c:rich>
      </c:tx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(ไร่)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-4.1441287531950477E-2"/>
                  <c:y val="9.05780718020426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4.1362422758611933E-2"/>
                  <c:y val="-8.043024481193402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-6.5383403656129935E-2"/>
                  <c:y val="-0.196568985084306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3.6049600001966497E-2"/>
                  <c:y val="-8.36363716966601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3.4889980568539224E-2"/>
                  <c:y val="3.452769080333985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0.13324357088222438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40945217865472672"/>
                  <c:y val="2.95080835562581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2756.4</c:v>
                </c:pt>
                <c:pt idx="2">
                  <c:v>3574.77</c:v>
                </c:pt>
                <c:pt idx="3">
                  <c:v>48382</c:v>
                </c:pt>
                <c:pt idx="4">
                  <c:v>2549.06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2.808470634550951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4-BEFB-4E6B-BF78-DA3B7B9F508F}"/>
              </c:ext>
            </c:extLst>
          </c:dPt>
          <c:dPt>
            <c:idx val="1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967C-41D7-8A71-4EE8B0353EA8}"/>
              </c:ext>
            </c:extLst>
          </c:dPt>
          <c:dPt>
            <c:idx val="12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9-967C-41D7-8A71-4EE8B0353EA8}"/>
              </c:ext>
            </c:extLst>
          </c:dPt>
          <c:dLbls>
            <c:dLbl>
              <c:idx val="0"/>
              <c:layout>
                <c:manualLayout>
                  <c:x val="-4.2962363388152007E-2"/>
                  <c:y val="-3.28362949338629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2.177135327711471E-2"/>
                  <c:y val="-0.1263602931979085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0739648B-2312-4485-88D5-A493DC693123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15135947932018387"/>
                  <c:y val="-7.857912786783252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C37BC1A0-162E-4D4E-B380-DEFDAC17063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0.2428057386097047"/>
                  <c:y val="-6.906836027361963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6535156153885955"/>
                  <c:y val="0.163610980890361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431B3FB9-089B-44C2-9AF8-AE9F49BD86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8.9628232507192776E-2"/>
                  <c:y val="0.162815878979180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0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E8030C55-A2E0-41C8-AFDD-C514497663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20183639583147E-3"/>
                  <c:y val="8.84308865005617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8D592277-F285-4CAA-8A26-E5EF57A5E5F7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20637393278"/>
                      <c:h val="0.1952339568339063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7.9712339843527949E-3"/>
                  <c:y val="3.35383992890853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8.0815331241043495E-2"/>
                  <c:y val="0.207205080820858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47819A-F3B6-4452-BEC0-0AAD49D68489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0C1AA6C4-AD36-41CD-B162-30324A26799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7.1494205477115894E-2"/>
                  <c:y val="0.110509376437791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B6378C7-299B-450D-8991-F59F3D4B073D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DDC932BD-0BD2-4E0B-A786-D63F3F60588D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dLbl>
              <c:idx val="10"/>
              <c:layout>
                <c:manualLayout>
                  <c:x val="-0.1185291524868638"/>
                  <c:y val="-1.38136720547238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E618EF3-6739-4A44-93D5-2EC6EDE9DAB7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CA574C31-6009-45C9-A81D-4DFBCDC22C1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BEFB-4E6B-BF78-DA3B7B9F508F}"/>
                </c:ext>
              </c:extLst>
            </c:dLbl>
            <c:dLbl>
              <c:idx val="11"/>
              <c:layout>
                <c:manualLayout>
                  <c:x val="-4.5921349925717773E-2"/>
                  <c:y val="-2.269466672612713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967C-41D7-8A71-4EE8B0353EA8}"/>
                </c:ext>
              </c:extLst>
            </c:dLbl>
            <c:dLbl>
              <c:idx val="12"/>
              <c:layout>
                <c:manualLayout>
                  <c:x val="-9.4656176370021369E-2"/>
                  <c:y val="9.96270308545224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05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05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967C-41D7-8A71-4EE8B0353EA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Sheet1!$A$2:$A$14</c:f>
              <c:strCache>
                <c:ptCount val="13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ไก่ไข่</c:v>
                </c:pt>
                <c:pt idx="9">
                  <c:v>ไก่ลูกผสม</c:v>
                </c:pt>
                <c:pt idx="10">
                  <c:v>เป็ดเนื้อ</c:v>
                </c:pt>
                <c:pt idx="11">
                  <c:v>เป็ดเทศ</c:v>
                </c:pt>
                <c:pt idx="12">
                  <c:v>เป็ดไข่</c:v>
                </c:pt>
              </c:strCache>
            </c:strRef>
          </c:cat>
          <c:val>
            <c:numRef>
              <c:f>Sheet1!$B$2:$B$14</c:f>
              <c:numCache>
                <c:formatCode>_-* #,##0_-;\-* #,##0_-;_-* "-"??_-;_-@_-</c:formatCode>
                <c:ptCount val="13"/>
                <c:pt idx="0">
                  <c:v>78313</c:v>
                </c:pt>
                <c:pt idx="1">
                  <c:v>25</c:v>
                </c:pt>
                <c:pt idx="2">
                  <c:v>1541</c:v>
                </c:pt>
                <c:pt idx="3">
                  <c:v>50475</c:v>
                </c:pt>
                <c:pt idx="4">
                  <c:v>16888</c:v>
                </c:pt>
                <c:pt idx="5">
                  <c:v>4477</c:v>
                </c:pt>
                <c:pt idx="6">
                  <c:v>755059</c:v>
                </c:pt>
                <c:pt idx="7">
                  <c:v>442574</c:v>
                </c:pt>
                <c:pt idx="8">
                  <c:v>64580</c:v>
                </c:pt>
                <c:pt idx="9">
                  <c:v>13822</c:v>
                </c:pt>
                <c:pt idx="10">
                  <c:v>13840</c:v>
                </c:pt>
                <c:pt idx="11">
                  <c:v>230457</c:v>
                </c:pt>
                <c:pt idx="12">
                  <c:v>49571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C-4977-9CEA-4464151EAB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9C-4977-9CEA-4464151EA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666080427503637"/>
          <c:y val="0.41195722869985313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0.27344</cdr:x>
      <cdr:y>0.32699</cdr:y>
    </cdr:from>
    <cdr:to>
      <cdr:x>0.77423</cdr:x>
      <cdr:y>0.423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91284" y="733732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0.26804</cdr:x>
      <cdr:y>0.3987</cdr:y>
    </cdr:from>
    <cdr:to>
      <cdr:x>0.76883</cdr:x>
      <cdr:y>0.49471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83558" y="894641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0.60241</cdr:x>
      <cdr:y>0.76831</cdr:y>
    </cdr:from>
    <cdr:to>
      <cdr:x>0.95385</cdr:x>
      <cdr:y>0.86432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862050" y="1724018"/>
          <a:ext cx="502898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0.60359</cdr:x>
      <cdr:y>0.70042</cdr:y>
    </cdr:from>
    <cdr:to>
      <cdr:x>0.94092</cdr:x>
      <cdr:y>0.79643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C33AEFB1-7FDD-7937-13CD-4280D41C552C}"/>
            </a:ext>
          </a:extLst>
        </cdr:cNvPr>
        <cdr:cNvSpPr txBox="1"/>
      </cdr:nvSpPr>
      <cdr:spPr>
        <a:xfrm xmlns:a="http://schemas.openxmlformats.org/drawingml/2006/main">
          <a:off x="863730" y="1571672"/>
          <a:ext cx="482717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0.25352</cdr:x>
      <cdr:y>0.78432</cdr:y>
    </cdr:from>
    <cdr:to>
      <cdr:x>0.74254</cdr:x>
      <cdr:y>0.8804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71520" y="1758654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30 ราย 147.264 ไร่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0.31156</cdr:x>
      <cdr:y>0.05004</cdr:y>
    </cdr:from>
    <cdr:to>
      <cdr:x>0.74551</cdr:x>
      <cdr:y>0.25761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543578" y="51941"/>
          <a:ext cx="757132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155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1,014.68 ไร่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0.25139</cdr:x>
      <cdr:y>0.18356</cdr:y>
    </cdr:from>
    <cdr:to>
      <cdr:x>0.76025</cdr:x>
      <cdr:y>0.39112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71D5F72D-CE69-0BC7-4D40-66454ACC9030}"/>
            </a:ext>
          </a:extLst>
        </cdr:cNvPr>
        <cdr:cNvSpPr txBox="1"/>
      </cdr:nvSpPr>
      <cdr:spPr>
        <a:xfrm xmlns:a="http://schemas.openxmlformats.org/drawingml/2006/main">
          <a:off x="370960" y="190529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690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1,12.497 ไร่</a:t>
          </a:r>
        </a:p>
      </cdr:txBody>
    </cdr:sp>
  </cdr:relSizeAnchor>
  <cdr:relSizeAnchor xmlns:cdr="http://schemas.openxmlformats.org/drawingml/2006/chartDrawing">
    <cdr:from>
      <cdr:x>0.28248</cdr:x>
      <cdr:y>0.36022</cdr:y>
    </cdr:from>
    <cdr:to>
      <cdr:x>0.79135</cdr:x>
      <cdr:y>0.56778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45145B48-B8CC-2DEF-12F0-7A2FD50692E5}"/>
            </a:ext>
          </a:extLst>
        </cdr:cNvPr>
        <cdr:cNvSpPr txBox="1"/>
      </cdr:nvSpPr>
      <cdr:spPr>
        <a:xfrm xmlns:a="http://schemas.openxmlformats.org/drawingml/2006/main">
          <a:off x="416849" y="373885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40 ราย 16.617 ไร่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0.59671</cdr:x>
      <cdr:y>0.32819</cdr:y>
    </cdr:from>
    <cdr:to>
      <cdr:x>0.7712</cdr:x>
      <cdr:y>0.46353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582895" y="515161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0.1896</cdr:y>
    </cdr:from>
    <cdr:to>
      <cdr:x>0.16349</cdr:x>
      <cdr:y>0.32745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-2261232" y="299373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0.57816</cdr:x>
      <cdr:y>0.63907</cdr:y>
    </cdr:from>
    <cdr:to>
      <cdr:x>0.86992</cdr:x>
      <cdr:y>0.8071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411229" y="1009100"/>
          <a:ext cx="712153" cy="26532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0.74156</cdr:y>
    </cdr:from>
    <cdr:to>
      <cdr:x>0.2349</cdr:x>
      <cdr:y>0.8833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-2233473" y="1170931"/>
          <a:ext cx="573364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0.42234</cdr:x>
      <cdr:y>0.08932</cdr:y>
    </cdr:from>
    <cdr:to>
      <cdr:x>0.7171</cdr:x>
      <cdr:y>0.23947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030874" y="141037"/>
          <a:ext cx="719476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0.3846</cdr:y>
    </cdr:from>
    <cdr:to>
      <cdr:x>0.27328</cdr:x>
      <cdr:y>0.5526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-2233473" y="607281"/>
          <a:ext cx="667046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0.56137</cdr:y>
    </cdr:from>
    <cdr:to>
      <cdr:x>0.21913</cdr:x>
      <cdr:y>0.68702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-2233473" y="886410"/>
          <a:ext cx="534871" cy="19840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0.11415</cdr:x>
      <cdr:y>0.11596</cdr:y>
    </cdr:from>
    <cdr:to>
      <cdr:x>0.33504</cdr:x>
      <cdr:y>0.25381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278623" y="183104"/>
          <a:ext cx="539167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66307" y="3656902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</a:t>
            </a:r>
            <a:r>
              <a:rPr lang="th-TH" sz="1100" b="1" dirty="0">
                <a:solidFill>
                  <a:srgbClr val="C0CF3A">
                    <a:lumMod val="40000"/>
                    <a:lumOff val="60000"/>
                  </a:srgbClr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30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มกราคม 2569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739,402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79,694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341,339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78566" y="7672135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งบประมาณ ปี 2569 หน่วยงานในสังกัดกระทรวงเกษตรและสหกรณ์ของจังหวัดปัตตานี  ได้รับงบประมาณจำนวน 304 โครงการ  งบประมาณรวม 528,832,978.26 บาท  เบิกจ่ายแล้ว 36,859,972.88 บาท คิดเป็นร้อยละ  6.97 แบ่งเป็น  (1) งบประมาณของส่วนราชการต้นสังกัด (</a:t>
            </a:r>
            <a:r>
              <a:rPr lang="en-US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258 โครงการ งบประมาณ  372,003,392.01 บาท  เบิกจ่ายแล้ว 18,334,829.09 บาท  คิดเป็นร้อยละ 4.93 (2) งบประมาณจังหวัด (</a:t>
            </a:r>
            <a:r>
              <a:rPr lang="en-US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5 โครงการ งบประมาณรวม 1,959,200.00 บาท เบิกจ่ายแล้ว 298,400.00 บาท  คิดเป็นร้อยละ 15.23 (3) งบประมาณ กลุ่มจังหวัด (</a:t>
            </a:r>
            <a:r>
              <a:rPr lang="en-US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7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9 โครงการ งบประมาณรวม 3,539,800.00 บาท เบิกจ่ายแล้ว 563,100.00 บาท  คิดเป็นร้อยละ 15.91 (4) งบประมาณอื่นๆ จำนวน 32 โครงการ งบประมาณรวม 151,330,586.25 บาท เบิกจ่ายแล้ว 17,663,643.79 บาท  คิดเป็นร้อยละ 11.67</a:t>
            </a:r>
          </a:p>
          <a:p>
            <a:pPr lvl="0" algn="thaiDist">
              <a:defRPr/>
            </a:pPr>
            <a:r>
              <a:rPr lang="th-TH" sz="75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5 โครงการ งบประมาณรวม 1,959,200.00 บาท ได้แก่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1.โครงการต่อยอดโครงการอันเนื่องมาจากพระราชดำริและกิจกรรมเฉลิมพระเกียรติสถาบันหลักของชาติ  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-กิจกรรมหลักที่ 3 ขับเคลื่อนและต่อยอดโครงการพัฒนาพื้นที่บ้านกูแบสีราอันเนื่องมาจากพระราชดำริ ตำบลกอลำ อำเภอยะรัง จังหวัดปัตตานี 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1.1 กิจกรรมย่อย 3.1 พัฒนาความเข้มแข็งด้านการใช้น้ำชลประทานของกลุ่มผู้ใช้น้ำบ้านกูแบสีรา รับผิดชอบโดย สำนักงานเกษตรและสหกรณ์จังหวัดปัตตานี งบประมาณ 193,250 บาท หน่วยงานรับผิดชอบหลักโดย สำนักงานเกษตรและสหกรณ์จังหวัดปัตตานี เบิกจ่ายแล้ว 193,250 บาท  คิดเป็นร้อยละ 100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1.2โครงการขับเคลื่อนและต่อยอดโครงกาพัฒนาพื้นที่พรุ</a:t>
            </a:r>
            <a:r>
              <a:rPr lang="th-TH" sz="75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 กิจกรรมย่อย ขยายพื้นที่แปลงหญ้าอาหารสัตว์ งบประมาณ 618,800 บาท หน่วยงานรับผิดชอบหลักโดย สำนักงานปศุสัตว์หวัดปัตตานี เบิกจ่ายแล้ว 0 บาท  คิดเป็นร้อยละ 0</a:t>
            </a:r>
          </a:p>
          <a:p>
            <a:pPr lvl="0" algn="thaiDist">
              <a:defRPr/>
            </a:pP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1.3โครงการต่อยอดโครงการอันเนื่องมาจากพระราช</a:t>
            </a:r>
            <a:r>
              <a:rPr lang="th-TH" sz="75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ดาร</a:t>
            </a:r>
            <a:r>
              <a:rPr lang="th-TH" sz="7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ิ และกิจกรรมเฉลิมพระเกียรติสถาบันหลักของชาติ หน่วยงานรับผิดชอบหลักโดย สำนักงานเกษตรหวัดปัตตานี                                          </a:t>
            </a:r>
            <a:r>
              <a:rPr lang="th-TH" sz="7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                                         </a:t>
            </a:r>
            <a:r>
              <a:rPr kumimoji="0" lang="th-TH" sz="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(*** ข้อมูล ณ วันที่ 14 มกราคม 2569***)</a:t>
            </a:r>
            <a:endParaRPr lang="th-TH" sz="7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7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0" y="8077200"/>
            <a:ext cx="2981669" cy="1708160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พื้นที่การระบาดของโรค จำนวน 11 อำเภอ รวมทั้งสิ้น 43,892 ไร่ เกษตรกร 6,357 ราย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ด้านพืช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104 ตำบล 3,191 ราย 6,521.795 ไร่ วงเงินการช่วยเหลือ 14,823,003.84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99 ตำบล 709 ราย 17,267 ตัว แปลงหญ้า 56 ไร่ วงเงินการช่วยเหลือ 23,338,540.50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11 อำเภอ 83 ตำบล 1,413 ราย วงเงินการช่วยเหลือ 16,042,236.66 บาท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 (*** ข้อมูล ณ วันที่ 27 มกราคม 2569***)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797,032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2569 </a:t>
            </a:r>
            <a:r>
              <a:rPr kumimoji="0" lang="th-TH" sz="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528,832,978.26 ล้านบาท</a:t>
            </a:r>
            <a:endParaRPr kumimoji="0" lang="en-US" sz="6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1849250629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260499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2 ราย พื้นที่ 0.75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0  ราย พื้นที่ 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4906847"/>
              </p:ext>
            </p:extLst>
          </p:nvPr>
        </p:nvGraphicFramePr>
        <p:xfrm>
          <a:off x="1561163" y="5691489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พื้นที่ 2,143.177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70 ราย พื้นที่ 163.881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434,888,128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434,888,128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100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102204"/>
              </p:ext>
            </p:extLst>
          </p:nvPr>
        </p:nvGraphicFramePr>
        <p:xfrm>
          <a:off x="1315183" y="7219333"/>
          <a:ext cx="1744724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54,281 ล้านบาท (ปี 2566)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25649" y="6168161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2090160" y="70385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7443454"/>
              </p:ext>
            </p:extLst>
          </p:nvPr>
        </p:nvGraphicFramePr>
        <p:xfrm>
          <a:off x="106507" y="6392135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6072925"/>
              </p:ext>
            </p:extLst>
          </p:nvPr>
        </p:nvGraphicFramePr>
        <p:xfrm>
          <a:off x="2972357" y="5617846"/>
          <a:ext cx="2056844" cy="1281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97712" y="5548741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85553310"/>
              </p:ext>
            </p:extLst>
          </p:nvPr>
        </p:nvGraphicFramePr>
        <p:xfrm>
          <a:off x="3020230" y="6647520"/>
          <a:ext cx="2211659" cy="1047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71514" y="6664895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48074683"/>
              </p:ext>
            </p:extLst>
          </p:nvPr>
        </p:nvGraphicFramePr>
        <p:xfrm>
          <a:off x="1495642" y="6248823"/>
          <a:ext cx="1475663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0581293"/>
              </p:ext>
            </p:extLst>
          </p:nvPr>
        </p:nvGraphicFramePr>
        <p:xfrm>
          <a:off x="504663" y="7233166"/>
          <a:ext cx="1228427" cy="81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876820" y="7047664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852606985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1906311"/>
              </p:ext>
            </p:extLst>
          </p:nvPr>
        </p:nvGraphicFramePr>
        <p:xfrm>
          <a:off x="2288362" y="136225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816629"/>
              </p:ext>
            </p:extLst>
          </p:nvPr>
        </p:nvGraphicFramePr>
        <p:xfrm>
          <a:off x="4438403" y="92075"/>
          <a:ext cx="2357226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id="{7670256E-E568-18C8-716C-35A01CFA0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67234853"/>
              </p:ext>
            </p:extLst>
          </p:nvPr>
        </p:nvGraphicFramePr>
        <p:xfrm>
          <a:off x="-137352" y="7204984"/>
          <a:ext cx="1212247" cy="86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95581" y="7394290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0 ราย 0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95583" y="723449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9418</TotalTime>
  <Words>1030</Words>
  <Application>Microsoft Office PowerPoint</Application>
  <PresentationFormat>กระดาษ A4 (210x297 มม.)</PresentationFormat>
  <Paragraphs>130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779</cp:revision>
  <cp:lastPrinted>2025-10-06T05:01:52Z</cp:lastPrinted>
  <dcterms:created xsi:type="dcterms:W3CDTF">2019-07-31T14:04:36Z</dcterms:created>
  <dcterms:modified xsi:type="dcterms:W3CDTF">2026-02-27T03:50:44Z</dcterms:modified>
</cp:coreProperties>
</file>